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8" r:id="rId3"/>
    <p:sldId id="259" r:id="rId4"/>
    <p:sldId id="274" r:id="rId5"/>
    <p:sldId id="260" r:id="rId6"/>
    <p:sldId id="261" r:id="rId7"/>
    <p:sldId id="262" r:id="rId8"/>
    <p:sldId id="263" r:id="rId9"/>
    <p:sldId id="276" r:id="rId10"/>
    <p:sldId id="275" r:id="rId11"/>
    <p:sldId id="264" r:id="rId12"/>
    <p:sldId id="265" r:id="rId13"/>
    <p:sldId id="277" r:id="rId14"/>
    <p:sldId id="266" r:id="rId15"/>
    <p:sldId id="267" r:id="rId16"/>
    <p:sldId id="268" r:id="rId17"/>
    <p:sldId id="269" r:id="rId18"/>
    <p:sldId id="270" r:id="rId19"/>
    <p:sldId id="271"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1" d="100"/>
          <a:sy n="61" d="100"/>
        </p:scale>
        <p:origin x="-162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4F86E443-A6E3-40C4-8511-F67544962955}" type="datetimeFigureOut">
              <a:rPr lang="en-US" smtClean="0"/>
              <a:pPr/>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F86E443-A6E3-40C4-8511-F67544962955}" type="datetimeFigureOut">
              <a:rPr lang="en-US" smtClean="0"/>
              <a:pPr/>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F86E443-A6E3-40C4-8511-F67544962955}" type="datetimeFigureOut">
              <a:rPr lang="en-US" smtClean="0"/>
              <a:pPr/>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F86E443-A6E3-40C4-8511-F67544962955}" type="datetimeFigureOut">
              <a:rPr lang="en-US" smtClean="0"/>
              <a:pPr/>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86E443-A6E3-40C4-8511-F67544962955}" type="datetimeFigureOut">
              <a:rPr lang="en-US" smtClean="0"/>
              <a:pPr/>
              <a:t>1/15/2014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4F86E443-A6E3-40C4-8511-F67544962955}" type="datetimeFigureOut">
              <a:rPr lang="en-US" smtClean="0"/>
              <a:pPr/>
              <a:t>1/15/2014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4F86E443-A6E3-40C4-8511-F67544962955}" type="datetimeFigureOut">
              <a:rPr lang="en-US" smtClean="0"/>
              <a:pPr/>
              <a:t>1/15/2014</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4F86E443-A6E3-40C4-8511-F67544962955}" type="datetimeFigureOut">
              <a:rPr lang="en-US" smtClean="0"/>
              <a:pPr/>
              <a:t>1/15/2014</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86E443-A6E3-40C4-8511-F67544962955}" type="datetimeFigureOut">
              <a:rPr lang="en-US" smtClean="0"/>
              <a:pPr/>
              <a:t>1/15/2014</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86E443-A6E3-40C4-8511-F67544962955}" type="datetimeFigureOut">
              <a:rPr lang="en-US" smtClean="0"/>
              <a:pPr/>
              <a:t>1/15/2014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86E443-A6E3-40C4-8511-F67544962955}" type="datetimeFigureOut">
              <a:rPr lang="en-US" smtClean="0"/>
              <a:pPr/>
              <a:t>1/15/2014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FFFDC948-BDC4-4070-892F-178034B79FF7}"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6E443-A6E3-40C4-8511-F67544962955}" type="datetimeFigureOut">
              <a:rPr lang="en-US" smtClean="0"/>
              <a:pPr/>
              <a:t>1/15/2014</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FDC948-BDC4-4070-892F-178034B79FF7}"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SP-4202B.jpg" TargetMode="External"/><Relationship Id="rId2" Type="http://schemas.openxmlformats.org/officeDocument/2006/relationships/image" Target="file:///C:\Users\Dr%20Kambani\Documents\GEMMOLOGY%20COURSE\Geol.%20115%20Physical%20Properites%20of%20Gemstones_files\RU-2395J.jpg" TargetMode="External"/><Relationship Id="rId1" Type="http://schemas.openxmlformats.org/officeDocument/2006/relationships/slideLayout" Target="../slideLayouts/slideLayout7.xml"/><Relationship Id="rId5" Type="http://schemas.openxmlformats.org/officeDocument/2006/relationships/image" Target="file:///C:\Users\Dr%20Kambani\Documents\GEMMOLOGY%20COURSE\Geol.%20115%20Physical%20Properites%20of%20Gemstones_files\CR-1003B.jpg" TargetMode="External"/><Relationship Id="rId4" Type="http://schemas.openxmlformats.org/officeDocument/2006/relationships/image" Target="file:///C:\Users\Dr%20Kambani\Documents\GEMMOLOGY%20COURSE\Geol.%20115%20Physical%20Properites%20of%20Gemstones_files\HM-3933B.jp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Malachite" TargetMode="External"/><Relationship Id="rId2" Type="http://schemas.openxmlformats.org/officeDocument/2006/relationships/hyperlink" Target="http://en.wikipedia.org/wiki/Carbonate_mineral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MC-2750B.jpg" TargetMode="External"/><Relationship Id="rId2" Type="http://schemas.openxmlformats.org/officeDocument/2006/relationships/image" Target="file:///C:\Users\Dr%20Kambani\Documents\GEMMOLOGY%20COURSE\Geol.%20115%20Physical%20Properites%20of%20Gemstones_files\RH-4131B.jpg" TargetMode="External"/><Relationship Id="rId1" Type="http://schemas.openxmlformats.org/officeDocument/2006/relationships/slideLayout" Target="../slideLayouts/slideLayout7.xml"/><Relationship Id="rId5" Type="http://schemas.openxmlformats.org/officeDocument/2006/relationships/image" Target="file:///C:\Users\Dr%20Kambani\Documents\GEMMOLOGY%20COURSE\Geol.%20115%20Physical%20Properites%20of%20Gemstones_files\AZ-1293.jpg" TargetMode="External"/><Relationship Id="rId4" Type="http://schemas.openxmlformats.org/officeDocument/2006/relationships/image" Target="file:///C:\Users\Dr%20Kambani\Documents\GEMMOLOGY%20COURSE\Geol.%20115%20Physical%20Properites%20of%20Gemstones_files\RAINBOW.jp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AP-3787B.jpg" TargetMode="External"/><Relationship Id="rId2" Type="http://schemas.openxmlformats.org/officeDocument/2006/relationships/image" Target="file:///C:\Users\Dr%20Kambani\Documents\GEMMOLOGY%20COURSE\Geol.%20115%20Physical%20Properites%20of%20Gemstones_files\TQ-4266B.jpg"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plat.jpg" TargetMode="External"/><Relationship Id="rId2" Type="http://schemas.openxmlformats.org/officeDocument/2006/relationships/image" Target="file:///C:\Users\Dr%20Kambani\Documents\GEMMOLOGY%20COURSE\Geol.%20115%20Physical%20Properites%20of%20Gemstones_files\nativegold.jpg" TargetMode="External"/><Relationship Id="rId1" Type="http://schemas.openxmlformats.org/officeDocument/2006/relationships/slideLayout" Target="../slideLayouts/slideLayout7.xml"/><Relationship Id="rId4" Type="http://schemas.openxmlformats.org/officeDocument/2006/relationships/image" Target="file:///C:\Users\Dr%20Kambani\Documents\GEMMOLOGY%20COURSE\Geol.%20115%20Physical%20Properites%20of%20Gemstones_files\thai.jpg"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file:///C:\Users\Dr%20Kambani\Documents\GEMMOLOGY%20COURSE\Geol.%20115%20Physical%20Properites%20of%20Gemstones_files\nativeHg.jpg" TargetMode="External"/><Relationship Id="rId2" Type="http://schemas.openxmlformats.org/officeDocument/2006/relationships/image" Target="file:///C:\Users\Dr%20Kambani\Documents\GEMMOLOGY%20COURSE\Geol.%20115%20Physical%20Properites%20of%20Gemstones_files\Sulfur.jp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en.wikipedia.org/wiki/Uvarovite" TargetMode="External"/><Relationship Id="rId3" Type="http://schemas.openxmlformats.org/officeDocument/2006/relationships/hyperlink" Target="http://en.wikipedia.org/wiki/Almandine" TargetMode="External"/><Relationship Id="rId7" Type="http://schemas.openxmlformats.org/officeDocument/2006/relationships/hyperlink" Target="http://en.wikipedia.org/wiki/Tsavorite" TargetMode="External"/><Relationship Id="rId2" Type="http://schemas.openxmlformats.org/officeDocument/2006/relationships/hyperlink" Target="http://en.wikipedia.org/wiki/Pyrope" TargetMode="External"/><Relationship Id="rId1" Type="http://schemas.openxmlformats.org/officeDocument/2006/relationships/slideLayout" Target="../slideLayouts/slideLayout2.xml"/><Relationship Id="rId6" Type="http://schemas.openxmlformats.org/officeDocument/2006/relationships/hyperlink" Target="http://en.wikipedia.org/wiki/Hessonite" TargetMode="External"/><Relationship Id="rId5" Type="http://schemas.openxmlformats.org/officeDocument/2006/relationships/hyperlink" Target="http://en.wikipedia.org/wiki/Grossular" TargetMode="External"/><Relationship Id="rId4" Type="http://schemas.openxmlformats.org/officeDocument/2006/relationships/hyperlink" Target="http://en.wikipedia.org/wiki/Spessartine" TargetMode="External"/><Relationship Id="rId9" Type="http://schemas.openxmlformats.org/officeDocument/2006/relationships/hyperlink" Target="http://en.wikipedia.org/wiki/Andradite"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file:///C:\Users\Dr%20Kambani\Documents\GEMMOLOGY%20COURSE\Geol.%20115%20Physical%20Properites%20of%20Gemstones_files\GA-2380B.jpg" TargetMode="External"/><Relationship Id="rId3" Type="http://schemas.openxmlformats.org/officeDocument/2006/relationships/image" Target="file:///C:\Users\Dr%20Kambani\Documents\GEMMOLOGY%20COURSE\Geol.%20115%20Physical%20Properites%20of%20Gemstones_files\AM-2673B.jpg" TargetMode="External"/><Relationship Id="rId7" Type="http://schemas.openxmlformats.org/officeDocument/2006/relationships/image" Target="file:///C:\Users\Dr%20Kambani\Documents\GEMMOLOGY%20COURSE\Geol.%20115%20Physical%20Properites%20of%20Gemstones_files\TO-2528B.jpg" TargetMode="External"/><Relationship Id="rId2" Type="http://schemas.openxmlformats.org/officeDocument/2006/relationships/image" Target="file:///C:\Users\Dr%20Kambani\Documents\GEMMOLOGY%20COURSE\Geol.%20115%20Physical%20Properites%20of%20Gemstones_files\EM-3917B.jpg" TargetMode="External"/><Relationship Id="rId1" Type="http://schemas.openxmlformats.org/officeDocument/2006/relationships/slideLayout" Target="../slideLayouts/slideLayout7.xml"/><Relationship Id="rId6" Type="http://schemas.openxmlformats.org/officeDocument/2006/relationships/image" Target="file:///C:\Users\Dr%20Kambani\Documents\GEMMOLOGY%20COURSE\Geol.%20115%20Physical%20Properites%20of%20Gemstones_files\Z-4083B.jpg" TargetMode="External"/><Relationship Id="rId5" Type="http://schemas.openxmlformats.org/officeDocument/2006/relationships/image" Target="file:///C:\Users\Dr%20Kambani\Documents\GEMMOLOGY%20COURSE\Geol.%20115%20Physical%20Properites%20of%20Gemstones_files\MN-2193B.jpg" TargetMode="External"/><Relationship Id="rId4" Type="http://schemas.openxmlformats.org/officeDocument/2006/relationships/image" Target="file:///C:\Users\Dr%20Kambani\Documents\GEMMOLOGY%20COURSE\Geol.%20115%20Physical%20Properites%20of%20Gemstones_files\TI-3840B.jp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8229600" cy="4525963"/>
          </a:xfrm>
        </p:spPr>
        <p:txBody>
          <a:bodyPr/>
          <a:lstStyle/>
          <a:p>
            <a:endParaRPr lang="en-ZA" dirty="0" smtClean="0"/>
          </a:p>
          <a:p>
            <a:endParaRPr lang="en-ZA" dirty="0"/>
          </a:p>
        </p:txBody>
      </p:sp>
      <p:sp>
        <p:nvSpPr>
          <p:cNvPr id="4" name="Rectangle 3"/>
          <p:cNvSpPr/>
          <p:nvPr/>
        </p:nvSpPr>
        <p:spPr>
          <a:xfrm>
            <a:off x="500034" y="2714620"/>
            <a:ext cx="8072494" cy="707886"/>
          </a:xfrm>
          <a:prstGeom prst="rect">
            <a:avLst/>
          </a:prstGeom>
        </p:spPr>
        <p:txBody>
          <a:bodyPr wrap="square">
            <a:spAutoFit/>
          </a:bodyPr>
          <a:lstStyle/>
          <a:p>
            <a:r>
              <a:rPr lang="en-ZA" sz="4000" b="1" dirty="0" smtClean="0">
                <a:solidFill>
                  <a:srgbClr val="FF0000"/>
                </a:solidFill>
              </a:rPr>
              <a:t>CHEMICAL CLASSIFICATION OF GEMS</a:t>
            </a:r>
            <a:endParaRPr lang="en-ZA" sz="4000" dirty="0">
              <a:solidFill>
                <a:srgbClr val="FF0000"/>
              </a:solidFill>
            </a:endParaRPr>
          </a:p>
        </p:txBody>
      </p:sp>
      <p:sp>
        <p:nvSpPr>
          <p:cNvPr id="5" name="Rectangle 4"/>
          <p:cNvSpPr/>
          <p:nvPr/>
        </p:nvSpPr>
        <p:spPr>
          <a:xfrm>
            <a:off x="2714612" y="714356"/>
            <a:ext cx="2629246" cy="830997"/>
          </a:xfrm>
          <a:prstGeom prst="rect">
            <a:avLst/>
          </a:prstGeom>
        </p:spPr>
        <p:txBody>
          <a:bodyPr wrap="none">
            <a:spAutoFit/>
          </a:bodyPr>
          <a:lstStyle/>
          <a:p>
            <a:pPr algn="ctr"/>
            <a:r>
              <a:rPr lang="en-ZA" sz="4800" b="1" dirty="0" smtClean="0">
                <a:solidFill>
                  <a:srgbClr val="0033CC"/>
                </a:solidFill>
              </a:rPr>
              <a:t>MODULE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solidFill>
                  <a:srgbClr val="0033CC"/>
                </a:solidFill>
              </a:rPr>
              <a:t>Examples of oxide gems</a:t>
            </a:r>
            <a:endParaRPr lang="en-ZA" dirty="0"/>
          </a:p>
        </p:txBody>
      </p:sp>
      <p:sp>
        <p:nvSpPr>
          <p:cNvPr id="3" name="Content Placeholder 2"/>
          <p:cNvSpPr>
            <a:spLocks noGrp="1"/>
          </p:cNvSpPr>
          <p:nvPr>
            <p:ph idx="1"/>
          </p:nvPr>
        </p:nvSpPr>
        <p:spPr/>
        <p:txBody>
          <a:bodyPr/>
          <a:lstStyle/>
          <a:p>
            <a:r>
              <a:rPr lang="en-ZA" b="1" dirty="0" smtClean="0"/>
              <a:t>Haematite </a:t>
            </a:r>
            <a:r>
              <a:rPr lang="en-ZA" dirty="0" smtClean="0"/>
              <a:t>is </a:t>
            </a:r>
            <a:r>
              <a:rPr lang="en-ZA" dirty="0" smtClean="0"/>
              <a:t>the mineral form of iron(III) oxide (</a:t>
            </a:r>
            <a:r>
              <a:rPr lang="en-ZA" dirty="0" smtClean="0"/>
              <a:t>Fe</a:t>
            </a:r>
            <a:r>
              <a:rPr lang="en-ZA" baseline="-25000" dirty="0" smtClean="0"/>
              <a:t>2</a:t>
            </a:r>
            <a:r>
              <a:rPr lang="en-ZA" dirty="0" smtClean="0"/>
              <a:t>O</a:t>
            </a:r>
            <a:r>
              <a:rPr lang="en-ZA" baseline="-25000" dirty="0" smtClean="0"/>
              <a:t>3</a:t>
            </a:r>
            <a:r>
              <a:rPr lang="en-ZA" dirty="0" smtClean="0"/>
              <a:t>), one of several iron </a:t>
            </a:r>
            <a:r>
              <a:rPr lang="en-ZA" dirty="0" smtClean="0"/>
              <a:t>oxides.</a:t>
            </a:r>
            <a:endParaRPr lang="en-Z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11</a:t>
            </a:fld>
            <a:endParaRPr lang="en-ZA"/>
          </a:p>
        </p:txBody>
      </p:sp>
      <p:sp>
        <p:nvSpPr>
          <p:cNvPr id="129025" name="Rectangle 1"/>
          <p:cNvSpPr>
            <a:spLocks noChangeArrowheads="1"/>
          </p:cNvSpPr>
          <p:nvPr/>
        </p:nvSpPr>
        <p:spPr bwMode="auto">
          <a:xfrm>
            <a:off x="500034" y="3214686"/>
            <a:ext cx="757242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ZA" sz="2400" b="1" i="1" u="none" strike="noStrike" cap="none" normalizeH="0" baseline="0" dirty="0" smtClean="0">
                <a:ln>
                  <a:noFill/>
                </a:ln>
                <a:solidFill>
                  <a:srgbClr val="0000AF"/>
                </a:solidFill>
                <a:effectLst/>
                <a:latin typeface="Times"/>
                <a:ea typeface="Times New Roman" pitchFamily="18" charset="0"/>
                <a:cs typeface="Arial" pitchFamily="34" charset="0"/>
              </a:rPr>
              <a:t>Ruby</a:t>
            </a:r>
            <a:r>
              <a:rPr kumimoji="0" lang="en-ZA" sz="2400" b="1" i="1" u="none" strike="noStrike" cap="none" normalizeH="0" dirty="0" smtClean="0">
                <a:ln>
                  <a:noFill/>
                </a:ln>
                <a:solidFill>
                  <a:srgbClr val="0000AF"/>
                </a:solidFill>
                <a:effectLst/>
                <a:latin typeface="Times"/>
                <a:ea typeface="Times New Roman" pitchFamily="18" charset="0"/>
                <a:cs typeface="Arial" pitchFamily="34" charset="0"/>
              </a:rPr>
              <a:t>                    </a:t>
            </a:r>
            <a:r>
              <a:rPr kumimoji="0" lang="en-ZA" sz="2400" b="1" i="1" u="none" strike="noStrike" cap="none" normalizeH="0" baseline="0" dirty="0" smtClean="0">
                <a:ln>
                  <a:noFill/>
                </a:ln>
                <a:solidFill>
                  <a:srgbClr val="0000AF"/>
                </a:solidFill>
                <a:effectLst/>
                <a:latin typeface="Times"/>
                <a:ea typeface="Times New Roman" pitchFamily="18" charset="0"/>
                <a:cs typeface="Arial" pitchFamily="34" charset="0"/>
              </a:rPr>
              <a:t> </a:t>
            </a:r>
            <a:r>
              <a:rPr lang="en-ZA" sz="2400" b="1" i="1" dirty="0" err="1" smtClean="0">
                <a:solidFill>
                  <a:srgbClr val="0000AF"/>
                </a:solidFill>
                <a:latin typeface="Times"/>
                <a:ea typeface="Times New Roman" pitchFamily="18" charset="0"/>
                <a:cs typeface="Arial" pitchFamily="34" charset="0"/>
              </a:rPr>
              <a:t>S</a:t>
            </a:r>
            <a:r>
              <a:rPr kumimoji="0" lang="en-ZA" sz="2400" b="1" i="1" u="none" strike="noStrike" cap="none" normalizeH="0" baseline="0" dirty="0" err="1" smtClean="0">
                <a:ln>
                  <a:noFill/>
                </a:ln>
                <a:solidFill>
                  <a:srgbClr val="0000AF"/>
                </a:solidFill>
                <a:effectLst/>
                <a:latin typeface="Times"/>
                <a:ea typeface="Times New Roman" pitchFamily="18" charset="0"/>
                <a:cs typeface="Arial" pitchFamily="34" charset="0"/>
              </a:rPr>
              <a:t>pinel</a:t>
            </a:r>
            <a:endParaRPr kumimoji="0" lang="en-ZA"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p:nvPr/>
        </p:nvSpPr>
        <p:spPr>
          <a:xfrm>
            <a:off x="1071538" y="5786454"/>
            <a:ext cx="6395853" cy="461665"/>
          </a:xfrm>
          <a:prstGeom prst="rect">
            <a:avLst/>
          </a:prstGeom>
        </p:spPr>
        <p:txBody>
          <a:bodyPr wrap="none">
            <a:spAutoFit/>
          </a:bodyPr>
          <a:lstStyle/>
          <a:p>
            <a:r>
              <a:rPr lang="en-ZA" sz="2400" b="1" i="1" dirty="0" smtClean="0"/>
              <a:t>Hematite                                                   </a:t>
            </a:r>
            <a:r>
              <a:rPr lang="en-ZA" sz="2400" b="1" i="1" dirty="0" err="1" smtClean="0"/>
              <a:t>Chrysoberyl</a:t>
            </a:r>
            <a:endParaRPr lang="en-ZA" sz="2400" dirty="0"/>
          </a:p>
        </p:txBody>
      </p:sp>
      <p:pic>
        <p:nvPicPr>
          <p:cNvPr id="11" name="Picture 10" descr="C:\Users\Dr Kambani\Documents\GEMMOLOGY COURSE\Geol. 115 Physical Properites of Gemstones_files\RU-2395J.jpg"/>
          <p:cNvPicPr/>
          <p:nvPr/>
        </p:nvPicPr>
        <p:blipFill>
          <a:blip r:link="rId2"/>
          <a:srcRect/>
          <a:stretch>
            <a:fillRect/>
          </a:stretch>
        </p:blipFill>
        <p:spPr bwMode="auto">
          <a:xfrm>
            <a:off x="1214414" y="714356"/>
            <a:ext cx="1785950" cy="2399355"/>
          </a:xfrm>
          <a:prstGeom prst="rect">
            <a:avLst/>
          </a:prstGeom>
          <a:noFill/>
          <a:ln w="9525">
            <a:noFill/>
            <a:miter lim="800000"/>
            <a:headEnd/>
            <a:tailEnd/>
          </a:ln>
        </p:spPr>
      </p:pic>
      <p:pic>
        <p:nvPicPr>
          <p:cNvPr id="13" name="Picture 12" descr="C:\Users\Dr Kambani\Documents\GEMMOLOGY COURSE\Geol. 115 Physical Properites of Gemstones_files\SP-4202B.jpg"/>
          <p:cNvPicPr/>
          <p:nvPr/>
        </p:nvPicPr>
        <p:blipFill>
          <a:blip r:link="rId3"/>
          <a:srcRect/>
          <a:stretch>
            <a:fillRect/>
          </a:stretch>
        </p:blipFill>
        <p:spPr bwMode="auto">
          <a:xfrm>
            <a:off x="4786314" y="1428736"/>
            <a:ext cx="3786214" cy="1643074"/>
          </a:xfrm>
          <a:prstGeom prst="rect">
            <a:avLst/>
          </a:prstGeom>
          <a:noFill/>
          <a:ln w="9525">
            <a:noFill/>
            <a:miter lim="800000"/>
            <a:headEnd/>
            <a:tailEnd/>
          </a:ln>
        </p:spPr>
      </p:pic>
      <p:pic>
        <p:nvPicPr>
          <p:cNvPr id="14" name="Picture 13" descr="C:\Users\Dr Kambani\Documents\GEMMOLOGY COURSE\Geol. 115 Physical Properites of Gemstones_files\HM-3933B.jpg"/>
          <p:cNvPicPr/>
          <p:nvPr/>
        </p:nvPicPr>
        <p:blipFill>
          <a:blip r:link="rId4"/>
          <a:srcRect/>
          <a:stretch>
            <a:fillRect/>
          </a:stretch>
        </p:blipFill>
        <p:spPr bwMode="auto">
          <a:xfrm>
            <a:off x="928662" y="4214818"/>
            <a:ext cx="1928826" cy="1571636"/>
          </a:xfrm>
          <a:prstGeom prst="rect">
            <a:avLst/>
          </a:prstGeom>
          <a:noFill/>
          <a:ln w="9525">
            <a:noFill/>
            <a:miter lim="800000"/>
            <a:headEnd/>
            <a:tailEnd/>
          </a:ln>
        </p:spPr>
      </p:pic>
      <p:pic>
        <p:nvPicPr>
          <p:cNvPr id="15" name="Picture 14" descr="C:\Users\Dr Kambani\Documents\GEMMOLOGY COURSE\Geol. 115 Physical Properites of Gemstones_files\CR-1003B.jpg"/>
          <p:cNvPicPr/>
          <p:nvPr/>
        </p:nvPicPr>
        <p:blipFill>
          <a:blip r:link="rId5"/>
          <a:srcRect/>
          <a:stretch>
            <a:fillRect/>
          </a:stretch>
        </p:blipFill>
        <p:spPr bwMode="auto">
          <a:xfrm>
            <a:off x="5786446" y="4357694"/>
            <a:ext cx="1928826" cy="135732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solidFill>
                  <a:srgbClr val="0033CC"/>
                </a:solidFill>
              </a:rPr>
              <a:t>Carbonates</a:t>
            </a:r>
            <a:endParaRPr lang="en-ZA" dirty="0">
              <a:solidFill>
                <a:srgbClr val="0033CC"/>
              </a:solidFill>
            </a:endParaRPr>
          </a:p>
        </p:txBody>
      </p:sp>
      <p:sp>
        <p:nvSpPr>
          <p:cNvPr id="6" name="Content Placeholder 5"/>
          <p:cNvSpPr>
            <a:spLocks noGrp="1"/>
          </p:cNvSpPr>
          <p:nvPr>
            <p:ph idx="1"/>
          </p:nvPr>
        </p:nvSpPr>
        <p:spPr/>
        <p:txBody>
          <a:bodyPr/>
          <a:lstStyle/>
          <a:p>
            <a:pPr lvl="0">
              <a:buNone/>
            </a:pPr>
            <a:r>
              <a:rPr lang="en-ZA" b="1" dirty="0" smtClean="0"/>
              <a:t>	 The grouping CO</a:t>
            </a:r>
            <a:r>
              <a:rPr lang="en-ZA" b="1" baseline="-25000" dirty="0" smtClean="0"/>
              <a:t>3</a:t>
            </a:r>
            <a:r>
              <a:rPr lang="en-ZA" b="1" dirty="0" smtClean="0"/>
              <a:t> identifies the carbonate gems such as </a:t>
            </a:r>
            <a:r>
              <a:rPr lang="en-ZA" b="1" dirty="0" err="1" smtClean="0"/>
              <a:t>rhodocrosite</a:t>
            </a:r>
            <a:r>
              <a:rPr lang="en-ZA" b="1" dirty="0" smtClean="0"/>
              <a:t>, malachite, calcite (CaCO</a:t>
            </a:r>
            <a:r>
              <a:rPr lang="en-ZA" b="1" baseline="-25000" dirty="0" smtClean="0"/>
              <a:t>3</a:t>
            </a:r>
            <a:r>
              <a:rPr lang="en-ZA" b="1" dirty="0" smtClean="0"/>
              <a:t>), and azurite. They are generally soft and often brightly </a:t>
            </a:r>
            <a:r>
              <a:rPr lang="en-ZA" b="1" dirty="0" err="1" smtClean="0"/>
              <a:t>colored</a:t>
            </a:r>
            <a:r>
              <a:rPr lang="en-ZA" b="1" dirty="0" smtClean="0"/>
              <a:t>. They dissolve readily in hydrochloric acid.</a:t>
            </a:r>
            <a:r>
              <a:rPr lang="en-ZA" dirty="0" smtClean="0"/>
              <a:t> </a:t>
            </a:r>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12</a:t>
            </a:fld>
            <a:endParaRPr lang="en-Z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solidFill>
                  <a:srgbClr val="0033CC"/>
                </a:solidFill>
              </a:rPr>
              <a:t>Examples of Carbonate gems</a:t>
            </a:r>
            <a:endParaRPr lang="en-ZA" dirty="0"/>
          </a:p>
        </p:txBody>
      </p:sp>
      <p:sp>
        <p:nvSpPr>
          <p:cNvPr id="3" name="Content Placeholder 2"/>
          <p:cNvSpPr>
            <a:spLocks noGrp="1"/>
          </p:cNvSpPr>
          <p:nvPr>
            <p:ph idx="1"/>
          </p:nvPr>
        </p:nvSpPr>
        <p:spPr/>
        <p:txBody>
          <a:bodyPr>
            <a:normAutofit fontScale="92500" lnSpcReduction="20000"/>
          </a:bodyPr>
          <a:lstStyle/>
          <a:p>
            <a:r>
              <a:rPr lang="en-ZA" b="1" dirty="0" err="1" smtClean="0"/>
              <a:t>Rhodochrosite</a:t>
            </a:r>
            <a:r>
              <a:rPr lang="en-ZA" dirty="0" smtClean="0"/>
              <a:t> is a manganese carbonate mineral with chemical </a:t>
            </a:r>
            <a:r>
              <a:rPr lang="en-ZA" dirty="0" smtClean="0"/>
              <a:t>composition</a:t>
            </a:r>
            <a:r>
              <a:rPr lang="en-ZA" dirty="0" smtClean="0"/>
              <a:t> </a:t>
            </a:r>
            <a:r>
              <a:rPr lang="en-ZA" dirty="0" smtClean="0"/>
              <a:t>MnCO</a:t>
            </a:r>
            <a:r>
              <a:rPr lang="en-ZA" baseline="-25000" dirty="0" smtClean="0"/>
              <a:t>3</a:t>
            </a:r>
            <a:r>
              <a:rPr lang="en-ZA" dirty="0" smtClean="0"/>
              <a:t> .</a:t>
            </a:r>
            <a:r>
              <a:rPr lang="en-ZA" dirty="0" smtClean="0"/>
              <a:t> </a:t>
            </a:r>
            <a:r>
              <a:rPr lang="en-ZA" dirty="0" smtClean="0"/>
              <a:t>In its (rare) pure form, it is typically a rose-red </a:t>
            </a:r>
            <a:r>
              <a:rPr lang="en-ZA" dirty="0" err="1" smtClean="0"/>
              <a:t>color</a:t>
            </a:r>
            <a:endParaRPr lang="en-ZA" dirty="0" smtClean="0"/>
          </a:p>
          <a:p>
            <a:r>
              <a:rPr lang="en-ZA" b="1" dirty="0" smtClean="0"/>
              <a:t>Malachite</a:t>
            </a:r>
            <a:r>
              <a:rPr lang="en-ZA" dirty="0" smtClean="0"/>
              <a:t> is a copper carbonate hydroxide mineral, with the </a:t>
            </a:r>
            <a:r>
              <a:rPr lang="en-ZA" dirty="0" smtClean="0"/>
              <a:t>formula</a:t>
            </a:r>
            <a:r>
              <a:rPr lang="en-ZA" dirty="0" smtClean="0"/>
              <a:t> </a:t>
            </a:r>
            <a:r>
              <a:rPr lang="en-ZA" dirty="0" smtClean="0"/>
              <a:t>Cu</a:t>
            </a:r>
            <a:r>
              <a:rPr lang="en-ZA" baseline="-25000" dirty="0" smtClean="0"/>
              <a:t>2</a:t>
            </a:r>
            <a:r>
              <a:rPr lang="en-ZA" dirty="0" smtClean="0"/>
              <a:t>CO</a:t>
            </a:r>
            <a:r>
              <a:rPr lang="en-ZA" baseline="-25000" dirty="0" smtClean="0"/>
              <a:t>3</a:t>
            </a:r>
            <a:r>
              <a:rPr lang="en-ZA" dirty="0" smtClean="0"/>
              <a:t> </a:t>
            </a:r>
            <a:endParaRPr lang="en-ZA" dirty="0" smtClean="0"/>
          </a:p>
          <a:p>
            <a:r>
              <a:rPr lang="en-ZA" b="1" dirty="0" smtClean="0"/>
              <a:t>Calcite</a:t>
            </a:r>
            <a:r>
              <a:rPr lang="en-ZA" dirty="0" smtClean="0"/>
              <a:t> is a carbonate mineral and the most stable polymorph of calcium carbonate </a:t>
            </a:r>
            <a:r>
              <a:rPr lang="en-ZA" dirty="0" smtClean="0"/>
              <a:t>Ca</a:t>
            </a:r>
            <a:r>
              <a:rPr lang="en-ZA" baseline="-25000" dirty="0" smtClean="0"/>
              <a:t>2</a:t>
            </a:r>
            <a:r>
              <a:rPr lang="en-ZA" dirty="0" smtClean="0"/>
              <a:t>CO</a:t>
            </a:r>
            <a:r>
              <a:rPr lang="en-ZA" baseline="-25000" dirty="0" smtClean="0"/>
              <a:t>3</a:t>
            </a:r>
            <a:r>
              <a:rPr lang="en-ZA" dirty="0" smtClean="0"/>
              <a:t>.</a:t>
            </a:r>
            <a:endParaRPr lang="en-ZA" dirty="0" smtClean="0"/>
          </a:p>
          <a:p>
            <a:r>
              <a:rPr lang="en-ZA" dirty="0" smtClean="0"/>
              <a:t>Azurite is one of the two basic copper(II) </a:t>
            </a:r>
            <a:r>
              <a:rPr lang="en-ZA" dirty="0" smtClean="0">
                <a:hlinkClick r:id="rId2" tooltip="Carbonate minerals"/>
              </a:rPr>
              <a:t>carbonate minerals</a:t>
            </a:r>
            <a:r>
              <a:rPr lang="en-ZA" dirty="0" smtClean="0"/>
              <a:t>, the other being bright green </a:t>
            </a:r>
            <a:r>
              <a:rPr lang="en-ZA" dirty="0" smtClean="0">
                <a:hlinkClick r:id="rId3" tooltip="Malachite"/>
              </a:rPr>
              <a:t>malachite</a:t>
            </a:r>
            <a:r>
              <a:rPr lang="en-ZA" dirty="0" smtClean="0"/>
              <a:t>. Azurite has the formula Cu</a:t>
            </a:r>
            <a:r>
              <a:rPr lang="en-ZA" baseline="-25000" dirty="0" smtClean="0"/>
              <a:t>3</a:t>
            </a:r>
            <a:r>
              <a:rPr lang="en-ZA" dirty="0" smtClean="0"/>
              <a:t>(CO</a:t>
            </a:r>
            <a:r>
              <a:rPr lang="en-ZA" baseline="-25000" dirty="0" smtClean="0"/>
              <a:t>3</a:t>
            </a:r>
            <a:r>
              <a:rPr lang="en-ZA" dirty="0" smtClean="0"/>
              <a:t>)</a:t>
            </a:r>
            <a:r>
              <a:rPr lang="en-ZA" baseline="-25000" dirty="0" smtClean="0"/>
              <a:t>2</a:t>
            </a:r>
            <a:r>
              <a:rPr lang="en-ZA" dirty="0" smtClean="0"/>
              <a:t>(OH)</a:t>
            </a:r>
            <a:r>
              <a:rPr lang="en-ZA" baseline="-25000" dirty="0" smtClean="0"/>
              <a:t>2</a:t>
            </a:r>
            <a:endParaRPr lang="en-Z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14</a:t>
            </a:fld>
            <a:endParaRPr lang="en-ZA"/>
          </a:p>
        </p:txBody>
      </p:sp>
      <p:sp>
        <p:nvSpPr>
          <p:cNvPr id="11" name="Rectangle 10"/>
          <p:cNvSpPr/>
          <p:nvPr/>
        </p:nvSpPr>
        <p:spPr>
          <a:xfrm>
            <a:off x="2357422" y="2786058"/>
            <a:ext cx="4353179" cy="369332"/>
          </a:xfrm>
          <a:prstGeom prst="rect">
            <a:avLst/>
          </a:prstGeom>
        </p:spPr>
        <p:txBody>
          <a:bodyPr wrap="none">
            <a:spAutoFit/>
          </a:bodyPr>
          <a:lstStyle/>
          <a:p>
            <a:r>
              <a:rPr lang="en-ZA" b="1" i="1" dirty="0" err="1" smtClean="0"/>
              <a:t>Rhodocrosite</a:t>
            </a:r>
            <a:r>
              <a:rPr lang="en-ZA" b="1" i="1" dirty="0" smtClean="0"/>
              <a:t>                                   malachite</a:t>
            </a:r>
            <a:endParaRPr lang="en-ZA" dirty="0"/>
          </a:p>
        </p:txBody>
      </p:sp>
      <p:sp>
        <p:nvSpPr>
          <p:cNvPr id="149506" name="Rectangle 2"/>
          <p:cNvSpPr>
            <a:spLocks noChangeArrowheads="1"/>
          </p:cNvSpPr>
          <p:nvPr/>
        </p:nvSpPr>
        <p:spPr bwMode="auto">
          <a:xfrm>
            <a:off x="2285984" y="5715016"/>
            <a:ext cx="5072098"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ZA" sz="2000" b="1" i="1" u="none" strike="noStrike" cap="none" normalizeH="0" baseline="0" dirty="0" smtClean="0">
                <a:ln>
                  <a:noFill/>
                </a:ln>
                <a:solidFill>
                  <a:srgbClr val="0000AF"/>
                </a:solidFill>
                <a:effectLst/>
                <a:latin typeface="Times" charset="0"/>
                <a:ea typeface="Times New Roman" pitchFamily="18" charset="0"/>
                <a:cs typeface="Arial" pitchFamily="34" charset="0"/>
              </a:rPr>
              <a:t>Calcite                  Azurite</a:t>
            </a:r>
            <a:endParaRPr kumimoji="0" lang="en-ZA"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2" name="Picture 11" descr="C:\Users\Dr Kambani\Documents\GEMMOLOGY COURSE\Geol. 115 Physical Properites of Gemstones_files\RH-4131B.jpg"/>
          <p:cNvPicPr/>
          <p:nvPr/>
        </p:nvPicPr>
        <p:blipFill>
          <a:blip r:link="rId2"/>
          <a:srcRect/>
          <a:stretch>
            <a:fillRect/>
          </a:stretch>
        </p:blipFill>
        <p:spPr bwMode="auto">
          <a:xfrm>
            <a:off x="1714480" y="428604"/>
            <a:ext cx="2571768" cy="2214578"/>
          </a:xfrm>
          <a:prstGeom prst="rect">
            <a:avLst/>
          </a:prstGeom>
          <a:noFill/>
          <a:ln w="9525">
            <a:noFill/>
            <a:miter lim="800000"/>
            <a:headEnd/>
            <a:tailEnd/>
          </a:ln>
        </p:spPr>
      </p:pic>
      <p:pic>
        <p:nvPicPr>
          <p:cNvPr id="13" name="Picture 12" descr="C:\Users\Dr Kambani\Documents\GEMMOLOGY COURSE\Geol. 115 Physical Properites of Gemstones_files\MC-2750B.jpg"/>
          <p:cNvPicPr/>
          <p:nvPr/>
        </p:nvPicPr>
        <p:blipFill>
          <a:blip r:link="rId3"/>
          <a:srcRect/>
          <a:stretch>
            <a:fillRect/>
          </a:stretch>
        </p:blipFill>
        <p:spPr bwMode="auto">
          <a:xfrm>
            <a:off x="5429256" y="428604"/>
            <a:ext cx="2000264" cy="2286016"/>
          </a:xfrm>
          <a:prstGeom prst="rect">
            <a:avLst/>
          </a:prstGeom>
          <a:noFill/>
          <a:ln w="9525">
            <a:noFill/>
            <a:miter lim="800000"/>
            <a:headEnd/>
            <a:tailEnd/>
          </a:ln>
        </p:spPr>
      </p:pic>
      <p:pic>
        <p:nvPicPr>
          <p:cNvPr id="14" name="Picture 13" descr="C:\Users\Dr Kambani\Documents\GEMMOLOGY COURSE\Geol. 115 Physical Properites of Gemstones_files\RAINBOW.jpg"/>
          <p:cNvPicPr/>
          <p:nvPr/>
        </p:nvPicPr>
        <p:blipFill>
          <a:blip r:link="rId4"/>
          <a:srcRect/>
          <a:stretch>
            <a:fillRect/>
          </a:stretch>
        </p:blipFill>
        <p:spPr bwMode="auto">
          <a:xfrm>
            <a:off x="1928794" y="3571876"/>
            <a:ext cx="2059305" cy="1828167"/>
          </a:xfrm>
          <a:prstGeom prst="rect">
            <a:avLst/>
          </a:prstGeom>
          <a:noFill/>
          <a:ln w="9525">
            <a:noFill/>
            <a:miter lim="800000"/>
            <a:headEnd/>
            <a:tailEnd/>
          </a:ln>
        </p:spPr>
      </p:pic>
      <p:pic>
        <p:nvPicPr>
          <p:cNvPr id="15" name="Picture 14" descr="C:\Users\Dr Kambani\Documents\GEMMOLOGY COURSE\Geol. 115 Physical Properites of Gemstones_files\AZ-1293.jpg"/>
          <p:cNvPicPr/>
          <p:nvPr/>
        </p:nvPicPr>
        <p:blipFill>
          <a:blip r:link="rId5"/>
          <a:srcRect/>
          <a:stretch>
            <a:fillRect/>
          </a:stretch>
        </p:blipFill>
        <p:spPr bwMode="auto">
          <a:xfrm>
            <a:off x="5572132" y="3643314"/>
            <a:ext cx="2071702" cy="17859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solidFill>
                  <a:srgbClr val="0000FF"/>
                </a:solidFill>
              </a:rPr>
              <a:t>Phosphates</a:t>
            </a:r>
            <a:endParaRPr lang="en-ZA" dirty="0">
              <a:solidFill>
                <a:srgbClr val="0000FF"/>
              </a:solidFill>
            </a:endParaRPr>
          </a:p>
        </p:txBody>
      </p:sp>
      <p:sp>
        <p:nvSpPr>
          <p:cNvPr id="6" name="Content Placeholder 5"/>
          <p:cNvSpPr>
            <a:spLocks noGrp="1"/>
          </p:cNvSpPr>
          <p:nvPr>
            <p:ph idx="1"/>
          </p:nvPr>
        </p:nvSpPr>
        <p:spPr/>
        <p:txBody>
          <a:bodyPr/>
          <a:lstStyle/>
          <a:p>
            <a:pPr lvl="0">
              <a:buNone/>
            </a:pPr>
            <a:r>
              <a:rPr lang="en-ZA" b="1" dirty="0" smtClean="0"/>
              <a:t>	A PO</a:t>
            </a:r>
            <a:r>
              <a:rPr lang="en-ZA" b="1" baseline="-25000" dirty="0" smtClean="0"/>
              <a:t>4</a:t>
            </a:r>
            <a:r>
              <a:rPr lang="en-ZA" b="1" dirty="0" smtClean="0"/>
              <a:t> group is the identifying chemical landmark for gems of this class. Many of these gems have very complex formulas, but you can still see the phosphate group in there! A highly variable group, in general they are soft, fragile, and brightly </a:t>
            </a:r>
            <a:r>
              <a:rPr lang="en-ZA" b="1" dirty="0" err="1" smtClean="0"/>
              <a:t>colored</a:t>
            </a:r>
            <a:r>
              <a:rPr lang="en-ZA" b="1" dirty="0" smtClean="0"/>
              <a:t>. </a:t>
            </a:r>
            <a:r>
              <a:rPr lang="en-ZA" b="1" i="1" u="sng" dirty="0" smtClean="0"/>
              <a:t>Turquoise, and apatite are notable phosphate gems</a:t>
            </a:r>
            <a:r>
              <a:rPr lang="en-ZA" b="1" dirty="0" smtClean="0"/>
              <a:t>. </a:t>
            </a:r>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15</a:t>
            </a:fld>
            <a:endParaRPr lang="en-Z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dirty="0"/>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16</a:t>
            </a:fld>
            <a:endParaRPr lang="en-ZA"/>
          </a:p>
        </p:txBody>
      </p:sp>
      <p:sp>
        <p:nvSpPr>
          <p:cNvPr id="9" name="Rectangle 8"/>
          <p:cNvSpPr/>
          <p:nvPr/>
        </p:nvSpPr>
        <p:spPr>
          <a:xfrm>
            <a:off x="1643042" y="3929066"/>
            <a:ext cx="5756191" cy="461665"/>
          </a:xfrm>
          <a:prstGeom prst="rect">
            <a:avLst/>
          </a:prstGeom>
        </p:spPr>
        <p:txBody>
          <a:bodyPr wrap="none">
            <a:spAutoFit/>
          </a:bodyPr>
          <a:lstStyle/>
          <a:p>
            <a:r>
              <a:rPr lang="en-ZA" sz="2400" b="1" i="1" dirty="0" smtClean="0"/>
              <a:t>Turquoise                                                 Apatite</a:t>
            </a:r>
            <a:endParaRPr lang="en-ZA" sz="2400" dirty="0"/>
          </a:p>
        </p:txBody>
      </p:sp>
      <p:pic>
        <p:nvPicPr>
          <p:cNvPr id="10" name="Picture 9" descr="C:\Users\Dr Kambani\Documents\GEMMOLOGY COURSE\Geol. 115 Physical Properites of Gemstones_files\TQ-4266B.jpg"/>
          <p:cNvPicPr/>
          <p:nvPr/>
        </p:nvPicPr>
        <p:blipFill>
          <a:blip r:link="rId2"/>
          <a:srcRect/>
          <a:stretch>
            <a:fillRect/>
          </a:stretch>
        </p:blipFill>
        <p:spPr bwMode="auto">
          <a:xfrm>
            <a:off x="857224" y="1571612"/>
            <a:ext cx="2726377" cy="2071702"/>
          </a:xfrm>
          <a:prstGeom prst="rect">
            <a:avLst/>
          </a:prstGeom>
          <a:noFill/>
          <a:ln w="9525">
            <a:noFill/>
            <a:miter lim="800000"/>
            <a:headEnd/>
            <a:tailEnd/>
          </a:ln>
        </p:spPr>
      </p:pic>
      <p:pic>
        <p:nvPicPr>
          <p:cNvPr id="11" name="Picture 10" descr="C:\Users\Dr Kambani\Documents\GEMMOLOGY COURSE\Geol. 115 Physical Properites of Gemstones_files\AP-3787B.jpg"/>
          <p:cNvPicPr/>
          <p:nvPr/>
        </p:nvPicPr>
        <p:blipFill>
          <a:blip r:link="rId3"/>
          <a:srcRect/>
          <a:stretch>
            <a:fillRect/>
          </a:stretch>
        </p:blipFill>
        <p:spPr bwMode="auto">
          <a:xfrm>
            <a:off x="5143504" y="1714488"/>
            <a:ext cx="2571768" cy="178595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t>Native Elements</a:t>
            </a:r>
            <a:endParaRPr lang="en-ZA" dirty="0"/>
          </a:p>
        </p:txBody>
      </p:sp>
      <p:sp>
        <p:nvSpPr>
          <p:cNvPr id="6" name="Content Placeholder 5"/>
          <p:cNvSpPr>
            <a:spLocks noGrp="1"/>
          </p:cNvSpPr>
          <p:nvPr>
            <p:ph idx="1"/>
          </p:nvPr>
        </p:nvSpPr>
        <p:spPr/>
        <p:txBody>
          <a:bodyPr/>
          <a:lstStyle/>
          <a:p>
            <a:pPr lvl="0">
              <a:buNone/>
            </a:pPr>
            <a:r>
              <a:rPr lang="en-ZA" b="1" dirty="0" smtClean="0"/>
              <a:t>	 This is the easiest group of all to recognize, as it consists of one and only one element. All the precious </a:t>
            </a:r>
            <a:r>
              <a:rPr lang="en-ZA" b="1" dirty="0" err="1" smtClean="0"/>
              <a:t>jewelry</a:t>
            </a:r>
            <a:r>
              <a:rPr lang="en-ZA" b="1" dirty="0" smtClean="0"/>
              <a:t> metals such as gold, silver and platinum belong to this group, as does diamond.</a:t>
            </a:r>
            <a:r>
              <a:rPr lang="en-ZA" dirty="0" smtClean="0"/>
              <a:t> </a:t>
            </a:r>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17</a:t>
            </a:fld>
            <a:endParaRPr lang="en-ZA"/>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18</a:t>
            </a:fld>
            <a:endParaRPr lang="en-ZA"/>
          </a:p>
        </p:txBody>
      </p:sp>
      <p:sp>
        <p:nvSpPr>
          <p:cNvPr id="10" name="Rectangle 9"/>
          <p:cNvSpPr/>
          <p:nvPr/>
        </p:nvSpPr>
        <p:spPr>
          <a:xfrm>
            <a:off x="1285852" y="2857496"/>
            <a:ext cx="1345240" cy="369332"/>
          </a:xfrm>
          <a:prstGeom prst="rect">
            <a:avLst/>
          </a:prstGeom>
        </p:spPr>
        <p:txBody>
          <a:bodyPr wrap="none">
            <a:spAutoFit/>
          </a:bodyPr>
          <a:lstStyle/>
          <a:p>
            <a:r>
              <a:rPr lang="en-ZA" b="1" i="1" dirty="0" smtClean="0"/>
              <a:t>Native gold </a:t>
            </a:r>
            <a:endParaRPr lang="en-ZA" dirty="0"/>
          </a:p>
        </p:txBody>
      </p:sp>
      <p:sp>
        <p:nvSpPr>
          <p:cNvPr id="11" name="Rectangle 10"/>
          <p:cNvSpPr/>
          <p:nvPr/>
        </p:nvSpPr>
        <p:spPr>
          <a:xfrm>
            <a:off x="6215074" y="3214686"/>
            <a:ext cx="1782860" cy="369332"/>
          </a:xfrm>
          <a:prstGeom prst="rect">
            <a:avLst/>
          </a:prstGeom>
        </p:spPr>
        <p:txBody>
          <a:bodyPr wrap="none">
            <a:spAutoFit/>
          </a:bodyPr>
          <a:lstStyle/>
          <a:p>
            <a:r>
              <a:rPr lang="en-ZA" b="1" i="1" dirty="0" smtClean="0"/>
              <a:t>platinum nugget</a:t>
            </a:r>
            <a:endParaRPr lang="en-ZA" dirty="0"/>
          </a:p>
        </p:txBody>
      </p:sp>
      <p:sp>
        <p:nvSpPr>
          <p:cNvPr id="12" name="Rectangle 11"/>
          <p:cNvSpPr/>
          <p:nvPr/>
        </p:nvSpPr>
        <p:spPr>
          <a:xfrm>
            <a:off x="5429256" y="4714884"/>
            <a:ext cx="1226618" cy="369332"/>
          </a:xfrm>
          <a:prstGeom prst="rect">
            <a:avLst/>
          </a:prstGeom>
        </p:spPr>
        <p:txBody>
          <a:bodyPr wrap="none">
            <a:spAutoFit/>
          </a:bodyPr>
          <a:lstStyle/>
          <a:p>
            <a:r>
              <a:rPr lang="en-ZA" b="1" i="1" dirty="0" smtClean="0"/>
              <a:t>[Diamonds</a:t>
            </a:r>
            <a:endParaRPr lang="en-ZA" dirty="0"/>
          </a:p>
        </p:txBody>
      </p:sp>
      <p:pic>
        <p:nvPicPr>
          <p:cNvPr id="13" name="Picture 12" descr="C:\Users\Dr Kambani\Documents\GEMMOLOGY COURSE\Geol. 115 Physical Properites of Gemstones_files\nativegold.jpg"/>
          <p:cNvPicPr/>
          <p:nvPr/>
        </p:nvPicPr>
        <p:blipFill>
          <a:blip r:link="rId2"/>
          <a:srcRect/>
          <a:stretch>
            <a:fillRect/>
          </a:stretch>
        </p:blipFill>
        <p:spPr bwMode="auto">
          <a:xfrm>
            <a:off x="928662" y="214290"/>
            <a:ext cx="1714512" cy="2571768"/>
          </a:xfrm>
          <a:prstGeom prst="rect">
            <a:avLst/>
          </a:prstGeom>
          <a:noFill/>
          <a:ln w="9525">
            <a:noFill/>
            <a:miter lim="800000"/>
            <a:headEnd/>
            <a:tailEnd/>
          </a:ln>
        </p:spPr>
      </p:pic>
      <p:pic>
        <p:nvPicPr>
          <p:cNvPr id="14" name="Picture 13" descr="C:\Users\Dr Kambani\Documents\GEMMOLOGY COURSE\Geol. 115 Physical Properites of Gemstones_files\plat.jpg"/>
          <p:cNvPicPr/>
          <p:nvPr/>
        </p:nvPicPr>
        <p:blipFill>
          <a:blip r:link="rId3"/>
          <a:srcRect/>
          <a:stretch>
            <a:fillRect/>
          </a:stretch>
        </p:blipFill>
        <p:spPr bwMode="auto">
          <a:xfrm>
            <a:off x="6500826" y="714356"/>
            <a:ext cx="1714512" cy="2071702"/>
          </a:xfrm>
          <a:prstGeom prst="rect">
            <a:avLst/>
          </a:prstGeom>
          <a:noFill/>
          <a:ln w="9525">
            <a:noFill/>
            <a:miter lim="800000"/>
            <a:headEnd/>
            <a:tailEnd/>
          </a:ln>
        </p:spPr>
      </p:pic>
      <p:pic>
        <p:nvPicPr>
          <p:cNvPr id="15" name="Picture 14" descr="C:\Users\Dr Kambani\Documents\GEMMOLOGY COURSE\Geol. 115 Physical Properites of Gemstones_files\thai.jpg"/>
          <p:cNvPicPr/>
          <p:nvPr/>
        </p:nvPicPr>
        <p:blipFill>
          <a:blip r:link="rId4"/>
          <a:srcRect/>
          <a:stretch>
            <a:fillRect/>
          </a:stretch>
        </p:blipFill>
        <p:spPr bwMode="auto">
          <a:xfrm>
            <a:off x="2214546" y="3929066"/>
            <a:ext cx="2857520" cy="2272986"/>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Native Elements</a:t>
            </a:r>
            <a:endParaRPr lang="en-ZA" dirty="0"/>
          </a:p>
        </p:txBody>
      </p:sp>
      <p:sp>
        <p:nvSpPr>
          <p:cNvPr id="3" name="Content Placeholder 2"/>
          <p:cNvSpPr>
            <a:spLocks noGrp="1"/>
          </p:cNvSpPr>
          <p:nvPr>
            <p:ph idx="1"/>
          </p:nvPr>
        </p:nvSpPr>
        <p:spPr/>
        <p:txBody>
          <a:bodyPr/>
          <a:lstStyle/>
          <a:p>
            <a:pPr>
              <a:buNone/>
            </a:pPr>
            <a:r>
              <a:rPr lang="en-ZA" b="1" dirty="0" smtClean="0"/>
              <a:t>	Two </a:t>
            </a:r>
            <a:r>
              <a:rPr lang="en-ZA" b="1" dirty="0" smtClean="0"/>
              <a:t>interesting native element examples, not used as gems, but often sought by collectors are </a:t>
            </a:r>
            <a:r>
              <a:rPr lang="en-ZA" b="1" dirty="0" err="1" smtClean="0"/>
              <a:t>sulfur</a:t>
            </a:r>
            <a:r>
              <a:rPr lang="en-ZA" b="1" dirty="0" smtClean="0"/>
              <a:t> and mercury. Pure </a:t>
            </a:r>
            <a:r>
              <a:rPr lang="en-ZA" b="1" dirty="0" err="1" smtClean="0"/>
              <a:t>sulfur</a:t>
            </a:r>
            <a:r>
              <a:rPr lang="en-ZA" b="1" dirty="0" smtClean="0"/>
              <a:t> occurs in bright yellow crystals which would tempt the </a:t>
            </a:r>
            <a:r>
              <a:rPr lang="en-ZA" b="1" dirty="0" err="1" smtClean="0"/>
              <a:t>faceter</a:t>
            </a:r>
            <a:r>
              <a:rPr lang="en-ZA" b="1" dirty="0" smtClean="0"/>
              <a:t> if they were not so heat sensitive that just holding them in the hand causes them to crack, and rare native mercury has the distinction of being the only metal found in a liquid form at normal ambient temperatures.</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19</a:t>
            </a:fld>
            <a:endParaRPr lang="en-Z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solidFill>
                  <a:srgbClr val="0000FF"/>
                </a:solidFill>
              </a:rPr>
              <a:t>Chemical Groups of Gems</a:t>
            </a:r>
            <a:endParaRPr lang="en-ZA" dirty="0">
              <a:solidFill>
                <a:srgbClr val="0000FF"/>
              </a:solidFill>
            </a:endParaRPr>
          </a:p>
        </p:txBody>
      </p:sp>
      <p:sp>
        <p:nvSpPr>
          <p:cNvPr id="3" name="Content Placeholder 2"/>
          <p:cNvSpPr>
            <a:spLocks noGrp="1"/>
          </p:cNvSpPr>
          <p:nvPr>
            <p:ph idx="1"/>
          </p:nvPr>
        </p:nvSpPr>
        <p:spPr/>
        <p:txBody>
          <a:bodyPr/>
          <a:lstStyle/>
          <a:p>
            <a:pPr>
              <a:buNone/>
            </a:pPr>
            <a:r>
              <a:rPr lang="en-ZA" b="1" dirty="0" smtClean="0"/>
              <a:t>	In addition to categorizing gems by their three dimensional structures, </a:t>
            </a:r>
            <a:r>
              <a:rPr lang="en-ZA" b="1" i="1" u="sng" dirty="0" smtClean="0"/>
              <a:t>we can also view them as belonging to various chemical groups. </a:t>
            </a:r>
            <a:r>
              <a:rPr lang="en-ZA" b="1" dirty="0" smtClean="0"/>
              <a:t>Due to their related chemistries, some quite different looking gems share some of their basic properties, while other gems which look rather similar, differ markedly, due to their unlike chemistries</a:t>
            </a:r>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2</a:t>
            </a:fld>
            <a:endParaRPr lang="en-ZA"/>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20</a:t>
            </a:fld>
            <a:endParaRPr lang="en-ZA"/>
          </a:p>
        </p:txBody>
      </p:sp>
      <p:sp>
        <p:nvSpPr>
          <p:cNvPr id="7" name="Rectangle 6"/>
          <p:cNvSpPr/>
          <p:nvPr/>
        </p:nvSpPr>
        <p:spPr>
          <a:xfrm>
            <a:off x="428596" y="4143380"/>
            <a:ext cx="3374257" cy="646331"/>
          </a:xfrm>
          <a:prstGeom prst="rect">
            <a:avLst/>
          </a:prstGeom>
        </p:spPr>
        <p:txBody>
          <a:bodyPr wrap="none">
            <a:spAutoFit/>
          </a:bodyPr>
          <a:lstStyle/>
          <a:p>
            <a:r>
              <a:rPr lang="en-ZA" b="1" i="1" dirty="0" smtClean="0"/>
              <a:t>Crystals of pure </a:t>
            </a:r>
            <a:r>
              <a:rPr lang="en-ZA" b="1" i="1" dirty="0" err="1" smtClean="0"/>
              <a:t>sulfur</a:t>
            </a:r>
            <a:r>
              <a:rPr lang="en-ZA" b="1" i="1" dirty="0" smtClean="0"/>
              <a:t>:  beautiful </a:t>
            </a:r>
          </a:p>
          <a:p>
            <a:r>
              <a:rPr lang="en-ZA" b="1" i="1" dirty="0" smtClean="0"/>
              <a:t>to look at but too fragile to touch</a:t>
            </a:r>
            <a:endParaRPr lang="en-ZA" dirty="0"/>
          </a:p>
        </p:txBody>
      </p:sp>
      <p:sp>
        <p:nvSpPr>
          <p:cNvPr id="8" name="Rectangle 7"/>
          <p:cNvSpPr/>
          <p:nvPr/>
        </p:nvSpPr>
        <p:spPr>
          <a:xfrm>
            <a:off x="4143372" y="4286256"/>
            <a:ext cx="4572000" cy="646331"/>
          </a:xfrm>
          <a:prstGeom prst="rect">
            <a:avLst/>
          </a:prstGeom>
        </p:spPr>
        <p:txBody>
          <a:bodyPr>
            <a:spAutoFit/>
          </a:bodyPr>
          <a:lstStyle/>
          <a:p>
            <a:r>
              <a:rPr lang="en-ZA" b="1" i="1" dirty="0" smtClean="0"/>
              <a:t>Droplets of liquid native mercury in matrix rock </a:t>
            </a:r>
            <a:endParaRPr lang="en-ZA" dirty="0"/>
          </a:p>
        </p:txBody>
      </p:sp>
      <p:pic>
        <p:nvPicPr>
          <p:cNvPr id="9" name="Picture 8" descr="C:\Users\Dr Kambani\Documents\GEMMOLOGY COURSE\Geol. 115 Physical Properites of Gemstones_files\Sulfur.jpg"/>
          <p:cNvPicPr/>
          <p:nvPr/>
        </p:nvPicPr>
        <p:blipFill>
          <a:blip r:link="rId2"/>
          <a:srcRect/>
          <a:stretch>
            <a:fillRect/>
          </a:stretch>
        </p:blipFill>
        <p:spPr bwMode="auto">
          <a:xfrm>
            <a:off x="428596" y="1857364"/>
            <a:ext cx="2428892" cy="2169799"/>
          </a:xfrm>
          <a:prstGeom prst="rect">
            <a:avLst/>
          </a:prstGeom>
          <a:noFill/>
          <a:ln w="9525">
            <a:noFill/>
            <a:miter lim="800000"/>
            <a:headEnd/>
            <a:tailEnd/>
          </a:ln>
        </p:spPr>
      </p:pic>
      <p:pic>
        <p:nvPicPr>
          <p:cNvPr id="10" name="Picture 9" descr="C:\Users\Dr Kambani\Documents\GEMMOLOGY COURSE\Geol. 115 Physical Properites of Gemstones_files\nativeHg.jpg"/>
          <p:cNvPicPr/>
          <p:nvPr/>
        </p:nvPicPr>
        <p:blipFill>
          <a:blip r:link="rId3"/>
          <a:srcRect/>
          <a:stretch>
            <a:fillRect/>
          </a:stretch>
        </p:blipFill>
        <p:spPr bwMode="auto">
          <a:xfrm>
            <a:off x="4429124" y="1785926"/>
            <a:ext cx="3286148" cy="235745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solidFill>
                  <a:srgbClr val="0000FF"/>
                </a:solidFill>
              </a:rPr>
              <a:t>Chemical Groups of Gems</a:t>
            </a:r>
            <a:endParaRPr lang="en-ZA" dirty="0"/>
          </a:p>
        </p:txBody>
      </p:sp>
      <p:sp>
        <p:nvSpPr>
          <p:cNvPr id="3" name="Content Placeholder 2"/>
          <p:cNvSpPr>
            <a:spLocks noGrp="1"/>
          </p:cNvSpPr>
          <p:nvPr>
            <p:ph idx="1"/>
          </p:nvPr>
        </p:nvSpPr>
        <p:spPr/>
        <p:txBody>
          <a:bodyPr>
            <a:normAutofit fontScale="92500" lnSpcReduction="20000"/>
          </a:bodyPr>
          <a:lstStyle/>
          <a:p>
            <a:pPr>
              <a:buNone/>
            </a:pPr>
            <a:r>
              <a:rPr lang="en-ZA" b="1" dirty="0" smtClean="0"/>
              <a:t>	In the world of minerals, certain groupings occur quite commonly. For example, oxygen frequently occurs bonded to atoms of a metal (like iron or </a:t>
            </a:r>
            <a:r>
              <a:rPr lang="en-ZA" b="1" dirty="0" err="1" smtClean="0"/>
              <a:t>aluminum</a:t>
            </a:r>
            <a:r>
              <a:rPr lang="en-ZA" b="1" dirty="0" smtClean="0"/>
              <a:t>). We call such compounds oxides, and oxide gems have some characteristics in common. There are dozens of chemical groups which could be listed if all gem species were taken into account, but </a:t>
            </a:r>
            <a:r>
              <a:rPr lang="en-ZA" b="1" i="1" u="sng" dirty="0" smtClean="0"/>
              <a:t>in this course, you will be required to recognize, and recall, only five major groups, the: silicates, oxides, carbonates, phosphates and native elements. </a:t>
            </a:r>
            <a:endParaRPr lang="en-ZA" i="1" u="sng" dirty="0" smtClean="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3</a:t>
            </a:fld>
            <a:endParaRPr lang="en-Z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solidFill>
                  <a:srgbClr val="0000FF"/>
                </a:solidFill>
              </a:rPr>
              <a:t>Chemical Groups of Gems</a:t>
            </a:r>
            <a:endParaRPr lang="en-ZA" dirty="0"/>
          </a:p>
        </p:txBody>
      </p:sp>
      <p:sp>
        <p:nvSpPr>
          <p:cNvPr id="3" name="Content Placeholder 2"/>
          <p:cNvSpPr>
            <a:spLocks noGrp="1"/>
          </p:cNvSpPr>
          <p:nvPr>
            <p:ph idx="1"/>
          </p:nvPr>
        </p:nvSpPr>
        <p:spPr/>
        <p:txBody>
          <a:bodyPr/>
          <a:lstStyle/>
          <a:p>
            <a:pPr>
              <a:buNone/>
            </a:pPr>
            <a:r>
              <a:rPr lang="en-ZA" b="1" dirty="0" smtClean="0"/>
              <a:t>	Accounting for nearly 60% of gem species, silicates are the most important group, closely followed in prominence by the oxides. These two groups have in common, that their member species tend to be relatively hard and stable, while the carbonates and phosphates are generally softer, and susceptible to attack by acids.</a:t>
            </a:r>
            <a:endParaRPr lang="en-ZA" dirty="0" smtClean="0"/>
          </a:p>
          <a:p>
            <a:endParaRPr lang="en-Z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Silicates</a:t>
            </a:r>
            <a:endParaRPr lang="en-ZA" dirty="0"/>
          </a:p>
        </p:txBody>
      </p:sp>
      <p:sp>
        <p:nvSpPr>
          <p:cNvPr id="3" name="Content Placeholder 2"/>
          <p:cNvSpPr>
            <a:spLocks noGrp="1"/>
          </p:cNvSpPr>
          <p:nvPr>
            <p:ph idx="1"/>
          </p:nvPr>
        </p:nvSpPr>
        <p:spPr/>
        <p:txBody>
          <a:bodyPr>
            <a:normAutofit fontScale="85000" lnSpcReduction="20000"/>
          </a:bodyPr>
          <a:lstStyle/>
          <a:p>
            <a:pPr lvl="0">
              <a:buNone/>
            </a:pPr>
            <a:r>
              <a:rPr lang="en-ZA" b="1" dirty="0" smtClean="0"/>
              <a:t>	Regardless of what other atoms are present (usually one or more metals), gems of this category will have in their chemical formulas some number of Si and O (silicon and oxygen) atoms listed together as a group . For example, as in the polymorphic species from above: Al</a:t>
            </a:r>
            <a:r>
              <a:rPr lang="en-ZA" b="1" baseline="-25000" dirty="0" smtClean="0"/>
              <a:t>2</a:t>
            </a:r>
            <a:r>
              <a:rPr lang="en-ZA" b="1" dirty="0" smtClean="0"/>
              <a:t>SiO</a:t>
            </a:r>
            <a:r>
              <a:rPr lang="en-ZA" b="1" baseline="-25000" dirty="0" smtClean="0"/>
              <a:t>5.</a:t>
            </a:r>
            <a:r>
              <a:rPr lang="en-ZA" b="1" dirty="0" smtClean="0"/>
              <a:t> Here we see the group of one silicon atom and five oxygen atoms, which identify the polymorphs </a:t>
            </a:r>
            <a:r>
              <a:rPr lang="en-ZA" b="1" dirty="0" err="1" smtClean="0"/>
              <a:t>Andalusite</a:t>
            </a:r>
            <a:r>
              <a:rPr lang="en-ZA" b="1" dirty="0" smtClean="0"/>
              <a:t>/</a:t>
            </a:r>
            <a:r>
              <a:rPr lang="en-ZA" b="1" dirty="0" err="1" smtClean="0"/>
              <a:t>kyanite</a:t>
            </a:r>
            <a:r>
              <a:rPr lang="en-ZA" b="1" dirty="0" smtClean="0"/>
              <a:t> as silicate gems. The numbers of Si and O will vary, depending on the species, but will always appear as a unified group.</a:t>
            </a:r>
            <a:r>
              <a:rPr lang="en-ZA" dirty="0" smtClean="0"/>
              <a:t> </a:t>
            </a:r>
          </a:p>
          <a:p>
            <a:pPr>
              <a:buNone/>
            </a:pPr>
            <a:r>
              <a:rPr lang="en-ZA" b="1" dirty="0" smtClean="0"/>
              <a:t>	In general they tend to be hard, transparent to translucent, and of medium density., </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5</a:t>
            </a:fld>
            <a:endParaRPr lang="en-Z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solidFill>
                  <a:srgbClr val="0000FF"/>
                </a:solidFill>
              </a:rPr>
              <a:t>Examples of Silicate gems</a:t>
            </a:r>
            <a:endParaRPr lang="en-ZA" b="1" dirty="0">
              <a:solidFill>
                <a:srgbClr val="0000FF"/>
              </a:solidFill>
            </a:endParaRPr>
          </a:p>
        </p:txBody>
      </p:sp>
      <p:sp>
        <p:nvSpPr>
          <p:cNvPr id="3" name="Content Placeholder 2"/>
          <p:cNvSpPr>
            <a:spLocks noGrp="1"/>
          </p:cNvSpPr>
          <p:nvPr>
            <p:ph idx="1"/>
          </p:nvPr>
        </p:nvSpPr>
        <p:spPr/>
        <p:txBody>
          <a:bodyPr>
            <a:normAutofit fontScale="92500" lnSpcReduction="20000"/>
          </a:bodyPr>
          <a:lstStyle/>
          <a:p>
            <a:r>
              <a:rPr lang="en-ZA" b="1" dirty="0" smtClean="0"/>
              <a:t>All the </a:t>
            </a:r>
            <a:r>
              <a:rPr lang="en-ZA" b="1" dirty="0" err="1" smtClean="0"/>
              <a:t>beryls</a:t>
            </a:r>
            <a:r>
              <a:rPr lang="en-ZA" b="1" dirty="0" smtClean="0"/>
              <a:t> (aquamarine, emerald, etc.)</a:t>
            </a:r>
          </a:p>
          <a:p>
            <a:r>
              <a:rPr lang="en-ZA" b="1" dirty="0" smtClean="0"/>
              <a:t>All the quartzes (amethyst, rose quartz, agate, etc.)</a:t>
            </a:r>
          </a:p>
          <a:p>
            <a:r>
              <a:rPr lang="en-ZA" b="1" dirty="0" smtClean="0"/>
              <a:t>All the feldspars (sunstone, moonstone, etc.)</a:t>
            </a:r>
          </a:p>
          <a:p>
            <a:r>
              <a:rPr lang="en-ZA" b="1" dirty="0" smtClean="0"/>
              <a:t>All the </a:t>
            </a:r>
            <a:r>
              <a:rPr lang="en-ZA" b="1" dirty="0" smtClean="0"/>
              <a:t>garnets. </a:t>
            </a:r>
            <a:r>
              <a:rPr lang="en-ZA" dirty="0" smtClean="0"/>
              <a:t>The </a:t>
            </a:r>
            <a:r>
              <a:rPr lang="en-ZA" dirty="0" smtClean="0"/>
              <a:t>different species are </a:t>
            </a:r>
            <a:r>
              <a:rPr lang="en-ZA" dirty="0" err="1" smtClean="0">
                <a:hlinkClick r:id="rId2" tooltip="Pyrope"/>
              </a:rPr>
              <a:t>pyrope</a:t>
            </a:r>
            <a:r>
              <a:rPr lang="en-ZA" dirty="0" smtClean="0"/>
              <a:t>, </a:t>
            </a:r>
            <a:r>
              <a:rPr lang="en-ZA" dirty="0" smtClean="0">
                <a:hlinkClick r:id="rId3" tooltip="Almandine"/>
              </a:rPr>
              <a:t>almandine</a:t>
            </a:r>
            <a:r>
              <a:rPr lang="en-ZA" dirty="0" smtClean="0"/>
              <a:t>, </a:t>
            </a:r>
            <a:r>
              <a:rPr lang="en-ZA" dirty="0" err="1" smtClean="0">
                <a:hlinkClick r:id="rId4" tooltip="Spessartine"/>
              </a:rPr>
              <a:t>spessartine</a:t>
            </a:r>
            <a:r>
              <a:rPr lang="en-ZA" dirty="0" smtClean="0"/>
              <a:t>, </a:t>
            </a:r>
            <a:r>
              <a:rPr lang="en-ZA" dirty="0" err="1" smtClean="0">
                <a:hlinkClick r:id="rId5" tooltip="Grossular"/>
              </a:rPr>
              <a:t>grossular</a:t>
            </a:r>
            <a:r>
              <a:rPr lang="en-ZA" dirty="0" smtClean="0"/>
              <a:t> (varieties of which are </a:t>
            </a:r>
            <a:r>
              <a:rPr lang="en-ZA" dirty="0" smtClean="0">
                <a:hlinkClick r:id="rId6" tooltip="Hessonite"/>
              </a:rPr>
              <a:t>hessonite</a:t>
            </a:r>
            <a:r>
              <a:rPr lang="en-ZA" dirty="0" smtClean="0"/>
              <a:t> or cinnamon-stone and </a:t>
            </a:r>
            <a:r>
              <a:rPr lang="en-ZA" dirty="0" err="1" smtClean="0">
                <a:hlinkClick r:id="rId7" tooltip="Tsavorite"/>
              </a:rPr>
              <a:t>tsavorite</a:t>
            </a:r>
            <a:r>
              <a:rPr lang="en-ZA" dirty="0" smtClean="0"/>
              <a:t>), </a:t>
            </a:r>
            <a:r>
              <a:rPr lang="en-ZA" dirty="0" err="1" smtClean="0">
                <a:hlinkClick r:id="rId8" tooltip="Uvarovite"/>
              </a:rPr>
              <a:t>uvarovite</a:t>
            </a:r>
            <a:r>
              <a:rPr lang="en-ZA" dirty="0" smtClean="0"/>
              <a:t> and </a:t>
            </a:r>
            <a:r>
              <a:rPr lang="en-ZA" dirty="0" smtClean="0">
                <a:hlinkClick r:id="rId9" tooltip="Andradite"/>
              </a:rPr>
              <a:t>andradite</a:t>
            </a:r>
            <a:r>
              <a:rPr lang="en-ZA" b="1" dirty="0" smtClean="0"/>
              <a:t>).</a:t>
            </a:r>
          </a:p>
          <a:p>
            <a:r>
              <a:rPr lang="en-ZA" b="1" dirty="0" smtClean="0"/>
              <a:t>Topaz, tourmaline, zircon, and many other lesser known species.</a:t>
            </a:r>
            <a:endParaRPr lang="en-ZA" dirty="0" smtClean="0"/>
          </a:p>
          <a:p>
            <a:endParaRPr lang="en-ZA" dirty="0"/>
          </a:p>
        </p:txBody>
      </p:sp>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6</a:t>
            </a:fld>
            <a:endParaRPr lang="en-Z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35DFE5-1D60-4F97-9427-F53E4FDDD9A9}" type="datetime1">
              <a:rPr lang="en-US" smtClean="0"/>
              <a:pPr/>
              <a:t>1/15/2014</a:t>
            </a:fld>
            <a:endParaRPr lang="en-ZA"/>
          </a:p>
        </p:txBody>
      </p:sp>
      <p:sp>
        <p:nvSpPr>
          <p:cNvPr id="5" name="Footer Placeholder 4"/>
          <p:cNvSpPr>
            <a:spLocks noGrp="1"/>
          </p:cNvSpPr>
          <p:nvPr>
            <p:ph type="ftr" sz="quarter" idx="11"/>
          </p:nvPr>
        </p:nvSpPr>
        <p:spPr/>
        <p:txBody>
          <a:bodyPr/>
          <a:lstStyle/>
          <a:p>
            <a:r>
              <a:rPr lang="en-ZA" smtClean="0"/>
              <a:t>GEMOLOGY</a:t>
            </a:r>
            <a:endParaRPr lang="en-ZA"/>
          </a:p>
        </p:txBody>
      </p:sp>
      <p:sp>
        <p:nvSpPr>
          <p:cNvPr id="6" name="Slide Number Placeholder 5"/>
          <p:cNvSpPr>
            <a:spLocks noGrp="1"/>
          </p:cNvSpPr>
          <p:nvPr>
            <p:ph type="sldNum" sz="quarter" idx="12"/>
          </p:nvPr>
        </p:nvSpPr>
        <p:spPr/>
        <p:txBody>
          <a:bodyPr/>
          <a:lstStyle/>
          <a:p>
            <a:fld id="{D87A04F7-B585-46E0-9BAE-C6BC1CE89EAE}" type="slidenum">
              <a:rPr lang="en-ZA" smtClean="0"/>
              <a:pPr/>
              <a:t>7</a:t>
            </a:fld>
            <a:endParaRPr lang="en-ZA"/>
          </a:p>
        </p:txBody>
      </p:sp>
      <p:sp>
        <p:nvSpPr>
          <p:cNvPr id="14" name="Rectangle 13"/>
          <p:cNvSpPr/>
          <p:nvPr/>
        </p:nvSpPr>
        <p:spPr>
          <a:xfrm>
            <a:off x="857224" y="1928802"/>
            <a:ext cx="7558608" cy="369332"/>
          </a:xfrm>
          <a:prstGeom prst="rect">
            <a:avLst/>
          </a:prstGeom>
        </p:spPr>
        <p:txBody>
          <a:bodyPr wrap="none">
            <a:spAutoFit/>
          </a:bodyPr>
          <a:lstStyle/>
          <a:p>
            <a:r>
              <a:rPr lang="en-ZA" b="1" i="1" dirty="0" smtClean="0"/>
              <a:t>Emerald                                        amethyst                                  </a:t>
            </a:r>
            <a:r>
              <a:rPr lang="en-ZA" b="1" i="1" dirty="0" err="1" smtClean="0"/>
              <a:t>tiger'seye</a:t>
            </a:r>
            <a:r>
              <a:rPr lang="en-ZA" b="1" i="1" dirty="0" smtClean="0"/>
              <a:t> quartz</a:t>
            </a:r>
            <a:endParaRPr lang="en-ZA" dirty="0"/>
          </a:p>
        </p:txBody>
      </p:sp>
      <p:sp>
        <p:nvSpPr>
          <p:cNvPr id="15" name="Rectangle 14"/>
          <p:cNvSpPr/>
          <p:nvPr/>
        </p:nvSpPr>
        <p:spPr>
          <a:xfrm>
            <a:off x="500034" y="4286256"/>
            <a:ext cx="7306167" cy="369332"/>
          </a:xfrm>
          <a:prstGeom prst="rect">
            <a:avLst/>
          </a:prstGeom>
        </p:spPr>
        <p:txBody>
          <a:bodyPr wrap="none">
            <a:spAutoFit/>
          </a:bodyPr>
          <a:lstStyle/>
          <a:p>
            <a:r>
              <a:rPr lang="en-ZA" b="1" i="1" dirty="0" smtClean="0"/>
              <a:t>Moonstone                                            white zircon                             Blue topaz</a:t>
            </a:r>
            <a:endParaRPr lang="en-ZA" dirty="0"/>
          </a:p>
        </p:txBody>
      </p:sp>
      <p:sp>
        <p:nvSpPr>
          <p:cNvPr id="16" name="Rectangle 15"/>
          <p:cNvSpPr/>
          <p:nvPr/>
        </p:nvSpPr>
        <p:spPr>
          <a:xfrm>
            <a:off x="5715008" y="5286388"/>
            <a:ext cx="1750351" cy="369332"/>
          </a:xfrm>
          <a:prstGeom prst="rect">
            <a:avLst/>
          </a:prstGeom>
        </p:spPr>
        <p:txBody>
          <a:bodyPr wrap="none">
            <a:spAutoFit/>
          </a:bodyPr>
          <a:lstStyle/>
          <a:p>
            <a:r>
              <a:rPr lang="en-ZA" b="1" i="1" dirty="0" err="1" smtClean="0"/>
              <a:t>rhodolite</a:t>
            </a:r>
            <a:r>
              <a:rPr lang="en-ZA" b="1" i="1" dirty="0" smtClean="0"/>
              <a:t> garnet</a:t>
            </a:r>
            <a:endParaRPr lang="en-ZA" dirty="0"/>
          </a:p>
        </p:txBody>
      </p:sp>
      <p:pic>
        <p:nvPicPr>
          <p:cNvPr id="17" name="Picture 16" descr="C:\Users\Dr Kambani\Documents\GEMMOLOGY COURSE\Geol. 115 Physical Properites of Gemstones_files\EM-3917B.jpg"/>
          <p:cNvPicPr/>
          <p:nvPr/>
        </p:nvPicPr>
        <p:blipFill>
          <a:blip r:link="rId2"/>
          <a:srcRect/>
          <a:stretch>
            <a:fillRect/>
          </a:stretch>
        </p:blipFill>
        <p:spPr bwMode="auto">
          <a:xfrm>
            <a:off x="785786" y="357166"/>
            <a:ext cx="1431290" cy="1431290"/>
          </a:xfrm>
          <a:prstGeom prst="rect">
            <a:avLst/>
          </a:prstGeom>
          <a:noFill/>
          <a:ln w="9525">
            <a:noFill/>
            <a:miter lim="800000"/>
            <a:headEnd/>
            <a:tailEnd/>
          </a:ln>
        </p:spPr>
      </p:pic>
      <p:pic>
        <p:nvPicPr>
          <p:cNvPr id="18" name="Picture 17" descr="C:\Users\Dr Kambani\Documents\GEMMOLOGY COURSE\Geol. 115 Physical Properites of Gemstones_files\AM-2673B.jpg"/>
          <p:cNvPicPr/>
          <p:nvPr/>
        </p:nvPicPr>
        <p:blipFill>
          <a:blip r:link="rId3"/>
          <a:srcRect/>
          <a:stretch>
            <a:fillRect/>
          </a:stretch>
        </p:blipFill>
        <p:spPr bwMode="auto">
          <a:xfrm>
            <a:off x="3500430" y="500042"/>
            <a:ext cx="1717675" cy="1288415"/>
          </a:xfrm>
          <a:prstGeom prst="rect">
            <a:avLst/>
          </a:prstGeom>
          <a:noFill/>
          <a:ln w="9525">
            <a:noFill/>
            <a:miter lim="800000"/>
            <a:headEnd/>
            <a:tailEnd/>
          </a:ln>
        </p:spPr>
      </p:pic>
      <p:pic>
        <p:nvPicPr>
          <p:cNvPr id="19" name="Picture 18" descr="C:\Users\Dr Kambani\Documents\GEMMOLOGY COURSE\Geol. 115 Physical Properites of Gemstones_files\TI-3840B.jpg"/>
          <p:cNvPicPr/>
          <p:nvPr/>
        </p:nvPicPr>
        <p:blipFill>
          <a:blip r:link="rId4"/>
          <a:srcRect/>
          <a:stretch>
            <a:fillRect/>
          </a:stretch>
        </p:blipFill>
        <p:spPr bwMode="auto">
          <a:xfrm>
            <a:off x="6000760" y="571480"/>
            <a:ext cx="2409190" cy="1336040"/>
          </a:xfrm>
          <a:prstGeom prst="rect">
            <a:avLst/>
          </a:prstGeom>
          <a:noFill/>
          <a:ln w="9525">
            <a:noFill/>
            <a:miter lim="800000"/>
            <a:headEnd/>
            <a:tailEnd/>
          </a:ln>
        </p:spPr>
      </p:pic>
      <p:pic>
        <p:nvPicPr>
          <p:cNvPr id="20" name="Picture 19" descr="C:\Users\Dr Kambani\Documents\GEMMOLOGY COURSE\Geol. 115 Physical Properites of Gemstones_files\MN-2193B.jpg"/>
          <p:cNvPicPr/>
          <p:nvPr/>
        </p:nvPicPr>
        <p:blipFill>
          <a:blip r:link="rId5"/>
          <a:srcRect/>
          <a:stretch>
            <a:fillRect/>
          </a:stretch>
        </p:blipFill>
        <p:spPr bwMode="auto">
          <a:xfrm>
            <a:off x="428596" y="2928934"/>
            <a:ext cx="1503045" cy="1153160"/>
          </a:xfrm>
          <a:prstGeom prst="rect">
            <a:avLst/>
          </a:prstGeom>
          <a:noFill/>
          <a:ln w="9525">
            <a:noFill/>
            <a:miter lim="800000"/>
            <a:headEnd/>
            <a:tailEnd/>
          </a:ln>
        </p:spPr>
      </p:pic>
      <p:pic>
        <p:nvPicPr>
          <p:cNvPr id="21" name="Picture 20" descr="C:\Users\Dr Kambani\Documents\GEMMOLOGY COURSE\Geol. 115 Physical Properites of Gemstones_files\Z-4083B.jpg"/>
          <p:cNvPicPr/>
          <p:nvPr/>
        </p:nvPicPr>
        <p:blipFill>
          <a:blip r:link="rId6"/>
          <a:srcRect/>
          <a:stretch>
            <a:fillRect/>
          </a:stretch>
        </p:blipFill>
        <p:spPr bwMode="auto">
          <a:xfrm>
            <a:off x="3571868" y="3000372"/>
            <a:ext cx="1415415" cy="1097280"/>
          </a:xfrm>
          <a:prstGeom prst="rect">
            <a:avLst/>
          </a:prstGeom>
          <a:noFill/>
          <a:ln w="9525">
            <a:noFill/>
            <a:miter lim="800000"/>
            <a:headEnd/>
            <a:tailEnd/>
          </a:ln>
        </p:spPr>
      </p:pic>
      <p:pic>
        <p:nvPicPr>
          <p:cNvPr id="22" name="Picture 21" descr="C:\Users\Dr Kambani\Documents\GEMMOLOGY COURSE\Geol. 115 Physical Properites of Gemstones_files\TO-2528B.jpg"/>
          <p:cNvPicPr/>
          <p:nvPr/>
        </p:nvPicPr>
        <p:blipFill>
          <a:blip r:link="rId7"/>
          <a:srcRect/>
          <a:stretch>
            <a:fillRect/>
          </a:stretch>
        </p:blipFill>
        <p:spPr bwMode="auto">
          <a:xfrm>
            <a:off x="6429388" y="2857496"/>
            <a:ext cx="1550670" cy="1343660"/>
          </a:xfrm>
          <a:prstGeom prst="rect">
            <a:avLst/>
          </a:prstGeom>
          <a:noFill/>
          <a:ln w="9525">
            <a:noFill/>
            <a:miter lim="800000"/>
            <a:headEnd/>
            <a:tailEnd/>
          </a:ln>
        </p:spPr>
      </p:pic>
      <p:pic>
        <p:nvPicPr>
          <p:cNvPr id="23" name="Picture 22" descr="C:\Users\Dr Kambani\Documents\GEMMOLOGY COURSE\Geol. 115 Physical Properites of Gemstones_files\GA-2380B.jpg"/>
          <p:cNvPicPr/>
          <p:nvPr/>
        </p:nvPicPr>
        <p:blipFill>
          <a:blip r:link="rId8"/>
          <a:srcRect/>
          <a:stretch>
            <a:fillRect/>
          </a:stretch>
        </p:blipFill>
        <p:spPr bwMode="auto">
          <a:xfrm>
            <a:off x="3714744" y="4929198"/>
            <a:ext cx="1677670" cy="125603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solidFill>
                  <a:srgbClr val="0033CC"/>
                </a:solidFill>
              </a:rPr>
              <a:t>Oxides</a:t>
            </a:r>
            <a:endParaRPr lang="en-ZA" dirty="0">
              <a:solidFill>
                <a:srgbClr val="0033CC"/>
              </a:solidFill>
            </a:endParaRPr>
          </a:p>
        </p:txBody>
      </p:sp>
      <p:sp>
        <p:nvSpPr>
          <p:cNvPr id="6" name="Content Placeholder 5"/>
          <p:cNvSpPr>
            <a:spLocks noGrp="1"/>
          </p:cNvSpPr>
          <p:nvPr>
            <p:ph idx="1"/>
          </p:nvPr>
        </p:nvSpPr>
        <p:spPr/>
        <p:txBody>
          <a:bodyPr>
            <a:normAutofit/>
          </a:bodyPr>
          <a:lstStyle/>
          <a:p>
            <a:pPr lvl="0">
              <a:buNone/>
            </a:pPr>
            <a:r>
              <a:rPr lang="en-ZA" b="1" dirty="0" smtClean="0"/>
              <a:t>	This group will have one or more oxygen atoms </a:t>
            </a:r>
            <a:r>
              <a:rPr lang="en-ZA" b="1" i="1" u="sng" dirty="0" smtClean="0"/>
              <a:t>(not grouped with silicon, phosphorus or carbon) in their formulas</a:t>
            </a:r>
            <a:r>
              <a:rPr lang="en-ZA" b="1" dirty="0" smtClean="0"/>
              <a:t>. Many oxides are important ores of metals or valuable gemstones and tend to be quite hard and rather dense. </a:t>
            </a:r>
            <a:endParaRPr lang="en-ZA" dirty="0"/>
          </a:p>
        </p:txBody>
      </p:sp>
      <p:sp>
        <p:nvSpPr>
          <p:cNvPr id="2" name="Date Placeholder 1"/>
          <p:cNvSpPr>
            <a:spLocks noGrp="1"/>
          </p:cNvSpPr>
          <p:nvPr>
            <p:ph type="dt" sz="half" idx="10"/>
          </p:nvPr>
        </p:nvSpPr>
        <p:spPr/>
        <p:txBody>
          <a:bodyPr/>
          <a:lstStyle/>
          <a:p>
            <a:fld id="{3C158B97-D86E-4C30-8E81-CF99F832103B}" type="datetime1">
              <a:rPr lang="en-US" smtClean="0"/>
              <a:pPr/>
              <a:t>1/15/2014</a:t>
            </a:fld>
            <a:endParaRPr lang="en-ZA"/>
          </a:p>
        </p:txBody>
      </p:sp>
      <p:sp>
        <p:nvSpPr>
          <p:cNvPr id="3" name="Footer Placeholder 2"/>
          <p:cNvSpPr>
            <a:spLocks noGrp="1"/>
          </p:cNvSpPr>
          <p:nvPr>
            <p:ph type="ftr" sz="quarter" idx="11"/>
          </p:nvPr>
        </p:nvSpPr>
        <p:spPr/>
        <p:txBody>
          <a:bodyPr/>
          <a:lstStyle/>
          <a:p>
            <a:r>
              <a:rPr lang="en-ZA" smtClean="0"/>
              <a:t>GEMOLOGY</a:t>
            </a:r>
            <a:endParaRPr lang="en-ZA"/>
          </a:p>
        </p:txBody>
      </p:sp>
      <p:sp>
        <p:nvSpPr>
          <p:cNvPr id="4" name="Slide Number Placeholder 3"/>
          <p:cNvSpPr>
            <a:spLocks noGrp="1"/>
          </p:cNvSpPr>
          <p:nvPr>
            <p:ph type="sldNum" sz="quarter" idx="12"/>
          </p:nvPr>
        </p:nvSpPr>
        <p:spPr/>
        <p:txBody>
          <a:bodyPr/>
          <a:lstStyle/>
          <a:p>
            <a:fld id="{D87A04F7-B585-46E0-9BAE-C6BC1CE89EAE}" type="slidenum">
              <a:rPr lang="en-ZA" smtClean="0"/>
              <a:pPr/>
              <a:t>8</a:t>
            </a:fld>
            <a:endParaRPr lang="en-ZA"/>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solidFill>
                  <a:srgbClr val="0033CC"/>
                </a:solidFill>
              </a:rPr>
              <a:t>Examples of Oxide gems</a:t>
            </a:r>
            <a:endParaRPr lang="en-ZA" dirty="0"/>
          </a:p>
        </p:txBody>
      </p:sp>
      <p:sp>
        <p:nvSpPr>
          <p:cNvPr id="3" name="Content Placeholder 2"/>
          <p:cNvSpPr>
            <a:spLocks noGrp="1"/>
          </p:cNvSpPr>
          <p:nvPr>
            <p:ph idx="1"/>
          </p:nvPr>
        </p:nvSpPr>
        <p:spPr/>
        <p:txBody>
          <a:bodyPr>
            <a:normAutofit/>
          </a:bodyPr>
          <a:lstStyle/>
          <a:p>
            <a:pPr>
              <a:buNone/>
            </a:pPr>
            <a:r>
              <a:rPr lang="en-ZA" b="1" dirty="0" smtClean="0"/>
              <a:t>	Amongst the members of this group of gems are:</a:t>
            </a:r>
          </a:p>
          <a:p>
            <a:r>
              <a:rPr lang="en-ZA" b="1" dirty="0" smtClean="0"/>
              <a:t>	Corundum Al</a:t>
            </a:r>
            <a:r>
              <a:rPr lang="en-ZA" b="1" baseline="-25000" dirty="0" smtClean="0"/>
              <a:t>2</a:t>
            </a:r>
            <a:r>
              <a:rPr lang="en-ZA" b="1" dirty="0" smtClean="0"/>
              <a:t>O</a:t>
            </a:r>
            <a:r>
              <a:rPr lang="en-ZA" b="1" baseline="-25000" dirty="0" smtClean="0"/>
              <a:t>3</a:t>
            </a:r>
            <a:r>
              <a:rPr lang="en-ZA" b="1" dirty="0" smtClean="0"/>
              <a:t> (ruby and sapphire)</a:t>
            </a:r>
          </a:p>
          <a:p>
            <a:r>
              <a:rPr lang="en-ZA" b="1" dirty="0" smtClean="0"/>
              <a:t>	 </a:t>
            </a:r>
            <a:r>
              <a:rPr lang="en-ZA" b="1" dirty="0" err="1" smtClean="0"/>
              <a:t>Spinel</a:t>
            </a:r>
            <a:r>
              <a:rPr lang="en-ZA" dirty="0" smtClean="0"/>
              <a:t> is the magnesium aluminium 	member of the larger </a:t>
            </a:r>
            <a:r>
              <a:rPr lang="en-ZA" b="1" dirty="0" err="1" smtClean="0"/>
              <a:t>spinel</a:t>
            </a:r>
            <a:r>
              <a:rPr lang="en-ZA" dirty="0" smtClean="0"/>
              <a:t> group of 	minerals. It has the formula </a:t>
            </a:r>
            <a:r>
              <a:rPr lang="en-ZA" dirty="0"/>
              <a:t>MgAl</a:t>
            </a:r>
            <a:r>
              <a:rPr lang="en-ZA" baseline="-25000" dirty="0"/>
              <a:t>2</a:t>
            </a:r>
            <a:r>
              <a:rPr lang="en-ZA" dirty="0"/>
              <a:t>O</a:t>
            </a:r>
            <a:r>
              <a:rPr lang="en-ZA" baseline="-25000" dirty="0"/>
              <a:t>4</a:t>
            </a:r>
            <a:endParaRPr lang="en-ZA" dirty="0" smtClean="0"/>
          </a:p>
          <a:p>
            <a:r>
              <a:rPr lang="en-ZA" b="1" dirty="0" smtClean="0"/>
              <a:t>	</a:t>
            </a:r>
            <a:r>
              <a:rPr lang="en-ZA" b="1" dirty="0" err="1" smtClean="0"/>
              <a:t>Chrysoberyl</a:t>
            </a:r>
            <a:r>
              <a:rPr lang="en-ZA" b="1" dirty="0" smtClean="0"/>
              <a:t> </a:t>
            </a:r>
            <a:r>
              <a:rPr lang="en-ZA" dirty="0" smtClean="0"/>
              <a:t>is </a:t>
            </a:r>
            <a:r>
              <a:rPr lang="en-ZA" dirty="0" smtClean="0"/>
              <a:t>an </a:t>
            </a:r>
            <a:r>
              <a:rPr lang="en-ZA" dirty="0" err="1" smtClean="0"/>
              <a:t>aluminate</a:t>
            </a:r>
            <a:r>
              <a:rPr lang="en-ZA" dirty="0" smtClean="0"/>
              <a:t> of beryllium 	with the formula BeAl</a:t>
            </a:r>
            <a:r>
              <a:rPr lang="en-ZA" baseline="-25000" dirty="0" smtClean="0"/>
              <a:t>2</a:t>
            </a:r>
            <a:r>
              <a:rPr lang="en-ZA" dirty="0" smtClean="0"/>
              <a:t>O</a:t>
            </a:r>
            <a:r>
              <a:rPr lang="en-ZA" baseline="-25000" dirty="0" smtClean="0"/>
              <a:t>4</a:t>
            </a:r>
            <a:r>
              <a:rPr lang="en-ZA" b="1" dirty="0" smtClean="0"/>
              <a:t>.</a:t>
            </a:r>
            <a:endParaRPr lang="en-Z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305</Words>
  <Application>Microsoft Office PowerPoint</Application>
  <PresentationFormat>On-screen Show (4:3)</PresentationFormat>
  <Paragraphs>98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Chemical Groups of Gems</vt:lpstr>
      <vt:lpstr>Chemical Groups of Gems</vt:lpstr>
      <vt:lpstr>Chemical Groups of Gems</vt:lpstr>
      <vt:lpstr>Silicates</vt:lpstr>
      <vt:lpstr>Examples of Silicate gems</vt:lpstr>
      <vt:lpstr>Slide 7</vt:lpstr>
      <vt:lpstr>Oxides</vt:lpstr>
      <vt:lpstr>Examples of Oxide gems</vt:lpstr>
      <vt:lpstr>Examples of oxide gems</vt:lpstr>
      <vt:lpstr>Slide 11</vt:lpstr>
      <vt:lpstr>Carbonates</vt:lpstr>
      <vt:lpstr>Examples of Carbonate gems</vt:lpstr>
      <vt:lpstr>Slide 14</vt:lpstr>
      <vt:lpstr>Phosphates</vt:lpstr>
      <vt:lpstr>Slide 16</vt:lpstr>
      <vt:lpstr>Native Elements</vt:lpstr>
      <vt:lpstr>Slide 18</vt:lpstr>
      <vt:lpstr>Native Elements</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Kambani</dc:creator>
  <cp:lastModifiedBy>Dr Kambani</cp:lastModifiedBy>
  <cp:revision>2</cp:revision>
  <dcterms:created xsi:type="dcterms:W3CDTF">2014-01-15T12:57:56Z</dcterms:created>
  <dcterms:modified xsi:type="dcterms:W3CDTF">2014-01-15T18:53:00Z</dcterms:modified>
</cp:coreProperties>
</file>