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57" r:id="rId3"/>
    <p:sldId id="280"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4660"/>
  </p:normalViewPr>
  <p:slideViewPr>
    <p:cSldViewPr>
      <p:cViewPr varScale="1">
        <p:scale>
          <a:sx n="61" d="100"/>
          <a:sy n="61" d="100"/>
        </p:scale>
        <p:origin x="-163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7564C464-C56B-4D83-84E4-BAD3A4B84195}" type="datetimeFigureOut">
              <a:rPr lang="en-US" smtClean="0"/>
              <a:pPr/>
              <a:t>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564C464-C56B-4D83-84E4-BAD3A4B84195}" type="datetimeFigureOut">
              <a:rPr lang="en-US" smtClean="0"/>
              <a:pPr/>
              <a:t>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564C464-C56B-4D83-84E4-BAD3A4B84195}" type="datetimeFigureOut">
              <a:rPr lang="en-US" smtClean="0"/>
              <a:pPr/>
              <a:t>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564C464-C56B-4D83-84E4-BAD3A4B84195}" type="datetimeFigureOut">
              <a:rPr lang="en-US" smtClean="0"/>
              <a:pPr/>
              <a:t>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64C464-C56B-4D83-84E4-BAD3A4B84195}" type="datetimeFigureOut">
              <a:rPr lang="en-US" smtClean="0"/>
              <a:pPr/>
              <a:t>1/16/2014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7564C464-C56B-4D83-84E4-BAD3A4B84195}" type="datetimeFigureOut">
              <a:rPr lang="en-US" smtClean="0"/>
              <a:pPr/>
              <a:t>1/16/2014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7564C464-C56B-4D83-84E4-BAD3A4B84195}" type="datetimeFigureOut">
              <a:rPr lang="en-US" smtClean="0"/>
              <a:pPr/>
              <a:t>1/16/2014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7564C464-C56B-4D83-84E4-BAD3A4B84195}" type="datetimeFigureOut">
              <a:rPr lang="en-US" smtClean="0"/>
              <a:pPr/>
              <a:t>1/16/2014</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64C464-C56B-4D83-84E4-BAD3A4B84195}" type="datetimeFigureOut">
              <a:rPr lang="en-US" smtClean="0"/>
              <a:pPr/>
              <a:t>1/16/2014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64C464-C56B-4D83-84E4-BAD3A4B84195}" type="datetimeFigureOut">
              <a:rPr lang="en-US" smtClean="0"/>
              <a:pPr/>
              <a:t>1/16/2014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64C464-C56B-4D83-84E4-BAD3A4B84195}" type="datetimeFigureOut">
              <a:rPr lang="en-US" smtClean="0"/>
              <a:pPr/>
              <a:t>1/16/2014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FAC96C3-0486-4C40-B302-E43050B0B996}"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4C464-C56B-4D83-84E4-BAD3A4B84195}" type="datetimeFigureOut">
              <a:rPr lang="en-US" smtClean="0"/>
              <a:pPr/>
              <a:t>1/16/2014</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AC96C3-0486-4C40-B302-E43050B0B996}"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DS-2335B.jpg" TargetMode="External"/><Relationship Id="rId2" Type="http://schemas.openxmlformats.org/officeDocument/2006/relationships/image" Target="file:///C:\Users\Dr%20Kambani\Documents\GEMMOLOGY%20COURSE\Geol.%20115%20Physical%20Properites%20of%20Gemstones_files\Q-4237B.jpg" TargetMode="External"/><Relationship Id="rId1" Type="http://schemas.openxmlformats.org/officeDocument/2006/relationships/slideLayout" Target="../slideLayouts/slideLayout7.xml"/><Relationship Id="rId4" Type="http://schemas.openxmlformats.org/officeDocument/2006/relationships/image" Target="file:///C:\Users\Dr%20Kambani\Documents\GEMMOLOGY%20COURSE\Geol.%20115%20Physical%20Properites%20of%20Gemstones_files\copper.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CH-2320B.jpg" TargetMode="External"/><Relationship Id="rId2" Type="http://schemas.openxmlformats.org/officeDocument/2006/relationships/image" Target="file:///C:\Users\Dr%20Kambani\Documents\GEMMOLOGY%20COURSE\Geol.%20115%20Physical%20Properites%20of%20Gemstones_files\RP-3080B.jp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dodecahedron.jpg" TargetMode="External"/><Relationship Id="rId2" Type="http://schemas.openxmlformats.org/officeDocument/2006/relationships/image" Target="file:///C:\Users\Dr%20Kambani\Documents\GEMMOLOGY%20COURSE\Geol.%20115%20Physical%20Properites%20of%20Gemstones_files\graphite.jpg"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file:///C:\Users\Dr%20Kambani\Documents\GEMMOLOGY%20COURSE\Geol.%20115%20Physical%20Properites%20of%20Gemstones_files\Q-5431B.jpg"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file:///C:\Users\Dr%20Kambani\Documents\GEMMOLOGY%20COURSE\Geol.%20115%20Physical%20Properites%20of%20Gemstones_files\twinned.jpg"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file:///C:\Users\Dr%20Kambani\Documents\GEMMOLOGY%20COURSE\Geol.%20115%20Physical%20Properites%20of%20Gemstones_files\Brad.jpg"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acicular.jpg" TargetMode="External"/><Relationship Id="rId2" Type="http://schemas.openxmlformats.org/officeDocument/2006/relationships/image" Target="file:///C:\Users\Dr%20Kambani\Documents\GEMMOLOGY%20COURSE\Geol.%20115%20Physical%20Properites%20of%20Gemstones_files\RQ-2659B.jp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redberyl.jpg" TargetMode="External"/><Relationship Id="rId2" Type="http://schemas.openxmlformats.org/officeDocument/2006/relationships/image" Target="file:///C:\Users\Dr%20Kambani\Documents\GEMMOLOGY%20COURSE\Geol.%20115%20Physical%20Properites%20of%20Gemstones_files\TOURMALINE.jp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229600" cy="4525963"/>
          </a:xfrm>
        </p:spPr>
        <p:txBody>
          <a:bodyPr/>
          <a:lstStyle/>
          <a:p>
            <a:endParaRPr lang="en-ZA" dirty="0" smtClean="0"/>
          </a:p>
          <a:p>
            <a:endParaRPr lang="en-ZA" dirty="0"/>
          </a:p>
        </p:txBody>
      </p:sp>
      <p:sp>
        <p:nvSpPr>
          <p:cNvPr id="4" name="Rectangle 3"/>
          <p:cNvSpPr/>
          <p:nvPr/>
        </p:nvSpPr>
        <p:spPr>
          <a:xfrm>
            <a:off x="1643042" y="2714620"/>
            <a:ext cx="6072230" cy="1323439"/>
          </a:xfrm>
          <a:prstGeom prst="rect">
            <a:avLst/>
          </a:prstGeom>
        </p:spPr>
        <p:txBody>
          <a:bodyPr wrap="square">
            <a:spAutoFit/>
          </a:bodyPr>
          <a:lstStyle/>
          <a:p>
            <a:pPr>
              <a:buFont typeface="Arial" pitchFamily="34" charset="0"/>
              <a:buChar char="•"/>
            </a:pPr>
            <a:r>
              <a:rPr lang="en-ZA" sz="4000" b="1" dirty="0" smtClean="0"/>
              <a:t>	Crystallography</a:t>
            </a:r>
            <a:endParaRPr lang="en-ZA" sz="4000" b="1" dirty="0"/>
          </a:p>
          <a:p>
            <a:pPr>
              <a:buFont typeface="Arial" pitchFamily="34" charset="0"/>
              <a:buChar char="•"/>
            </a:pPr>
            <a:r>
              <a:rPr lang="en-ZA" sz="4000" b="1" dirty="0" smtClean="0"/>
              <a:t>	Crystal Growth</a:t>
            </a:r>
            <a:endParaRPr lang="en-ZA" sz="4000" dirty="0"/>
          </a:p>
        </p:txBody>
      </p:sp>
      <p:sp>
        <p:nvSpPr>
          <p:cNvPr id="5" name="Rectangle 4"/>
          <p:cNvSpPr/>
          <p:nvPr/>
        </p:nvSpPr>
        <p:spPr>
          <a:xfrm>
            <a:off x="2714612" y="714356"/>
            <a:ext cx="2629246" cy="830997"/>
          </a:xfrm>
          <a:prstGeom prst="rect">
            <a:avLst/>
          </a:prstGeom>
        </p:spPr>
        <p:txBody>
          <a:bodyPr wrap="none">
            <a:spAutoFit/>
          </a:bodyPr>
          <a:lstStyle/>
          <a:p>
            <a:pPr algn="ctr"/>
            <a:r>
              <a:rPr lang="en-ZA" sz="4800" b="1" dirty="0" smtClean="0"/>
              <a:t>MODULE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58B97-D86E-4C30-8E81-CF99F832103B}" type="datetime1">
              <a:rPr lang="en-US" smtClean="0"/>
              <a:pPr/>
              <a:t>1/16/2014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10</a:t>
            </a:fld>
            <a:endParaRPr lang="en-ZA"/>
          </a:p>
        </p:txBody>
      </p:sp>
      <p:sp>
        <p:nvSpPr>
          <p:cNvPr id="8" name="Rectangle 7"/>
          <p:cNvSpPr/>
          <p:nvPr/>
        </p:nvSpPr>
        <p:spPr>
          <a:xfrm>
            <a:off x="0" y="3571876"/>
            <a:ext cx="5092676" cy="584775"/>
          </a:xfrm>
          <a:prstGeom prst="rect">
            <a:avLst/>
          </a:prstGeom>
        </p:spPr>
        <p:txBody>
          <a:bodyPr wrap="none">
            <a:spAutoFit/>
          </a:bodyPr>
          <a:lstStyle/>
          <a:p>
            <a:r>
              <a:rPr lang="en-ZA" sz="3200" b="1" i="1" u="sng" dirty="0" err="1" smtClean="0"/>
              <a:t>Dendritic</a:t>
            </a:r>
            <a:r>
              <a:rPr lang="en-ZA" sz="3200" b="1" i="1" dirty="0" smtClean="0"/>
              <a:t> (like tree branches)</a:t>
            </a:r>
            <a:endParaRPr lang="en-ZA" sz="3200" dirty="0"/>
          </a:p>
        </p:txBody>
      </p:sp>
      <p:sp>
        <p:nvSpPr>
          <p:cNvPr id="9" name="Rectangle 8"/>
          <p:cNvSpPr/>
          <p:nvPr/>
        </p:nvSpPr>
        <p:spPr>
          <a:xfrm>
            <a:off x="3071802" y="571480"/>
            <a:ext cx="3071834" cy="646331"/>
          </a:xfrm>
          <a:prstGeom prst="rect">
            <a:avLst/>
          </a:prstGeom>
        </p:spPr>
        <p:txBody>
          <a:bodyPr wrap="square">
            <a:spAutoFit/>
          </a:bodyPr>
          <a:lstStyle/>
          <a:p>
            <a:r>
              <a:rPr lang="en-ZA" b="1" i="1" dirty="0" smtClean="0"/>
              <a:t>Quartz with black manganese</a:t>
            </a:r>
          </a:p>
          <a:p>
            <a:r>
              <a:rPr lang="en-ZA" b="1" i="1" dirty="0" smtClean="0"/>
              <a:t> dioxide crystal inclusions</a:t>
            </a:r>
            <a:endParaRPr lang="en-ZA" dirty="0"/>
          </a:p>
        </p:txBody>
      </p:sp>
      <p:sp>
        <p:nvSpPr>
          <p:cNvPr id="10" name="Rectangle 9"/>
          <p:cNvSpPr/>
          <p:nvPr/>
        </p:nvSpPr>
        <p:spPr>
          <a:xfrm>
            <a:off x="2643174" y="2500306"/>
            <a:ext cx="3500462" cy="646331"/>
          </a:xfrm>
          <a:prstGeom prst="rect">
            <a:avLst/>
          </a:prstGeom>
        </p:spPr>
        <p:txBody>
          <a:bodyPr wrap="square">
            <a:spAutoFit/>
          </a:bodyPr>
          <a:lstStyle/>
          <a:p>
            <a:r>
              <a:rPr lang="en-ZA" b="1" i="1" dirty="0" smtClean="0"/>
              <a:t>Sandstone matrix with iron oxide</a:t>
            </a:r>
          </a:p>
          <a:p>
            <a:r>
              <a:rPr lang="en-ZA" b="1" i="1" dirty="0" smtClean="0"/>
              <a:t> </a:t>
            </a:r>
            <a:r>
              <a:rPr lang="en-ZA" b="1" i="1" dirty="0" err="1" smtClean="0"/>
              <a:t>dendritic</a:t>
            </a:r>
            <a:r>
              <a:rPr lang="en-ZA" b="1" i="1" dirty="0" smtClean="0"/>
              <a:t> crystals on surface,</a:t>
            </a:r>
            <a:endParaRPr lang="en-ZA" dirty="0"/>
          </a:p>
        </p:txBody>
      </p:sp>
      <p:sp>
        <p:nvSpPr>
          <p:cNvPr id="1025" name="Rectangle 1"/>
          <p:cNvSpPr>
            <a:spLocks noChangeArrowheads="1"/>
          </p:cNvSpPr>
          <p:nvPr/>
        </p:nvSpPr>
        <p:spPr bwMode="auto">
          <a:xfrm>
            <a:off x="2786050" y="5715016"/>
            <a:ext cx="335758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ZA" b="1" i="1" dirty="0" err="1" smtClean="0">
                <a:ea typeface="Times New Roman" pitchFamily="18" charset="0"/>
                <a:cs typeface="Arial" pitchFamily="34" charset="0"/>
              </a:rPr>
              <a:t>D</a:t>
            </a:r>
            <a:r>
              <a:rPr kumimoji="0" lang="en-ZA" b="1" i="1" u="none" strike="noStrike" cap="none" normalizeH="0" baseline="0" dirty="0" err="1" smtClean="0">
                <a:ln>
                  <a:noFill/>
                </a:ln>
                <a:effectLst/>
                <a:ea typeface="Times New Roman" pitchFamily="18" charset="0"/>
                <a:cs typeface="Arial" pitchFamily="34" charset="0"/>
              </a:rPr>
              <a:t>endritic</a:t>
            </a:r>
            <a:r>
              <a:rPr kumimoji="0" lang="en-ZA" b="1" i="1" u="none" strike="noStrike" cap="none" normalizeH="0" baseline="0" dirty="0" smtClean="0">
                <a:ln>
                  <a:noFill/>
                </a:ln>
                <a:effectLst/>
                <a:ea typeface="Times New Roman" pitchFamily="18" charset="0"/>
                <a:cs typeface="Arial" pitchFamily="34" charset="0"/>
              </a:rPr>
              <a:t> native copper crystals</a:t>
            </a:r>
            <a:endParaRPr kumimoji="0" lang="en-ZA" b="0" i="0" u="none" strike="noStrike" cap="none" normalizeH="0" baseline="0" dirty="0" smtClean="0">
              <a:ln>
                <a:noFill/>
              </a:ln>
              <a:effectLst/>
              <a:cs typeface="Arial" pitchFamily="34" charset="0"/>
            </a:endParaRPr>
          </a:p>
        </p:txBody>
      </p:sp>
      <p:pic>
        <p:nvPicPr>
          <p:cNvPr id="12" name="Picture 11" descr="C:\Users\Dr Kambani\Documents\GEMMOLOGY COURSE\Geol. 115 Physical Properites of Gemstones_files\Q-4237B.jpg"/>
          <p:cNvPicPr/>
          <p:nvPr/>
        </p:nvPicPr>
        <p:blipFill>
          <a:blip r:link="rId2"/>
          <a:srcRect/>
          <a:stretch>
            <a:fillRect/>
          </a:stretch>
        </p:blipFill>
        <p:spPr bwMode="auto">
          <a:xfrm>
            <a:off x="6286512" y="0"/>
            <a:ext cx="2428892" cy="1938952"/>
          </a:xfrm>
          <a:prstGeom prst="rect">
            <a:avLst/>
          </a:prstGeom>
          <a:noFill/>
          <a:ln w="9525">
            <a:noFill/>
            <a:miter lim="800000"/>
            <a:headEnd/>
            <a:tailEnd/>
          </a:ln>
        </p:spPr>
      </p:pic>
      <p:pic>
        <p:nvPicPr>
          <p:cNvPr id="13" name="Picture 12" descr="C:\Users\Dr Kambani\Documents\GEMMOLOGY COURSE\Geol. 115 Physical Properites of Gemstones_files\DS-2335B.jpg"/>
          <p:cNvPicPr/>
          <p:nvPr/>
        </p:nvPicPr>
        <p:blipFill>
          <a:blip r:link="rId3"/>
          <a:srcRect/>
          <a:stretch>
            <a:fillRect/>
          </a:stretch>
        </p:blipFill>
        <p:spPr bwMode="auto">
          <a:xfrm>
            <a:off x="6500826" y="2214554"/>
            <a:ext cx="2286016" cy="1851980"/>
          </a:xfrm>
          <a:prstGeom prst="rect">
            <a:avLst/>
          </a:prstGeom>
          <a:noFill/>
          <a:ln w="9525">
            <a:noFill/>
            <a:miter lim="800000"/>
            <a:headEnd/>
            <a:tailEnd/>
          </a:ln>
        </p:spPr>
      </p:pic>
      <p:pic>
        <p:nvPicPr>
          <p:cNvPr id="14" name="Picture 13" descr="C:\Users\Dr Kambani\Documents\GEMMOLOGY COURSE\Geol. 115 Physical Properites of Gemstones_files\copper.jpg"/>
          <p:cNvPicPr/>
          <p:nvPr/>
        </p:nvPicPr>
        <p:blipFill>
          <a:blip r:link="rId4"/>
          <a:srcRect/>
          <a:stretch>
            <a:fillRect/>
          </a:stretch>
        </p:blipFill>
        <p:spPr bwMode="auto">
          <a:xfrm>
            <a:off x="6643702" y="4143380"/>
            <a:ext cx="1590040" cy="244919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58B97-D86E-4C30-8E81-CF99F832103B}" type="datetime1">
              <a:rPr lang="en-US" smtClean="0"/>
              <a:pPr/>
              <a:t>1/16/2014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11</a:t>
            </a:fld>
            <a:endParaRPr lang="en-ZA"/>
          </a:p>
        </p:txBody>
      </p:sp>
      <p:sp>
        <p:nvSpPr>
          <p:cNvPr id="7" name="Rectangle 6"/>
          <p:cNvSpPr/>
          <p:nvPr/>
        </p:nvSpPr>
        <p:spPr>
          <a:xfrm>
            <a:off x="1000100" y="285728"/>
            <a:ext cx="7429552" cy="523220"/>
          </a:xfrm>
          <a:prstGeom prst="rect">
            <a:avLst/>
          </a:prstGeom>
        </p:spPr>
        <p:txBody>
          <a:bodyPr wrap="square">
            <a:spAutoFit/>
          </a:bodyPr>
          <a:lstStyle/>
          <a:p>
            <a:r>
              <a:rPr lang="en-ZA" sz="2800" b="1" i="1" u="sng" dirty="0" smtClean="0"/>
              <a:t>[</a:t>
            </a:r>
            <a:r>
              <a:rPr lang="en-ZA" sz="2800" b="1" i="1" u="sng" dirty="0" err="1" smtClean="0"/>
              <a:t>Drusy</a:t>
            </a:r>
            <a:r>
              <a:rPr lang="en-ZA" sz="2800" b="1" i="1" dirty="0" smtClean="0"/>
              <a:t> (like sugar or powdery snow on a surface)</a:t>
            </a:r>
            <a:endParaRPr lang="en-ZA" sz="2800" dirty="0"/>
          </a:p>
        </p:txBody>
      </p:sp>
      <p:sp>
        <p:nvSpPr>
          <p:cNvPr id="8" name="Rectangle 7"/>
          <p:cNvSpPr/>
          <p:nvPr/>
        </p:nvSpPr>
        <p:spPr>
          <a:xfrm>
            <a:off x="4000496" y="2428868"/>
            <a:ext cx="3270319" cy="461665"/>
          </a:xfrm>
          <a:prstGeom prst="rect">
            <a:avLst/>
          </a:prstGeom>
        </p:spPr>
        <p:txBody>
          <a:bodyPr wrap="none">
            <a:spAutoFit/>
          </a:bodyPr>
          <a:lstStyle/>
          <a:p>
            <a:r>
              <a:rPr lang="en-ZA" sz="2400" b="1" i="1" dirty="0" smtClean="0"/>
              <a:t>Pyrite crystals on matrix</a:t>
            </a:r>
            <a:endParaRPr lang="en-ZA" sz="2400" dirty="0"/>
          </a:p>
        </p:txBody>
      </p:sp>
      <p:sp>
        <p:nvSpPr>
          <p:cNvPr id="128001" name="Rectangle 1"/>
          <p:cNvSpPr>
            <a:spLocks noChangeArrowheads="1"/>
          </p:cNvSpPr>
          <p:nvPr/>
        </p:nvSpPr>
        <p:spPr bwMode="auto">
          <a:xfrm>
            <a:off x="3286116" y="4429132"/>
            <a:ext cx="5143504"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n-ZA" sz="2400" b="1" i="1" dirty="0" err="1" smtClean="0">
                <a:ea typeface="Times New Roman" pitchFamily="18" charset="0"/>
                <a:cs typeface="Arial" pitchFamily="34" charset="0"/>
              </a:rPr>
              <a:t>B</a:t>
            </a:r>
            <a:r>
              <a:rPr kumimoji="0" lang="en-ZA" sz="2400" b="1" i="1" strike="noStrike" cap="none" normalizeH="0" baseline="0" dirty="0" err="1" smtClean="0">
                <a:ln>
                  <a:noFill/>
                </a:ln>
                <a:effectLst/>
                <a:ea typeface="Times New Roman" pitchFamily="18" charset="0"/>
                <a:cs typeface="Arial" pitchFamily="34" charset="0"/>
              </a:rPr>
              <a:t>otryoidal</a:t>
            </a:r>
            <a:r>
              <a:rPr kumimoji="0" lang="en-ZA" sz="2400" b="1" i="1" u="none" strike="noStrike" cap="none" normalizeH="0" baseline="0" dirty="0" smtClean="0">
                <a:ln>
                  <a:noFill/>
                </a:ln>
                <a:effectLst/>
                <a:ea typeface="Times New Roman" pitchFamily="18" charset="0"/>
                <a:cs typeface="Arial" pitchFamily="34" charset="0"/>
              </a:rPr>
              <a:t> (seen in aggregate gems only, like a bunch of grapes or bubbles): blue chalcedony</a:t>
            </a:r>
            <a:endParaRPr kumimoji="0" lang="en-ZA" sz="2400" b="0" i="0" u="none" strike="noStrike" cap="none" normalizeH="0" baseline="0" dirty="0" smtClean="0">
              <a:ln>
                <a:noFill/>
              </a:ln>
              <a:effectLst/>
              <a:cs typeface="Arial" pitchFamily="34" charset="0"/>
            </a:endParaRPr>
          </a:p>
        </p:txBody>
      </p:sp>
      <p:pic>
        <p:nvPicPr>
          <p:cNvPr id="10" name="Picture 9" descr="C:\Users\Dr Kambani\Documents\GEMMOLOGY COURSE\Geol. 115 Physical Properites of Gemstones_files\RP-3080B.jpg"/>
          <p:cNvPicPr/>
          <p:nvPr/>
        </p:nvPicPr>
        <p:blipFill>
          <a:blip r:link="rId2"/>
          <a:srcRect/>
          <a:stretch>
            <a:fillRect/>
          </a:stretch>
        </p:blipFill>
        <p:spPr bwMode="auto">
          <a:xfrm>
            <a:off x="571472" y="1428736"/>
            <a:ext cx="3071834" cy="2214578"/>
          </a:xfrm>
          <a:prstGeom prst="rect">
            <a:avLst/>
          </a:prstGeom>
          <a:noFill/>
          <a:ln w="9525">
            <a:noFill/>
            <a:miter lim="800000"/>
            <a:headEnd/>
            <a:tailEnd/>
          </a:ln>
        </p:spPr>
      </p:pic>
      <p:pic>
        <p:nvPicPr>
          <p:cNvPr id="11" name="Picture 10" descr="C:\Users\Dr Kambani\Documents\GEMMOLOGY COURSE\Geol. 115 Physical Properites of Gemstones_files\CH-2320B.jpg"/>
          <p:cNvPicPr/>
          <p:nvPr/>
        </p:nvPicPr>
        <p:blipFill>
          <a:blip r:link="rId3"/>
          <a:srcRect/>
          <a:stretch>
            <a:fillRect/>
          </a:stretch>
        </p:blipFill>
        <p:spPr bwMode="auto">
          <a:xfrm>
            <a:off x="571472" y="3929066"/>
            <a:ext cx="2571768" cy="228601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ZA" b="1" dirty="0" smtClean="0"/>
              <a:t>Crystal Growth</a:t>
            </a:r>
            <a:endParaRPr lang="en-ZA" dirty="0"/>
          </a:p>
        </p:txBody>
      </p:sp>
      <p:sp>
        <p:nvSpPr>
          <p:cNvPr id="8" name="Content Placeholder 7"/>
          <p:cNvSpPr>
            <a:spLocks noGrp="1"/>
          </p:cNvSpPr>
          <p:nvPr>
            <p:ph idx="1"/>
          </p:nvPr>
        </p:nvSpPr>
        <p:spPr/>
        <p:txBody>
          <a:bodyPr>
            <a:normAutofit fontScale="77500" lnSpcReduction="20000"/>
          </a:bodyPr>
          <a:lstStyle/>
          <a:p>
            <a:pPr>
              <a:buNone/>
            </a:pPr>
            <a:r>
              <a:rPr lang="en-ZA" b="1" dirty="0" smtClean="0"/>
              <a:t>	</a:t>
            </a:r>
            <a:r>
              <a:rPr lang="en-ZA" sz="3600" b="1" dirty="0" smtClean="0"/>
              <a:t>F</a:t>
            </a:r>
            <a:r>
              <a:rPr lang="en-ZA" sz="3600" b="1" u="sng" dirty="0" smtClean="0"/>
              <a:t>actors affecting crystal appearance</a:t>
            </a:r>
            <a:r>
              <a:rPr lang="en-ZA" b="1" u="sng" dirty="0" smtClean="0"/>
              <a:t>:</a:t>
            </a:r>
            <a:r>
              <a:rPr lang="en-ZA" b="1" dirty="0" smtClean="0"/>
              <a:t> </a:t>
            </a:r>
          </a:p>
          <a:p>
            <a:endParaRPr lang="en-ZA" b="1" dirty="0" smtClean="0"/>
          </a:p>
          <a:p>
            <a:pPr lvl="0">
              <a:buNone/>
            </a:pPr>
            <a:r>
              <a:rPr lang="en-ZA" b="1" dirty="0" smtClean="0"/>
              <a:t>	Temperature/Pressure: the effect of rapid versus slow cooling of a melted material has different outcomes. The same molten mass of atoms, or the same solution, or </a:t>
            </a:r>
            <a:r>
              <a:rPr lang="en-ZA" b="1" dirty="0" err="1" smtClean="0"/>
              <a:t>vapor</a:t>
            </a:r>
            <a:r>
              <a:rPr lang="en-ZA" b="1" dirty="0" smtClean="0"/>
              <a:t> of materials can crystallize differently, depending on the temperature and pressure at the time, and in the place, where crystallization occurs. </a:t>
            </a:r>
            <a:r>
              <a:rPr lang="en-ZA" b="1" i="1" u="sng" dirty="0" smtClean="0"/>
              <a:t>This is because there can be more than one stable crystal lattice composed of the same atoms. </a:t>
            </a:r>
            <a:r>
              <a:rPr lang="en-ZA" b="1" dirty="0" smtClean="0"/>
              <a:t>The various stable configurations that a particular gem species can crystallize in, are referred to as its "</a:t>
            </a:r>
            <a:r>
              <a:rPr lang="en-ZA" b="1" u="sng" dirty="0" smtClean="0">
                <a:solidFill>
                  <a:srgbClr val="0033CC"/>
                </a:solidFill>
              </a:rPr>
              <a:t>polymorphs</a:t>
            </a:r>
            <a:r>
              <a:rPr lang="en-ZA" u="sng" dirty="0" smtClean="0"/>
              <a:t>"</a:t>
            </a:r>
            <a:r>
              <a:rPr lang="en-ZA" b="1" dirty="0" smtClean="0"/>
              <a:t>.</a:t>
            </a:r>
            <a:r>
              <a:rPr lang="en-ZA" dirty="0" smtClean="0"/>
              <a:t> </a:t>
            </a:r>
          </a:p>
          <a:p>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1/16/2014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12</a:t>
            </a:fld>
            <a:endParaRPr lang="en-Z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u="sng" dirty="0" smtClean="0"/>
              <a:t>Polymorphs</a:t>
            </a:r>
            <a:endParaRPr lang="en-ZA" dirty="0"/>
          </a:p>
        </p:txBody>
      </p:sp>
      <p:sp>
        <p:nvSpPr>
          <p:cNvPr id="3" name="Content Placeholder 2"/>
          <p:cNvSpPr>
            <a:spLocks noGrp="1"/>
          </p:cNvSpPr>
          <p:nvPr>
            <p:ph idx="1"/>
          </p:nvPr>
        </p:nvSpPr>
        <p:spPr/>
        <p:txBody>
          <a:bodyPr>
            <a:normAutofit fontScale="77500" lnSpcReduction="20000"/>
          </a:bodyPr>
          <a:lstStyle/>
          <a:p>
            <a:pPr>
              <a:buNone/>
            </a:pPr>
            <a:r>
              <a:rPr lang="en-ZA" b="1" dirty="0" smtClean="0"/>
              <a:t>	When two materials have the same chemical formula but have crystallized differently (due to each being subjected to different temperature/pressure conditions at formation), they are called polymorphs. The most famous examples are diamond and graphite. Both have the same chemical formula (just C, pure carbon), but the "lead" in your pencil and the diamond on your finger, obviously exhibit quite different properties. Graphite crystals are formed of sheets of tightly bonded carbons atoms in layers which are very loosely bound to each other, allowing lots of slipping and sliding. Diamond crystals have each carbon atom bonded tightly to four others surrounding it in all directions, so the whole structure is very strong and durable.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13</a:t>
            </a:fld>
            <a:endParaRPr lang="en-Z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14</a:t>
            </a:fld>
            <a:endParaRPr lang="en-ZA"/>
          </a:p>
        </p:txBody>
      </p:sp>
      <p:sp>
        <p:nvSpPr>
          <p:cNvPr id="9" name="Rectangle 8"/>
          <p:cNvSpPr/>
          <p:nvPr/>
        </p:nvSpPr>
        <p:spPr>
          <a:xfrm>
            <a:off x="0" y="2928934"/>
            <a:ext cx="3929090" cy="584775"/>
          </a:xfrm>
          <a:prstGeom prst="rect">
            <a:avLst/>
          </a:prstGeom>
        </p:spPr>
        <p:txBody>
          <a:bodyPr wrap="square">
            <a:spAutoFit/>
          </a:bodyPr>
          <a:lstStyle/>
          <a:p>
            <a:r>
              <a:rPr lang="en-ZA" sz="3200" b="1" i="1" dirty="0" smtClean="0"/>
              <a:t>Polymorphs of carbon</a:t>
            </a:r>
            <a:endParaRPr lang="en-ZA" sz="3200" dirty="0"/>
          </a:p>
        </p:txBody>
      </p:sp>
      <p:sp>
        <p:nvSpPr>
          <p:cNvPr id="10" name="Rectangle 9"/>
          <p:cNvSpPr/>
          <p:nvPr/>
        </p:nvSpPr>
        <p:spPr>
          <a:xfrm>
            <a:off x="6215074" y="5786454"/>
            <a:ext cx="1374607" cy="461665"/>
          </a:xfrm>
          <a:prstGeom prst="rect">
            <a:avLst/>
          </a:prstGeom>
        </p:spPr>
        <p:txBody>
          <a:bodyPr wrap="none">
            <a:spAutoFit/>
          </a:bodyPr>
          <a:lstStyle/>
          <a:p>
            <a:r>
              <a:rPr lang="en-ZA" sz="2400" b="1" i="1" dirty="0" smtClean="0"/>
              <a:t>Graphite </a:t>
            </a:r>
            <a:endParaRPr lang="en-ZA" sz="2400" dirty="0"/>
          </a:p>
        </p:txBody>
      </p:sp>
      <p:sp>
        <p:nvSpPr>
          <p:cNvPr id="11" name="Rectangle 10"/>
          <p:cNvSpPr/>
          <p:nvPr/>
        </p:nvSpPr>
        <p:spPr>
          <a:xfrm>
            <a:off x="4572000" y="2571744"/>
            <a:ext cx="4214842" cy="830997"/>
          </a:xfrm>
          <a:prstGeom prst="rect">
            <a:avLst/>
          </a:prstGeom>
        </p:spPr>
        <p:txBody>
          <a:bodyPr wrap="square">
            <a:spAutoFit/>
          </a:bodyPr>
          <a:lstStyle/>
          <a:p>
            <a:r>
              <a:rPr lang="en-ZA" sz="2400" b="1" i="1" dirty="0" smtClean="0"/>
              <a:t>Diamond (uncut dodecahedral (12 sided) crystal)</a:t>
            </a:r>
            <a:endParaRPr lang="en-ZA" sz="2400" dirty="0"/>
          </a:p>
        </p:txBody>
      </p:sp>
      <p:pic>
        <p:nvPicPr>
          <p:cNvPr id="12" name="Picture 11" descr="C:\Users\Dr Kambani\Documents\GEMMOLOGY COURSE\Geol. 115 Physical Properites of Gemstones_files\graphite.jpg"/>
          <p:cNvPicPr/>
          <p:nvPr/>
        </p:nvPicPr>
        <p:blipFill>
          <a:blip r:link="rId2"/>
          <a:srcRect/>
          <a:stretch>
            <a:fillRect/>
          </a:stretch>
        </p:blipFill>
        <p:spPr bwMode="auto">
          <a:xfrm>
            <a:off x="5572132" y="3571876"/>
            <a:ext cx="2500330" cy="2000264"/>
          </a:xfrm>
          <a:prstGeom prst="rect">
            <a:avLst/>
          </a:prstGeom>
          <a:noFill/>
          <a:ln w="9525">
            <a:noFill/>
            <a:miter lim="800000"/>
            <a:headEnd/>
            <a:tailEnd/>
          </a:ln>
        </p:spPr>
      </p:pic>
      <p:pic>
        <p:nvPicPr>
          <p:cNvPr id="13" name="Picture 12" descr="C:\Users\Dr Kambani\Documents\GEMMOLOGY COURSE\Geol. 115 Physical Properites of Gemstones_files\dodecahedron.jpg"/>
          <p:cNvPicPr/>
          <p:nvPr/>
        </p:nvPicPr>
        <p:blipFill>
          <a:blip r:link="rId3"/>
          <a:srcRect/>
          <a:stretch>
            <a:fillRect/>
          </a:stretch>
        </p:blipFill>
        <p:spPr bwMode="auto">
          <a:xfrm>
            <a:off x="5357818" y="500042"/>
            <a:ext cx="2500330" cy="207170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t>Space available</a:t>
            </a:r>
            <a:endParaRPr lang="en-ZA" dirty="0"/>
          </a:p>
        </p:txBody>
      </p:sp>
      <p:sp>
        <p:nvSpPr>
          <p:cNvPr id="6" name="Content Placeholder 5"/>
          <p:cNvSpPr>
            <a:spLocks noGrp="1"/>
          </p:cNvSpPr>
          <p:nvPr>
            <p:ph idx="1"/>
          </p:nvPr>
        </p:nvSpPr>
        <p:spPr/>
        <p:txBody>
          <a:bodyPr>
            <a:normAutofit fontScale="92500" lnSpcReduction="10000"/>
          </a:bodyPr>
          <a:lstStyle/>
          <a:p>
            <a:pPr lvl="0">
              <a:buNone/>
            </a:pPr>
            <a:r>
              <a:rPr lang="en-ZA" b="1" dirty="0" smtClean="0"/>
              <a:t> 	Crystals often form in cavities, cracks, bubbles, and other cramped places, the size and shape of which will limit growth possibilities. Some directions of potential growth might be unavailable or limited, while others afford plenty of "growing room". It can also occur that two or more crystals which start growing in a space independently, can contact and/or interpenetrate each other resulting in "</a:t>
            </a:r>
            <a:r>
              <a:rPr lang="en-ZA" b="1" i="1" dirty="0" smtClean="0"/>
              <a:t>twinning</a:t>
            </a:r>
            <a:r>
              <a:rPr lang="en-ZA" b="1" dirty="0" smtClean="0"/>
              <a:t>". </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1/16/2014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15</a:t>
            </a:fld>
            <a:endParaRPr lang="en-Z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Chemical elements present</a:t>
            </a:r>
            <a:endParaRPr lang="en-ZA" dirty="0"/>
          </a:p>
        </p:txBody>
      </p:sp>
      <p:sp>
        <p:nvSpPr>
          <p:cNvPr id="3" name="Content Placeholder 2"/>
          <p:cNvSpPr>
            <a:spLocks noGrp="1"/>
          </p:cNvSpPr>
          <p:nvPr>
            <p:ph idx="1"/>
          </p:nvPr>
        </p:nvSpPr>
        <p:spPr/>
        <p:txBody>
          <a:bodyPr>
            <a:normAutofit fontScale="85000" lnSpcReduction="20000"/>
          </a:bodyPr>
          <a:lstStyle/>
          <a:p>
            <a:pPr lvl="0">
              <a:buNone/>
            </a:pPr>
            <a:r>
              <a:rPr lang="en-ZA" b="1" dirty="0" smtClean="0"/>
              <a:t>	 Each species requires a particular set and proportion of chemical elements for its basic makeup, and cannot grow without them. Non-required elements, though, which incorporate into the growing crystal in trace amounts can have dramatic effects on the appearance (usually </a:t>
            </a:r>
            <a:r>
              <a:rPr lang="en-ZA" b="1" dirty="0" err="1" smtClean="0"/>
              <a:t>color</a:t>
            </a:r>
            <a:r>
              <a:rPr lang="en-ZA" b="1" dirty="0" smtClean="0"/>
              <a:t>) of the gem. For example, a very small amount of the element chromium, when present along with the necessary </a:t>
            </a:r>
            <a:r>
              <a:rPr lang="en-ZA" b="1" dirty="0" err="1" smtClean="0"/>
              <a:t>aluminum</a:t>
            </a:r>
            <a:r>
              <a:rPr lang="en-ZA" b="1" dirty="0" smtClean="0"/>
              <a:t> and oxygen, turns, what would otherwise have been </a:t>
            </a:r>
            <a:r>
              <a:rPr lang="en-ZA" b="1" dirty="0" err="1" smtClean="0"/>
              <a:t>colorless</a:t>
            </a:r>
            <a:r>
              <a:rPr lang="en-ZA" b="1" dirty="0" smtClean="0"/>
              <a:t> corundum, into red ruby. In addition, fluctuations in the amount or type of growth materials present can lead to </a:t>
            </a:r>
            <a:r>
              <a:rPr lang="en-ZA" b="1" dirty="0" err="1" smtClean="0"/>
              <a:t>color</a:t>
            </a:r>
            <a:r>
              <a:rPr lang="en-ZA" b="1" dirty="0" smtClean="0"/>
              <a:t> </a:t>
            </a:r>
            <a:r>
              <a:rPr lang="en-ZA" b="1" dirty="0" smtClean="0"/>
              <a:t>zoning.</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16</a:t>
            </a:fld>
            <a:endParaRPr lang="en-Z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Presence of other minerals</a:t>
            </a:r>
            <a:endParaRPr lang="en-ZA" dirty="0"/>
          </a:p>
        </p:txBody>
      </p:sp>
      <p:sp>
        <p:nvSpPr>
          <p:cNvPr id="3" name="Content Placeholder 2"/>
          <p:cNvSpPr>
            <a:spLocks noGrp="1"/>
          </p:cNvSpPr>
          <p:nvPr>
            <p:ph idx="1"/>
          </p:nvPr>
        </p:nvSpPr>
        <p:spPr/>
        <p:txBody>
          <a:bodyPr/>
          <a:lstStyle/>
          <a:p>
            <a:pPr lvl="0">
              <a:buNone/>
            </a:pPr>
            <a:r>
              <a:rPr lang="en-ZA" b="1" dirty="0" smtClean="0"/>
              <a:t>	 Minerals do not usually form crystals in complete isolation. As a particular crystal is forming, other minerals, also in the process of crystallization, can be captured by it (to show up as inclusions) or capture it. Exactly how this plays out will depend on the relative crystallization temperatures and pressures required by the materials in the group.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17</a:t>
            </a:fld>
            <a:endParaRPr lang="en-Z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18</a:t>
            </a:fld>
            <a:endParaRPr lang="en-ZA"/>
          </a:p>
        </p:txBody>
      </p:sp>
      <p:sp>
        <p:nvSpPr>
          <p:cNvPr id="8" name="Rectangle 7"/>
          <p:cNvSpPr/>
          <p:nvPr/>
        </p:nvSpPr>
        <p:spPr>
          <a:xfrm>
            <a:off x="2000232" y="3929066"/>
            <a:ext cx="5286412" cy="830997"/>
          </a:xfrm>
          <a:prstGeom prst="rect">
            <a:avLst/>
          </a:prstGeom>
        </p:spPr>
        <p:txBody>
          <a:bodyPr wrap="square">
            <a:spAutoFit/>
          </a:bodyPr>
          <a:lstStyle/>
          <a:p>
            <a:r>
              <a:rPr lang="en-ZA" sz="2400" b="1" i="1" dirty="0" smtClean="0"/>
              <a:t>Quartz from Madagascar with fluorite crystal inclusions, inset picture at 10x]</a:t>
            </a:r>
            <a:r>
              <a:rPr lang="en-ZA" sz="2400" dirty="0" smtClean="0"/>
              <a:t> </a:t>
            </a:r>
            <a:endParaRPr lang="en-ZA" sz="2400" dirty="0"/>
          </a:p>
        </p:txBody>
      </p:sp>
      <p:pic>
        <p:nvPicPr>
          <p:cNvPr id="9" name="Picture 8" descr="C:\Users\Dr Kambani\Documents\GEMMOLOGY COURSE\Geol. 115 Physical Properites of Gemstones_files\Q-5431B.jpg"/>
          <p:cNvPicPr/>
          <p:nvPr/>
        </p:nvPicPr>
        <p:blipFill>
          <a:blip r:link="rId2"/>
          <a:srcRect/>
          <a:stretch>
            <a:fillRect/>
          </a:stretch>
        </p:blipFill>
        <p:spPr bwMode="auto">
          <a:xfrm>
            <a:off x="2143108" y="1071546"/>
            <a:ext cx="4857784" cy="250033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Special Growth Phenomena</a:t>
            </a:r>
            <a:endParaRPr lang="en-ZA" dirty="0"/>
          </a:p>
        </p:txBody>
      </p:sp>
      <p:sp>
        <p:nvSpPr>
          <p:cNvPr id="3" name="Content Placeholder 2"/>
          <p:cNvSpPr>
            <a:spLocks noGrp="1"/>
          </p:cNvSpPr>
          <p:nvPr>
            <p:ph idx="1"/>
          </p:nvPr>
        </p:nvSpPr>
        <p:spPr/>
        <p:txBody>
          <a:bodyPr>
            <a:normAutofit fontScale="92500" lnSpcReduction="20000"/>
          </a:bodyPr>
          <a:lstStyle/>
          <a:p>
            <a:pPr>
              <a:buNone/>
            </a:pPr>
            <a:r>
              <a:rPr lang="en-ZA" b="1" dirty="0" smtClean="0"/>
              <a:t>Twinning</a:t>
            </a:r>
          </a:p>
          <a:p>
            <a:pPr>
              <a:buNone/>
            </a:pPr>
            <a:r>
              <a:rPr lang="en-ZA" b="1" dirty="0" smtClean="0"/>
              <a:t>	When growing crystals of the same mineral share one or more faces, the result is a crystal "twin". Depending on the nature of the twinning, which can be on either a visible, or a microscopic scale, the shape of the crystal might be dramatically affected, or the material's properties could be noticeably altered. Sometimes, evidence of twinning can be seen in a crystal or cut gem due to unusual </a:t>
            </a:r>
            <a:r>
              <a:rPr lang="en-ZA" b="1" dirty="0" err="1" smtClean="0"/>
              <a:t>color</a:t>
            </a:r>
            <a:r>
              <a:rPr lang="en-ZA" b="1" dirty="0" smtClean="0"/>
              <a:t> or inclusion patterns.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19</a:t>
            </a:fld>
            <a:endParaRPr lang="en-Z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t>Crystallography</a:t>
            </a:r>
            <a:endParaRPr lang="en-ZA" dirty="0"/>
          </a:p>
        </p:txBody>
      </p:sp>
      <p:sp>
        <p:nvSpPr>
          <p:cNvPr id="6" name="Content Placeholder 5"/>
          <p:cNvSpPr>
            <a:spLocks noGrp="1"/>
          </p:cNvSpPr>
          <p:nvPr>
            <p:ph idx="1"/>
          </p:nvPr>
        </p:nvSpPr>
        <p:spPr/>
        <p:txBody>
          <a:bodyPr>
            <a:normAutofit lnSpcReduction="10000"/>
          </a:bodyPr>
          <a:lstStyle/>
          <a:p>
            <a:pPr>
              <a:buNone/>
            </a:pPr>
            <a:r>
              <a:rPr lang="en-ZA" b="1" dirty="0" smtClean="0"/>
              <a:t>	It is beyond the scope of this introductory course to delve deeply into the complex and rigorous field of scientific crystallography, however; it </a:t>
            </a:r>
            <a:r>
              <a:rPr lang="en-ZA" b="1" u="sng" dirty="0" smtClean="0"/>
              <a:t>will be</a:t>
            </a:r>
            <a:r>
              <a:rPr lang="en-ZA" b="1" dirty="0" smtClean="0"/>
              <a:t> necessary for us to have a passing acquaintance with a few basics. This is because the majority of gems are crystalline, and the </a:t>
            </a:r>
            <a:r>
              <a:rPr lang="en-ZA" b="1" u="sng" dirty="0" smtClean="0"/>
              <a:t>specific</a:t>
            </a:r>
            <a:r>
              <a:rPr lang="en-ZA" b="1" dirty="0" smtClean="0"/>
              <a:t> nature of their </a:t>
            </a:r>
            <a:r>
              <a:rPr lang="en-ZA" b="1" i="1" dirty="0" smtClean="0">
                <a:solidFill>
                  <a:srgbClr val="0000FF"/>
                </a:solidFill>
              </a:rPr>
              <a:t>crystalline structure has bearing on both their outward form, and their physical and optical properties</a:t>
            </a:r>
            <a:r>
              <a:rPr lang="en-ZA" b="1" i="1" dirty="0" smtClean="0"/>
              <a:t>. </a:t>
            </a:r>
            <a:endParaRPr lang="en-ZA" i="1" dirty="0" smtClean="0"/>
          </a:p>
          <a:p>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1/16/2014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2</a:t>
            </a:fld>
            <a:endParaRPr lang="en-Z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20</a:t>
            </a:fld>
            <a:endParaRPr lang="en-ZA"/>
          </a:p>
        </p:txBody>
      </p:sp>
      <p:sp>
        <p:nvSpPr>
          <p:cNvPr id="8" name="Rectangle 7"/>
          <p:cNvSpPr/>
          <p:nvPr/>
        </p:nvSpPr>
        <p:spPr>
          <a:xfrm>
            <a:off x="1714480" y="5214950"/>
            <a:ext cx="6731971" cy="523220"/>
          </a:xfrm>
          <a:prstGeom prst="rect">
            <a:avLst/>
          </a:prstGeom>
        </p:spPr>
        <p:txBody>
          <a:bodyPr wrap="none">
            <a:spAutoFit/>
          </a:bodyPr>
          <a:lstStyle/>
          <a:p>
            <a:r>
              <a:rPr lang="en-ZA" sz="2800" b="1" i="1" dirty="0" smtClean="0"/>
              <a:t>Twinned quartz crystals in "rabbit ear" form</a:t>
            </a:r>
            <a:endParaRPr lang="en-ZA" sz="2800" dirty="0"/>
          </a:p>
        </p:txBody>
      </p:sp>
      <p:pic>
        <p:nvPicPr>
          <p:cNvPr id="9" name="Picture 8" descr="C:\Users\Dr Kambani\Documents\GEMMOLOGY COURSE\Geol. 115 Physical Properites of Gemstones_files\twinned.jpg"/>
          <p:cNvPicPr/>
          <p:nvPr/>
        </p:nvPicPr>
        <p:blipFill>
          <a:blip r:link="rId2"/>
          <a:srcRect/>
          <a:stretch>
            <a:fillRect/>
          </a:stretch>
        </p:blipFill>
        <p:spPr bwMode="auto">
          <a:xfrm>
            <a:off x="2285984" y="642918"/>
            <a:ext cx="4572031" cy="4143404"/>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Phantoms Crystals</a:t>
            </a:r>
            <a:endParaRPr lang="en-ZA" dirty="0"/>
          </a:p>
        </p:txBody>
      </p:sp>
      <p:sp>
        <p:nvSpPr>
          <p:cNvPr id="3" name="Content Placeholder 2"/>
          <p:cNvSpPr>
            <a:spLocks noGrp="1"/>
          </p:cNvSpPr>
          <p:nvPr>
            <p:ph idx="1"/>
          </p:nvPr>
        </p:nvSpPr>
        <p:spPr/>
        <p:txBody>
          <a:bodyPr>
            <a:normAutofit fontScale="92500" lnSpcReduction="10000"/>
          </a:bodyPr>
          <a:lstStyle/>
          <a:p>
            <a:endParaRPr lang="en-ZA" dirty="0" smtClean="0"/>
          </a:p>
          <a:p>
            <a:pPr>
              <a:buNone/>
            </a:pPr>
            <a:r>
              <a:rPr lang="en-ZA" b="1" dirty="0" smtClean="0"/>
              <a:t>	Due to changes in environmental conditions, starts and stops of crystal growth occur. When other minerals, which are </a:t>
            </a:r>
            <a:r>
              <a:rPr lang="en-ZA" b="1" dirty="0" err="1" smtClean="0"/>
              <a:t>favored</a:t>
            </a:r>
            <a:r>
              <a:rPr lang="en-ZA" b="1" dirty="0" smtClean="0"/>
              <a:t> in the new conditions, start to grow, they sometimes crystallize on the "old" faces of the temporarily inert material. When conditions change, and the host once again starts its growth, evidence of the pauses may now be visibly captured as outlines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21</a:t>
            </a:fld>
            <a:endParaRPr lang="en-Z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Negative Crystals</a:t>
            </a:r>
            <a:endParaRPr lang="en-ZA" dirty="0"/>
          </a:p>
        </p:txBody>
      </p:sp>
      <p:sp>
        <p:nvSpPr>
          <p:cNvPr id="3" name="Content Placeholder 2"/>
          <p:cNvSpPr>
            <a:spLocks noGrp="1"/>
          </p:cNvSpPr>
          <p:nvPr>
            <p:ph idx="1"/>
          </p:nvPr>
        </p:nvSpPr>
        <p:spPr/>
        <p:txBody>
          <a:bodyPr/>
          <a:lstStyle/>
          <a:p>
            <a:pPr>
              <a:buNone/>
            </a:pPr>
            <a:r>
              <a:rPr lang="en-ZA" b="1" dirty="0" smtClean="0"/>
              <a:t>	Likewise, certain conditions may completely block the growth of an interior portion of a crystal leaving a void which is bounded by the sides of the crystal around it at first glance this "negative" crystal looks like a solid crystal inclusion, but it is indeed empty.</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22</a:t>
            </a:fld>
            <a:endParaRPr lang="en-Z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err="1" smtClean="0"/>
              <a:t>Pseudomorphs</a:t>
            </a:r>
            <a:endParaRPr lang="en-ZA" dirty="0" smtClean="0"/>
          </a:p>
        </p:txBody>
      </p:sp>
      <p:sp>
        <p:nvSpPr>
          <p:cNvPr id="3" name="Content Placeholder 2"/>
          <p:cNvSpPr>
            <a:spLocks noGrp="1"/>
          </p:cNvSpPr>
          <p:nvPr>
            <p:ph idx="1"/>
          </p:nvPr>
        </p:nvSpPr>
        <p:spPr/>
        <p:txBody>
          <a:bodyPr>
            <a:normAutofit fontScale="77500" lnSpcReduction="20000"/>
          </a:bodyPr>
          <a:lstStyle/>
          <a:p>
            <a:pPr>
              <a:buNone/>
            </a:pPr>
            <a:r>
              <a:rPr lang="en-ZA" b="1" dirty="0" smtClean="0"/>
              <a:t>	The term "</a:t>
            </a:r>
            <a:r>
              <a:rPr lang="en-ZA" b="1" dirty="0" err="1" smtClean="0"/>
              <a:t>pseudomorph</a:t>
            </a:r>
            <a:r>
              <a:rPr lang="en-ZA" b="1" dirty="0" smtClean="0"/>
              <a:t>" literally means false form. A </a:t>
            </a:r>
            <a:r>
              <a:rPr lang="en-ZA" b="1" dirty="0" err="1" smtClean="0"/>
              <a:t>pseudomorph</a:t>
            </a:r>
            <a:r>
              <a:rPr lang="en-ZA" b="1" dirty="0" smtClean="0"/>
              <a:t> is, in a way, the opposite of a polymorph. Whereas polymorphs are different crystal forms of the </a:t>
            </a:r>
            <a:r>
              <a:rPr lang="en-ZA" b="1" i="1" dirty="0" smtClean="0"/>
              <a:t>same</a:t>
            </a:r>
            <a:r>
              <a:rPr lang="en-ZA" b="1" dirty="0" smtClean="0"/>
              <a:t> chemical compound, a </a:t>
            </a:r>
            <a:r>
              <a:rPr lang="en-ZA" b="1" dirty="0" err="1" smtClean="0"/>
              <a:t>pseudomorph</a:t>
            </a:r>
            <a:r>
              <a:rPr lang="en-ZA" b="1" dirty="0" smtClean="0"/>
              <a:t> shows a crystal form which is </a:t>
            </a:r>
            <a:r>
              <a:rPr lang="en-ZA" b="1" u="sng" dirty="0" smtClean="0"/>
              <a:t>not</a:t>
            </a:r>
            <a:r>
              <a:rPr lang="en-ZA" b="1" dirty="0" smtClean="0"/>
              <a:t> one recognized for its species. To put it another way, it's the case of one mineral taking on the </a:t>
            </a:r>
            <a:r>
              <a:rPr lang="en-ZA" b="1" u="sng" dirty="0" smtClean="0"/>
              <a:t>outward form</a:t>
            </a:r>
            <a:r>
              <a:rPr lang="en-ZA" b="1" dirty="0" smtClean="0"/>
              <a:t> of another while keeping its chemistry unchanged. Let's take the example of Goethite which is an iron oxide mineral that crystallizes in the orthorhombic system. A glance back at the diagram for the crystal systems shows us that orthorhombic gems </a:t>
            </a:r>
            <a:r>
              <a:rPr lang="en-ZA" b="1" i="1" dirty="0" smtClean="0"/>
              <a:t>do not</a:t>
            </a:r>
            <a:r>
              <a:rPr lang="en-ZA" b="1" dirty="0" smtClean="0"/>
              <a:t> form in perfect cubes. Pyrite, however is an iron </a:t>
            </a:r>
            <a:r>
              <a:rPr lang="en-ZA" b="1" dirty="0" err="1" smtClean="0"/>
              <a:t>sulfide</a:t>
            </a:r>
            <a:r>
              <a:rPr lang="en-ZA" b="1" dirty="0" smtClean="0"/>
              <a:t> mineral (in the cubic system) that frequently forms crystals shaped like perfect cubes. </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23</a:t>
            </a:fld>
            <a:endParaRPr lang="en-ZA"/>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err="1" smtClean="0"/>
              <a:t>Pseudomorphs</a:t>
            </a:r>
            <a:endParaRPr lang="en-ZA" dirty="0"/>
          </a:p>
        </p:txBody>
      </p:sp>
      <p:sp>
        <p:nvSpPr>
          <p:cNvPr id="3" name="Content Placeholder 2"/>
          <p:cNvSpPr>
            <a:spLocks noGrp="1"/>
          </p:cNvSpPr>
          <p:nvPr>
            <p:ph idx="1"/>
          </p:nvPr>
        </p:nvSpPr>
        <p:spPr/>
        <p:txBody>
          <a:bodyPr/>
          <a:lstStyle/>
          <a:p>
            <a:pPr>
              <a:buNone/>
            </a:pPr>
            <a:r>
              <a:rPr lang="en-ZA" b="1" dirty="0" smtClean="0"/>
              <a:t>	</a:t>
            </a:r>
            <a:r>
              <a:rPr lang="en-ZA" b="1" dirty="0" err="1" smtClean="0"/>
              <a:t>Pseudomorphs</a:t>
            </a:r>
            <a:r>
              <a:rPr lang="en-ZA" b="1" dirty="0" smtClean="0"/>
              <a:t> occur when environmental conditions occur that cause the replacement of one chemical compound with another </a:t>
            </a:r>
            <a:r>
              <a:rPr lang="en-ZA" b="1" u="sng" dirty="0" smtClean="0"/>
              <a:t>without</a:t>
            </a:r>
            <a:r>
              <a:rPr lang="en-ZA" b="1" dirty="0" smtClean="0"/>
              <a:t> altering the pre-existing three dimensional structure. </a:t>
            </a:r>
            <a:r>
              <a:rPr lang="en-ZA" b="1" dirty="0" err="1" smtClean="0"/>
              <a:t>Mineralogically</a:t>
            </a:r>
            <a:r>
              <a:rPr lang="en-ZA" b="1" dirty="0" smtClean="0"/>
              <a:t>, the item is named as an "X" </a:t>
            </a:r>
            <a:r>
              <a:rPr lang="en-ZA" b="1" dirty="0" err="1" smtClean="0"/>
              <a:t>pseudomorph</a:t>
            </a:r>
            <a:r>
              <a:rPr lang="en-ZA" b="1" dirty="0" smtClean="0"/>
              <a:t> (ps.) after "Y". </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24</a:t>
            </a:fld>
            <a:endParaRPr lang="en-Z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Crystallography</a:t>
            </a:r>
            <a:endParaRPr lang="en-ZA" dirty="0"/>
          </a:p>
        </p:txBody>
      </p:sp>
      <p:sp>
        <p:nvSpPr>
          <p:cNvPr id="3" name="Content Placeholder 2"/>
          <p:cNvSpPr>
            <a:spLocks noGrp="1"/>
          </p:cNvSpPr>
          <p:nvPr>
            <p:ph idx="1"/>
          </p:nvPr>
        </p:nvSpPr>
        <p:spPr/>
        <p:txBody>
          <a:bodyPr/>
          <a:lstStyle/>
          <a:p>
            <a:pPr lvl="1">
              <a:buNone/>
            </a:pPr>
            <a:endParaRPr lang="en-ZA" b="1" dirty="0" smtClean="0"/>
          </a:p>
          <a:p>
            <a:pPr lvl="1">
              <a:buNone/>
            </a:pPr>
            <a:r>
              <a:rPr lang="en-ZA" b="1" dirty="0" smtClean="0"/>
              <a:t>	</a:t>
            </a:r>
            <a:r>
              <a:rPr lang="en-ZA" sz="3600" b="1" dirty="0" smtClean="0"/>
              <a:t>Minerals usually form distinct crystals. </a:t>
            </a:r>
            <a:r>
              <a:rPr lang="en-ZA" sz="3600" dirty="0" smtClean="0"/>
              <a:t>The shape of the crystals has been found to play an important role in the identification of minerals. The study of crystals is called </a:t>
            </a:r>
            <a:r>
              <a:rPr lang="en-ZA" sz="3600" b="1" i="1" dirty="0" smtClean="0"/>
              <a:t>crystallography</a:t>
            </a:r>
            <a:r>
              <a:rPr lang="en-ZA" sz="3600" dirty="0" smtClean="0"/>
              <a:t> </a:t>
            </a:r>
            <a:endParaRPr lang="en-ZA" dirty="0" smtClean="0"/>
          </a:p>
          <a:p>
            <a:endParaRPr lang="en-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The Crystal Systems</a:t>
            </a:r>
            <a:endParaRPr lang="en-ZA" dirty="0"/>
          </a:p>
        </p:txBody>
      </p:sp>
      <p:sp>
        <p:nvSpPr>
          <p:cNvPr id="3" name="Content Placeholder 2"/>
          <p:cNvSpPr>
            <a:spLocks noGrp="1"/>
          </p:cNvSpPr>
          <p:nvPr>
            <p:ph idx="1"/>
          </p:nvPr>
        </p:nvSpPr>
        <p:spPr/>
        <p:txBody>
          <a:bodyPr/>
          <a:lstStyle/>
          <a:p>
            <a:pPr>
              <a:buNone/>
            </a:pPr>
            <a:r>
              <a:rPr lang="en-ZA" b="1" dirty="0" smtClean="0"/>
              <a:t>	There are </a:t>
            </a:r>
            <a:r>
              <a:rPr lang="en-ZA" b="1" dirty="0" smtClean="0"/>
              <a:t>seven</a:t>
            </a:r>
            <a:r>
              <a:rPr lang="en-ZA" b="1" baseline="30000" dirty="0" smtClean="0"/>
              <a:t>*</a:t>
            </a:r>
            <a:r>
              <a:rPr lang="en-ZA" b="1" dirty="0" smtClean="0"/>
              <a:t> </a:t>
            </a:r>
            <a:r>
              <a:rPr lang="en-ZA" b="1" dirty="0" smtClean="0"/>
              <a:t>basic plans upon which all mineral crystals are built. </a:t>
            </a:r>
            <a:r>
              <a:rPr lang="en-ZA" b="1" u="sng" dirty="0" smtClean="0"/>
              <a:t>They are known as the "</a:t>
            </a:r>
            <a:r>
              <a:rPr lang="en-ZA" b="1" i="1" u="sng" dirty="0" smtClean="0"/>
              <a:t>crystal systems</a:t>
            </a:r>
            <a:r>
              <a:rPr lang="en-ZA" b="1" u="sng" dirty="0" smtClean="0"/>
              <a:t>“.</a:t>
            </a:r>
          </a:p>
          <a:p>
            <a:pPr>
              <a:buNone/>
            </a:pPr>
            <a:r>
              <a:rPr lang="en-ZA" b="1" dirty="0" smtClean="0"/>
              <a:t>	Each of the systems has a unique architecture, based on the lengths, and angles of intersection of planes through the crystal called "axes", about which there are degrees of symmetry.</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4</a:t>
            </a:fld>
            <a:endParaRPr lang="en-Z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58B97-D86E-4C30-8E81-CF99F832103B}" type="datetime1">
              <a:rPr lang="en-US" smtClean="0"/>
              <a:pPr/>
              <a:t>1/16/2014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5</a:t>
            </a:fld>
            <a:endParaRPr lang="en-ZA"/>
          </a:p>
        </p:txBody>
      </p:sp>
      <p:pic>
        <p:nvPicPr>
          <p:cNvPr id="6" name="Picture 5" descr="C:\Users\Dr Kambani\Documents\GEMMOLOGY COURSE\Geol. 115 Physical Properites of Gemstones_files\Brad.jpg"/>
          <p:cNvPicPr/>
          <p:nvPr/>
        </p:nvPicPr>
        <p:blipFill>
          <a:blip r:link="rId2"/>
          <a:srcRect/>
          <a:stretch>
            <a:fillRect/>
          </a:stretch>
        </p:blipFill>
        <p:spPr bwMode="auto">
          <a:xfrm>
            <a:off x="1857356" y="0"/>
            <a:ext cx="5572164" cy="694118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Unit Cells</a:t>
            </a:r>
            <a:endParaRPr lang="en-ZA" dirty="0"/>
          </a:p>
        </p:txBody>
      </p:sp>
      <p:sp>
        <p:nvSpPr>
          <p:cNvPr id="3" name="Content Placeholder 2"/>
          <p:cNvSpPr>
            <a:spLocks noGrp="1"/>
          </p:cNvSpPr>
          <p:nvPr>
            <p:ph idx="1"/>
          </p:nvPr>
        </p:nvSpPr>
        <p:spPr/>
        <p:txBody>
          <a:bodyPr>
            <a:normAutofit fontScale="92500" lnSpcReduction="10000"/>
          </a:bodyPr>
          <a:lstStyle/>
          <a:p>
            <a:pPr>
              <a:buNone/>
            </a:pPr>
            <a:r>
              <a:rPr lang="en-ZA" b="1" dirty="0" smtClean="0"/>
              <a:t>	The innermost structure of each crystal is based upon atomic-scale building blocks that exhibit the symmetries shown in the "axes" column in the diagram above. These tiny building blocks are called "unit cells". The shape of a unit cell is different in each of the crystal systems: a cube in the cubic system, a "brick" for the tetragonal system, etc. </a:t>
            </a:r>
            <a:r>
              <a:rPr lang="en-ZA" b="1" i="1" u="sng" dirty="0" smtClean="0"/>
              <a:t>These tiny structures assemble themselves as the crystal grows, and build the crystal up to its finished size and shape</a:t>
            </a:r>
            <a:endParaRPr lang="en-ZA" i="1" u="sng"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6</a:t>
            </a:fld>
            <a:endParaRPr lang="en-Z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solidFill>
                  <a:srgbClr val="FF0000"/>
                </a:solidFill>
              </a:rPr>
              <a:t>Crystal "Habits"</a:t>
            </a:r>
            <a:endParaRPr lang="en-ZA" dirty="0">
              <a:solidFill>
                <a:srgbClr val="FF0000"/>
              </a:solidFill>
            </a:endParaRPr>
          </a:p>
        </p:txBody>
      </p:sp>
      <p:sp>
        <p:nvSpPr>
          <p:cNvPr id="3" name="Content Placeholder 2"/>
          <p:cNvSpPr>
            <a:spLocks noGrp="1"/>
          </p:cNvSpPr>
          <p:nvPr>
            <p:ph idx="1"/>
          </p:nvPr>
        </p:nvSpPr>
        <p:spPr/>
        <p:txBody>
          <a:bodyPr/>
          <a:lstStyle/>
          <a:p>
            <a:pPr>
              <a:buNone/>
            </a:pPr>
            <a:r>
              <a:rPr lang="en-ZA" b="1" dirty="0" smtClean="0"/>
              <a:t>	A few of the crystal habits, due to their similarity to common objects, are especially recognizable and have acquired special names, as demonstrated by the specimens below: </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7</a:t>
            </a:fld>
            <a:endParaRPr lang="en-Z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1/16/2014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8</a:t>
            </a:fld>
            <a:endParaRPr lang="en-ZA"/>
          </a:p>
        </p:txBody>
      </p:sp>
      <p:sp>
        <p:nvSpPr>
          <p:cNvPr id="9" name="Rectangle 8"/>
          <p:cNvSpPr/>
          <p:nvPr/>
        </p:nvSpPr>
        <p:spPr>
          <a:xfrm>
            <a:off x="4572000" y="2357430"/>
            <a:ext cx="4572000" cy="646331"/>
          </a:xfrm>
          <a:prstGeom prst="rect">
            <a:avLst/>
          </a:prstGeom>
        </p:spPr>
        <p:txBody>
          <a:bodyPr>
            <a:spAutoFit/>
          </a:bodyPr>
          <a:lstStyle/>
          <a:p>
            <a:r>
              <a:rPr lang="en-ZA" b="1" i="1" u="sng" dirty="0" smtClean="0"/>
              <a:t>Acicular</a:t>
            </a:r>
            <a:r>
              <a:rPr lang="en-ZA" b="1" i="1" dirty="0" smtClean="0"/>
              <a:t> (needle-like): golden </a:t>
            </a:r>
            <a:r>
              <a:rPr lang="en-ZA" b="1" i="1" dirty="0" err="1" smtClean="0"/>
              <a:t>rutile</a:t>
            </a:r>
            <a:endParaRPr lang="en-ZA" b="1" i="1" dirty="0" smtClean="0"/>
          </a:p>
          <a:p>
            <a:r>
              <a:rPr lang="en-ZA" b="1" i="1" dirty="0" smtClean="0"/>
              <a:t> crystals in quartz</a:t>
            </a:r>
            <a:endParaRPr lang="en-ZA" dirty="0"/>
          </a:p>
        </p:txBody>
      </p:sp>
      <p:sp>
        <p:nvSpPr>
          <p:cNvPr id="10" name="Rectangle 9"/>
          <p:cNvSpPr/>
          <p:nvPr/>
        </p:nvSpPr>
        <p:spPr>
          <a:xfrm>
            <a:off x="4572000" y="5786454"/>
            <a:ext cx="4572000" cy="646331"/>
          </a:xfrm>
          <a:prstGeom prst="rect">
            <a:avLst/>
          </a:prstGeom>
        </p:spPr>
        <p:txBody>
          <a:bodyPr>
            <a:spAutoFit/>
          </a:bodyPr>
          <a:lstStyle/>
          <a:p>
            <a:r>
              <a:rPr lang="en-ZA" b="1" i="1" dirty="0" smtClean="0"/>
              <a:t>“Puffball-</a:t>
            </a:r>
            <a:r>
              <a:rPr lang="en-ZA" b="1" i="1" dirty="0" err="1" smtClean="0"/>
              <a:t>like"mesolite</a:t>
            </a:r>
            <a:r>
              <a:rPr lang="en-ZA" b="1" i="1" dirty="0" smtClean="0"/>
              <a:t> specimen of radiating acicular needles</a:t>
            </a:r>
            <a:endParaRPr lang="en-ZA" dirty="0"/>
          </a:p>
        </p:txBody>
      </p:sp>
      <p:sp>
        <p:nvSpPr>
          <p:cNvPr id="11" name="Rectangle 10"/>
          <p:cNvSpPr/>
          <p:nvPr/>
        </p:nvSpPr>
        <p:spPr>
          <a:xfrm>
            <a:off x="500034" y="3071810"/>
            <a:ext cx="3752566" cy="584775"/>
          </a:xfrm>
          <a:prstGeom prst="rect">
            <a:avLst/>
          </a:prstGeom>
        </p:spPr>
        <p:txBody>
          <a:bodyPr wrap="none">
            <a:spAutoFit/>
          </a:bodyPr>
          <a:lstStyle/>
          <a:p>
            <a:r>
              <a:rPr lang="en-ZA" sz="3200" b="1" i="1" u="sng" dirty="0" smtClean="0"/>
              <a:t>Acicular</a:t>
            </a:r>
            <a:r>
              <a:rPr lang="en-ZA" sz="3200" b="1" i="1" dirty="0" smtClean="0"/>
              <a:t> (needle-like)</a:t>
            </a:r>
            <a:endParaRPr lang="en-ZA" sz="3200" dirty="0"/>
          </a:p>
        </p:txBody>
      </p:sp>
      <p:pic>
        <p:nvPicPr>
          <p:cNvPr id="12" name="Picture 11" descr="C:\Users\Dr Kambani\Documents\GEMMOLOGY COURSE\Geol. 115 Physical Properites of Gemstones_files\RQ-2659B.jpg"/>
          <p:cNvPicPr/>
          <p:nvPr/>
        </p:nvPicPr>
        <p:blipFill>
          <a:blip r:link="rId2"/>
          <a:srcRect/>
          <a:stretch>
            <a:fillRect/>
          </a:stretch>
        </p:blipFill>
        <p:spPr bwMode="auto">
          <a:xfrm>
            <a:off x="5214942" y="0"/>
            <a:ext cx="2643206" cy="2249467"/>
          </a:xfrm>
          <a:prstGeom prst="rect">
            <a:avLst/>
          </a:prstGeom>
          <a:noFill/>
          <a:ln w="9525">
            <a:noFill/>
            <a:miter lim="800000"/>
            <a:headEnd/>
            <a:tailEnd/>
          </a:ln>
        </p:spPr>
      </p:pic>
      <p:pic>
        <p:nvPicPr>
          <p:cNvPr id="13" name="Picture 12" descr="C:\Users\Dr Kambani\Documents\GEMMOLOGY COURSE\Geol. 115 Physical Properites of Gemstones_files\acicular.jpg"/>
          <p:cNvPicPr/>
          <p:nvPr/>
        </p:nvPicPr>
        <p:blipFill>
          <a:blip r:link="rId3"/>
          <a:srcRect/>
          <a:stretch>
            <a:fillRect/>
          </a:stretch>
        </p:blipFill>
        <p:spPr bwMode="auto">
          <a:xfrm>
            <a:off x="5500694" y="3429000"/>
            <a:ext cx="2500330" cy="221457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58B97-D86E-4C30-8E81-CF99F832103B}" type="datetime1">
              <a:rPr lang="en-US" smtClean="0"/>
              <a:pPr/>
              <a:t>1/16/2014</a:t>
            </a:fld>
            <a:endParaRPr lang="en-ZA"/>
          </a:p>
        </p:txBody>
      </p:sp>
      <p:sp>
        <p:nvSpPr>
          <p:cNvPr id="3" name="Footer Placeholder 2"/>
          <p:cNvSpPr>
            <a:spLocks noGrp="1"/>
          </p:cNvSpPr>
          <p:nvPr>
            <p:ph type="ftr" sz="quarter" idx="11"/>
          </p:nvPr>
        </p:nvSpPr>
        <p:spPr/>
        <p:txBody>
          <a:bodyPr/>
          <a:lstStyle/>
          <a:p>
            <a:r>
              <a:rPr lang="en-ZA" dirty="0" smtClean="0"/>
              <a:t>GEMOLOGY</a:t>
            </a:r>
            <a:endParaRPr lang="en-ZA" dirty="0"/>
          </a:p>
        </p:txBody>
      </p:sp>
      <p:sp>
        <p:nvSpPr>
          <p:cNvPr id="4" name="Slide Number Placeholder 3"/>
          <p:cNvSpPr>
            <a:spLocks noGrp="1"/>
          </p:cNvSpPr>
          <p:nvPr>
            <p:ph type="sldNum" sz="quarter" idx="12"/>
          </p:nvPr>
        </p:nvSpPr>
        <p:spPr/>
        <p:txBody>
          <a:bodyPr/>
          <a:lstStyle/>
          <a:p>
            <a:fld id="{D87A04F7-B585-46E0-9BAE-C6BC1CE89EAE}" type="slidenum">
              <a:rPr lang="en-ZA" smtClean="0"/>
              <a:pPr/>
              <a:t>9</a:t>
            </a:fld>
            <a:endParaRPr lang="en-ZA"/>
          </a:p>
        </p:txBody>
      </p:sp>
      <p:sp>
        <p:nvSpPr>
          <p:cNvPr id="7" name="Rectangle 6"/>
          <p:cNvSpPr/>
          <p:nvPr/>
        </p:nvSpPr>
        <p:spPr>
          <a:xfrm>
            <a:off x="6215074" y="3143248"/>
            <a:ext cx="2143124" cy="369332"/>
          </a:xfrm>
          <a:prstGeom prst="rect">
            <a:avLst/>
          </a:prstGeom>
        </p:spPr>
        <p:txBody>
          <a:bodyPr wrap="square">
            <a:spAutoFit/>
          </a:bodyPr>
          <a:lstStyle/>
          <a:p>
            <a:r>
              <a:rPr lang="en-ZA" b="1" i="1" dirty="0" smtClean="0"/>
              <a:t>Tourmaline crystals</a:t>
            </a:r>
            <a:endParaRPr lang="en-ZA" dirty="0"/>
          </a:p>
        </p:txBody>
      </p:sp>
      <p:sp>
        <p:nvSpPr>
          <p:cNvPr id="8" name="Rectangle 7"/>
          <p:cNvSpPr/>
          <p:nvPr/>
        </p:nvSpPr>
        <p:spPr>
          <a:xfrm>
            <a:off x="428596" y="3000372"/>
            <a:ext cx="3930500" cy="584775"/>
          </a:xfrm>
          <a:prstGeom prst="rect">
            <a:avLst/>
          </a:prstGeom>
        </p:spPr>
        <p:txBody>
          <a:bodyPr wrap="none">
            <a:spAutoFit/>
          </a:bodyPr>
          <a:lstStyle/>
          <a:p>
            <a:r>
              <a:rPr lang="en-ZA" sz="3200" b="1" i="1" u="sng" dirty="0" smtClean="0"/>
              <a:t>Prismatic</a:t>
            </a:r>
            <a:r>
              <a:rPr lang="en-ZA" sz="3200" b="1" i="1" dirty="0" smtClean="0"/>
              <a:t> (pencil-like) </a:t>
            </a:r>
            <a:endParaRPr lang="en-ZA" sz="3200" dirty="0"/>
          </a:p>
        </p:txBody>
      </p:sp>
      <p:sp>
        <p:nvSpPr>
          <p:cNvPr id="9" name="Rectangle 8"/>
          <p:cNvSpPr/>
          <p:nvPr/>
        </p:nvSpPr>
        <p:spPr>
          <a:xfrm>
            <a:off x="6000760" y="5715016"/>
            <a:ext cx="2682722" cy="369332"/>
          </a:xfrm>
          <a:prstGeom prst="rect">
            <a:avLst/>
          </a:prstGeom>
        </p:spPr>
        <p:txBody>
          <a:bodyPr wrap="none">
            <a:spAutoFit/>
          </a:bodyPr>
          <a:lstStyle/>
          <a:p>
            <a:r>
              <a:rPr lang="en-ZA" b="1" i="1" dirty="0" smtClean="0"/>
              <a:t>Red beryl crystal in matrix</a:t>
            </a:r>
            <a:endParaRPr lang="en-ZA" dirty="0"/>
          </a:p>
        </p:txBody>
      </p:sp>
      <p:pic>
        <p:nvPicPr>
          <p:cNvPr id="10" name="Picture 9" descr="C:\Users\Dr Kambani\Documents\GEMMOLOGY COURSE\Geol. 115 Physical Properites of Gemstones_files\TOURMALINE.jpg"/>
          <p:cNvPicPr/>
          <p:nvPr/>
        </p:nvPicPr>
        <p:blipFill>
          <a:blip r:link="rId2"/>
          <a:srcRect/>
          <a:stretch>
            <a:fillRect/>
          </a:stretch>
        </p:blipFill>
        <p:spPr bwMode="auto">
          <a:xfrm>
            <a:off x="5857884" y="357166"/>
            <a:ext cx="2714644" cy="2214578"/>
          </a:xfrm>
          <a:prstGeom prst="rect">
            <a:avLst/>
          </a:prstGeom>
          <a:noFill/>
          <a:ln w="9525">
            <a:noFill/>
            <a:miter lim="800000"/>
            <a:headEnd/>
            <a:tailEnd/>
          </a:ln>
        </p:spPr>
      </p:pic>
      <p:pic>
        <p:nvPicPr>
          <p:cNvPr id="11" name="Picture 10" descr="C:\Users\Dr Kambani\Documents\GEMMOLOGY COURSE\Geol. 115 Physical Properites of Gemstones_files\redberyl.jpg"/>
          <p:cNvPicPr/>
          <p:nvPr/>
        </p:nvPicPr>
        <p:blipFill>
          <a:blip r:link="rId3"/>
          <a:srcRect/>
          <a:stretch>
            <a:fillRect/>
          </a:stretch>
        </p:blipFill>
        <p:spPr bwMode="auto">
          <a:xfrm>
            <a:off x="6286512" y="3786190"/>
            <a:ext cx="2143140" cy="1928826"/>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232</Words>
  <Application>Microsoft Office PowerPoint</Application>
  <PresentationFormat>On-screen Show (4:3)</PresentationFormat>
  <Paragraphs>126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Crystallography</vt:lpstr>
      <vt:lpstr>Crystallography</vt:lpstr>
      <vt:lpstr>The Crystal Systems</vt:lpstr>
      <vt:lpstr>Slide 5</vt:lpstr>
      <vt:lpstr>Unit Cells</vt:lpstr>
      <vt:lpstr>Crystal "Habits"</vt:lpstr>
      <vt:lpstr>Slide 8</vt:lpstr>
      <vt:lpstr>Slide 9</vt:lpstr>
      <vt:lpstr>Slide 10</vt:lpstr>
      <vt:lpstr>Slide 11</vt:lpstr>
      <vt:lpstr>Crystal Growth</vt:lpstr>
      <vt:lpstr>Polymorphs</vt:lpstr>
      <vt:lpstr>Slide 14</vt:lpstr>
      <vt:lpstr>Space available</vt:lpstr>
      <vt:lpstr>Chemical elements present</vt:lpstr>
      <vt:lpstr>Presence of other minerals</vt:lpstr>
      <vt:lpstr>Slide 18</vt:lpstr>
      <vt:lpstr>Special Growth Phenomena</vt:lpstr>
      <vt:lpstr>Slide 20</vt:lpstr>
      <vt:lpstr>Phantoms Crystals</vt:lpstr>
      <vt:lpstr>Negative Crystals</vt:lpstr>
      <vt:lpstr>Pseudomorphs</vt:lpstr>
      <vt:lpstr>Pseudomorphs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Crystallography</dc:title>
  <dc:creator>Dr Kambani</dc:creator>
  <cp:lastModifiedBy>Dr Kambani</cp:lastModifiedBy>
  <cp:revision>5</cp:revision>
  <dcterms:created xsi:type="dcterms:W3CDTF">2014-01-14T10:46:15Z</dcterms:created>
  <dcterms:modified xsi:type="dcterms:W3CDTF">2014-01-16T06:11:12Z</dcterms:modified>
</cp:coreProperties>
</file>