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257" r:id="rId2"/>
    <p:sldId id="259" r:id="rId3"/>
    <p:sldId id="307" r:id="rId4"/>
    <p:sldId id="302" r:id="rId5"/>
    <p:sldId id="415" r:id="rId6"/>
    <p:sldId id="286" r:id="rId7"/>
    <p:sldId id="416" r:id="rId8"/>
    <p:sldId id="366" r:id="rId9"/>
    <p:sldId id="367" r:id="rId10"/>
    <p:sldId id="368" r:id="rId11"/>
    <p:sldId id="369" r:id="rId12"/>
    <p:sldId id="417" r:id="rId13"/>
    <p:sldId id="370" r:id="rId14"/>
    <p:sldId id="371" r:id="rId15"/>
    <p:sldId id="372" r:id="rId16"/>
    <p:sldId id="373" r:id="rId17"/>
    <p:sldId id="418" r:id="rId18"/>
    <p:sldId id="374" r:id="rId19"/>
    <p:sldId id="375" r:id="rId20"/>
    <p:sldId id="376" r:id="rId21"/>
    <p:sldId id="419" r:id="rId22"/>
    <p:sldId id="378" r:id="rId23"/>
    <p:sldId id="379" r:id="rId24"/>
    <p:sldId id="380" r:id="rId25"/>
    <p:sldId id="381" r:id="rId26"/>
    <p:sldId id="420" r:id="rId27"/>
    <p:sldId id="377" r:id="rId28"/>
    <p:sldId id="382" r:id="rId29"/>
    <p:sldId id="397" r:id="rId30"/>
    <p:sldId id="396" r:id="rId31"/>
    <p:sldId id="408" r:id="rId32"/>
    <p:sldId id="409" r:id="rId33"/>
    <p:sldId id="383" r:id="rId34"/>
    <p:sldId id="384" r:id="rId35"/>
    <p:sldId id="386" r:id="rId36"/>
    <p:sldId id="387" r:id="rId37"/>
    <p:sldId id="422" r:id="rId38"/>
    <p:sldId id="388" r:id="rId39"/>
    <p:sldId id="423" r:id="rId40"/>
    <p:sldId id="389" r:id="rId41"/>
    <p:sldId id="390" r:id="rId42"/>
    <p:sldId id="391" r:id="rId43"/>
    <p:sldId id="424" r:id="rId44"/>
    <p:sldId id="392" r:id="rId45"/>
    <p:sldId id="393" r:id="rId46"/>
    <p:sldId id="395" r:id="rId47"/>
    <p:sldId id="425" r:id="rId48"/>
    <p:sldId id="399" r:id="rId49"/>
    <p:sldId id="403" r:id="rId50"/>
    <p:sldId id="426" r:id="rId51"/>
    <p:sldId id="404" r:id="rId52"/>
    <p:sldId id="405" r:id="rId53"/>
    <p:sldId id="406" r:id="rId54"/>
    <p:sldId id="427" r:id="rId55"/>
    <p:sldId id="407" r:id="rId56"/>
    <p:sldId id="428" r:id="rId57"/>
    <p:sldId id="410" r:id="rId58"/>
    <p:sldId id="411" r:id="rId59"/>
    <p:sldId id="412" r:id="rId60"/>
    <p:sldId id="429" r:id="rId61"/>
    <p:sldId id="413" r:id="rId62"/>
    <p:sldId id="414" r:id="rId63"/>
    <p:sldId id="363" r:id="rId64"/>
  </p:sldIdLst>
  <p:sldSz cx="12192000" cy="6858000"/>
  <p:notesSz cx="6858000" cy="9144000"/>
  <p:defaultText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59"/>
    <p:restoredTop sz="94522"/>
  </p:normalViewPr>
  <p:slideViewPr>
    <p:cSldViewPr snapToGrid="0" snapToObjects="1">
      <p:cViewPr varScale="1">
        <p:scale>
          <a:sx n="105" d="100"/>
          <a:sy n="105" d="100"/>
        </p:scale>
        <p:origin x="42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P"/>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10D4F0-8AD6-5044-8CFF-E06E79BEFBD4}" type="datetimeFigureOut">
              <a:rPr lang="en-JP" smtClean="0"/>
              <a:t>2023/04/02</a:t>
            </a:fld>
            <a:endParaRPr lang="en-JP"/>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JP"/>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JP"/>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591BDE-ECC0-2B45-A702-7F10FAE9E0D3}" type="slidenum">
              <a:rPr lang="en-JP" smtClean="0"/>
              <a:t>‹#›</a:t>
            </a:fld>
            <a:endParaRPr lang="en-JP"/>
          </a:p>
        </p:txBody>
      </p:sp>
    </p:spTree>
    <p:extLst>
      <p:ext uri="{BB962C8B-B14F-4D97-AF65-F5344CB8AC3E}">
        <p14:creationId xmlns:p14="http://schemas.microsoft.com/office/powerpoint/2010/main" val="455834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a:t>
            </a:fld>
            <a:endParaRPr lang="en-JP"/>
          </a:p>
        </p:txBody>
      </p:sp>
    </p:spTree>
    <p:extLst>
      <p:ext uri="{BB962C8B-B14F-4D97-AF65-F5344CB8AC3E}">
        <p14:creationId xmlns:p14="http://schemas.microsoft.com/office/powerpoint/2010/main" val="2949749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12</a:t>
            </a:fld>
            <a:endParaRPr lang="en-JP"/>
          </a:p>
        </p:txBody>
      </p:sp>
    </p:spTree>
    <p:extLst>
      <p:ext uri="{BB962C8B-B14F-4D97-AF65-F5344CB8AC3E}">
        <p14:creationId xmlns:p14="http://schemas.microsoft.com/office/powerpoint/2010/main" val="963566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13</a:t>
            </a:fld>
            <a:endParaRPr lang="en-JP"/>
          </a:p>
        </p:txBody>
      </p:sp>
    </p:spTree>
    <p:extLst>
      <p:ext uri="{BB962C8B-B14F-4D97-AF65-F5344CB8AC3E}">
        <p14:creationId xmlns:p14="http://schemas.microsoft.com/office/powerpoint/2010/main" val="2354480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14</a:t>
            </a:fld>
            <a:endParaRPr lang="en-JP"/>
          </a:p>
        </p:txBody>
      </p:sp>
    </p:spTree>
    <p:extLst>
      <p:ext uri="{BB962C8B-B14F-4D97-AF65-F5344CB8AC3E}">
        <p14:creationId xmlns:p14="http://schemas.microsoft.com/office/powerpoint/2010/main" val="2135075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15</a:t>
            </a:fld>
            <a:endParaRPr lang="en-JP"/>
          </a:p>
        </p:txBody>
      </p:sp>
    </p:spTree>
    <p:extLst>
      <p:ext uri="{BB962C8B-B14F-4D97-AF65-F5344CB8AC3E}">
        <p14:creationId xmlns:p14="http://schemas.microsoft.com/office/powerpoint/2010/main" val="2380672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16</a:t>
            </a:fld>
            <a:endParaRPr lang="en-JP"/>
          </a:p>
        </p:txBody>
      </p:sp>
    </p:spTree>
    <p:extLst>
      <p:ext uri="{BB962C8B-B14F-4D97-AF65-F5344CB8AC3E}">
        <p14:creationId xmlns:p14="http://schemas.microsoft.com/office/powerpoint/2010/main" val="3158420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17</a:t>
            </a:fld>
            <a:endParaRPr lang="en-JP"/>
          </a:p>
        </p:txBody>
      </p:sp>
    </p:spTree>
    <p:extLst>
      <p:ext uri="{BB962C8B-B14F-4D97-AF65-F5344CB8AC3E}">
        <p14:creationId xmlns:p14="http://schemas.microsoft.com/office/powerpoint/2010/main" val="3797157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18</a:t>
            </a:fld>
            <a:endParaRPr lang="en-JP"/>
          </a:p>
        </p:txBody>
      </p:sp>
    </p:spTree>
    <p:extLst>
      <p:ext uri="{BB962C8B-B14F-4D97-AF65-F5344CB8AC3E}">
        <p14:creationId xmlns:p14="http://schemas.microsoft.com/office/powerpoint/2010/main" val="311591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19</a:t>
            </a:fld>
            <a:endParaRPr lang="en-JP"/>
          </a:p>
        </p:txBody>
      </p:sp>
    </p:spTree>
    <p:extLst>
      <p:ext uri="{BB962C8B-B14F-4D97-AF65-F5344CB8AC3E}">
        <p14:creationId xmlns:p14="http://schemas.microsoft.com/office/powerpoint/2010/main" val="2140721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20</a:t>
            </a:fld>
            <a:endParaRPr lang="en-JP"/>
          </a:p>
        </p:txBody>
      </p:sp>
    </p:spTree>
    <p:extLst>
      <p:ext uri="{BB962C8B-B14F-4D97-AF65-F5344CB8AC3E}">
        <p14:creationId xmlns:p14="http://schemas.microsoft.com/office/powerpoint/2010/main" val="214389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21</a:t>
            </a:fld>
            <a:endParaRPr lang="en-JP"/>
          </a:p>
        </p:txBody>
      </p:sp>
    </p:spTree>
    <p:extLst>
      <p:ext uri="{BB962C8B-B14F-4D97-AF65-F5344CB8AC3E}">
        <p14:creationId xmlns:p14="http://schemas.microsoft.com/office/powerpoint/2010/main" val="39607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4</a:t>
            </a:fld>
            <a:endParaRPr lang="en-JP"/>
          </a:p>
        </p:txBody>
      </p:sp>
    </p:spTree>
    <p:extLst>
      <p:ext uri="{BB962C8B-B14F-4D97-AF65-F5344CB8AC3E}">
        <p14:creationId xmlns:p14="http://schemas.microsoft.com/office/powerpoint/2010/main" val="3430693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22</a:t>
            </a:fld>
            <a:endParaRPr lang="en-JP"/>
          </a:p>
        </p:txBody>
      </p:sp>
    </p:spTree>
    <p:extLst>
      <p:ext uri="{BB962C8B-B14F-4D97-AF65-F5344CB8AC3E}">
        <p14:creationId xmlns:p14="http://schemas.microsoft.com/office/powerpoint/2010/main" val="2398251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23</a:t>
            </a:fld>
            <a:endParaRPr lang="en-JP"/>
          </a:p>
        </p:txBody>
      </p:sp>
    </p:spTree>
    <p:extLst>
      <p:ext uri="{BB962C8B-B14F-4D97-AF65-F5344CB8AC3E}">
        <p14:creationId xmlns:p14="http://schemas.microsoft.com/office/powerpoint/2010/main" val="3985332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24</a:t>
            </a:fld>
            <a:endParaRPr lang="en-JP"/>
          </a:p>
        </p:txBody>
      </p:sp>
    </p:spTree>
    <p:extLst>
      <p:ext uri="{BB962C8B-B14F-4D97-AF65-F5344CB8AC3E}">
        <p14:creationId xmlns:p14="http://schemas.microsoft.com/office/powerpoint/2010/main" val="2390652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25</a:t>
            </a:fld>
            <a:endParaRPr lang="en-JP"/>
          </a:p>
        </p:txBody>
      </p:sp>
    </p:spTree>
    <p:extLst>
      <p:ext uri="{BB962C8B-B14F-4D97-AF65-F5344CB8AC3E}">
        <p14:creationId xmlns:p14="http://schemas.microsoft.com/office/powerpoint/2010/main" val="2870677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26</a:t>
            </a:fld>
            <a:endParaRPr lang="en-JP"/>
          </a:p>
        </p:txBody>
      </p:sp>
    </p:spTree>
    <p:extLst>
      <p:ext uri="{BB962C8B-B14F-4D97-AF65-F5344CB8AC3E}">
        <p14:creationId xmlns:p14="http://schemas.microsoft.com/office/powerpoint/2010/main" val="20009827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27</a:t>
            </a:fld>
            <a:endParaRPr lang="en-JP"/>
          </a:p>
        </p:txBody>
      </p:sp>
    </p:spTree>
    <p:extLst>
      <p:ext uri="{BB962C8B-B14F-4D97-AF65-F5344CB8AC3E}">
        <p14:creationId xmlns:p14="http://schemas.microsoft.com/office/powerpoint/2010/main" val="9196157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28</a:t>
            </a:fld>
            <a:endParaRPr lang="en-JP"/>
          </a:p>
        </p:txBody>
      </p:sp>
    </p:spTree>
    <p:extLst>
      <p:ext uri="{BB962C8B-B14F-4D97-AF65-F5344CB8AC3E}">
        <p14:creationId xmlns:p14="http://schemas.microsoft.com/office/powerpoint/2010/main" val="22801956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29</a:t>
            </a:fld>
            <a:endParaRPr lang="en-JP"/>
          </a:p>
        </p:txBody>
      </p:sp>
    </p:spTree>
    <p:extLst>
      <p:ext uri="{BB962C8B-B14F-4D97-AF65-F5344CB8AC3E}">
        <p14:creationId xmlns:p14="http://schemas.microsoft.com/office/powerpoint/2010/main" val="23054659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30</a:t>
            </a:fld>
            <a:endParaRPr lang="en-JP"/>
          </a:p>
        </p:txBody>
      </p:sp>
    </p:spTree>
    <p:extLst>
      <p:ext uri="{BB962C8B-B14F-4D97-AF65-F5344CB8AC3E}">
        <p14:creationId xmlns:p14="http://schemas.microsoft.com/office/powerpoint/2010/main" val="42862398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31</a:t>
            </a:fld>
            <a:endParaRPr lang="en-JP"/>
          </a:p>
        </p:txBody>
      </p:sp>
    </p:spTree>
    <p:extLst>
      <p:ext uri="{BB962C8B-B14F-4D97-AF65-F5344CB8AC3E}">
        <p14:creationId xmlns:p14="http://schemas.microsoft.com/office/powerpoint/2010/main" val="3222040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5</a:t>
            </a:fld>
            <a:endParaRPr lang="en-JP"/>
          </a:p>
        </p:txBody>
      </p:sp>
    </p:spTree>
    <p:extLst>
      <p:ext uri="{BB962C8B-B14F-4D97-AF65-F5344CB8AC3E}">
        <p14:creationId xmlns:p14="http://schemas.microsoft.com/office/powerpoint/2010/main" val="38548339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32</a:t>
            </a:fld>
            <a:endParaRPr lang="en-JP"/>
          </a:p>
        </p:txBody>
      </p:sp>
    </p:spTree>
    <p:extLst>
      <p:ext uri="{BB962C8B-B14F-4D97-AF65-F5344CB8AC3E}">
        <p14:creationId xmlns:p14="http://schemas.microsoft.com/office/powerpoint/2010/main" val="20318039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33</a:t>
            </a:fld>
            <a:endParaRPr lang="en-JP"/>
          </a:p>
        </p:txBody>
      </p:sp>
    </p:spTree>
    <p:extLst>
      <p:ext uri="{BB962C8B-B14F-4D97-AF65-F5344CB8AC3E}">
        <p14:creationId xmlns:p14="http://schemas.microsoft.com/office/powerpoint/2010/main" val="10124997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34</a:t>
            </a:fld>
            <a:endParaRPr lang="en-JP"/>
          </a:p>
        </p:txBody>
      </p:sp>
    </p:spTree>
    <p:extLst>
      <p:ext uri="{BB962C8B-B14F-4D97-AF65-F5344CB8AC3E}">
        <p14:creationId xmlns:p14="http://schemas.microsoft.com/office/powerpoint/2010/main" val="19726003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35</a:t>
            </a:fld>
            <a:endParaRPr lang="en-JP"/>
          </a:p>
        </p:txBody>
      </p:sp>
    </p:spTree>
    <p:extLst>
      <p:ext uri="{BB962C8B-B14F-4D97-AF65-F5344CB8AC3E}">
        <p14:creationId xmlns:p14="http://schemas.microsoft.com/office/powerpoint/2010/main" val="20505480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36</a:t>
            </a:fld>
            <a:endParaRPr lang="en-JP"/>
          </a:p>
        </p:txBody>
      </p:sp>
    </p:spTree>
    <p:extLst>
      <p:ext uri="{BB962C8B-B14F-4D97-AF65-F5344CB8AC3E}">
        <p14:creationId xmlns:p14="http://schemas.microsoft.com/office/powerpoint/2010/main" val="14997801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37</a:t>
            </a:fld>
            <a:endParaRPr lang="en-JP"/>
          </a:p>
        </p:txBody>
      </p:sp>
    </p:spTree>
    <p:extLst>
      <p:ext uri="{BB962C8B-B14F-4D97-AF65-F5344CB8AC3E}">
        <p14:creationId xmlns:p14="http://schemas.microsoft.com/office/powerpoint/2010/main" val="20585287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38</a:t>
            </a:fld>
            <a:endParaRPr lang="en-JP"/>
          </a:p>
        </p:txBody>
      </p:sp>
    </p:spTree>
    <p:extLst>
      <p:ext uri="{BB962C8B-B14F-4D97-AF65-F5344CB8AC3E}">
        <p14:creationId xmlns:p14="http://schemas.microsoft.com/office/powerpoint/2010/main" val="32929428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39</a:t>
            </a:fld>
            <a:endParaRPr lang="en-JP"/>
          </a:p>
        </p:txBody>
      </p:sp>
    </p:spTree>
    <p:extLst>
      <p:ext uri="{BB962C8B-B14F-4D97-AF65-F5344CB8AC3E}">
        <p14:creationId xmlns:p14="http://schemas.microsoft.com/office/powerpoint/2010/main" val="42777577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40</a:t>
            </a:fld>
            <a:endParaRPr lang="en-JP"/>
          </a:p>
        </p:txBody>
      </p:sp>
    </p:spTree>
    <p:extLst>
      <p:ext uri="{BB962C8B-B14F-4D97-AF65-F5344CB8AC3E}">
        <p14:creationId xmlns:p14="http://schemas.microsoft.com/office/powerpoint/2010/main" val="37130705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41</a:t>
            </a:fld>
            <a:endParaRPr lang="en-JP"/>
          </a:p>
        </p:txBody>
      </p:sp>
    </p:spTree>
    <p:extLst>
      <p:ext uri="{BB962C8B-B14F-4D97-AF65-F5344CB8AC3E}">
        <p14:creationId xmlns:p14="http://schemas.microsoft.com/office/powerpoint/2010/main" val="2353648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6</a:t>
            </a:fld>
            <a:endParaRPr lang="en-JP"/>
          </a:p>
        </p:txBody>
      </p:sp>
    </p:spTree>
    <p:extLst>
      <p:ext uri="{BB962C8B-B14F-4D97-AF65-F5344CB8AC3E}">
        <p14:creationId xmlns:p14="http://schemas.microsoft.com/office/powerpoint/2010/main" val="9331526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42</a:t>
            </a:fld>
            <a:endParaRPr lang="en-JP"/>
          </a:p>
        </p:txBody>
      </p:sp>
    </p:spTree>
    <p:extLst>
      <p:ext uri="{BB962C8B-B14F-4D97-AF65-F5344CB8AC3E}">
        <p14:creationId xmlns:p14="http://schemas.microsoft.com/office/powerpoint/2010/main" val="27959987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43</a:t>
            </a:fld>
            <a:endParaRPr lang="en-JP"/>
          </a:p>
        </p:txBody>
      </p:sp>
    </p:spTree>
    <p:extLst>
      <p:ext uri="{BB962C8B-B14F-4D97-AF65-F5344CB8AC3E}">
        <p14:creationId xmlns:p14="http://schemas.microsoft.com/office/powerpoint/2010/main" val="10444717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44</a:t>
            </a:fld>
            <a:endParaRPr lang="en-JP"/>
          </a:p>
        </p:txBody>
      </p:sp>
    </p:spTree>
    <p:extLst>
      <p:ext uri="{BB962C8B-B14F-4D97-AF65-F5344CB8AC3E}">
        <p14:creationId xmlns:p14="http://schemas.microsoft.com/office/powerpoint/2010/main" val="30324517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45</a:t>
            </a:fld>
            <a:endParaRPr lang="en-JP"/>
          </a:p>
        </p:txBody>
      </p:sp>
    </p:spTree>
    <p:extLst>
      <p:ext uri="{BB962C8B-B14F-4D97-AF65-F5344CB8AC3E}">
        <p14:creationId xmlns:p14="http://schemas.microsoft.com/office/powerpoint/2010/main" val="42837211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46</a:t>
            </a:fld>
            <a:endParaRPr lang="en-JP"/>
          </a:p>
        </p:txBody>
      </p:sp>
    </p:spTree>
    <p:extLst>
      <p:ext uri="{BB962C8B-B14F-4D97-AF65-F5344CB8AC3E}">
        <p14:creationId xmlns:p14="http://schemas.microsoft.com/office/powerpoint/2010/main" val="27071967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47</a:t>
            </a:fld>
            <a:endParaRPr lang="en-JP"/>
          </a:p>
        </p:txBody>
      </p:sp>
    </p:spTree>
    <p:extLst>
      <p:ext uri="{BB962C8B-B14F-4D97-AF65-F5344CB8AC3E}">
        <p14:creationId xmlns:p14="http://schemas.microsoft.com/office/powerpoint/2010/main" val="37452965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48</a:t>
            </a:fld>
            <a:endParaRPr lang="en-JP"/>
          </a:p>
        </p:txBody>
      </p:sp>
    </p:spTree>
    <p:extLst>
      <p:ext uri="{BB962C8B-B14F-4D97-AF65-F5344CB8AC3E}">
        <p14:creationId xmlns:p14="http://schemas.microsoft.com/office/powerpoint/2010/main" val="7327638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49</a:t>
            </a:fld>
            <a:endParaRPr lang="en-JP"/>
          </a:p>
        </p:txBody>
      </p:sp>
    </p:spTree>
    <p:extLst>
      <p:ext uri="{BB962C8B-B14F-4D97-AF65-F5344CB8AC3E}">
        <p14:creationId xmlns:p14="http://schemas.microsoft.com/office/powerpoint/2010/main" val="24075246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50</a:t>
            </a:fld>
            <a:endParaRPr lang="en-JP"/>
          </a:p>
        </p:txBody>
      </p:sp>
    </p:spTree>
    <p:extLst>
      <p:ext uri="{BB962C8B-B14F-4D97-AF65-F5344CB8AC3E}">
        <p14:creationId xmlns:p14="http://schemas.microsoft.com/office/powerpoint/2010/main" val="41947909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51</a:t>
            </a:fld>
            <a:endParaRPr lang="en-JP"/>
          </a:p>
        </p:txBody>
      </p:sp>
    </p:spTree>
    <p:extLst>
      <p:ext uri="{BB962C8B-B14F-4D97-AF65-F5344CB8AC3E}">
        <p14:creationId xmlns:p14="http://schemas.microsoft.com/office/powerpoint/2010/main" val="609553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7</a:t>
            </a:fld>
            <a:endParaRPr lang="en-JP"/>
          </a:p>
        </p:txBody>
      </p:sp>
    </p:spTree>
    <p:extLst>
      <p:ext uri="{BB962C8B-B14F-4D97-AF65-F5344CB8AC3E}">
        <p14:creationId xmlns:p14="http://schemas.microsoft.com/office/powerpoint/2010/main" val="12245828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52</a:t>
            </a:fld>
            <a:endParaRPr lang="en-JP"/>
          </a:p>
        </p:txBody>
      </p:sp>
    </p:spTree>
    <p:extLst>
      <p:ext uri="{BB962C8B-B14F-4D97-AF65-F5344CB8AC3E}">
        <p14:creationId xmlns:p14="http://schemas.microsoft.com/office/powerpoint/2010/main" val="16854453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53</a:t>
            </a:fld>
            <a:endParaRPr lang="en-JP"/>
          </a:p>
        </p:txBody>
      </p:sp>
    </p:spTree>
    <p:extLst>
      <p:ext uri="{BB962C8B-B14F-4D97-AF65-F5344CB8AC3E}">
        <p14:creationId xmlns:p14="http://schemas.microsoft.com/office/powerpoint/2010/main" val="10413410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54</a:t>
            </a:fld>
            <a:endParaRPr lang="en-JP"/>
          </a:p>
        </p:txBody>
      </p:sp>
    </p:spTree>
    <p:extLst>
      <p:ext uri="{BB962C8B-B14F-4D97-AF65-F5344CB8AC3E}">
        <p14:creationId xmlns:p14="http://schemas.microsoft.com/office/powerpoint/2010/main" val="1801330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55</a:t>
            </a:fld>
            <a:endParaRPr lang="en-JP"/>
          </a:p>
        </p:txBody>
      </p:sp>
    </p:spTree>
    <p:extLst>
      <p:ext uri="{BB962C8B-B14F-4D97-AF65-F5344CB8AC3E}">
        <p14:creationId xmlns:p14="http://schemas.microsoft.com/office/powerpoint/2010/main" val="32600899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56</a:t>
            </a:fld>
            <a:endParaRPr lang="en-JP"/>
          </a:p>
        </p:txBody>
      </p:sp>
    </p:spTree>
    <p:extLst>
      <p:ext uri="{BB962C8B-B14F-4D97-AF65-F5344CB8AC3E}">
        <p14:creationId xmlns:p14="http://schemas.microsoft.com/office/powerpoint/2010/main" val="531358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57</a:t>
            </a:fld>
            <a:endParaRPr lang="en-JP"/>
          </a:p>
        </p:txBody>
      </p:sp>
    </p:spTree>
    <p:extLst>
      <p:ext uri="{BB962C8B-B14F-4D97-AF65-F5344CB8AC3E}">
        <p14:creationId xmlns:p14="http://schemas.microsoft.com/office/powerpoint/2010/main" val="40921288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58</a:t>
            </a:fld>
            <a:endParaRPr lang="en-JP"/>
          </a:p>
        </p:txBody>
      </p:sp>
    </p:spTree>
    <p:extLst>
      <p:ext uri="{BB962C8B-B14F-4D97-AF65-F5344CB8AC3E}">
        <p14:creationId xmlns:p14="http://schemas.microsoft.com/office/powerpoint/2010/main" val="37857264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59</a:t>
            </a:fld>
            <a:endParaRPr lang="en-JP"/>
          </a:p>
        </p:txBody>
      </p:sp>
    </p:spTree>
    <p:extLst>
      <p:ext uri="{BB962C8B-B14F-4D97-AF65-F5344CB8AC3E}">
        <p14:creationId xmlns:p14="http://schemas.microsoft.com/office/powerpoint/2010/main" val="20618611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60</a:t>
            </a:fld>
            <a:endParaRPr lang="en-JP"/>
          </a:p>
        </p:txBody>
      </p:sp>
    </p:spTree>
    <p:extLst>
      <p:ext uri="{BB962C8B-B14F-4D97-AF65-F5344CB8AC3E}">
        <p14:creationId xmlns:p14="http://schemas.microsoft.com/office/powerpoint/2010/main" val="5553776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61</a:t>
            </a:fld>
            <a:endParaRPr lang="en-JP"/>
          </a:p>
        </p:txBody>
      </p:sp>
    </p:spTree>
    <p:extLst>
      <p:ext uri="{BB962C8B-B14F-4D97-AF65-F5344CB8AC3E}">
        <p14:creationId xmlns:p14="http://schemas.microsoft.com/office/powerpoint/2010/main" val="2160306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8</a:t>
            </a:fld>
            <a:endParaRPr lang="en-JP"/>
          </a:p>
        </p:txBody>
      </p:sp>
    </p:spTree>
    <p:extLst>
      <p:ext uri="{BB962C8B-B14F-4D97-AF65-F5344CB8AC3E}">
        <p14:creationId xmlns:p14="http://schemas.microsoft.com/office/powerpoint/2010/main" val="11922182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62</a:t>
            </a:fld>
            <a:endParaRPr lang="en-JP"/>
          </a:p>
        </p:txBody>
      </p:sp>
    </p:spTree>
    <p:extLst>
      <p:ext uri="{BB962C8B-B14F-4D97-AF65-F5344CB8AC3E}">
        <p14:creationId xmlns:p14="http://schemas.microsoft.com/office/powerpoint/2010/main" val="381282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9</a:t>
            </a:fld>
            <a:endParaRPr lang="en-JP"/>
          </a:p>
        </p:txBody>
      </p:sp>
    </p:spTree>
    <p:extLst>
      <p:ext uri="{BB962C8B-B14F-4D97-AF65-F5344CB8AC3E}">
        <p14:creationId xmlns:p14="http://schemas.microsoft.com/office/powerpoint/2010/main" val="2749458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10</a:t>
            </a:fld>
            <a:endParaRPr lang="en-JP"/>
          </a:p>
        </p:txBody>
      </p:sp>
    </p:spTree>
    <p:extLst>
      <p:ext uri="{BB962C8B-B14F-4D97-AF65-F5344CB8AC3E}">
        <p14:creationId xmlns:p14="http://schemas.microsoft.com/office/powerpoint/2010/main" val="2541719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11</a:t>
            </a:fld>
            <a:endParaRPr lang="en-JP"/>
          </a:p>
        </p:txBody>
      </p:sp>
    </p:spTree>
    <p:extLst>
      <p:ext uri="{BB962C8B-B14F-4D97-AF65-F5344CB8AC3E}">
        <p14:creationId xmlns:p14="http://schemas.microsoft.com/office/powerpoint/2010/main" val="466307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87EA4-19B9-1742-ADC8-C5E30F6B74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JP"/>
          </a:p>
        </p:txBody>
      </p:sp>
      <p:sp>
        <p:nvSpPr>
          <p:cNvPr id="3" name="Subtitle 2">
            <a:extLst>
              <a:ext uri="{FF2B5EF4-FFF2-40B4-BE49-F238E27FC236}">
                <a16:creationId xmlns:a16="http://schemas.microsoft.com/office/drawing/2014/main" id="{2B749703-7DD3-B742-BB80-B98952AE91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JP"/>
          </a:p>
        </p:txBody>
      </p:sp>
      <p:sp>
        <p:nvSpPr>
          <p:cNvPr id="4" name="Date Placeholder 3">
            <a:extLst>
              <a:ext uri="{FF2B5EF4-FFF2-40B4-BE49-F238E27FC236}">
                <a16:creationId xmlns:a16="http://schemas.microsoft.com/office/drawing/2014/main" id="{F28E119F-AE8E-9941-BF28-850B91311810}"/>
              </a:ext>
            </a:extLst>
          </p:cNvPr>
          <p:cNvSpPr>
            <a:spLocks noGrp="1"/>
          </p:cNvSpPr>
          <p:nvPr>
            <p:ph type="dt" sz="half" idx="10"/>
          </p:nvPr>
        </p:nvSpPr>
        <p:spPr/>
        <p:txBody>
          <a:bodyPr/>
          <a:lstStyle/>
          <a:p>
            <a:fld id="{EDB0A46B-CB80-FA4D-AC06-8812577B47C3}" type="datetimeFigureOut">
              <a:rPr lang="en-JP" smtClean="0"/>
              <a:t>2023/04/02</a:t>
            </a:fld>
            <a:endParaRPr lang="en-JP"/>
          </a:p>
        </p:txBody>
      </p:sp>
      <p:sp>
        <p:nvSpPr>
          <p:cNvPr id="5" name="Footer Placeholder 4">
            <a:extLst>
              <a:ext uri="{FF2B5EF4-FFF2-40B4-BE49-F238E27FC236}">
                <a16:creationId xmlns:a16="http://schemas.microsoft.com/office/drawing/2014/main" id="{FC9A299E-295C-4146-A0D3-4796F95421FA}"/>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53005589-E6CD-BE4B-96B0-F016C5167725}"/>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1202522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F03EB-CFE8-8649-A5E6-C6BF9FDB19F4}"/>
              </a:ext>
            </a:extLst>
          </p:cNvPr>
          <p:cNvSpPr>
            <a:spLocks noGrp="1"/>
          </p:cNvSpPr>
          <p:nvPr>
            <p:ph type="title"/>
          </p:nvPr>
        </p:nvSpPr>
        <p:spPr/>
        <p:txBody>
          <a:bodyPr/>
          <a:lstStyle/>
          <a:p>
            <a:r>
              <a:rPr lang="en-US"/>
              <a:t>Click to edit Master title style</a:t>
            </a:r>
            <a:endParaRPr lang="en-JP"/>
          </a:p>
        </p:txBody>
      </p:sp>
      <p:sp>
        <p:nvSpPr>
          <p:cNvPr id="3" name="Vertical Text Placeholder 2">
            <a:extLst>
              <a:ext uri="{FF2B5EF4-FFF2-40B4-BE49-F238E27FC236}">
                <a16:creationId xmlns:a16="http://schemas.microsoft.com/office/drawing/2014/main" id="{BDEE8BA9-5322-A244-A601-1D0F83BF2B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4D251400-F086-4448-9FEB-D45C063034FF}"/>
              </a:ext>
            </a:extLst>
          </p:cNvPr>
          <p:cNvSpPr>
            <a:spLocks noGrp="1"/>
          </p:cNvSpPr>
          <p:nvPr>
            <p:ph type="dt" sz="half" idx="10"/>
          </p:nvPr>
        </p:nvSpPr>
        <p:spPr/>
        <p:txBody>
          <a:bodyPr/>
          <a:lstStyle/>
          <a:p>
            <a:fld id="{EDB0A46B-CB80-FA4D-AC06-8812577B47C3}" type="datetimeFigureOut">
              <a:rPr lang="en-JP" smtClean="0"/>
              <a:t>2023/04/02</a:t>
            </a:fld>
            <a:endParaRPr lang="en-JP"/>
          </a:p>
        </p:txBody>
      </p:sp>
      <p:sp>
        <p:nvSpPr>
          <p:cNvPr id="5" name="Footer Placeholder 4">
            <a:extLst>
              <a:ext uri="{FF2B5EF4-FFF2-40B4-BE49-F238E27FC236}">
                <a16:creationId xmlns:a16="http://schemas.microsoft.com/office/drawing/2014/main" id="{60B9ED56-2CF5-994C-8EEA-5110C4EB1DDC}"/>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3ABA6E75-93EE-B344-8EB7-2FFB87E1EFDE}"/>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2252347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07D736-4C4F-C049-AF9A-3626A72134F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JP"/>
          </a:p>
        </p:txBody>
      </p:sp>
      <p:sp>
        <p:nvSpPr>
          <p:cNvPr id="3" name="Vertical Text Placeholder 2">
            <a:extLst>
              <a:ext uri="{FF2B5EF4-FFF2-40B4-BE49-F238E27FC236}">
                <a16:creationId xmlns:a16="http://schemas.microsoft.com/office/drawing/2014/main" id="{D0E09885-6FDE-044D-9FAF-730094C653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9D6BB597-A9B0-064B-8B66-94F3569A3E9E}"/>
              </a:ext>
            </a:extLst>
          </p:cNvPr>
          <p:cNvSpPr>
            <a:spLocks noGrp="1"/>
          </p:cNvSpPr>
          <p:nvPr>
            <p:ph type="dt" sz="half" idx="10"/>
          </p:nvPr>
        </p:nvSpPr>
        <p:spPr/>
        <p:txBody>
          <a:bodyPr/>
          <a:lstStyle/>
          <a:p>
            <a:fld id="{EDB0A46B-CB80-FA4D-AC06-8812577B47C3}" type="datetimeFigureOut">
              <a:rPr lang="en-JP" smtClean="0"/>
              <a:t>2023/04/02</a:t>
            </a:fld>
            <a:endParaRPr lang="en-JP"/>
          </a:p>
        </p:txBody>
      </p:sp>
      <p:sp>
        <p:nvSpPr>
          <p:cNvPr id="5" name="Footer Placeholder 4">
            <a:extLst>
              <a:ext uri="{FF2B5EF4-FFF2-40B4-BE49-F238E27FC236}">
                <a16:creationId xmlns:a16="http://schemas.microsoft.com/office/drawing/2014/main" id="{C503866E-B792-594B-870A-A7B42B5DBA0B}"/>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552CAB13-3F22-D648-B0C6-032187A0BBD3}"/>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1785556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9336F-2546-3445-8B25-991B9004128E}"/>
              </a:ext>
            </a:extLst>
          </p:cNvPr>
          <p:cNvSpPr>
            <a:spLocks noGrp="1"/>
          </p:cNvSpPr>
          <p:nvPr>
            <p:ph type="title"/>
          </p:nvPr>
        </p:nvSpPr>
        <p:spPr/>
        <p:txBody>
          <a:bodyPr/>
          <a:lstStyle/>
          <a:p>
            <a:r>
              <a:rPr lang="en-US"/>
              <a:t>Click to edit Master title style</a:t>
            </a:r>
            <a:endParaRPr lang="en-JP"/>
          </a:p>
        </p:txBody>
      </p:sp>
      <p:sp>
        <p:nvSpPr>
          <p:cNvPr id="3" name="Content Placeholder 2">
            <a:extLst>
              <a:ext uri="{FF2B5EF4-FFF2-40B4-BE49-F238E27FC236}">
                <a16:creationId xmlns:a16="http://schemas.microsoft.com/office/drawing/2014/main" id="{FD0C6319-FE15-2A4B-AD17-A21045AD11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94457899-A46F-3043-A7E6-813B3047FBDF}"/>
              </a:ext>
            </a:extLst>
          </p:cNvPr>
          <p:cNvSpPr>
            <a:spLocks noGrp="1"/>
          </p:cNvSpPr>
          <p:nvPr>
            <p:ph type="dt" sz="half" idx="10"/>
          </p:nvPr>
        </p:nvSpPr>
        <p:spPr/>
        <p:txBody>
          <a:bodyPr/>
          <a:lstStyle/>
          <a:p>
            <a:fld id="{EDB0A46B-CB80-FA4D-AC06-8812577B47C3}" type="datetimeFigureOut">
              <a:rPr lang="en-JP" smtClean="0"/>
              <a:t>2023/04/02</a:t>
            </a:fld>
            <a:endParaRPr lang="en-JP"/>
          </a:p>
        </p:txBody>
      </p:sp>
      <p:sp>
        <p:nvSpPr>
          <p:cNvPr id="5" name="Footer Placeholder 4">
            <a:extLst>
              <a:ext uri="{FF2B5EF4-FFF2-40B4-BE49-F238E27FC236}">
                <a16:creationId xmlns:a16="http://schemas.microsoft.com/office/drawing/2014/main" id="{F757079D-64E5-9D4D-81FC-EE7F4D773CE8}"/>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5E31EE24-90D2-8B46-B7B2-5B5AE5F6D8F1}"/>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1570574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946EB-6DC3-EA4F-B525-02B580E1E5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JP"/>
          </a:p>
        </p:txBody>
      </p:sp>
      <p:sp>
        <p:nvSpPr>
          <p:cNvPr id="3" name="Text Placeholder 2">
            <a:extLst>
              <a:ext uri="{FF2B5EF4-FFF2-40B4-BE49-F238E27FC236}">
                <a16:creationId xmlns:a16="http://schemas.microsoft.com/office/drawing/2014/main" id="{12D3F6AC-2B9F-1B40-8726-86079A2FD4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F3DEAD-33EB-F748-A1B3-5D8F261650C9}"/>
              </a:ext>
            </a:extLst>
          </p:cNvPr>
          <p:cNvSpPr>
            <a:spLocks noGrp="1"/>
          </p:cNvSpPr>
          <p:nvPr>
            <p:ph type="dt" sz="half" idx="10"/>
          </p:nvPr>
        </p:nvSpPr>
        <p:spPr/>
        <p:txBody>
          <a:bodyPr/>
          <a:lstStyle/>
          <a:p>
            <a:fld id="{EDB0A46B-CB80-FA4D-AC06-8812577B47C3}" type="datetimeFigureOut">
              <a:rPr lang="en-JP" smtClean="0"/>
              <a:t>2023/04/02</a:t>
            </a:fld>
            <a:endParaRPr lang="en-JP"/>
          </a:p>
        </p:txBody>
      </p:sp>
      <p:sp>
        <p:nvSpPr>
          <p:cNvPr id="5" name="Footer Placeholder 4">
            <a:extLst>
              <a:ext uri="{FF2B5EF4-FFF2-40B4-BE49-F238E27FC236}">
                <a16:creationId xmlns:a16="http://schemas.microsoft.com/office/drawing/2014/main" id="{1D85A152-D355-A840-83FA-FADD7D20FC2A}"/>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174D249A-1F6A-5D4E-BB29-5E57F64DFD12}"/>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4036080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4ECD9-D202-EF4C-BA14-7E227F006F6B}"/>
              </a:ext>
            </a:extLst>
          </p:cNvPr>
          <p:cNvSpPr>
            <a:spLocks noGrp="1"/>
          </p:cNvSpPr>
          <p:nvPr>
            <p:ph type="title"/>
          </p:nvPr>
        </p:nvSpPr>
        <p:spPr/>
        <p:txBody>
          <a:bodyPr/>
          <a:lstStyle/>
          <a:p>
            <a:r>
              <a:rPr lang="en-US"/>
              <a:t>Click to edit Master title style</a:t>
            </a:r>
            <a:endParaRPr lang="en-JP"/>
          </a:p>
        </p:txBody>
      </p:sp>
      <p:sp>
        <p:nvSpPr>
          <p:cNvPr id="3" name="Content Placeholder 2">
            <a:extLst>
              <a:ext uri="{FF2B5EF4-FFF2-40B4-BE49-F238E27FC236}">
                <a16:creationId xmlns:a16="http://schemas.microsoft.com/office/drawing/2014/main" id="{CA68B93C-06F7-0F45-9013-A9DBB9F23E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Content Placeholder 3">
            <a:extLst>
              <a:ext uri="{FF2B5EF4-FFF2-40B4-BE49-F238E27FC236}">
                <a16:creationId xmlns:a16="http://schemas.microsoft.com/office/drawing/2014/main" id="{324D4396-0DB2-7046-98F9-4149868D1B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5" name="Date Placeholder 4">
            <a:extLst>
              <a:ext uri="{FF2B5EF4-FFF2-40B4-BE49-F238E27FC236}">
                <a16:creationId xmlns:a16="http://schemas.microsoft.com/office/drawing/2014/main" id="{C2D4FE72-61EA-3F4D-B48C-D3409D043ADC}"/>
              </a:ext>
            </a:extLst>
          </p:cNvPr>
          <p:cNvSpPr>
            <a:spLocks noGrp="1"/>
          </p:cNvSpPr>
          <p:nvPr>
            <p:ph type="dt" sz="half" idx="10"/>
          </p:nvPr>
        </p:nvSpPr>
        <p:spPr/>
        <p:txBody>
          <a:bodyPr/>
          <a:lstStyle/>
          <a:p>
            <a:fld id="{EDB0A46B-CB80-FA4D-AC06-8812577B47C3}" type="datetimeFigureOut">
              <a:rPr lang="en-JP" smtClean="0"/>
              <a:t>2023/04/02</a:t>
            </a:fld>
            <a:endParaRPr lang="en-JP"/>
          </a:p>
        </p:txBody>
      </p:sp>
      <p:sp>
        <p:nvSpPr>
          <p:cNvPr id="6" name="Footer Placeholder 5">
            <a:extLst>
              <a:ext uri="{FF2B5EF4-FFF2-40B4-BE49-F238E27FC236}">
                <a16:creationId xmlns:a16="http://schemas.microsoft.com/office/drawing/2014/main" id="{248CC05F-CD20-BC47-8BB0-3EF695760DDF}"/>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71ACFC86-EC6E-9C4A-8830-4F5D0F65E54B}"/>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1905773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C284D-349E-2643-8B35-D1FCC420DA92}"/>
              </a:ext>
            </a:extLst>
          </p:cNvPr>
          <p:cNvSpPr>
            <a:spLocks noGrp="1"/>
          </p:cNvSpPr>
          <p:nvPr>
            <p:ph type="title"/>
          </p:nvPr>
        </p:nvSpPr>
        <p:spPr>
          <a:xfrm>
            <a:off x="839788" y="365125"/>
            <a:ext cx="10515600" cy="1325563"/>
          </a:xfrm>
        </p:spPr>
        <p:txBody>
          <a:bodyPr/>
          <a:lstStyle/>
          <a:p>
            <a:r>
              <a:rPr lang="en-US"/>
              <a:t>Click to edit Master title style</a:t>
            </a:r>
            <a:endParaRPr lang="en-JP"/>
          </a:p>
        </p:txBody>
      </p:sp>
      <p:sp>
        <p:nvSpPr>
          <p:cNvPr id="3" name="Text Placeholder 2">
            <a:extLst>
              <a:ext uri="{FF2B5EF4-FFF2-40B4-BE49-F238E27FC236}">
                <a16:creationId xmlns:a16="http://schemas.microsoft.com/office/drawing/2014/main" id="{537D9FA4-4326-8445-94E1-C86D489AA8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202592-AAB7-1A4E-BBBC-EF417D0731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5" name="Text Placeholder 4">
            <a:extLst>
              <a:ext uri="{FF2B5EF4-FFF2-40B4-BE49-F238E27FC236}">
                <a16:creationId xmlns:a16="http://schemas.microsoft.com/office/drawing/2014/main" id="{DB9AE9DA-7525-F44B-8F48-D99ACD0D24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58ECDE-F873-E14B-91F6-B2E25F372D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7" name="Date Placeholder 6">
            <a:extLst>
              <a:ext uri="{FF2B5EF4-FFF2-40B4-BE49-F238E27FC236}">
                <a16:creationId xmlns:a16="http://schemas.microsoft.com/office/drawing/2014/main" id="{33BEDDEC-D652-064E-83EB-D473050C8722}"/>
              </a:ext>
            </a:extLst>
          </p:cNvPr>
          <p:cNvSpPr>
            <a:spLocks noGrp="1"/>
          </p:cNvSpPr>
          <p:nvPr>
            <p:ph type="dt" sz="half" idx="10"/>
          </p:nvPr>
        </p:nvSpPr>
        <p:spPr/>
        <p:txBody>
          <a:bodyPr/>
          <a:lstStyle/>
          <a:p>
            <a:fld id="{EDB0A46B-CB80-FA4D-AC06-8812577B47C3}" type="datetimeFigureOut">
              <a:rPr lang="en-JP" smtClean="0"/>
              <a:t>2023/04/02</a:t>
            </a:fld>
            <a:endParaRPr lang="en-JP"/>
          </a:p>
        </p:txBody>
      </p:sp>
      <p:sp>
        <p:nvSpPr>
          <p:cNvPr id="8" name="Footer Placeholder 7">
            <a:extLst>
              <a:ext uri="{FF2B5EF4-FFF2-40B4-BE49-F238E27FC236}">
                <a16:creationId xmlns:a16="http://schemas.microsoft.com/office/drawing/2014/main" id="{DB4D2B22-89E3-5141-8F2C-478F30EAA752}"/>
              </a:ext>
            </a:extLst>
          </p:cNvPr>
          <p:cNvSpPr>
            <a:spLocks noGrp="1"/>
          </p:cNvSpPr>
          <p:nvPr>
            <p:ph type="ftr" sz="quarter" idx="11"/>
          </p:nvPr>
        </p:nvSpPr>
        <p:spPr/>
        <p:txBody>
          <a:bodyPr/>
          <a:lstStyle/>
          <a:p>
            <a:endParaRPr lang="en-JP"/>
          </a:p>
        </p:txBody>
      </p:sp>
      <p:sp>
        <p:nvSpPr>
          <p:cNvPr id="9" name="Slide Number Placeholder 8">
            <a:extLst>
              <a:ext uri="{FF2B5EF4-FFF2-40B4-BE49-F238E27FC236}">
                <a16:creationId xmlns:a16="http://schemas.microsoft.com/office/drawing/2014/main" id="{AC2B21C1-3862-6941-BCF1-D796AD279F4C}"/>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149253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FDA0C-0C75-1D49-88C0-AF7CB8CDA8E7}"/>
              </a:ext>
            </a:extLst>
          </p:cNvPr>
          <p:cNvSpPr>
            <a:spLocks noGrp="1"/>
          </p:cNvSpPr>
          <p:nvPr>
            <p:ph type="title"/>
          </p:nvPr>
        </p:nvSpPr>
        <p:spPr/>
        <p:txBody>
          <a:bodyPr/>
          <a:lstStyle/>
          <a:p>
            <a:r>
              <a:rPr lang="en-US"/>
              <a:t>Click to edit Master title style</a:t>
            </a:r>
            <a:endParaRPr lang="en-JP"/>
          </a:p>
        </p:txBody>
      </p:sp>
      <p:sp>
        <p:nvSpPr>
          <p:cNvPr id="3" name="Date Placeholder 2">
            <a:extLst>
              <a:ext uri="{FF2B5EF4-FFF2-40B4-BE49-F238E27FC236}">
                <a16:creationId xmlns:a16="http://schemas.microsoft.com/office/drawing/2014/main" id="{FF994B5B-7921-3347-B14B-ECF56B4B228D}"/>
              </a:ext>
            </a:extLst>
          </p:cNvPr>
          <p:cNvSpPr>
            <a:spLocks noGrp="1"/>
          </p:cNvSpPr>
          <p:nvPr>
            <p:ph type="dt" sz="half" idx="10"/>
          </p:nvPr>
        </p:nvSpPr>
        <p:spPr/>
        <p:txBody>
          <a:bodyPr/>
          <a:lstStyle/>
          <a:p>
            <a:fld id="{EDB0A46B-CB80-FA4D-AC06-8812577B47C3}" type="datetimeFigureOut">
              <a:rPr lang="en-JP" smtClean="0"/>
              <a:t>2023/04/02</a:t>
            </a:fld>
            <a:endParaRPr lang="en-JP"/>
          </a:p>
        </p:txBody>
      </p:sp>
      <p:sp>
        <p:nvSpPr>
          <p:cNvPr id="4" name="Footer Placeholder 3">
            <a:extLst>
              <a:ext uri="{FF2B5EF4-FFF2-40B4-BE49-F238E27FC236}">
                <a16:creationId xmlns:a16="http://schemas.microsoft.com/office/drawing/2014/main" id="{81494DCC-B287-914D-93EF-783F39209E39}"/>
              </a:ext>
            </a:extLst>
          </p:cNvPr>
          <p:cNvSpPr>
            <a:spLocks noGrp="1"/>
          </p:cNvSpPr>
          <p:nvPr>
            <p:ph type="ftr" sz="quarter" idx="11"/>
          </p:nvPr>
        </p:nvSpPr>
        <p:spPr/>
        <p:txBody>
          <a:bodyPr/>
          <a:lstStyle/>
          <a:p>
            <a:endParaRPr lang="en-JP"/>
          </a:p>
        </p:txBody>
      </p:sp>
      <p:sp>
        <p:nvSpPr>
          <p:cNvPr id="5" name="Slide Number Placeholder 4">
            <a:extLst>
              <a:ext uri="{FF2B5EF4-FFF2-40B4-BE49-F238E27FC236}">
                <a16:creationId xmlns:a16="http://schemas.microsoft.com/office/drawing/2014/main" id="{D6F1AB2E-4772-AE49-9FFF-754FD8DD6A4A}"/>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3021680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60FE93-FCE7-8642-BD5F-A473045460C3}"/>
              </a:ext>
            </a:extLst>
          </p:cNvPr>
          <p:cNvSpPr>
            <a:spLocks noGrp="1"/>
          </p:cNvSpPr>
          <p:nvPr>
            <p:ph type="dt" sz="half" idx="10"/>
          </p:nvPr>
        </p:nvSpPr>
        <p:spPr/>
        <p:txBody>
          <a:bodyPr/>
          <a:lstStyle/>
          <a:p>
            <a:fld id="{EDB0A46B-CB80-FA4D-AC06-8812577B47C3}" type="datetimeFigureOut">
              <a:rPr lang="en-JP" smtClean="0"/>
              <a:t>2023/04/02</a:t>
            </a:fld>
            <a:endParaRPr lang="en-JP"/>
          </a:p>
        </p:txBody>
      </p:sp>
      <p:sp>
        <p:nvSpPr>
          <p:cNvPr id="3" name="Footer Placeholder 2">
            <a:extLst>
              <a:ext uri="{FF2B5EF4-FFF2-40B4-BE49-F238E27FC236}">
                <a16:creationId xmlns:a16="http://schemas.microsoft.com/office/drawing/2014/main" id="{59F83469-9818-CF49-951E-E99983D02675}"/>
              </a:ext>
            </a:extLst>
          </p:cNvPr>
          <p:cNvSpPr>
            <a:spLocks noGrp="1"/>
          </p:cNvSpPr>
          <p:nvPr>
            <p:ph type="ftr" sz="quarter" idx="11"/>
          </p:nvPr>
        </p:nvSpPr>
        <p:spPr/>
        <p:txBody>
          <a:bodyPr/>
          <a:lstStyle/>
          <a:p>
            <a:endParaRPr lang="en-JP"/>
          </a:p>
        </p:txBody>
      </p:sp>
      <p:sp>
        <p:nvSpPr>
          <p:cNvPr id="4" name="Slide Number Placeholder 3">
            <a:extLst>
              <a:ext uri="{FF2B5EF4-FFF2-40B4-BE49-F238E27FC236}">
                <a16:creationId xmlns:a16="http://schemas.microsoft.com/office/drawing/2014/main" id="{7123116F-C87D-D246-BA57-AA1F3FE3C436}"/>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2156106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F7919-EF29-0D41-ABEE-0BE1DECCEE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JP"/>
          </a:p>
        </p:txBody>
      </p:sp>
      <p:sp>
        <p:nvSpPr>
          <p:cNvPr id="3" name="Content Placeholder 2">
            <a:extLst>
              <a:ext uri="{FF2B5EF4-FFF2-40B4-BE49-F238E27FC236}">
                <a16:creationId xmlns:a16="http://schemas.microsoft.com/office/drawing/2014/main" id="{EE8A5880-E320-F44C-A6AE-A686F0CA23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Text Placeholder 3">
            <a:extLst>
              <a:ext uri="{FF2B5EF4-FFF2-40B4-BE49-F238E27FC236}">
                <a16:creationId xmlns:a16="http://schemas.microsoft.com/office/drawing/2014/main" id="{5FBA3E89-D24E-C148-BC34-62205480DF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4ADE9B-2416-BA4B-919A-F08315A9D8A8}"/>
              </a:ext>
            </a:extLst>
          </p:cNvPr>
          <p:cNvSpPr>
            <a:spLocks noGrp="1"/>
          </p:cNvSpPr>
          <p:nvPr>
            <p:ph type="dt" sz="half" idx="10"/>
          </p:nvPr>
        </p:nvSpPr>
        <p:spPr/>
        <p:txBody>
          <a:bodyPr/>
          <a:lstStyle/>
          <a:p>
            <a:fld id="{EDB0A46B-CB80-FA4D-AC06-8812577B47C3}" type="datetimeFigureOut">
              <a:rPr lang="en-JP" smtClean="0"/>
              <a:t>2023/04/02</a:t>
            </a:fld>
            <a:endParaRPr lang="en-JP"/>
          </a:p>
        </p:txBody>
      </p:sp>
      <p:sp>
        <p:nvSpPr>
          <p:cNvPr id="6" name="Footer Placeholder 5">
            <a:extLst>
              <a:ext uri="{FF2B5EF4-FFF2-40B4-BE49-F238E27FC236}">
                <a16:creationId xmlns:a16="http://schemas.microsoft.com/office/drawing/2014/main" id="{B5FB1178-2A25-AC4D-9D1B-38DC5AE718CE}"/>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749EE395-9991-CB49-87C9-B0CEC5694B80}"/>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3782330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CF0E5-3FCA-FD40-BB8B-5AFA7CEB55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JP"/>
          </a:p>
        </p:txBody>
      </p:sp>
      <p:sp>
        <p:nvSpPr>
          <p:cNvPr id="3" name="Picture Placeholder 2">
            <a:extLst>
              <a:ext uri="{FF2B5EF4-FFF2-40B4-BE49-F238E27FC236}">
                <a16:creationId xmlns:a16="http://schemas.microsoft.com/office/drawing/2014/main" id="{D3062B3F-C97A-154C-92EE-87751F7518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JP"/>
          </a:p>
        </p:txBody>
      </p:sp>
      <p:sp>
        <p:nvSpPr>
          <p:cNvPr id="4" name="Text Placeholder 3">
            <a:extLst>
              <a:ext uri="{FF2B5EF4-FFF2-40B4-BE49-F238E27FC236}">
                <a16:creationId xmlns:a16="http://schemas.microsoft.com/office/drawing/2014/main" id="{3C304E48-0303-A147-A4D7-EEB68969EF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DC11B1-76B8-0E49-B1E3-C20485B9FB6A}"/>
              </a:ext>
            </a:extLst>
          </p:cNvPr>
          <p:cNvSpPr>
            <a:spLocks noGrp="1"/>
          </p:cNvSpPr>
          <p:nvPr>
            <p:ph type="dt" sz="half" idx="10"/>
          </p:nvPr>
        </p:nvSpPr>
        <p:spPr/>
        <p:txBody>
          <a:bodyPr/>
          <a:lstStyle/>
          <a:p>
            <a:fld id="{EDB0A46B-CB80-FA4D-AC06-8812577B47C3}" type="datetimeFigureOut">
              <a:rPr lang="en-JP" smtClean="0"/>
              <a:t>2023/04/02</a:t>
            </a:fld>
            <a:endParaRPr lang="en-JP"/>
          </a:p>
        </p:txBody>
      </p:sp>
      <p:sp>
        <p:nvSpPr>
          <p:cNvPr id="6" name="Footer Placeholder 5">
            <a:extLst>
              <a:ext uri="{FF2B5EF4-FFF2-40B4-BE49-F238E27FC236}">
                <a16:creationId xmlns:a16="http://schemas.microsoft.com/office/drawing/2014/main" id="{58A81493-605D-7C48-86C1-04F604A81E53}"/>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F2223563-8C8E-C443-A892-334D4C17814B}"/>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3677809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5133AD-AAC2-0D4A-B6F9-49AA442C82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JP"/>
          </a:p>
        </p:txBody>
      </p:sp>
      <p:sp>
        <p:nvSpPr>
          <p:cNvPr id="3" name="Text Placeholder 2">
            <a:extLst>
              <a:ext uri="{FF2B5EF4-FFF2-40B4-BE49-F238E27FC236}">
                <a16:creationId xmlns:a16="http://schemas.microsoft.com/office/drawing/2014/main" id="{E8028FF7-AB0D-6A49-B050-37C00EF4E0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3AE8DCCF-D07E-FD42-8FFF-A2A02EBCCE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B0A46B-CB80-FA4D-AC06-8812577B47C3}" type="datetimeFigureOut">
              <a:rPr lang="en-JP" smtClean="0"/>
              <a:t>2023/04/02</a:t>
            </a:fld>
            <a:endParaRPr lang="en-JP"/>
          </a:p>
        </p:txBody>
      </p:sp>
      <p:sp>
        <p:nvSpPr>
          <p:cNvPr id="5" name="Footer Placeholder 4">
            <a:extLst>
              <a:ext uri="{FF2B5EF4-FFF2-40B4-BE49-F238E27FC236}">
                <a16:creationId xmlns:a16="http://schemas.microsoft.com/office/drawing/2014/main" id="{C25321AD-8104-064D-B763-6DFEF24075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JP"/>
          </a:p>
        </p:txBody>
      </p:sp>
      <p:sp>
        <p:nvSpPr>
          <p:cNvPr id="6" name="Slide Number Placeholder 5">
            <a:extLst>
              <a:ext uri="{FF2B5EF4-FFF2-40B4-BE49-F238E27FC236}">
                <a16:creationId xmlns:a16="http://schemas.microsoft.com/office/drawing/2014/main" id="{0B7F3AAB-7ED0-A643-994E-C70DA1EAD5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1946DD-F2FB-7B47-BC78-73014A6BBEC0}" type="slidenum">
              <a:rPr lang="en-JP" smtClean="0"/>
              <a:t>‹#›</a:t>
            </a:fld>
            <a:endParaRPr lang="en-JP"/>
          </a:p>
        </p:txBody>
      </p:sp>
    </p:spTree>
    <p:extLst>
      <p:ext uri="{BB962C8B-B14F-4D97-AF65-F5344CB8AC3E}">
        <p14:creationId xmlns:p14="http://schemas.microsoft.com/office/powerpoint/2010/main" val="3885648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hyperlink" Target="http://www.metso.com/miningandconstruction/MaTobox7.nsf/DocsByID/EAE6CA3B8E216295C2257E4B003FBBA6/$File/Basics-in-minerals-processing.pdf"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3.gif"/><Relationship Id="rId4" Type="http://schemas.openxmlformats.org/officeDocument/2006/relationships/image" Target="../media/image12.gif"/></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5.gif"/></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0.png"/></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12.gif"/><Relationship Id="rId4" Type="http://schemas.openxmlformats.org/officeDocument/2006/relationships/image" Target="../media/image31.png"/></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E0578E-8251-3B4C-9B3E-F765321F54A6}"/>
              </a:ext>
            </a:extLst>
          </p:cNvPr>
          <p:cNvSpPr/>
          <p:nvPr/>
        </p:nvSpPr>
        <p:spPr>
          <a:xfrm>
            <a:off x="8007" y="117193"/>
            <a:ext cx="12171293" cy="1459858"/>
          </a:xfrm>
          <a:prstGeom prst="rect">
            <a:avLst/>
          </a:prstGeom>
          <a:gradFill flip="none" rotWithShape="1">
            <a:gsLst>
              <a:gs pos="49000">
                <a:srgbClr val="0070C0"/>
              </a:gs>
              <a:gs pos="93000">
                <a:srgbClr val="C00000"/>
              </a:gs>
              <a:gs pos="21000">
                <a:schemeClr val="tx1">
                  <a:lumMod val="50000"/>
                  <a:lumOff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4" name="Rectangle 3">
            <a:extLst>
              <a:ext uri="{FF2B5EF4-FFF2-40B4-BE49-F238E27FC236}">
                <a16:creationId xmlns:a16="http://schemas.microsoft.com/office/drawing/2014/main" id="{1E81E4A3-3F6E-7E4B-863A-AA67CF5575C9}"/>
              </a:ext>
            </a:extLst>
          </p:cNvPr>
          <p:cNvSpPr/>
          <p:nvPr/>
        </p:nvSpPr>
        <p:spPr>
          <a:xfrm flipH="1">
            <a:off x="8007" y="1604265"/>
            <a:ext cx="12171293" cy="45719"/>
          </a:xfrm>
          <a:prstGeom prst="rect">
            <a:avLst/>
          </a:prstGeom>
          <a:gradFill>
            <a:gsLst>
              <a:gs pos="97000">
                <a:srgbClr val="FF0000">
                  <a:alpha val="0"/>
                </a:srgbClr>
              </a:gs>
              <a:gs pos="43000">
                <a:srgbClr val="FFC000">
                  <a:alpha val="11000"/>
                </a:srgbClr>
              </a:gs>
              <a:gs pos="0">
                <a:schemeClr val="tx1">
                  <a:lumMod val="50000"/>
                  <a:lumOff val="5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72" name="Rectangle 71">
            <a:extLst>
              <a:ext uri="{FF2B5EF4-FFF2-40B4-BE49-F238E27FC236}">
                <a16:creationId xmlns:a16="http://schemas.microsoft.com/office/drawing/2014/main" id="{C8133C24-BC62-9749-830B-27F6199BB70C}"/>
              </a:ext>
            </a:extLst>
          </p:cNvPr>
          <p:cNvSpPr/>
          <p:nvPr/>
        </p:nvSpPr>
        <p:spPr>
          <a:xfrm flipH="1">
            <a:off x="8007" y="36494"/>
            <a:ext cx="12171293" cy="45719"/>
          </a:xfrm>
          <a:prstGeom prst="rect">
            <a:avLst/>
          </a:prstGeom>
          <a:gradFill>
            <a:gsLst>
              <a:gs pos="97000">
                <a:srgbClr val="7030A0"/>
              </a:gs>
              <a:gs pos="43000">
                <a:srgbClr val="FFC000">
                  <a:alpha val="70527"/>
                </a:srgbClr>
              </a:gs>
              <a:gs pos="0">
                <a:schemeClr val="tx1">
                  <a:lumMod val="50000"/>
                  <a:lumOff val="50000"/>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5" name="TextBox 4">
            <a:extLst>
              <a:ext uri="{FF2B5EF4-FFF2-40B4-BE49-F238E27FC236}">
                <a16:creationId xmlns:a16="http://schemas.microsoft.com/office/drawing/2014/main" id="{9F7161E4-AD75-4B4D-AFFC-D39BCEFEF5F6}"/>
              </a:ext>
            </a:extLst>
          </p:cNvPr>
          <p:cNvSpPr txBox="1"/>
          <p:nvPr/>
        </p:nvSpPr>
        <p:spPr>
          <a:xfrm>
            <a:off x="277053" y="605748"/>
            <a:ext cx="11633200" cy="646331"/>
          </a:xfrm>
          <a:prstGeom prst="rect">
            <a:avLst/>
          </a:prstGeom>
          <a:noFill/>
        </p:spPr>
        <p:txBody>
          <a:bodyPr wrap="square" rtlCol="0">
            <a:spAutoFit/>
          </a:bodyPr>
          <a:lstStyle/>
          <a:p>
            <a:pPr algn="ctr"/>
            <a:r>
              <a:rPr lang="en-JP" sz="3600" b="1" dirty="0">
                <a:solidFill>
                  <a:schemeClr val="bg1"/>
                </a:solidFill>
                <a:latin typeface="Segoe Print" panose="02000800000000000000" pitchFamily="2" charset="0"/>
              </a:rPr>
              <a:t>CME 1025: </a:t>
            </a:r>
            <a:r>
              <a:rPr lang="en-US" sz="3600" b="1" dirty="0">
                <a:solidFill>
                  <a:schemeClr val="bg1"/>
                </a:solidFill>
                <a:latin typeface="Segoe Print" panose="02000800000000000000" pitchFamily="2" charset="0"/>
              </a:rPr>
              <a:t>Introduction to Mineral Sciences</a:t>
            </a:r>
            <a:endParaRPr lang="en-JP" sz="3600" b="1" dirty="0">
              <a:solidFill>
                <a:schemeClr val="bg1"/>
              </a:solidFill>
              <a:latin typeface="Segoe Print" panose="02000800000000000000" pitchFamily="2" charset="0"/>
            </a:endParaRPr>
          </a:p>
        </p:txBody>
      </p:sp>
      <p:pic>
        <p:nvPicPr>
          <p:cNvPr id="7" name="Picture 6">
            <a:extLst>
              <a:ext uri="{FF2B5EF4-FFF2-40B4-BE49-F238E27FC236}">
                <a16:creationId xmlns:a16="http://schemas.microsoft.com/office/drawing/2014/main" id="{1FAD45FC-D914-5F4F-B7AF-13360B5E1BB7}"/>
              </a:ext>
            </a:extLst>
          </p:cNvPr>
          <p:cNvPicPr>
            <a:picLocks noChangeAspect="1"/>
          </p:cNvPicPr>
          <p:nvPr/>
        </p:nvPicPr>
        <p:blipFill>
          <a:blip r:embed="rId2"/>
          <a:stretch>
            <a:fillRect/>
          </a:stretch>
        </p:blipFill>
        <p:spPr>
          <a:xfrm>
            <a:off x="3968493" y="1810286"/>
            <a:ext cx="4676625" cy="3201349"/>
          </a:xfrm>
          <a:prstGeom prst="rect">
            <a:avLst/>
          </a:prstGeom>
        </p:spPr>
      </p:pic>
      <p:sp>
        <p:nvSpPr>
          <p:cNvPr id="73" name="Rectangle 72">
            <a:extLst>
              <a:ext uri="{FF2B5EF4-FFF2-40B4-BE49-F238E27FC236}">
                <a16:creationId xmlns:a16="http://schemas.microsoft.com/office/drawing/2014/main" id="{C47E0135-60EC-7D4C-BBA7-64E427BD86B6}"/>
              </a:ext>
            </a:extLst>
          </p:cNvPr>
          <p:cNvSpPr/>
          <p:nvPr/>
        </p:nvSpPr>
        <p:spPr>
          <a:xfrm rot="8342070">
            <a:off x="2837298" y="4557918"/>
            <a:ext cx="1116961" cy="46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 name="TextBox 10">
            <a:extLst>
              <a:ext uri="{FF2B5EF4-FFF2-40B4-BE49-F238E27FC236}">
                <a16:creationId xmlns:a16="http://schemas.microsoft.com/office/drawing/2014/main" id="{7056F1FE-4392-00A4-0684-24BD47223D7A}"/>
              </a:ext>
            </a:extLst>
          </p:cNvPr>
          <p:cNvSpPr txBox="1"/>
          <p:nvPr/>
        </p:nvSpPr>
        <p:spPr>
          <a:xfrm>
            <a:off x="-4693" y="5352397"/>
            <a:ext cx="12168595" cy="1512000"/>
          </a:xfrm>
          <a:prstGeom prst="rect">
            <a:avLst/>
          </a:prstGeom>
          <a:gradFill flip="none" rotWithShape="1">
            <a:gsLst>
              <a:gs pos="27000">
                <a:schemeClr val="bg1"/>
              </a:gs>
              <a:gs pos="84000">
                <a:srgbClr val="FFC000"/>
              </a:gs>
              <a:gs pos="65000">
                <a:schemeClr val="bg1">
                  <a:lumMod val="85000"/>
                </a:schemeClr>
              </a:gs>
              <a:gs pos="100000">
                <a:srgbClr val="00B050"/>
              </a:gs>
            </a:gsLst>
            <a:lin ang="10800000" scaled="1"/>
            <a:tileRect/>
          </a:gradFill>
        </p:spPr>
        <p:txBody>
          <a:bodyPr wrap="square" rtlCol="0">
            <a:spAutoFit/>
          </a:bodyPr>
          <a:lstStyle/>
          <a:p>
            <a:pPr algn="ctr"/>
            <a:r>
              <a:rPr lang="en-JP" dirty="0">
                <a:latin typeface="Arial" panose="020B0604020202020204" pitchFamily="34" charset="0"/>
                <a:cs typeface="Arial" panose="020B0604020202020204" pitchFamily="34" charset="0"/>
              </a:rPr>
              <a:t>By</a:t>
            </a:r>
          </a:p>
          <a:p>
            <a:pPr algn="ctr"/>
            <a:r>
              <a:rPr lang="en-JP" dirty="0">
                <a:latin typeface="Arial" panose="020B0604020202020204" pitchFamily="34" charset="0"/>
                <a:cs typeface="Arial" panose="020B0604020202020204" pitchFamily="34" charset="0"/>
              </a:rPr>
              <a:t> </a:t>
            </a:r>
          </a:p>
          <a:p>
            <a:pPr algn="ctr"/>
            <a:r>
              <a:rPr lang="en-JP" b="1" dirty="0">
                <a:latin typeface="Arial" panose="020B0604020202020204" pitchFamily="34" charset="0"/>
                <a:cs typeface="Arial" panose="020B0604020202020204" pitchFamily="34" charset="0"/>
              </a:rPr>
              <a:t>Marthias SILWAMBA (PhD)</a:t>
            </a:r>
          </a:p>
          <a:p>
            <a:pPr algn="ctr"/>
            <a:r>
              <a:rPr lang="en-JP" dirty="0">
                <a:latin typeface="Arial" panose="020B0604020202020204" pitchFamily="34" charset="0"/>
                <a:cs typeface="Arial" panose="020B0604020202020204" pitchFamily="34" charset="0"/>
              </a:rPr>
              <a:t>Metallurgical Engineering Department</a:t>
            </a:r>
          </a:p>
          <a:p>
            <a:pPr algn="ctr"/>
            <a:r>
              <a:rPr lang="en-US" dirty="0">
                <a:latin typeface="Arial" panose="020B0604020202020204" pitchFamily="34" charset="0"/>
                <a:cs typeface="Arial" panose="020B0604020202020204" pitchFamily="34" charset="0"/>
              </a:rPr>
              <a:t>M</a:t>
            </a:r>
            <a:r>
              <a:rPr lang="en-JP" dirty="0">
                <a:latin typeface="Arial" panose="020B0604020202020204" pitchFamily="34" charset="0"/>
                <a:cs typeface="Arial" panose="020B0604020202020204" pitchFamily="34" charset="0"/>
              </a:rPr>
              <a:t>arthias.silwamba@unza.zm</a:t>
            </a:r>
          </a:p>
        </p:txBody>
      </p:sp>
      <p:pic>
        <p:nvPicPr>
          <p:cNvPr id="12" name="Picture 11">
            <a:extLst>
              <a:ext uri="{FF2B5EF4-FFF2-40B4-BE49-F238E27FC236}">
                <a16:creationId xmlns:a16="http://schemas.microsoft.com/office/drawing/2014/main" id="{177104CA-F4C9-B174-4BF6-0E14EF1B0849}"/>
              </a:ext>
            </a:extLst>
          </p:cNvPr>
          <p:cNvPicPr>
            <a:picLocks noChangeAspect="1"/>
          </p:cNvPicPr>
          <p:nvPr/>
        </p:nvPicPr>
        <p:blipFill>
          <a:blip r:embed="rId3"/>
          <a:stretch>
            <a:fillRect/>
          </a:stretch>
        </p:blipFill>
        <p:spPr>
          <a:xfrm>
            <a:off x="58810" y="5376485"/>
            <a:ext cx="1049365" cy="1431844"/>
          </a:xfrm>
          <a:prstGeom prst="rect">
            <a:avLst/>
          </a:prstGeom>
        </p:spPr>
      </p:pic>
      <p:pic>
        <p:nvPicPr>
          <p:cNvPr id="3" name="Content Placeholder 13">
            <a:extLst>
              <a:ext uri="{FF2B5EF4-FFF2-40B4-BE49-F238E27FC236}">
                <a16:creationId xmlns:a16="http://schemas.microsoft.com/office/drawing/2014/main" id="{EF7B8C2A-EE84-2C4C-E10B-6DE25D9757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10" y="1810286"/>
            <a:ext cx="3733577" cy="3542111"/>
          </a:xfrm>
          <a:prstGeom prst="rect">
            <a:avLst/>
          </a:prstGeom>
        </p:spPr>
      </p:pic>
      <p:sp>
        <p:nvSpPr>
          <p:cNvPr id="60" name="Rectangle 59">
            <a:extLst>
              <a:ext uri="{FF2B5EF4-FFF2-40B4-BE49-F238E27FC236}">
                <a16:creationId xmlns:a16="http://schemas.microsoft.com/office/drawing/2014/main" id="{C66A15E6-1240-CC87-B171-65885FE14F16}"/>
              </a:ext>
            </a:extLst>
          </p:cNvPr>
          <p:cNvSpPr/>
          <p:nvPr/>
        </p:nvSpPr>
        <p:spPr>
          <a:xfrm>
            <a:off x="11682086" y="3252716"/>
            <a:ext cx="644026" cy="648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pic>
        <p:nvPicPr>
          <p:cNvPr id="61" name="Picture 4" descr="Tipos de Celdas de Flotación">
            <a:extLst>
              <a:ext uri="{FF2B5EF4-FFF2-40B4-BE49-F238E27FC236}">
                <a16:creationId xmlns:a16="http://schemas.microsoft.com/office/drawing/2014/main" id="{4D9A59D3-279F-89DA-4076-B9785F77EC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1224" y="1612031"/>
            <a:ext cx="3311965" cy="3965500"/>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a:extLst>
              <a:ext uri="{FF2B5EF4-FFF2-40B4-BE49-F238E27FC236}">
                <a16:creationId xmlns:a16="http://schemas.microsoft.com/office/drawing/2014/main" id="{886478A4-6DFE-D8D6-2DA6-B5528F367DFB}"/>
              </a:ext>
            </a:extLst>
          </p:cNvPr>
          <p:cNvGrpSpPr/>
          <p:nvPr/>
        </p:nvGrpSpPr>
        <p:grpSpPr>
          <a:xfrm>
            <a:off x="9397018" y="4786444"/>
            <a:ext cx="326280" cy="332718"/>
            <a:chOff x="4941574" y="5101590"/>
            <a:chExt cx="449997" cy="468630"/>
          </a:xfrm>
        </p:grpSpPr>
        <p:sp>
          <p:nvSpPr>
            <p:cNvPr id="63" name="Oval 62">
              <a:extLst>
                <a:ext uri="{FF2B5EF4-FFF2-40B4-BE49-F238E27FC236}">
                  <a16:creationId xmlns:a16="http://schemas.microsoft.com/office/drawing/2014/main" id="{9697087C-C5C2-10A8-9E2A-9AEB18DB9402}"/>
                </a:ext>
              </a:extLst>
            </p:cNvPr>
            <p:cNvSpPr/>
            <p:nvPr/>
          </p:nvSpPr>
          <p:spPr>
            <a:xfrm>
              <a:off x="5002951" y="5101590"/>
              <a:ext cx="388620" cy="37719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64" name="Hexagon 63">
              <a:extLst>
                <a:ext uri="{FF2B5EF4-FFF2-40B4-BE49-F238E27FC236}">
                  <a16:creationId xmlns:a16="http://schemas.microsoft.com/office/drawing/2014/main" id="{B0C45483-29FB-B372-FD0F-BB9B243FA7DB}"/>
                </a:ext>
              </a:extLst>
            </p:cNvPr>
            <p:cNvSpPr/>
            <p:nvPr/>
          </p:nvSpPr>
          <p:spPr>
            <a:xfrm>
              <a:off x="5128262" y="5448300"/>
              <a:ext cx="144778" cy="121920"/>
            </a:xfrm>
            <a:prstGeom prst="hexag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65" name="Hexagon 64">
              <a:extLst>
                <a:ext uri="{FF2B5EF4-FFF2-40B4-BE49-F238E27FC236}">
                  <a16:creationId xmlns:a16="http://schemas.microsoft.com/office/drawing/2014/main" id="{EF6C5C46-04B9-7CFA-181F-B3ACB9DBBEF1}"/>
                </a:ext>
              </a:extLst>
            </p:cNvPr>
            <p:cNvSpPr/>
            <p:nvPr/>
          </p:nvSpPr>
          <p:spPr>
            <a:xfrm>
              <a:off x="4941574" y="5322570"/>
              <a:ext cx="144778" cy="121920"/>
            </a:xfrm>
            <a:prstGeom prst="hexag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grpSp>
      <p:grpSp>
        <p:nvGrpSpPr>
          <p:cNvPr id="66" name="Group 65">
            <a:extLst>
              <a:ext uri="{FF2B5EF4-FFF2-40B4-BE49-F238E27FC236}">
                <a16:creationId xmlns:a16="http://schemas.microsoft.com/office/drawing/2014/main" id="{5331FB0D-8B08-FC41-AFBA-CAC20C1AA15E}"/>
              </a:ext>
            </a:extLst>
          </p:cNvPr>
          <p:cNvGrpSpPr/>
          <p:nvPr/>
        </p:nvGrpSpPr>
        <p:grpSpPr>
          <a:xfrm>
            <a:off x="11309633" y="4691421"/>
            <a:ext cx="320754" cy="346243"/>
            <a:chOff x="6854190" y="5002530"/>
            <a:chExt cx="442376" cy="487680"/>
          </a:xfrm>
        </p:grpSpPr>
        <p:sp>
          <p:nvSpPr>
            <p:cNvPr id="67" name="Oval 66">
              <a:extLst>
                <a:ext uri="{FF2B5EF4-FFF2-40B4-BE49-F238E27FC236}">
                  <a16:creationId xmlns:a16="http://schemas.microsoft.com/office/drawing/2014/main" id="{52FD591D-9DD3-BC25-6210-6B6852CF50A5}"/>
                </a:ext>
              </a:extLst>
            </p:cNvPr>
            <p:cNvSpPr/>
            <p:nvPr/>
          </p:nvSpPr>
          <p:spPr>
            <a:xfrm>
              <a:off x="6854190" y="5002530"/>
              <a:ext cx="388620" cy="37719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68" name="Hexagon 67">
              <a:extLst>
                <a:ext uri="{FF2B5EF4-FFF2-40B4-BE49-F238E27FC236}">
                  <a16:creationId xmlns:a16="http://schemas.microsoft.com/office/drawing/2014/main" id="{756148CF-9473-42ED-46ED-172C9AA48EBB}"/>
                </a:ext>
              </a:extLst>
            </p:cNvPr>
            <p:cNvSpPr/>
            <p:nvPr/>
          </p:nvSpPr>
          <p:spPr>
            <a:xfrm>
              <a:off x="6968492" y="5368290"/>
              <a:ext cx="144778" cy="121920"/>
            </a:xfrm>
            <a:prstGeom prst="hexag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69" name="Hexagon 68">
              <a:extLst>
                <a:ext uri="{FF2B5EF4-FFF2-40B4-BE49-F238E27FC236}">
                  <a16:creationId xmlns:a16="http://schemas.microsoft.com/office/drawing/2014/main" id="{9C392C2F-1717-B7E5-97EA-D6E157DEBE35}"/>
                </a:ext>
              </a:extLst>
            </p:cNvPr>
            <p:cNvSpPr/>
            <p:nvPr/>
          </p:nvSpPr>
          <p:spPr>
            <a:xfrm>
              <a:off x="7151788" y="5293995"/>
              <a:ext cx="144778" cy="121920"/>
            </a:xfrm>
            <a:prstGeom prst="hexag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grpSp>
    </p:spTree>
    <p:extLst>
      <p:ext uri="{BB962C8B-B14F-4D97-AF65-F5344CB8AC3E}">
        <p14:creationId xmlns:p14="http://schemas.microsoft.com/office/powerpoint/2010/main" val="18770982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521 -2.22222E-6 C 0.00235 -0.00116 -0.00078 -0.00139 -0.0039 -0.00278 C -0.00494 -0.00324 -0.00585 -0.00393 -0.00677 -0.00509 C -0.01054 -0.00833 -0.01367 -0.01319 -0.01705 -0.01828 C -0.01848 -0.02037 -0.01992 -0.02222 -0.02109 -0.02523 C -0.02252 -0.02916 -0.02487 -0.03842 -0.02487 -0.03819 C -0.02473 -0.05185 -0.02487 -0.06528 -0.02395 -0.07824 C -0.02382 -0.08171 -0.02291 -0.08472 -0.02213 -0.0875 C -0.02109 -0.09004 -0.02018 -0.09236 -0.01888 -0.09421 C -0.01692 -0.09768 -0.0121 -0.10092 -0.00989 -0.10324 C 0.00118 -0.11435 -0.00546 -0.11018 0.00235 -0.11435 C 0.00326 -0.11551 0.00456 -0.11643 0.00521 -0.11875 C 0.0073 -0.125 0.00612 -0.14143 0.00521 -0.14537 C 0.00469 -0.14861 0.00053 -0.15162 -0.00078 -0.15231 C -0.00351 -0.1537 -0.00625 -0.15486 -0.00885 -0.15648 C -0.00989 -0.15741 -0.01093 -0.15833 -0.01197 -0.15903 C -0.01393 -0.15995 -0.01588 -0.16018 -0.01796 -0.16134 C -0.01862 -0.16319 -0.01966 -0.16528 -0.02005 -0.16782 C -0.02031 -0.1743 -0.01875 -0.18125 -0.01705 -0.18588 C -0.01497 -0.19028 -0.0125 -0.19375 -0.01093 -0.19907 C -0.00625 -0.21458 -0.00768 -0.20741 -0.00585 -0.21921 C -0.00612 -0.22569 -0.00612 -0.23287 -0.00677 -0.23935 C -0.00768 -0.24629 -0.00976 -0.24653 -0.01197 -0.25046 C -0.01705 -0.25995 -0.01263 -0.25532 -0.01796 -0.25926 C -0.01848 -0.26157 -0.01888 -0.26366 -0.01888 -0.2662 C -0.01888 -0.26828 -0.01848 -0.2706 -0.01796 -0.27291 C -0.01614 -0.28055 -0.01263 -0.2868 -0.00989 -0.29259 L -0.00677 -0.29953 C -0.00546 -0.30764 -0.00364 -0.31227 -0.00585 -0.31967 L -0.00989 -0.32801 " pathEditMode="relative" rAng="0" ptsTypes="AAAAAAAAAAAAAAAAAAAAAAAAAAAAAA">
                                      <p:cBhvr>
                                        <p:cTn id="6" dur="1000" fill="hold"/>
                                        <p:tgtEl>
                                          <p:spTgt spid="62"/>
                                        </p:tgtEl>
                                        <p:attrNameLst>
                                          <p:attrName>ppt_x</p:attrName>
                                          <p:attrName>ppt_y</p:attrName>
                                        </p:attrNameLst>
                                      </p:cBhvr>
                                      <p:rCtr x="-1445" y="-16412"/>
                                    </p:animMotion>
                                  </p:childTnLst>
                                </p:cTn>
                              </p:par>
                              <p:par>
                                <p:cTn id="7" presetID="0" presetClass="path" presetSubtype="0" repeatCount="indefinite" accel="50000" decel="50000" fill="hold" nodeType="withEffect">
                                  <p:stCondLst>
                                    <p:cond delay="0"/>
                                  </p:stCondLst>
                                  <p:childTnLst>
                                    <p:animMotion origin="layout" path="M -0.00586 7.40741E-7 C -0.00795 -0.00116 -0.01029 -0.00139 -0.0125 -0.00255 C -0.01329 -0.00301 -0.01394 -0.0037 -0.01472 -0.00486 C -0.01745 -0.0081 -0.0198 -0.0125 -0.02214 -0.01759 C -0.02318 -0.01991 -0.02435 -0.0213 -0.02527 -0.02407 C -0.02631 -0.02801 -0.028 -0.03704 -0.028 -0.03657 C -0.02787 -0.05 -0.028 -0.06273 -0.02735 -0.07523 C -0.02722 -0.0787 -0.02657 -0.08148 -0.02592 -0.08403 C -0.02527 -0.08634 -0.02461 -0.08889 -0.0237 -0.09074 C -0.02201 -0.09375 -0.01862 -0.09676 -0.01706 -0.09931 C -0.00873 -0.10995 -0.01381 -0.10579 -0.00795 -0.10995 C -0.0073 -0.11111 -0.00638 -0.11181 -0.00586 -0.11412 C -0.0043 -0.11991 -0.00521 -0.13588 -0.00586 -0.13958 C -0.00625 -0.14259 -0.00925 -0.1456 -0.01029 -0.1463 C -0.01224 -0.14769 -0.01433 -0.14861 -0.01615 -0.15046 C -0.01706 -0.15139 -0.01771 -0.15232 -0.01836 -0.15278 C -0.01993 -0.15347 -0.02149 -0.15394 -0.02292 -0.15486 C -0.02344 -0.15695 -0.02435 -0.1588 -0.02448 -0.16134 C -0.02474 -0.16736 -0.02357 -0.17384 -0.02214 -0.17847 C -0.02071 -0.1831 -0.01888 -0.18611 -0.01771 -0.1912 C -0.01433 -0.20602 -0.01537 -0.19931 -0.01394 -0.21065 C -0.0142 -0.21667 -0.0142 -0.22361 -0.01472 -0.22986 C -0.01537 -0.23634 -0.01693 -0.23681 -0.01836 -0.24074 C -0.02214 -0.24954 -0.01902 -0.24514 -0.02292 -0.24884 C -0.02318 -0.25139 -0.0237 -0.25324 -0.0237 -0.25556 C -0.0237 -0.25787 -0.02331 -0.25995 -0.02292 -0.26204 C -0.02162 -0.26945 -0.01902 -0.27523 -0.01706 -0.28102 L -0.01472 -0.28773 C -0.01381 -0.29537 -0.01237 -0.29977 -0.01394 -0.30695 L -0.01706 -0.31505 " pathEditMode="relative" rAng="0" ptsTypes="AAAAAAAAAAAAAAAAAAAAAAAAAAAAAA">
                                      <p:cBhvr>
                                        <p:cTn id="8" dur="1000" fill="hold"/>
                                        <p:tgtEl>
                                          <p:spTgt spid="66"/>
                                        </p:tgtEl>
                                        <p:attrNameLst>
                                          <p:attrName>ppt_x</p:attrName>
                                          <p:attrName>ppt_y</p:attrName>
                                        </p:attrNameLst>
                                      </p:cBhvr>
                                      <p:rCtr x="-1068" y="-15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27000" y="718696"/>
            <a:ext cx="12065000" cy="5563831"/>
          </a:xfrm>
          <a:prstGeom prst="rect">
            <a:avLst/>
          </a:prstGeom>
          <a:noFill/>
        </p:spPr>
        <p:txBody>
          <a:bodyPr wrap="square" rtlCol="0">
            <a:spAutoFit/>
          </a:bodyPr>
          <a:lstStyle/>
          <a:p>
            <a:pPr marL="342900" indent="-342900">
              <a:lnSpc>
                <a:spcPct val="150000"/>
              </a:lnSpc>
              <a:buFont typeface="Wingdings" pitchFamily="2" charset="2"/>
              <a:buChar char="§"/>
            </a:pPr>
            <a:r>
              <a:rPr lang="en-US" sz="2400" dirty="0">
                <a:latin typeface="Arial" panose="020B0604020202020204" pitchFamily="34" charset="0"/>
                <a:cs typeface="Arial" panose="020B0604020202020204" pitchFamily="34" charset="0"/>
              </a:rPr>
              <a:t>Lets consider the following case</a:t>
            </a:r>
          </a:p>
          <a:p>
            <a:pPr marL="342900" indent="-342900">
              <a:lnSpc>
                <a:spcPct val="150000"/>
              </a:lnSpc>
              <a:buFont typeface="Wingdings" pitchFamily="2" charset="2"/>
              <a:buChar char="§"/>
            </a:pPr>
            <a:endParaRPr lang="en-US" sz="2400" b="1" dirty="0">
              <a:latin typeface="Arial" panose="020B0604020202020204" pitchFamily="34" charset="0"/>
              <a:cs typeface="Arial" panose="020B0604020202020204" pitchFamily="34" charset="0"/>
            </a:endParaRPr>
          </a:p>
          <a:p>
            <a:pPr marL="342900" indent="-342900">
              <a:lnSpc>
                <a:spcPct val="150000"/>
              </a:lnSpc>
              <a:buFont typeface="Wingdings" pitchFamily="2" charset="2"/>
              <a:buChar char="§"/>
            </a:pPr>
            <a:endParaRPr lang="en-US" sz="2400" b="1" dirty="0">
              <a:latin typeface="Arial" panose="020B0604020202020204" pitchFamily="34" charset="0"/>
              <a:cs typeface="Arial" panose="020B0604020202020204" pitchFamily="34" charset="0"/>
            </a:endParaRPr>
          </a:p>
          <a:p>
            <a:pPr marL="342900" indent="-342900">
              <a:lnSpc>
                <a:spcPct val="150000"/>
              </a:lnSpc>
              <a:buFont typeface="Wingdings" pitchFamily="2" charset="2"/>
              <a:buChar char="§"/>
            </a:pPr>
            <a:endParaRPr lang="en-US" sz="2400" b="1" dirty="0">
              <a:latin typeface="Arial" panose="020B0604020202020204" pitchFamily="34" charset="0"/>
              <a:cs typeface="Arial" panose="020B0604020202020204" pitchFamily="34" charset="0"/>
            </a:endParaRPr>
          </a:p>
          <a:p>
            <a:pPr marL="342900" indent="-342900">
              <a:lnSpc>
                <a:spcPct val="150000"/>
              </a:lnSpc>
              <a:buFont typeface="Wingdings" pitchFamily="2" charset="2"/>
              <a:buChar char="§"/>
            </a:pPr>
            <a:endParaRPr lang="en-US" sz="2400" b="1" dirty="0">
              <a:latin typeface="Arial" panose="020B0604020202020204" pitchFamily="34" charset="0"/>
              <a:cs typeface="Arial" panose="020B0604020202020204" pitchFamily="34" charset="0"/>
            </a:endParaRPr>
          </a:p>
          <a:p>
            <a:pPr marL="342900" indent="-342900">
              <a:lnSpc>
                <a:spcPct val="150000"/>
              </a:lnSpc>
              <a:buFont typeface="Wingdings" pitchFamily="2" charset="2"/>
              <a:buChar char="§"/>
            </a:pPr>
            <a:endParaRPr lang="en-US" sz="2400" b="1" dirty="0">
              <a:latin typeface="Arial" panose="020B0604020202020204" pitchFamily="34" charset="0"/>
              <a:cs typeface="Arial" panose="020B0604020202020204" pitchFamily="34" charset="0"/>
            </a:endParaRPr>
          </a:p>
          <a:p>
            <a:pPr marL="342900" indent="-342900">
              <a:lnSpc>
                <a:spcPct val="150000"/>
              </a:lnSpc>
              <a:buFont typeface="Wingdings" pitchFamily="2" charset="2"/>
              <a:buChar char="§"/>
            </a:pPr>
            <a:endParaRPr lang="en-US" sz="2400" b="1" dirty="0">
              <a:latin typeface="Arial" panose="020B0604020202020204" pitchFamily="34" charset="0"/>
              <a:cs typeface="Arial" panose="020B0604020202020204" pitchFamily="34" charset="0"/>
            </a:endParaRPr>
          </a:p>
          <a:p>
            <a:pPr marL="342900" indent="-342900">
              <a:lnSpc>
                <a:spcPct val="150000"/>
              </a:lnSpc>
              <a:buFont typeface="Wingdings" pitchFamily="2" charset="2"/>
              <a:buChar char="§"/>
            </a:pPr>
            <a:endParaRPr lang="en-US" sz="2400" b="1" dirty="0">
              <a:latin typeface="Arial" panose="020B0604020202020204" pitchFamily="34" charset="0"/>
              <a:cs typeface="Arial" panose="020B0604020202020204" pitchFamily="34" charset="0"/>
            </a:endParaRPr>
          </a:p>
          <a:p>
            <a:pPr>
              <a:lnSpc>
                <a:spcPct val="150000"/>
              </a:lnSpc>
            </a:pPr>
            <a:endParaRPr lang="en-US" sz="2400" b="1" dirty="0">
              <a:latin typeface="Arial" panose="020B0604020202020204" pitchFamily="34" charset="0"/>
              <a:cs typeface="Arial" panose="020B0604020202020204" pitchFamily="34" charset="0"/>
            </a:endParaRPr>
          </a:p>
          <a:p>
            <a:pPr marL="342900" indent="-342900">
              <a:lnSpc>
                <a:spcPct val="150000"/>
              </a:lnSpc>
              <a:buFont typeface="Wingdings" pitchFamily="2" charset="2"/>
              <a:buChar char="§"/>
            </a:pPr>
            <a:endParaRPr lang="en-US" sz="2400" dirty="0">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10</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pic>
        <p:nvPicPr>
          <p:cNvPr id="2" name="Picture 2">
            <a:extLst>
              <a:ext uri="{FF2B5EF4-FFF2-40B4-BE49-F238E27FC236}">
                <a16:creationId xmlns:a16="http://schemas.microsoft.com/office/drawing/2014/main" id="{278FFA36-50F3-3425-8D44-53EC9069D0EB}"/>
              </a:ext>
            </a:extLst>
          </p:cNvPr>
          <p:cNvPicPr>
            <a:picLocks noChangeAspect="1" noChangeArrowheads="1"/>
          </p:cNvPicPr>
          <p:nvPr/>
        </p:nvPicPr>
        <p:blipFill rotWithShape="1">
          <a:blip r:embed="rId3" cstate="print"/>
          <a:srcRect l="-1" t="2331" r="659" b="8468"/>
          <a:stretch/>
        </p:blipFill>
        <p:spPr bwMode="auto">
          <a:xfrm>
            <a:off x="127000" y="1624100"/>
            <a:ext cx="5954724" cy="3564588"/>
          </a:xfrm>
          <a:prstGeom prst="rect">
            <a:avLst/>
          </a:prstGeom>
          <a:noFill/>
          <a:ln w="9525">
            <a:noFill/>
            <a:miter lim="800000"/>
            <a:headEnd/>
            <a:tailEnd/>
          </a:ln>
        </p:spPr>
      </p:pic>
      <p:sp>
        <p:nvSpPr>
          <p:cNvPr id="5" name="TextBox 4">
            <a:extLst>
              <a:ext uri="{FF2B5EF4-FFF2-40B4-BE49-F238E27FC236}">
                <a16:creationId xmlns:a16="http://schemas.microsoft.com/office/drawing/2014/main" id="{D630CD64-AE24-9888-C5B4-6A83D37E726E}"/>
              </a:ext>
            </a:extLst>
          </p:cNvPr>
          <p:cNvSpPr txBox="1"/>
          <p:nvPr/>
        </p:nvSpPr>
        <p:spPr>
          <a:xfrm>
            <a:off x="5959366" y="1372156"/>
            <a:ext cx="6105634" cy="4433222"/>
          </a:xfrm>
          <a:prstGeom prst="rect">
            <a:avLst/>
          </a:prstGeom>
          <a:noFill/>
        </p:spPr>
        <p:txBody>
          <a:bodyPr wrap="square">
            <a:spAutoFit/>
          </a:bodyPr>
          <a:lstStyle/>
          <a:p>
            <a:pPr marL="285750" indent="-285750" algn="just">
              <a:lnSpc>
                <a:spcPct val="150000"/>
              </a:lnSpc>
              <a:buFont typeface="Wingdings" pitchFamily="2" charset="2"/>
              <a:buChar char="§"/>
            </a:pPr>
            <a:r>
              <a:rPr lang="en-GB" sz="2400" b="1" dirty="0">
                <a:solidFill>
                  <a:srgbClr val="FF0000"/>
                </a:solidFill>
                <a:latin typeface="Arial" panose="020B0604020202020204" pitchFamily="34" charset="0"/>
                <a:cs typeface="Arial" panose="020B0604020202020204" pitchFamily="34" charset="0"/>
              </a:rPr>
              <a:t>Regions A </a:t>
            </a:r>
            <a:r>
              <a:rPr lang="en-GB" sz="2400" dirty="0">
                <a:solidFill>
                  <a:srgbClr val="FF0000"/>
                </a:solidFill>
                <a:latin typeface="Arial" panose="020B0604020202020204" pitchFamily="34" charset="0"/>
                <a:cs typeface="Arial" panose="020B0604020202020204" pitchFamily="34" charset="0"/>
              </a:rPr>
              <a:t>represent valuable mineral</a:t>
            </a:r>
            <a:r>
              <a:rPr lang="en-GB" sz="2400" dirty="0">
                <a:latin typeface="Arial" panose="020B0604020202020204" pitchFamily="34" charset="0"/>
                <a:cs typeface="Arial" panose="020B0604020202020204" pitchFamily="34" charset="0"/>
              </a:rPr>
              <a:t>, and </a:t>
            </a:r>
            <a:r>
              <a:rPr lang="en-GB" sz="2400" b="1" dirty="0">
                <a:solidFill>
                  <a:srgbClr val="7030A0"/>
                </a:solidFill>
                <a:latin typeface="Arial" panose="020B0604020202020204" pitchFamily="34" charset="0"/>
                <a:cs typeface="Arial" panose="020B0604020202020204" pitchFamily="34" charset="0"/>
              </a:rPr>
              <a:t>region AA </a:t>
            </a:r>
            <a:r>
              <a:rPr lang="en-GB" sz="2400" dirty="0">
                <a:solidFill>
                  <a:srgbClr val="7030A0"/>
                </a:solidFill>
                <a:latin typeface="Arial" panose="020B0604020202020204" pitchFamily="34" charset="0"/>
                <a:cs typeface="Arial" panose="020B0604020202020204" pitchFamily="34" charset="0"/>
              </a:rPr>
              <a:t>is rich in valuable mineral, but is highly </a:t>
            </a:r>
            <a:r>
              <a:rPr lang="en-GB" sz="2400" i="1" dirty="0">
                <a:solidFill>
                  <a:srgbClr val="7030A0"/>
                </a:solidFill>
                <a:latin typeface="Arial" panose="020B0604020202020204" pitchFamily="34" charset="0"/>
                <a:cs typeface="Arial" panose="020B0604020202020204" pitchFamily="34" charset="0"/>
              </a:rPr>
              <a:t>intergrown</a:t>
            </a:r>
            <a:r>
              <a:rPr lang="en-GB" sz="2400" dirty="0">
                <a:solidFill>
                  <a:srgbClr val="7030A0"/>
                </a:solidFill>
                <a:latin typeface="Arial" panose="020B0604020202020204" pitchFamily="34" charset="0"/>
                <a:cs typeface="Arial" panose="020B0604020202020204" pitchFamily="34" charset="0"/>
              </a:rPr>
              <a:t> with gangue mineral</a:t>
            </a:r>
            <a:r>
              <a:rPr lang="en-GB" sz="2400" dirty="0">
                <a:latin typeface="Arial" panose="020B0604020202020204" pitchFamily="34" charset="0"/>
                <a:cs typeface="Arial" panose="020B0604020202020204" pitchFamily="34" charset="0"/>
              </a:rPr>
              <a:t>.</a:t>
            </a:r>
          </a:p>
          <a:p>
            <a:pPr marL="285750" indent="-285750" algn="just">
              <a:lnSpc>
                <a:spcPct val="150000"/>
              </a:lnSpc>
              <a:buFont typeface="Wingdings" pitchFamily="2" charset="2"/>
              <a:buChar char="§"/>
            </a:pPr>
            <a:r>
              <a:rPr lang="en-GB" sz="2400" dirty="0">
                <a:solidFill>
                  <a:srgbClr val="002060"/>
                </a:solidFill>
                <a:latin typeface="Arial" panose="020B0604020202020204" pitchFamily="34" charset="0"/>
                <a:cs typeface="Arial" panose="020B0604020202020204" pitchFamily="34" charset="0"/>
              </a:rPr>
              <a:t>Comminution produces a range of fragments, ranging from fully liberated mineral and gangue particles, to those illustrated.</a:t>
            </a:r>
          </a:p>
        </p:txBody>
      </p:sp>
      <p:sp>
        <p:nvSpPr>
          <p:cNvPr id="6" name="TextBox 5">
            <a:extLst>
              <a:ext uri="{FF2B5EF4-FFF2-40B4-BE49-F238E27FC236}">
                <a16:creationId xmlns:a16="http://schemas.microsoft.com/office/drawing/2014/main" id="{2CD663B4-4492-AE26-A712-427258677C5D}"/>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3.2. Liberation (cont.)</a:t>
            </a:r>
          </a:p>
        </p:txBody>
      </p:sp>
    </p:spTree>
    <p:extLst>
      <p:ext uri="{BB962C8B-B14F-4D97-AF65-F5344CB8AC3E}">
        <p14:creationId xmlns:p14="http://schemas.microsoft.com/office/powerpoint/2010/main" val="24365006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27000" y="718696"/>
            <a:ext cx="12065000" cy="5009833"/>
          </a:xfrm>
          <a:prstGeom prst="rect">
            <a:avLst/>
          </a:prstGeom>
          <a:noFill/>
        </p:spPr>
        <p:txBody>
          <a:bodyPr wrap="square" rtlCol="0">
            <a:spAutoFit/>
          </a:bodyPr>
          <a:lstStyle/>
          <a:p>
            <a:pPr marL="342900" indent="-342900">
              <a:lnSpc>
                <a:spcPct val="150000"/>
              </a:lnSpc>
              <a:buFont typeface="Wingdings" pitchFamily="2" charset="2"/>
              <a:buChar char="§"/>
            </a:pPr>
            <a:r>
              <a:rPr lang="en-US" sz="2400" b="1" dirty="0">
                <a:solidFill>
                  <a:srgbClr val="7030A0"/>
                </a:solidFill>
                <a:latin typeface="Arial" panose="020B0604020202020204" pitchFamily="34" charset="0"/>
                <a:cs typeface="Arial" panose="020B0604020202020204" pitchFamily="34" charset="0"/>
              </a:rPr>
              <a:t>Particles of type 1 </a:t>
            </a:r>
            <a:r>
              <a:rPr lang="en-US" sz="2400" dirty="0">
                <a:solidFill>
                  <a:srgbClr val="7030A0"/>
                </a:solidFill>
                <a:latin typeface="Arial" panose="020B0604020202020204" pitchFamily="34" charset="0"/>
                <a:cs typeface="Arial" panose="020B0604020202020204" pitchFamily="34" charset="0"/>
              </a:rPr>
              <a:t>are rich in valuable minerals and are graded as concentrate as they have an acceptable degree of locking with gangue, which limits the concentrate grade.</a:t>
            </a:r>
          </a:p>
          <a:p>
            <a:pPr marL="342900" indent="-342900">
              <a:lnSpc>
                <a:spcPct val="150000"/>
              </a:lnSpc>
              <a:buFont typeface="Wingdings" pitchFamily="2" charset="2"/>
              <a:buChar char="§"/>
            </a:pPr>
            <a:r>
              <a:rPr lang="en-US" sz="2400" b="1" dirty="0">
                <a:solidFill>
                  <a:srgbClr val="FF40FF"/>
                </a:solidFill>
                <a:latin typeface="Arial" panose="020B0604020202020204" pitchFamily="34" charset="0"/>
                <a:cs typeface="Arial" panose="020B0604020202020204" pitchFamily="34" charset="0"/>
              </a:rPr>
              <a:t>Particles of type 2 and 3</a:t>
            </a:r>
            <a:r>
              <a:rPr lang="en-US" sz="2400" dirty="0">
                <a:solidFill>
                  <a:srgbClr val="FF40FF"/>
                </a:solidFill>
                <a:latin typeface="Arial" panose="020B0604020202020204" pitchFamily="34" charset="0"/>
                <a:cs typeface="Arial" panose="020B0604020202020204" pitchFamily="34" charset="0"/>
              </a:rPr>
              <a:t>, however, would probably be classed as </a:t>
            </a:r>
            <a:r>
              <a:rPr lang="en-US" sz="2400" dirty="0" err="1">
                <a:solidFill>
                  <a:srgbClr val="FF40FF"/>
                </a:solidFill>
                <a:latin typeface="Arial" panose="020B0604020202020204" pitchFamily="34" charset="0"/>
                <a:cs typeface="Arial" panose="020B0604020202020204" pitchFamily="34" charset="0"/>
              </a:rPr>
              <a:t>middlings</a:t>
            </a:r>
            <a:r>
              <a:rPr lang="en-US" sz="2400" dirty="0">
                <a:solidFill>
                  <a:srgbClr val="FF40FF"/>
                </a:solidFill>
                <a:latin typeface="Arial" panose="020B0604020202020204" pitchFamily="34" charset="0"/>
                <a:cs typeface="Arial" panose="020B0604020202020204" pitchFamily="34" charset="0"/>
              </a:rPr>
              <a:t>, although the degree of regrinding needed to promote economic liberation of mineral from particle 3 would be greater than in </a:t>
            </a:r>
            <a:r>
              <a:rPr lang="en-US" sz="2400" b="1" dirty="0">
                <a:solidFill>
                  <a:srgbClr val="FF40FF"/>
                </a:solidFill>
                <a:latin typeface="Arial" panose="020B0604020202020204" pitchFamily="34" charset="0"/>
                <a:cs typeface="Arial" panose="020B0604020202020204" pitchFamily="34" charset="0"/>
              </a:rPr>
              <a:t>particle 2</a:t>
            </a:r>
            <a:r>
              <a:rPr lang="en-US" sz="2400" dirty="0">
                <a:solidFill>
                  <a:srgbClr val="FF40FF"/>
                </a:solidFill>
                <a:latin typeface="Arial" panose="020B0604020202020204" pitchFamily="34" charset="0"/>
                <a:cs typeface="Arial" panose="020B0604020202020204" pitchFamily="34" charset="0"/>
              </a:rPr>
              <a:t>.</a:t>
            </a:r>
            <a:endParaRPr lang="en-US" sz="2400" b="1" dirty="0">
              <a:solidFill>
                <a:srgbClr val="FF40FF"/>
              </a:solidFill>
              <a:latin typeface="Arial" panose="020B0604020202020204" pitchFamily="34" charset="0"/>
              <a:cs typeface="Arial" panose="020B0604020202020204" pitchFamily="34" charset="0"/>
            </a:endParaRPr>
          </a:p>
          <a:p>
            <a:pPr marL="342900" indent="-342900">
              <a:lnSpc>
                <a:spcPct val="150000"/>
              </a:lnSpc>
              <a:buFont typeface="Wingdings" pitchFamily="2" charset="2"/>
              <a:buChar char="§"/>
            </a:pPr>
            <a:r>
              <a:rPr lang="en-US" sz="2400" b="1" dirty="0">
                <a:solidFill>
                  <a:srgbClr val="002060"/>
                </a:solidFill>
                <a:latin typeface="Arial" panose="020B0604020202020204" pitchFamily="34" charset="0"/>
                <a:cs typeface="Arial" panose="020B0604020202020204" pitchFamily="34" charset="0"/>
              </a:rPr>
              <a:t>Particles of type 4 </a:t>
            </a:r>
            <a:r>
              <a:rPr lang="en-US" sz="2400" dirty="0">
                <a:solidFill>
                  <a:srgbClr val="002060"/>
                </a:solidFill>
                <a:latin typeface="Arial" panose="020B0604020202020204" pitchFamily="34" charset="0"/>
                <a:cs typeface="Arial" panose="020B0604020202020204" pitchFamily="34" charset="0"/>
              </a:rPr>
              <a:t>would likewise be classed as tailings, the small amount of mineral represents reducing the recovery of the valuable minerals into concentrate.</a:t>
            </a:r>
          </a:p>
          <a:p>
            <a:pPr>
              <a:lnSpc>
                <a:spcPct val="150000"/>
              </a:lnSpc>
            </a:pPr>
            <a:endParaRPr lang="en-US" sz="2400" dirty="0">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11</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4" name="TextBox 3">
            <a:extLst>
              <a:ext uri="{FF2B5EF4-FFF2-40B4-BE49-F238E27FC236}">
                <a16:creationId xmlns:a16="http://schemas.microsoft.com/office/drawing/2014/main" id="{3A727003-7CF0-EB3E-5105-99DF41C7B531}"/>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3.2. Liberation (cont.)</a:t>
            </a:r>
          </a:p>
        </p:txBody>
      </p:sp>
    </p:spTree>
    <p:extLst>
      <p:ext uri="{BB962C8B-B14F-4D97-AF65-F5344CB8AC3E}">
        <p14:creationId xmlns:p14="http://schemas.microsoft.com/office/powerpoint/2010/main" val="31017860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5858014"/>
          </a:xfrm>
          <a:prstGeom prst="rect">
            <a:avLst/>
          </a:prstGeom>
          <a:noFill/>
        </p:spPr>
        <p:txBody>
          <a:bodyPr wrap="square" rtlCol="0">
            <a:spAutoFit/>
          </a:bodyPr>
          <a:lstStyle/>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 Introduction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3.2. Liberation</a:t>
            </a:r>
          </a:p>
          <a:p>
            <a:pPr>
              <a:lnSpc>
                <a:spcPct val="150000"/>
              </a:lnSpc>
            </a:pPr>
            <a:r>
              <a:rPr lang="en-US" b="1" dirty="0">
                <a:latin typeface="Arial" panose="020B0604020202020204" pitchFamily="34" charset="0"/>
                <a:cs typeface="Arial" panose="020B0604020202020204" pitchFamily="34" charset="0"/>
              </a:rPr>
              <a:t>3.3. Size reduction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3.4. Crushing</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3.5. Type of crusher and crushing mechanism</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3.6. Crushing stages and circuit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3.7. Properties of rock/ore</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3.8. Comminution theory </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3.9. Crushing equipment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 3.10. Crushing equipment: Jaw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3.11. Crushing equipment: Gyratory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3.12. Crushing equipment: Cone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3.13. Crushing equipment: Roll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3.14. Crushing equipment: Impact/hammer crusher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12</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3396848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FB1B95A-B146-BB4B-A031-70E3C574852D}"/>
                  </a:ext>
                </a:extLst>
              </p:cNvPr>
              <p:cNvSpPr txBox="1"/>
              <p:nvPr/>
            </p:nvSpPr>
            <p:spPr>
              <a:xfrm>
                <a:off x="127000" y="718696"/>
                <a:ext cx="12065000" cy="5288371"/>
              </a:xfrm>
              <a:prstGeom prst="rect">
                <a:avLst/>
              </a:prstGeom>
              <a:noFill/>
            </p:spPr>
            <p:txBody>
              <a:bodyPr wrap="square" rtlCol="0">
                <a:spAutoFit/>
              </a:bodyPr>
              <a:lstStyle/>
              <a:p>
                <a:pPr marL="342900" indent="-342900">
                  <a:lnSpc>
                    <a:spcPct val="150000"/>
                  </a:lnSpc>
                  <a:buFont typeface="Wingdings" pitchFamily="2" charset="2"/>
                  <a:buChar char="§"/>
                </a:pPr>
                <a:r>
                  <a:rPr lang="en-US" sz="2400" dirty="0">
                    <a:latin typeface="Arial" panose="020B0604020202020204" pitchFamily="34" charset="0"/>
                    <a:cs typeface="Arial" panose="020B0604020202020204" pitchFamily="34" charset="0"/>
                  </a:rPr>
                  <a:t>Ideally we can aim to grind the ore to very fine particles so that valuable mineral are liberated. </a:t>
                </a:r>
              </a:p>
              <a:p>
                <a:pPr marL="342900" indent="-342900">
                  <a:lnSpc>
                    <a:spcPct val="150000"/>
                  </a:lnSpc>
                  <a:buFont typeface="Wingdings" pitchFamily="2" charset="2"/>
                  <a:buChar char="§"/>
                </a:pPr>
                <a:r>
                  <a:rPr lang="en-US" sz="2400" dirty="0">
                    <a:latin typeface="Arial" panose="020B0604020202020204" pitchFamily="34" charset="0"/>
                    <a:cs typeface="Arial" panose="020B0604020202020204" pitchFamily="34" charset="0"/>
                  </a:rPr>
                  <a:t>However, overproduction of fines not only increases costs unnecessarily, but will also complicate subsequent concentration processes and often leads to losses of valuable mineral particles.</a:t>
                </a:r>
              </a:p>
              <a:p>
                <a:pPr marL="342900" indent="-342900">
                  <a:lnSpc>
                    <a:spcPct val="150000"/>
                  </a:lnSpc>
                  <a:buFont typeface="Wingdings" pitchFamily="2" charset="2"/>
                  <a:buChar char="§"/>
                </a:pPr>
                <a:r>
                  <a:rPr lang="en-US" sz="2400" dirty="0">
                    <a:latin typeface="Arial" panose="020B0604020202020204" pitchFamily="34" charset="0"/>
                    <a:cs typeface="Arial" panose="020B0604020202020204" pitchFamily="34" charset="0"/>
                  </a:rPr>
                  <a:t>A term, which is often used in connection with size-reduction, is the reduction ratio, </a:t>
                </a:r>
                <a:r>
                  <a:rPr lang="en-US" sz="2400" i="1" dirty="0">
                    <a:latin typeface="Arial" panose="020B0604020202020204" pitchFamily="34" charset="0"/>
                    <a:cs typeface="Arial" panose="020B0604020202020204" pitchFamily="34" charset="0"/>
                  </a:rPr>
                  <a:t>R</a:t>
                </a:r>
                <a:r>
                  <a:rPr lang="en-US" sz="2400" i="1" baseline="-25000" dirty="0">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 which means, in principle:</a:t>
                </a:r>
              </a:p>
              <a:p>
                <a:pPr>
                  <a:lnSpc>
                    <a:spcPct val="150000"/>
                  </a:lnSpc>
                </a:pPr>
                <a:r>
                  <a:rPr lang="en-US" sz="2400" dirty="0">
                    <a:latin typeface="Arial" panose="020B0604020202020204" pitchFamily="34" charset="0"/>
                    <a:cs typeface="Arial" panose="020B0604020202020204" pitchFamily="34" charset="0"/>
                  </a:rPr>
                  <a:t>	</a:t>
                </a:r>
                <a14:m>
                  <m:oMath xmlns:m="http://schemas.openxmlformats.org/officeDocument/2006/math">
                    <m:sSub>
                      <m:sSubPr>
                        <m:ctrlPr>
                          <a:rPr lang="en-US" sz="2400" i="1" smtClean="0">
                            <a:latin typeface="Cambria Math" panose="02040503050406030204" pitchFamily="18" charset="0"/>
                            <a:cs typeface="Arial" panose="020B0604020202020204" pitchFamily="34" charset="0"/>
                          </a:rPr>
                        </m:ctrlPr>
                      </m:sSubPr>
                      <m:e>
                        <m:r>
                          <a:rPr lang="en-US" sz="2400" b="0" i="1" smtClean="0">
                            <a:latin typeface="Cambria Math" panose="02040503050406030204" pitchFamily="18" charset="0"/>
                            <a:cs typeface="Arial" panose="020B0604020202020204" pitchFamily="34" charset="0"/>
                          </a:rPr>
                          <m:t>𝑅</m:t>
                        </m:r>
                      </m:e>
                      <m:sub>
                        <m:r>
                          <a:rPr lang="en-US" sz="2400" b="0" i="1" smtClean="0">
                            <a:latin typeface="Cambria Math" panose="02040503050406030204" pitchFamily="18" charset="0"/>
                            <a:cs typeface="Arial" panose="020B0604020202020204" pitchFamily="34" charset="0"/>
                          </a:rPr>
                          <m:t>𝑟</m:t>
                        </m:r>
                      </m:sub>
                    </m:sSub>
                    <m:r>
                      <a:rPr lang="en-US" sz="2400" b="0" i="1" smtClean="0">
                        <a:latin typeface="Cambria Math" panose="02040503050406030204" pitchFamily="18" charset="0"/>
                        <a:cs typeface="Arial" panose="020B0604020202020204" pitchFamily="34" charset="0"/>
                      </a:rPr>
                      <m:t>= </m:t>
                    </m:r>
                    <m:f>
                      <m:fPr>
                        <m:ctrlPr>
                          <a:rPr lang="en-US" sz="2400" i="1" smtClean="0">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𝑆𝑖𝑧𝑒</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𝑏𝑒𝑓𝑜𝑟𝑒</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𝑟𝑒𝑑𝑢𝑐𝑡𝑖𝑜𝑛</m:t>
                        </m:r>
                      </m:num>
                      <m:den>
                        <m:r>
                          <a:rPr lang="en-US" sz="2400" b="0" i="1" smtClean="0">
                            <a:latin typeface="Cambria Math" panose="02040503050406030204" pitchFamily="18" charset="0"/>
                            <a:cs typeface="Arial" panose="020B0604020202020204" pitchFamily="34" charset="0"/>
                          </a:rPr>
                          <m:t>𝑆𝑖𝑧𝑒</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𝑎𝑓𝑡𝑒𝑟</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𝑟𝑒𝑑𝑢𝑐𝑡𝑖𝑜𝑛</m:t>
                        </m:r>
                      </m:den>
                    </m:f>
                  </m:oMath>
                </a14:m>
                <a:endParaRPr lang="en-US" sz="2400" dirty="0">
                  <a:latin typeface="Arial" panose="020B0604020202020204" pitchFamily="34" charset="0"/>
                  <a:cs typeface="Arial" panose="020B0604020202020204" pitchFamily="34" charset="0"/>
                </a:endParaRPr>
              </a:p>
              <a:p>
                <a:pPr>
                  <a:lnSpc>
                    <a:spcPct val="150000"/>
                  </a:lnSpc>
                </a:pPr>
                <a:endParaRPr lang="en-US" sz="2400" dirty="0">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9FB1B95A-B146-BB4B-A031-70E3C574852D}"/>
                  </a:ext>
                </a:extLst>
              </p:cNvPr>
              <p:cNvSpPr txBox="1">
                <a:spLocks noRot="1" noChangeAspect="1" noMove="1" noResize="1" noEditPoints="1" noAdjustHandles="1" noChangeArrowheads="1" noChangeShapeType="1" noTextEdit="1"/>
              </p:cNvSpPr>
              <p:nvPr/>
            </p:nvSpPr>
            <p:spPr>
              <a:xfrm>
                <a:off x="127000" y="718696"/>
                <a:ext cx="12065000" cy="5288371"/>
              </a:xfrm>
              <a:prstGeom prst="rect">
                <a:avLst/>
              </a:prstGeom>
              <a:blipFill>
                <a:blip r:embed="rId3"/>
                <a:stretch>
                  <a:fillRect l="-736" r="-1367"/>
                </a:stretch>
              </a:blipFill>
            </p:spPr>
            <p:txBody>
              <a:bodyPr/>
              <a:lstStyle/>
              <a:p>
                <a:r>
                  <a:rPr lang="en-JP">
                    <a:noFill/>
                  </a:rPr>
                  <a:t> </a:t>
                </a:r>
              </a:p>
            </p:txBody>
          </p:sp>
        </mc:Fallback>
      </mc:AlternateContent>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13</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4" name="TextBox 3">
            <a:extLst>
              <a:ext uri="{FF2B5EF4-FFF2-40B4-BE49-F238E27FC236}">
                <a16:creationId xmlns:a16="http://schemas.microsoft.com/office/drawing/2014/main" id="{2AAD8D4E-86C4-3C0B-BD9D-D85DB245BAAC}"/>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3.3. Size reduction</a:t>
            </a:r>
          </a:p>
        </p:txBody>
      </p:sp>
    </p:spTree>
    <p:extLst>
      <p:ext uri="{BB962C8B-B14F-4D97-AF65-F5344CB8AC3E}">
        <p14:creationId xmlns:p14="http://schemas.microsoft.com/office/powerpoint/2010/main" val="36079278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FB1B95A-B146-BB4B-A031-70E3C574852D}"/>
                  </a:ext>
                </a:extLst>
              </p:cNvPr>
              <p:cNvSpPr txBox="1"/>
              <p:nvPr/>
            </p:nvSpPr>
            <p:spPr>
              <a:xfrm>
                <a:off x="127000" y="718696"/>
                <a:ext cx="12065000" cy="5324343"/>
              </a:xfrm>
              <a:prstGeom prst="rect">
                <a:avLst/>
              </a:prstGeom>
              <a:noFill/>
            </p:spPr>
            <p:txBody>
              <a:bodyPr wrap="square" rtlCol="0">
                <a:spAutoFit/>
              </a:bodyPr>
              <a:lstStyle/>
              <a:p>
                <a:pPr marL="342900" indent="-342900">
                  <a:lnSpc>
                    <a:spcPct val="150000"/>
                  </a:lnSpc>
                  <a:buFont typeface="Wingdings" pitchFamily="2" charset="2"/>
                  <a:buChar char="§"/>
                </a:pPr>
                <a:r>
                  <a:rPr lang="en-GB" sz="2400" dirty="0">
                    <a:latin typeface="Arial" panose="020B0604020202020204" pitchFamily="34" charset="0"/>
                    <a:cs typeface="Arial" panose="020B0604020202020204" pitchFamily="34" charset="0"/>
                  </a:rPr>
                  <a:t>In practice, this is a meaningless expression and therefore normally the “80% passing ratio”, </a:t>
                </a:r>
                <a14:m>
                  <m:oMath xmlns:m="http://schemas.openxmlformats.org/officeDocument/2006/math">
                    <m:sSub>
                      <m:sSubPr>
                        <m:ctrlPr>
                          <a:rPr lang="en-US" sz="2400" i="1" smtClean="0">
                            <a:latin typeface="Cambria Math" panose="02040503050406030204" pitchFamily="18" charset="0"/>
                            <a:cs typeface="Arial" panose="020B0604020202020204" pitchFamily="34" charset="0"/>
                          </a:rPr>
                        </m:ctrlPr>
                      </m:sSubPr>
                      <m:e>
                        <m:r>
                          <a:rPr lang="en-US" sz="2400" b="0" i="1" smtClean="0">
                            <a:latin typeface="Cambria Math" panose="02040503050406030204" pitchFamily="18" charset="0"/>
                            <a:cs typeface="Arial" panose="020B0604020202020204" pitchFamily="34" charset="0"/>
                          </a:rPr>
                          <m:t>𝑅</m:t>
                        </m:r>
                      </m:e>
                      <m:sub>
                        <m:r>
                          <a:rPr lang="en-US" sz="2400" b="0" i="1" smtClean="0">
                            <a:latin typeface="Cambria Math" panose="02040503050406030204" pitchFamily="18" charset="0"/>
                            <a:cs typeface="Arial" panose="020B0604020202020204" pitchFamily="34" charset="0"/>
                          </a:rPr>
                          <m:t>80</m:t>
                        </m:r>
                      </m:sub>
                    </m:sSub>
                  </m:oMath>
                </a14:m>
                <a:r>
                  <a:rPr lang="en-GB" sz="2400" dirty="0">
                    <a:latin typeface="Arial" panose="020B0604020202020204" pitchFamily="34" charset="0"/>
                    <a:cs typeface="Arial" panose="020B0604020202020204" pitchFamily="34" charset="0"/>
                  </a:rPr>
                  <a:t>, is used:</a:t>
                </a:r>
              </a:p>
              <a:p>
                <a:pPr>
                  <a:lnSpc>
                    <a:spcPct val="150000"/>
                  </a:lnSpc>
                </a:pPr>
                <a:r>
                  <a:rPr lang="en-US" sz="2400" dirty="0">
                    <a:latin typeface="Arial" panose="020B0604020202020204" pitchFamily="34" charset="0"/>
                    <a:cs typeface="Arial" panose="020B0604020202020204" pitchFamily="34" charset="0"/>
                  </a:rPr>
                  <a:t>	</a:t>
                </a:r>
                <a14:m>
                  <m:oMath xmlns:m="http://schemas.openxmlformats.org/officeDocument/2006/math">
                    <m:sSub>
                      <m:sSubPr>
                        <m:ctrlPr>
                          <a:rPr lang="en-US" sz="2400" i="1" smtClean="0">
                            <a:latin typeface="Cambria Math" panose="02040503050406030204" pitchFamily="18" charset="0"/>
                            <a:cs typeface="Arial" panose="020B0604020202020204" pitchFamily="34" charset="0"/>
                          </a:rPr>
                        </m:ctrlPr>
                      </m:sSubPr>
                      <m:e>
                        <m:r>
                          <a:rPr lang="en-US" sz="2400" b="0" i="1" smtClean="0">
                            <a:latin typeface="Cambria Math" panose="02040503050406030204" pitchFamily="18" charset="0"/>
                            <a:cs typeface="Arial" panose="020B0604020202020204" pitchFamily="34" charset="0"/>
                          </a:rPr>
                          <m:t>𝑅</m:t>
                        </m:r>
                      </m:e>
                      <m:sub>
                        <m:r>
                          <a:rPr lang="en-US" sz="2400" b="0" i="1" smtClean="0">
                            <a:latin typeface="Cambria Math" panose="02040503050406030204" pitchFamily="18" charset="0"/>
                            <a:cs typeface="Arial" panose="020B0604020202020204" pitchFamily="34" charset="0"/>
                          </a:rPr>
                          <m:t>80</m:t>
                        </m:r>
                      </m:sub>
                    </m:sSub>
                    <m:r>
                      <a:rPr lang="en-US" sz="2400" b="0" i="1" smtClean="0">
                        <a:latin typeface="Cambria Math" panose="02040503050406030204" pitchFamily="18" charset="0"/>
                        <a:cs typeface="Arial" panose="020B0604020202020204" pitchFamily="34" charset="0"/>
                      </a:rPr>
                      <m:t>= </m:t>
                    </m:r>
                    <m:f>
                      <m:fPr>
                        <m:ctrlPr>
                          <a:rPr lang="en-US" sz="2400" i="1" smtClean="0">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𝑆𝑖𝑒𝑣𝑒</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𝑠𝑖𝑧𝑒</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𝑤h𝑖𝑐h</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𝑝𝑎𝑠𝑠𝑒𝑠</m:t>
                        </m:r>
                        <m:r>
                          <a:rPr lang="en-US" sz="2400" b="0" i="1" smtClean="0">
                            <a:latin typeface="Cambria Math" panose="02040503050406030204" pitchFamily="18" charset="0"/>
                            <a:cs typeface="Arial" panose="020B0604020202020204" pitchFamily="34" charset="0"/>
                          </a:rPr>
                          <m:t> 80% </m:t>
                        </m:r>
                        <m:r>
                          <a:rPr lang="en-US" sz="2400" b="0" i="1" smtClean="0">
                            <a:latin typeface="Cambria Math" panose="02040503050406030204" pitchFamily="18" charset="0"/>
                            <a:cs typeface="Arial" panose="020B0604020202020204" pitchFamily="34" charset="0"/>
                          </a:rPr>
                          <m:t>𝑜𝑓</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𝑡h𝑒</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𝑓𝑒𝑒𝑑</m:t>
                        </m:r>
                      </m:num>
                      <m:den>
                        <m:r>
                          <a:rPr lang="en-US" sz="2400" b="0" i="1" smtClean="0">
                            <a:latin typeface="Cambria Math" panose="02040503050406030204" pitchFamily="18" charset="0"/>
                            <a:cs typeface="Arial" panose="020B0604020202020204" pitchFamily="34" charset="0"/>
                          </a:rPr>
                          <m:t>𝑆𝑖𝑒𝑣𝑒</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𝑠𝑖𝑧𝑒</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𝑤h𝑖𝑐h</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𝑝𝑎𝑠𝑠𝑒𝑠</m:t>
                        </m:r>
                        <m:r>
                          <a:rPr lang="en-US" sz="2400" b="0" i="1" smtClean="0">
                            <a:latin typeface="Cambria Math" panose="02040503050406030204" pitchFamily="18" charset="0"/>
                            <a:cs typeface="Arial" panose="020B0604020202020204" pitchFamily="34" charset="0"/>
                          </a:rPr>
                          <m:t> 80% </m:t>
                        </m:r>
                        <m:r>
                          <a:rPr lang="en-US" sz="2400" b="0" i="1" smtClean="0">
                            <a:latin typeface="Cambria Math" panose="02040503050406030204" pitchFamily="18" charset="0"/>
                            <a:cs typeface="Arial" panose="020B0604020202020204" pitchFamily="34" charset="0"/>
                          </a:rPr>
                          <m:t>𝑜𝑓</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𝑡h𝑒</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𝑝𝑟𝑜𝑑𝑢𝑐𝑡</m:t>
                        </m:r>
                      </m:den>
                    </m:f>
                  </m:oMath>
                </a14:m>
                <a:endParaRPr lang="en-US" sz="2400" dirty="0">
                  <a:latin typeface="Arial" panose="020B0604020202020204" pitchFamily="34" charset="0"/>
                  <a:cs typeface="Arial" panose="020B0604020202020204" pitchFamily="34" charset="0"/>
                </a:endParaRPr>
              </a:p>
              <a:p>
                <a:pPr marL="342900" indent="-342900">
                  <a:lnSpc>
                    <a:spcPct val="150000"/>
                  </a:lnSpc>
                  <a:buFont typeface="Wingdings" pitchFamily="2" charset="2"/>
                  <a:buChar char="§"/>
                </a:pPr>
                <a:r>
                  <a:rPr lang="en-US" sz="2400" dirty="0">
                    <a:latin typeface="Arial" panose="020B0604020202020204" pitchFamily="34" charset="0"/>
                    <a:cs typeface="Arial" panose="020B0604020202020204" pitchFamily="34" charset="0"/>
                  </a:rPr>
                  <a:t>The 80% passing size (D</a:t>
                </a:r>
                <a:r>
                  <a:rPr lang="en-US" sz="2400" baseline="-25000" dirty="0">
                    <a:latin typeface="Arial" panose="020B0604020202020204" pitchFamily="34" charset="0"/>
                    <a:cs typeface="Arial" panose="020B0604020202020204" pitchFamily="34" charset="0"/>
                  </a:rPr>
                  <a:t>80</a:t>
                </a:r>
                <a:r>
                  <a:rPr lang="en-US" sz="2400" dirty="0">
                    <a:latin typeface="Arial" panose="020B0604020202020204" pitchFamily="34" charset="0"/>
                    <a:cs typeface="Arial" panose="020B0604020202020204" pitchFamily="34" charset="0"/>
                  </a:rPr>
                  <a:t>) of feed and product can be found from plots of size-analyses of feed and product.</a:t>
                </a:r>
              </a:p>
              <a:p>
                <a:pPr marL="342900" indent="-342900">
                  <a:lnSpc>
                    <a:spcPct val="150000"/>
                  </a:lnSpc>
                  <a:buFont typeface="Wingdings" pitchFamily="2" charset="2"/>
                  <a:buChar char="§"/>
                </a:pPr>
                <a:r>
                  <a:rPr lang="en-US" sz="2400" dirty="0">
                    <a:latin typeface="Arial" panose="020B0604020202020204" pitchFamily="34" charset="0"/>
                    <a:cs typeface="Arial" panose="020B0604020202020204" pitchFamily="34" charset="0"/>
                  </a:rPr>
                  <a:t>Manufacturers of crushing equipment apply the term “reduction ratio” to their equipment and then it usually refers to the nominal settings of the feed and discharge openings of the crusher.</a:t>
                </a:r>
              </a:p>
              <a:p>
                <a:pPr marL="342900" indent="-342900">
                  <a:lnSpc>
                    <a:spcPct val="150000"/>
                  </a:lnSpc>
                  <a:buFont typeface="Wingdings" pitchFamily="2" charset="2"/>
                  <a:buChar char="§"/>
                </a:pPr>
                <a:endParaRPr lang="en-US" sz="2400" dirty="0">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9FB1B95A-B146-BB4B-A031-70E3C574852D}"/>
                  </a:ext>
                </a:extLst>
              </p:cNvPr>
              <p:cNvSpPr txBox="1">
                <a:spLocks noRot="1" noChangeAspect="1" noMove="1" noResize="1" noEditPoints="1" noAdjustHandles="1" noChangeArrowheads="1" noChangeShapeType="1" noTextEdit="1"/>
              </p:cNvSpPr>
              <p:nvPr/>
            </p:nvSpPr>
            <p:spPr>
              <a:xfrm>
                <a:off x="127000" y="718696"/>
                <a:ext cx="12065000" cy="5324343"/>
              </a:xfrm>
              <a:prstGeom prst="rect">
                <a:avLst/>
              </a:prstGeom>
              <a:blipFill>
                <a:blip r:embed="rId3"/>
                <a:stretch>
                  <a:fillRect l="-736" r="-1052"/>
                </a:stretch>
              </a:blipFill>
            </p:spPr>
            <p:txBody>
              <a:bodyPr/>
              <a:lstStyle/>
              <a:p>
                <a:r>
                  <a:rPr lang="en-JP">
                    <a:noFill/>
                  </a:rPr>
                  <a:t> </a:t>
                </a:r>
              </a:p>
            </p:txBody>
          </p:sp>
        </mc:Fallback>
      </mc:AlternateContent>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14</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TextBox 1">
            <a:extLst>
              <a:ext uri="{FF2B5EF4-FFF2-40B4-BE49-F238E27FC236}">
                <a16:creationId xmlns:a16="http://schemas.microsoft.com/office/drawing/2014/main" id="{F7A331C4-AFF7-E203-14A9-91F0159CA6A7}"/>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3.3. Size reduction (cont.)</a:t>
            </a:r>
          </a:p>
        </p:txBody>
      </p:sp>
    </p:spTree>
    <p:extLst>
      <p:ext uri="{BB962C8B-B14F-4D97-AF65-F5344CB8AC3E}">
        <p14:creationId xmlns:p14="http://schemas.microsoft.com/office/powerpoint/2010/main" val="35600689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FB1B95A-B146-BB4B-A031-70E3C574852D}"/>
                  </a:ext>
                </a:extLst>
              </p:cNvPr>
              <p:cNvSpPr txBox="1"/>
              <p:nvPr/>
            </p:nvSpPr>
            <p:spPr>
              <a:xfrm>
                <a:off x="127000" y="718696"/>
                <a:ext cx="12065000" cy="5338384"/>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 It should then be called the “</a:t>
                </a:r>
                <a:r>
                  <a:rPr lang="en-GB" sz="2400" u="sng" dirty="0">
                    <a:latin typeface="Arial" panose="020B0604020202020204" pitchFamily="34" charset="0"/>
                    <a:cs typeface="Arial" panose="020B0604020202020204" pitchFamily="34" charset="0"/>
                  </a:rPr>
                  <a:t>apparent reduction ratio</a:t>
                </a:r>
                <a:r>
                  <a:rPr lang="en-GB" sz="2400" dirty="0">
                    <a:latin typeface="Arial" panose="020B0604020202020204" pitchFamily="34" charset="0"/>
                    <a:cs typeface="Arial" panose="020B0604020202020204" pitchFamily="34" charset="0"/>
                  </a:rPr>
                  <a:t>”, R</a:t>
                </a:r>
                <a:r>
                  <a:rPr lang="en-GB" sz="2400" baseline="-25000" dirty="0">
                    <a:latin typeface="Arial" panose="020B0604020202020204" pitchFamily="34" charset="0"/>
                    <a:cs typeface="Arial" panose="020B0604020202020204" pitchFamily="34" charset="0"/>
                  </a:rPr>
                  <a:t>A</a:t>
                </a:r>
                <a:r>
                  <a:rPr lang="en-GB" sz="2400" dirty="0">
                    <a:latin typeface="Arial" panose="020B0604020202020204" pitchFamily="34" charset="0"/>
                    <a:cs typeface="Arial" panose="020B0604020202020204" pitchFamily="34" charset="0"/>
                  </a:rPr>
                  <a:t>:</a:t>
                </a:r>
              </a:p>
              <a:p>
                <a:pPr algn="just">
                  <a:lnSpc>
                    <a:spcPct val="150000"/>
                  </a:lnSpc>
                </a:pPr>
                <a:r>
                  <a:rPr lang="en-GB" sz="2400" dirty="0">
                    <a:latin typeface="Arial" panose="020B0604020202020204" pitchFamily="34" charset="0"/>
                    <a:cs typeface="Arial" panose="020B0604020202020204" pitchFamily="34" charset="0"/>
                  </a:rPr>
                  <a:t>	</a:t>
                </a:r>
                <a:r>
                  <a:rPr lang="en-US" sz="2400" dirty="0">
                    <a:cs typeface="Arial" panose="020B0604020202020204" pitchFamily="34" charset="0"/>
                  </a:rPr>
                  <a:t> </a:t>
                </a:r>
                <a14:m>
                  <m:oMath xmlns:m="http://schemas.openxmlformats.org/officeDocument/2006/math">
                    <m:sSub>
                      <m:sSubPr>
                        <m:ctrlPr>
                          <a:rPr lang="en-US" sz="2400" i="1" smtClean="0">
                            <a:latin typeface="Cambria Math" panose="02040503050406030204" pitchFamily="18" charset="0"/>
                            <a:cs typeface="Arial" panose="020B0604020202020204" pitchFamily="34" charset="0"/>
                          </a:rPr>
                        </m:ctrlPr>
                      </m:sSubPr>
                      <m:e>
                        <m:r>
                          <a:rPr lang="en-US" sz="2400" b="0" i="1" smtClean="0">
                            <a:latin typeface="Cambria Math" panose="02040503050406030204" pitchFamily="18" charset="0"/>
                            <a:cs typeface="Arial" panose="020B0604020202020204" pitchFamily="34" charset="0"/>
                          </a:rPr>
                          <m:t>𝑅</m:t>
                        </m:r>
                      </m:e>
                      <m:sub>
                        <m:r>
                          <a:rPr lang="en-US" sz="2400" b="0" i="1" smtClean="0">
                            <a:latin typeface="Cambria Math" panose="02040503050406030204" pitchFamily="18" charset="0"/>
                            <a:cs typeface="Arial" panose="020B0604020202020204" pitchFamily="34" charset="0"/>
                          </a:rPr>
                          <m:t>𝐴</m:t>
                        </m:r>
                      </m:sub>
                    </m:sSub>
                    <m:r>
                      <a:rPr lang="en-US" sz="2400" b="0" i="1" smtClean="0">
                        <a:latin typeface="Cambria Math" panose="02040503050406030204" pitchFamily="18" charset="0"/>
                        <a:cs typeface="Arial" panose="020B0604020202020204" pitchFamily="34" charset="0"/>
                      </a:rPr>
                      <m:t>= </m:t>
                    </m:r>
                    <m:f>
                      <m:fPr>
                        <m:ctrlPr>
                          <a:rPr lang="en-US" sz="2400" i="1" smtClean="0">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𝑢𝑝𝑝𝑒𝑟</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𝑠𝑖𝑧𝑒</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𝑙𝑖𝑚𝑖𝑡</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𝑓𝑜𝑟</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𝑟𝑒𝑐𝑒𝑖𝑣𝑖𝑛𝑔</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𝑓𝑒𝑒𝑑</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𝑔𝑎𝑝𝑒</m:t>
                        </m:r>
                        <m:r>
                          <a:rPr lang="en-US" sz="2400" b="0" i="1" smtClean="0">
                            <a:latin typeface="Cambria Math" panose="02040503050406030204" pitchFamily="18" charset="0"/>
                            <a:cs typeface="Arial" panose="020B0604020202020204" pitchFamily="34" charset="0"/>
                          </a:rPr>
                          <m:t>)</m:t>
                        </m:r>
                      </m:num>
                      <m:den>
                        <m:r>
                          <a:rPr lang="en-US" sz="2400" b="0" i="1" smtClean="0">
                            <a:latin typeface="Cambria Math" panose="02040503050406030204" pitchFamily="18" charset="0"/>
                            <a:cs typeface="Arial" panose="020B0604020202020204" pitchFamily="34" charset="0"/>
                          </a:rPr>
                          <m:t>𝐸𝑓𝑓𝑒𝑐𝑡𝑖𝑣𝑒</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𝑠𝑒𝑡𝑡𝑖𝑛𝑔</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𝑜𝑓</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𝑑𝑖𝑐h𝑎𝑟𝑔𝑒</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𝑔𝑎𝑝</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𝑠𝑒𝑡</m:t>
                        </m:r>
                        <m:r>
                          <a:rPr lang="en-US" sz="2400" b="0" i="1" smtClean="0">
                            <a:latin typeface="Cambria Math" panose="02040503050406030204" pitchFamily="18" charset="0"/>
                            <a:cs typeface="Arial" panose="020B0604020202020204" pitchFamily="34" charset="0"/>
                          </a:rPr>
                          <m:t>)</m:t>
                        </m:r>
                      </m:den>
                    </m:f>
                  </m:oMath>
                </a14:m>
                <a:endParaRPr lang="en-GB" sz="2400" dirty="0">
                  <a:latin typeface="Arial" panose="020B0604020202020204" pitchFamily="34" charset="0"/>
                  <a:cs typeface="Arial" panose="020B0604020202020204" pitchFamily="34" charset="0"/>
                </a:endParaRP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 apparent reduction ratio does not show the actual size-reduction, but states, roughly, what the maximum size-reduction is, which the crusher can achieve in one pass.</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Size-reduction in mineral processing is nearly always done in stages, usually using different machines for each stage.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This is more efficient than attempting to achieve a very high reduction ratio in a single stage.</a:t>
                </a:r>
              </a:p>
            </p:txBody>
          </p:sp>
        </mc:Choice>
        <mc:Fallback xmlns="">
          <p:sp>
            <p:nvSpPr>
              <p:cNvPr id="3" name="TextBox 2">
                <a:extLst>
                  <a:ext uri="{FF2B5EF4-FFF2-40B4-BE49-F238E27FC236}">
                    <a16:creationId xmlns:a16="http://schemas.microsoft.com/office/drawing/2014/main" id="{9FB1B95A-B146-BB4B-A031-70E3C574852D}"/>
                  </a:ext>
                </a:extLst>
              </p:cNvPr>
              <p:cNvSpPr txBox="1">
                <a:spLocks noRot="1" noChangeAspect="1" noMove="1" noResize="1" noEditPoints="1" noAdjustHandles="1" noChangeArrowheads="1" noChangeShapeType="1" noTextEdit="1"/>
              </p:cNvSpPr>
              <p:nvPr/>
            </p:nvSpPr>
            <p:spPr>
              <a:xfrm>
                <a:off x="127000" y="718696"/>
                <a:ext cx="12065000" cy="5338384"/>
              </a:xfrm>
              <a:prstGeom prst="rect">
                <a:avLst/>
              </a:prstGeom>
              <a:blipFill>
                <a:blip r:embed="rId3"/>
                <a:stretch>
                  <a:fillRect l="-736" r="-736" b="-1422"/>
                </a:stretch>
              </a:blipFill>
            </p:spPr>
            <p:txBody>
              <a:bodyPr/>
              <a:lstStyle/>
              <a:p>
                <a:r>
                  <a:rPr lang="en-JP">
                    <a:noFill/>
                  </a:rPr>
                  <a:t> </a:t>
                </a:r>
              </a:p>
            </p:txBody>
          </p:sp>
        </mc:Fallback>
      </mc:AlternateContent>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15</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TextBox 1">
            <a:extLst>
              <a:ext uri="{FF2B5EF4-FFF2-40B4-BE49-F238E27FC236}">
                <a16:creationId xmlns:a16="http://schemas.microsoft.com/office/drawing/2014/main" id="{604A5496-DF78-45A0-BA57-C01A45C9FC38}"/>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3.3. Size reduction (cont.)</a:t>
            </a:r>
          </a:p>
        </p:txBody>
      </p:sp>
    </p:spTree>
    <p:extLst>
      <p:ext uri="{BB962C8B-B14F-4D97-AF65-F5344CB8AC3E}">
        <p14:creationId xmlns:p14="http://schemas.microsoft.com/office/powerpoint/2010/main" val="3308987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27000" y="718696"/>
            <a:ext cx="12065000" cy="3901837"/>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 apparent reduction ratio does not show the actual size-reduction, but states, roughly, what the maximum size-reduction is, which the crusher can achieve in one pass.</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Size-reduction in mineral processing is nearly always done in stages, usually using different machines for each stage.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This is more efficient than attempting to achieve a very high reduction ratio in a single stage.</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16</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TextBox 1">
            <a:extLst>
              <a:ext uri="{FF2B5EF4-FFF2-40B4-BE49-F238E27FC236}">
                <a16:creationId xmlns:a16="http://schemas.microsoft.com/office/drawing/2014/main" id="{89E549D4-1ACD-474E-5085-80DA488ACA26}"/>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3.3. Size reduction (cont.)</a:t>
            </a:r>
          </a:p>
        </p:txBody>
      </p:sp>
    </p:spTree>
    <p:extLst>
      <p:ext uri="{BB962C8B-B14F-4D97-AF65-F5344CB8AC3E}">
        <p14:creationId xmlns:p14="http://schemas.microsoft.com/office/powerpoint/2010/main" val="20210558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5858014"/>
          </a:xfrm>
          <a:prstGeom prst="rect">
            <a:avLst/>
          </a:prstGeom>
          <a:noFill/>
        </p:spPr>
        <p:txBody>
          <a:bodyPr wrap="square" rtlCol="0">
            <a:spAutoFit/>
          </a:bodyPr>
          <a:lstStyle/>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 Introduction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3.2. Liberation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3.3. Size reduction</a:t>
            </a:r>
          </a:p>
          <a:p>
            <a:pPr>
              <a:lnSpc>
                <a:spcPct val="150000"/>
              </a:lnSpc>
            </a:pPr>
            <a:r>
              <a:rPr lang="en-US" b="1" dirty="0">
                <a:latin typeface="Arial" panose="020B0604020202020204" pitchFamily="34" charset="0"/>
                <a:cs typeface="Arial" panose="020B0604020202020204" pitchFamily="34" charset="0"/>
              </a:rPr>
              <a:t>3.4. Crushing</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3.5. Type of crusher and crushing mechanism</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3.6. Crushing stages and circuit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3.7. Properties of rock/ore</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3.8. Comminution theory </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3.9. Crushing equipment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 3.10. Crushing equipment: Jaw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3.11. Crushing equipment: Gyratory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3.12. Crushing equipment: Cone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3.13. Crushing equipment: Roll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3.14. Crushing equipment: Impact/hammer crusher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17</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15638310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27000" y="718696"/>
            <a:ext cx="12065000" cy="1685846"/>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Crushing is defined as the operations, required to reduce run-of-mine ore to the size, suitable for handling and feeding grinding mills.</a:t>
            </a:r>
          </a:p>
          <a:p>
            <a:pPr marL="342900" indent="-342900" algn="just">
              <a:lnSpc>
                <a:spcPct val="150000"/>
              </a:lnSpc>
              <a:buFont typeface="Wingdings" pitchFamily="2" charset="2"/>
              <a:buChar char="§"/>
            </a:pPr>
            <a:endParaRPr lang="en-GB" sz="2400" dirty="0">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3.4. Crushing</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18</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pic>
        <p:nvPicPr>
          <p:cNvPr id="2" name="Picture 2">
            <a:extLst>
              <a:ext uri="{FF2B5EF4-FFF2-40B4-BE49-F238E27FC236}">
                <a16:creationId xmlns:a16="http://schemas.microsoft.com/office/drawing/2014/main" id="{C76729EA-CFD7-F681-CF9B-B85CE87AD589}"/>
              </a:ext>
            </a:extLst>
          </p:cNvPr>
          <p:cNvPicPr>
            <a:picLocks noChangeAspect="1" noChangeArrowheads="1"/>
          </p:cNvPicPr>
          <p:nvPr/>
        </p:nvPicPr>
        <p:blipFill>
          <a:blip r:embed="rId3" cstate="print"/>
          <a:srcRect/>
          <a:stretch>
            <a:fillRect/>
          </a:stretch>
        </p:blipFill>
        <p:spPr bwMode="auto">
          <a:xfrm>
            <a:off x="1734210" y="1975348"/>
            <a:ext cx="5832648" cy="3888432"/>
          </a:xfrm>
          <a:prstGeom prst="rect">
            <a:avLst/>
          </a:prstGeom>
          <a:noFill/>
          <a:ln w="9525">
            <a:noFill/>
            <a:miter lim="800000"/>
            <a:headEnd/>
            <a:tailEnd/>
          </a:ln>
        </p:spPr>
      </p:pic>
      <p:sp>
        <p:nvSpPr>
          <p:cNvPr id="4" name="TextBox 3">
            <a:extLst>
              <a:ext uri="{FF2B5EF4-FFF2-40B4-BE49-F238E27FC236}">
                <a16:creationId xmlns:a16="http://schemas.microsoft.com/office/drawing/2014/main" id="{79F01D5F-86A5-C795-DD8C-92935ADDCC77}"/>
              </a:ext>
            </a:extLst>
          </p:cNvPr>
          <p:cNvSpPr txBox="1"/>
          <p:nvPr/>
        </p:nvSpPr>
        <p:spPr>
          <a:xfrm>
            <a:off x="127000" y="5540958"/>
            <a:ext cx="9165265" cy="1131848"/>
          </a:xfrm>
          <a:prstGeom prst="rect">
            <a:avLst/>
          </a:prstGeom>
          <a:noFill/>
        </p:spPr>
        <p:txBody>
          <a:bodyPr wrap="square" rtlCol="0">
            <a:spAutoFit/>
          </a:bodyPr>
          <a:lstStyle/>
          <a:p>
            <a:pPr algn="ctr">
              <a:lnSpc>
                <a:spcPct val="150000"/>
              </a:lnSpc>
            </a:pPr>
            <a:r>
              <a:rPr lang="en-GB" sz="2400" dirty="0">
                <a:latin typeface="Arial" panose="020B0604020202020204" pitchFamily="34" charset="0"/>
                <a:cs typeface="Arial" panose="020B0604020202020204" pitchFamily="34" charset="0"/>
              </a:rPr>
              <a:t>Ore fracture by crushing</a:t>
            </a:r>
          </a:p>
          <a:p>
            <a:pPr algn="ctr">
              <a:lnSpc>
                <a:spcPct val="150000"/>
              </a:lnSpc>
            </a:pP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92091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27000" y="718696"/>
            <a:ext cx="12065000" cy="5563831"/>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Crushing operations are normally carried out in stages as shown below </a:t>
            </a:r>
          </a:p>
          <a:p>
            <a:pPr algn="just">
              <a:lnSpc>
                <a:spcPct val="150000"/>
              </a:lnSpc>
            </a:pPr>
            <a:r>
              <a:rPr lang="en-GB" sz="2400" dirty="0">
                <a:latin typeface="Arial" panose="020B0604020202020204" pitchFamily="34" charset="0"/>
                <a:cs typeface="Arial" panose="020B0604020202020204" pitchFamily="34" charset="0"/>
              </a:rPr>
              <a:t>	</a:t>
            </a:r>
            <a:r>
              <a:rPr lang="en-GB" sz="2400" b="1" dirty="0">
                <a:latin typeface="Arial" panose="020B0604020202020204" pitchFamily="34" charset="0"/>
                <a:cs typeface="Arial" panose="020B0604020202020204" pitchFamily="34" charset="0"/>
              </a:rPr>
              <a:t>Stage			Size particle size range</a:t>
            </a:r>
            <a:r>
              <a:rPr lang="en-GB" sz="2400" dirty="0">
                <a:latin typeface="Arial" panose="020B0604020202020204" pitchFamily="34" charset="0"/>
                <a:cs typeface="Arial" panose="020B0604020202020204" pitchFamily="34" charset="0"/>
              </a:rPr>
              <a:t>	</a:t>
            </a:r>
          </a:p>
          <a:p>
            <a:pPr algn="just">
              <a:lnSpc>
                <a:spcPct val="150000"/>
              </a:lnSpc>
            </a:pPr>
            <a:r>
              <a:rPr lang="en-GB" sz="2400" dirty="0">
                <a:latin typeface="Arial" panose="020B0604020202020204" pitchFamily="34" charset="0"/>
                <a:cs typeface="Arial" panose="020B0604020202020204" pitchFamily="34" charset="0"/>
              </a:rPr>
              <a:t>	1. Primary 		coarse	from R.O.M to 15 cm</a:t>
            </a:r>
          </a:p>
          <a:p>
            <a:pPr algn="just">
              <a:lnSpc>
                <a:spcPct val="150000"/>
              </a:lnSpc>
            </a:pPr>
            <a:endParaRPr lang="en-GB" sz="2400" dirty="0">
              <a:latin typeface="Arial" panose="020B0604020202020204" pitchFamily="34" charset="0"/>
              <a:cs typeface="Arial" panose="020B0604020202020204" pitchFamily="34" charset="0"/>
            </a:endParaRPr>
          </a:p>
          <a:p>
            <a:pPr algn="just">
              <a:lnSpc>
                <a:spcPct val="150000"/>
              </a:lnSpc>
            </a:pPr>
            <a:endParaRPr lang="en-GB" sz="2400" dirty="0">
              <a:latin typeface="Arial" panose="020B0604020202020204" pitchFamily="34" charset="0"/>
              <a:cs typeface="Arial" panose="020B0604020202020204" pitchFamily="34" charset="0"/>
            </a:endParaRPr>
          </a:p>
          <a:p>
            <a:pPr algn="just">
              <a:lnSpc>
                <a:spcPct val="150000"/>
              </a:lnSpc>
            </a:pPr>
            <a:r>
              <a:rPr lang="en-GB" sz="2400" dirty="0">
                <a:latin typeface="Arial" panose="020B0604020202020204" pitchFamily="34" charset="0"/>
                <a:cs typeface="Arial" panose="020B0604020202020204" pitchFamily="34" charset="0"/>
              </a:rPr>
              <a:t>	2. Secondary		Intermediate	15 cm to 2.5–5 cm</a:t>
            </a:r>
          </a:p>
          <a:p>
            <a:pPr algn="just">
              <a:lnSpc>
                <a:spcPct val="150000"/>
              </a:lnSpc>
            </a:pPr>
            <a:endParaRPr lang="en-GB" sz="2400" dirty="0">
              <a:latin typeface="Arial" panose="020B0604020202020204" pitchFamily="34" charset="0"/>
              <a:cs typeface="Arial" panose="020B0604020202020204" pitchFamily="34" charset="0"/>
            </a:endParaRPr>
          </a:p>
          <a:p>
            <a:pPr algn="just">
              <a:lnSpc>
                <a:spcPct val="150000"/>
              </a:lnSpc>
            </a:pPr>
            <a:r>
              <a:rPr lang="en-GB" sz="2400" dirty="0">
                <a:latin typeface="Arial" panose="020B0604020202020204" pitchFamily="34" charset="0"/>
                <a:cs typeface="Arial" panose="020B0604020202020204" pitchFamily="34" charset="0"/>
              </a:rPr>
              <a:t>	</a:t>
            </a:r>
          </a:p>
          <a:p>
            <a:pPr algn="just">
              <a:lnSpc>
                <a:spcPct val="150000"/>
              </a:lnSpc>
            </a:pPr>
            <a:r>
              <a:rPr lang="en-GB" sz="2400" dirty="0">
                <a:latin typeface="Arial" panose="020B0604020202020204" pitchFamily="34" charset="0"/>
                <a:cs typeface="Arial" panose="020B0604020202020204" pitchFamily="34" charset="0"/>
              </a:rPr>
              <a:t>	3. Tertiary		Fine		5 cm to 1–0.5 cm		</a:t>
            </a:r>
          </a:p>
          <a:p>
            <a:pPr marL="342900" indent="-342900" algn="just">
              <a:lnSpc>
                <a:spcPct val="150000"/>
              </a:lnSpc>
              <a:buFont typeface="Wingdings" pitchFamily="2" charset="2"/>
              <a:buChar char="§"/>
            </a:pPr>
            <a:endParaRPr lang="en-GB" sz="2400" dirty="0">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3.4. Crushing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19</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pic>
        <p:nvPicPr>
          <p:cNvPr id="6" name="Picture 95">
            <a:extLst>
              <a:ext uri="{FF2B5EF4-FFF2-40B4-BE49-F238E27FC236}">
                <a16:creationId xmlns:a16="http://schemas.microsoft.com/office/drawing/2014/main" id="{32310526-6DD8-0DA2-C11B-A0B5C3B86BCA}"/>
              </a:ext>
            </a:extLst>
          </p:cNvPr>
          <p:cNvPicPr>
            <a:picLocks noChangeAspect="1"/>
          </p:cNvPicPr>
          <p:nvPr/>
        </p:nvPicPr>
        <p:blipFill>
          <a:blip r:embed="rId3" cstate="print">
            <a:duotone>
              <a:prstClr val="black"/>
              <a:srgbClr val="ED7D31">
                <a:tint val="45000"/>
                <a:satMod val="400000"/>
              </a:srgbClr>
            </a:duotone>
            <a:extLst>
              <a:ext uri="{28A0092B-C50C-407E-A947-70E740481C1C}">
                <a14:useLocalDpi xmlns:a14="http://schemas.microsoft.com/office/drawing/2010/main" val="0"/>
              </a:ext>
            </a:extLst>
          </a:blip>
          <a:stretch>
            <a:fillRect/>
          </a:stretch>
        </p:blipFill>
        <p:spPr>
          <a:xfrm>
            <a:off x="1807038" y="2425543"/>
            <a:ext cx="415090" cy="1122404"/>
          </a:xfrm>
          <a:prstGeom prst="rect">
            <a:avLst/>
          </a:prstGeom>
        </p:spPr>
      </p:pic>
      <p:pic>
        <p:nvPicPr>
          <p:cNvPr id="7" name="Picture 95">
            <a:extLst>
              <a:ext uri="{FF2B5EF4-FFF2-40B4-BE49-F238E27FC236}">
                <a16:creationId xmlns:a16="http://schemas.microsoft.com/office/drawing/2014/main" id="{10FA1D39-97AA-DC15-DD36-E6A49B52CBF0}"/>
              </a:ext>
            </a:extLst>
          </p:cNvPr>
          <p:cNvPicPr>
            <a:picLocks noChangeAspect="1"/>
          </p:cNvPicPr>
          <p:nvPr/>
        </p:nvPicPr>
        <p:blipFill>
          <a:blip r:embed="rId3" cstate="print">
            <a:duotone>
              <a:prstClr val="black"/>
              <a:srgbClr val="ED7D31">
                <a:tint val="45000"/>
                <a:satMod val="400000"/>
              </a:srgbClr>
            </a:duotone>
            <a:extLst>
              <a:ext uri="{28A0092B-C50C-407E-A947-70E740481C1C}">
                <a14:useLocalDpi xmlns:a14="http://schemas.microsoft.com/office/drawing/2010/main" val="0"/>
              </a:ext>
            </a:extLst>
          </a:blip>
          <a:stretch>
            <a:fillRect/>
          </a:stretch>
        </p:blipFill>
        <p:spPr>
          <a:xfrm>
            <a:off x="1807535" y="4167963"/>
            <a:ext cx="414593" cy="1121061"/>
          </a:xfrm>
          <a:prstGeom prst="rect">
            <a:avLst/>
          </a:prstGeom>
        </p:spPr>
      </p:pic>
    </p:spTree>
    <p:extLst>
      <p:ext uri="{BB962C8B-B14F-4D97-AF65-F5344CB8AC3E}">
        <p14:creationId xmlns:p14="http://schemas.microsoft.com/office/powerpoint/2010/main" val="5731755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7733F7-D87A-E542-BA5C-29B664D5784E}"/>
              </a:ext>
            </a:extLst>
          </p:cNvPr>
          <p:cNvSpPr>
            <a:spLocks noGrp="1"/>
          </p:cNvSpPr>
          <p:nvPr>
            <p:ph type="sldNum" sz="quarter" idx="12"/>
          </p:nvPr>
        </p:nvSpPr>
        <p:spPr>
          <a:xfrm>
            <a:off x="11802979" y="6485021"/>
            <a:ext cx="389021" cy="370387"/>
          </a:xfrm>
        </p:spPr>
        <p:txBody>
          <a:bodyPr/>
          <a:lstStyle/>
          <a:p>
            <a:fld id="{C44500DA-FB56-CC42-AC47-667E8A5E505A}" type="slidenum">
              <a:rPr lang="en-JP" sz="1600" smtClean="0">
                <a:latin typeface="Segoe Print" panose="02000800000000000000" pitchFamily="2" charset="0"/>
              </a:rPr>
              <a:t>2</a:t>
            </a:fld>
            <a:endParaRPr lang="en-JP" sz="1600" dirty="0">
              <a:latin typeface="Segoe Print" panose="02000800000000000000" pitchFamily="2" charset="0"/>
            </a:endParaRPr>
          </a:p>
        </p:txBody>
      </p:sp>
      <p:sp>
        <p:nvSpPr>
          <p:cNvPr id="8" name="Title 1">
            <a:extLst>
              <a:ext uri="{FF2B5EF4-FFF2-40B4-BE49-F238E27FC236}">
                <a16:creationId xmlns:a16="http://schemas.microsoft.com/office/drawing/2014/main" id="{6720365D-01A5-7740-8043-ED9DD43E433D}"/>
              </a:ext>
            </a:extLst>
          </p:cNvPr>
          <p:cNvSpPr txBox="1">
            <a:spLocks/>
          </p:cNvSpPr>
          <p:nvPr/>
        </p:nvSpPr>
        <p:spPr>
          <a:xfrm>
            <a:off x="1381399" y="1438292"/>
            <a:ext cx="9144000" cy="3106455"/>
          </a:xfrm>
          <a:prstGeom prst="rect">
            <a:avLst/>
          </a:prstGeom>
          <a:noFill/>
        </p:spPr>
        <p:txBody>
          <a:bodyPr lIns="288000" tIns="36000" bIns="36000" anchor="ctr">
            <a:noAutofit/>
          </a:bodyPr>
          <a:lstStyle/>
          <a:p>
            <a:pPr marL="84138" algn="ctr" fontAlgn="auto">
              <a:spcAft>
                <a:spcPts val="0"/>
              </a:spcAft>
              <a:defRPr/>
            </a:pPr>
            <a:r>
              <a:rPr lang="en-US" altLang="ja-JP" sz="5400" b="1" dirty="0">
                <a:gradFill>
                  <a:gsLst>
                    <a:gs pos="0">
                      <a:schemeClr val="tx1">
                        <a:lumMod val="65000"/>
                        <a:lumOff val="35000"/>
                      </a:schemeClr>
                    </a:gs>
                    <a:gs pos="47000">
                      <a:srgbClr val="FFC000"/>
                    </a:gs>
                    <a:gs pos="100000">
                      <a:srgbClr val="FF0000"/>
                    </a:gs>
                  </a:gsLst>
                  <a:lin ang="10800000" scaled="1"/>
                </a:gradFill>
                <a:latin typeface="Segoe Print" panose="02000600000000000000" pitchFamily="2" charset="0"/>
              </a:rPr>
              <a:t>Lecture 3</a:t>
            </a:r>
          </a:p>
          <a:p>
            <a:pPr marL="84138" algn="ctr" fontAlgn="auto">
              <a:spcAft>
                <a:spcPts val="0"/>
              </a:spcAft>
              <a:defRPr/>
            </a:pPr>
            <a:endParaRPr lang="en-US" altLang="ja-JP" sz="5400" b="1" dirty="0">
              <a:gradFill>
                <a:gsLst>
                  <a:gs pos="0">
                    <a:schemeClr val="tx1">
                      <a:lumMod val="65000"/>
                      <a:lumOff val="35000"/>
                    </a:schemeClr>
                  </a:gs>
                  <a:gs pos="47000">
                    <a:srgbClr val="FFC000"/>
                  </a:gs>
                  <a:gs pos="100000">
                    <a:srgbClr val="FF0000"/>
                  </a:gs>
                </a:gsLst>
                <a:lin ang="10800000" scaled="1"/>
              </a:gradFill>
              <a:latin typeface="Segoe Print" panose="02000600000000000000" pitchFamily="2" charset="0"/>
            </a:endParaRPr>
          </a:p>
          <a:p>
            <a:pPr marL="84138" algn="ctr">
              <a:defRPr/>
            </a:pPr>
            <a:r>
              <a:rPr lang="en-US" altLang="ja-JP" sz="4800" dirty="0">
                <a:gradFill>
                  <a:gsLst>
                    <a:gs pos="0">
                      <a:srgbClr val="00B0F0"/>
                    </a:gs>
                    <a:gs pos="57000">
                      <a:srgbClr val="00B050"/>
                    </a:gs>
                    <a:gs pos="100000">
                      <a:srgbClr val="7030A0"/>
                    </a:gs>
                  </a:gsLst>
                  <a:lin ang="10800000" scaled="1"/>
                </a:gradFill>
                <a:latin typeface="Segoe Print" panose="02000600000000000000" pitchFamily="2" charset="0"/>
              </a:rPr>
              <a:t>Comminution: Crushing</a:t>
            </a:r>
          </a:p>
        </p:txBody>
      </p:sp>
      <p:cxnSp>
        <p:nvCxnSpPr>
          <p:cNvPr id="9" name="Straight Connector 8">
            <a:extLst>
              <a:ext uri="{FF2B5EF4-FFF2-40B4-BE49-F238E27FC236}">
                <a16:creationId xmlns:a16="http://schemas.microsoft.com/office/drawing/2014/main" id="{CBE290CE-31AF-054E-95A7-81486557648E}"/>
              </a:ext>
            </a:extLst>
          </p:cNvPr>
          <p:cNvCxnSpPr>
            <a:cxnSpLocks/>
          </p:cNvCxnSpPr>
          <p:nvPr/>
        </p:nvCxnSpPr>
        <p:spPr>
          <a:xfrm>
            <a:off x="1797035" y="1388864"/>
            <a:ext cx="8312728" cy="0"/>
          </a:xfrm>
          <a:prstGeom prst="line">
            <a:avLst/>
          </a:prstGeom>
          <a:ln w="31750">
            <a:gradFill flip="none" rotWithShape="1">
              <a:gsLst>
                <a:gs pos="0">
                  <a:schemeClr val="accent1">
                    <a:lumMod val="40000"/>
                    <a:lumOff val="60000"/>
                  </a:schemeClr>
                </a:gs>
                <a:gs pos="51000">
                  <a:srgbClr val="FFC0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CB5CE36-BEA1-CA43-BEE9-6133BA00AFB9}"/>
              </a:ext>
            </a:extLst>
          </p:cNvPr>
          <p:cNvCxnSpPr>
            <a:cxnSpLocks/>
          </p:cNvCxnSpPr>
          <p:nvPr/>
        </p:nvCxnSpPr>
        <p:spPr>
          <a:xfrm flipH="1">
            <a:off x="3820527" y="4561292"/>
            <a:ext cx="4265744" cy="0"/>
          </a:xfrm>
          <a:prstGeom prst="line">
            <a:avLst/>
          </a:prstGeom>
          <a:ln w="15875">
            <a:gradFill flip="none" rotWithShape="1">
              <a:gsLst>
                <a:gs pos="0">
                  <a:schemeClr val="accent1">
                    <a:lumMod val="40000"/>
                    <a:lumOff val="60000"/>
                  </a:schemeClr>
                </a:gs>
                <a:gs pos="47000">
                  <a:srgbClr val="FFC0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6" name="Slide Number Placeholder 1">
            <a:extLst>
              <a:ext uri="{FF2B5EF4-FFF2-40B4-BE49-F238E27FC236}">
                <a16:creationId xmlns:a16="http://schemas.microsoft.com/office/drawing/2014/main" id="{37B1B4C2-98F1-234F-AFBF-47A2F49D47A6}"/>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28461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41940" y="591106"/>
            <a:ext cx="12150060" cy="1131848"/>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Crushing operations are normally carried out </a:t>
            </a:r>
          </a:p>
          <a:p>
            <a:pPr algn="just">
              <a:lnSpc>
                <a:spcPct val="150000"/>
              </a:lnSpc>
            </a:pPr>
            <a:r>
              <a:rPr lang="en-GB" sz="2400" dirty="0">
                <a:latin typeface="Arial" panose="020B0604020202020204" pitchFamily="34" charset="0"/>
                <a:cs typeface="Arial" panose="020B0604020202020204" pitchFamily="34" charset="0"/>
              </a:rPr>
              <a:t>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3.4. Crushing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20</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pic>
        <p:nvPicPr>
          <p:cNvPr id="2" name="図 1">
            <a:extLst>
              <a:ext uri="{FF2B5EF4-FFF2-40B4-BE49-F238E27FC236}">
                <a16:creationId xmlns:a16="http://schemas.microsoft.com/office/drawing/2014/main" id="{13CA1F70-FAE3-E789-1223-9BA17104DAC3}"/>
              </a:ext>
            </a:extLst>
          </p:cNvPr>
          <p:cNvPicPr>
            <a:picLocks noChangeAspect="1"/>
          </p:cNvPicPr>
          <p:nvPr/>
        </p:nvPicPr>
        <p:blipFill rotWithShape="1">
          <a:blip r:embed="rId3"/>
          <a:srcRect l="22439" t="22001" r="22437" b="10626"/>
          <a:stretch/>
        </p:blipFill>
        <p:spPr>
          <a:xfrm>
            <a:off x="269082" y="1238250"/>
            <a:ext cx="8455818" cy="5343221"/>
          </a:xfrm>
          <a:prstGeom prst="rect">
            <a:avLst/>
          </a:prstGeom>
        </p:spPr>
      </p:pic>
      <p:sp>
        <p:nvSpPr>
          <p:cNvPr id="4" name="正方形/長方形 3">
            <a:extLst>
              <a:ext uri="{FF2B5EF4-FFF2-40B4-BE49-F238E27FC236}">
                <a16:creationId xmlns:a16="http://schemas.microsoft.com/office/drawing/2014/main" id="{0E678AD4-5D73-FBB2-DBF4-1071257A12A7}"/>
              </a:ext>
            </a:extLst>
          </p:cNvPr>
          <p:cNvSpPr/>
          <p:nvPr/>
        </p:nvSpPr>
        <p:spPr>
          <a:xfrm>
            <a:off x="186945" y="6519926"/>
            <a:ext cx="11574429" cy="307777"/>
          </a:xfrm>
          <a:prstGeom prst="rect">
            <a:avLst/>
          </a:prstGeom>
        </p:spPr>
        <p:txBody>
          <a:bodyPr wrap="square">
            <a:spAutoFit/>
          </a:bodyPr>
          <a:lstStyle/>
          <a:p>
            <a:pPr algn="r"/>
            <a:r>
              <a:rPr lang="ja-JP" altLang="en-US" sz="1400" dirty="0">
                <a:hlinkClick r:id="rId4"/>
              </a:rPr>
              <a:t>http://www.metso.com/miningandconstruction/MaTobox7.nsf/DocsByID/EAE6CA3B8E216295C2257E4B003FBBA6/$File/Basics-in-minerals-processing</a:t>
            </a:r>
            <a:r>
              <a:rPr lang="ja-JP" altLang="en-US" sz="1400">
                <a:hlinkClick r:id="rId4"/>
              </a:rPr>
              <a:t>.pdf</a:t>
            </a:r>
            <a:endParaRPr lang="ja-JP" altLang="en-US" sz="1400" dirty="0"/>
          </a:p>
        </p:txBody>
      </p:sp>
    </p:spTree>
    <p:extLst>
      <p:ext uri="{BB962C8B-B14F-4D97-AF65-F5344CB8AC3E}">
        <p14:creationId xmlns:p14="http://schemas.microsoft.com/office/powerpoint/2010/main" val="11747515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5858014"/>
          </a:xfrm>
          <a:prstGeom prst="rect">
            <a:avLst/>
          </a:prstGeom>
          <a:noFill/>
        </p:spPr>
        <p:txBody>
          <a:bodyPr wrap="square" rtlCol="0">
            <a:spAutoFit/>
          </a:bodyPr>
          <a:lstStyle/>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 Introduction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3.2. Liberation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3.3. Size reduction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3.4. Crushing</a:t>
            </a:r>
          </a:p>
          <a:p>
            <a:pPr>
              <a:lnSpc>
                <a:spcPct val="150000"/>
              </a:lnSpc>
            </a:pPr>
            <a:r>
              <a:rPr lang="en-US" b="1" dirty="0">
                <a:latin typeface="Arial" panose="020B0604020202020204" pitchFamily="34" charset="0"/>
                <a:cs typeface="Arial" panose="020B0604020202020204" pitchFamily="34" charset="0"/>
              </a:rPr>
              <a:t>3.5. Type of crusher and crushing mechanism</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3.6. Crushing stages and circuit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3.7. Properties of rock/ore</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3.8. Comminution theory </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3.9. Crushing equipment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 3.10. Crushing equipment: Jaw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3.11. Crushing equipment: Gyratory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3.12. Crushing equipment: Cone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3.13. Crushing equipment: Roll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3.14. Crushing equipment: Impact/hammer crusher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21</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40936343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3.5. Type of crusher and crushing mechanism</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22</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5" name="Content Placeholder 2">
            <a:extLst>
              <a:ext uri="{FF2B5EF4-FFF2-40B4-BE49-F238E27FC236}">
                <a16:creationId xmlns:a16="http://schemas.microsoft.com/office/drawing/2014/main" id="{90B6C751-943F-87EE-DE42-0BB9F59BD4CB}"/>
              </a:ext>
            </a:extLst>
          </p:cNvPr>
          <p:cNvSpPr txBox="1">
            <a:spLocks/>
          </p:cNvSpPr>
          <p:nvPr/>
        </p:nvSpPr>
        <p:spPr>
          <a:xfrm>
            <a:off x="186945" y="705711"/>
            <a:ext cx="11853605" cy="55624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ZA" sz="2400" b="1" dirty="0">
                <a:solidFill>
                  <a:srgbClr val="FF0000"/>
                </a:solidFill>
                <a:latin typeface="Arial" panose="020B0604020202020204" pitchFamily="34" charset="0"/>
                <a:cs typeface="Arial" panose="020B0604020202020204" pitchFamily="34" charset="0"/>
              </a:rPr>
              <a:t>Types of crushers</a:t>
            </a:r>
            <a:endParaRPr lang="en-ZA" sz="2400" b="1" dirty="0">
              <a:solidFill>
                <a:srgbClr val="FF0000"/>
              </a:solidFill>
              <a:latin typeface="Times New Roman" panose="02020603050405020304" pitchFamily="18" charset="0"/>
              <a:cs typeface="Times New Roman" panose="02020603050405020304" pitchFamily="18" charset="0"/>
            </a:endParaRPr>
          </a:p>
        </p:txBody>
      </p:sp>
      <p:pic>
        <p:nvPicPr>
          <p:cNvPr id="6" name="Content Placeholder 13">
            <a:extLst>
              <a:ext uri="{FF2B5EF4-FFF2-40B4-BE49-F238E27FC236}">
                <a16:creationId xmlns:a16="http://schemas.microsoft.com/office/drawing/2014/main" id="{B6928444-2899-DEF8-4461-96B6CE55A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50" y="2375228"/>
            <a:ext cx="3733577" cy="3542111"/>
          </a:xfrm>
          <a:prstGeom prst="rect">
            <a:avLst/>
          </a:prstGeom>
        </p:spPr>
      </p:pic>
      <p:sp>
        <p:nvSpPr>
          <p:cNvPr id="7" name="TextBox 6">
            <a:extLst>
              <a:ext uri="{FF2B5EF4-FFF2-40B4-BE49-F238E27FC236}">
                <a16:creationId xmlns:a16="http://schemas.microsoft.com/office/drawing/2014/main" id="{655BCEA1-E747-6F65-FF99-88781C4D1BE0}"/>
              </a:ext>
            </a:extLst>
          </p:cNvPr>
          <p:cNvSpPr txBox="1"/>
          <p:nvPr/>
        </p:nvSpPr>
        <p:spPr>
          <a:xfrm>
            <a:off x="497681" y="1460500"/>
            <a:ext cx="2649159" cy="461665"/>
          </a:xfrm>
          <a:prstGeom prst="rect">
            <a:avLst/>
          </a:prstGeom>
          <a:noFill/>
        </p:spPr>
        <p:txBody>
          <a:bodyPr wrap="square" rtlCol="0">
            <a:spAutoFit/>
          </a:bodyPr>
          <a:lstStyle/>
          <a:p>
            <a:r>
              <a:rPr lang="en-ZA" sz="2400" b="1" dirty="0">
                <a:solidFill>
                  <a:srgbClr val="002060"/>
                </a:solidFill>
                <a:latin typeface="Arial" panose="020B0604020202020204" pitchFamily="34" charset="0"/>
                <a:cs typeface="Arial" panose="020B0604020202020204" pitchFamily="34" charset="0"/>
              </a:rPr>
              <a:t>(1) Jaw crusher</a:t>
            </a:r>
            <a:endParaRPr lang="en-US" sz="2400" b="1" dirty="0">
              <a:solidFill>
                <a:srgbClr val="00206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08E31F6-D501-2B4C-4D13-6C50C66FC13E}"/>
              </a:ext>
            </a:extLst>
          </p:cNvPr>
          <p:cNvSpPr txBox="1"/>
          <p:nvPr/>
        </p:nvSpPr>
        <p:spPr>
          <a:xfrm>
            <a:off x="4993481" y="1460500"/>
            <a:ext cx="3170687" cy="461665"/>
          </a:xfrm>
          <a:prstGeom prst="rect">
            <a:avLst/>
          </a:prstGeom>
          <a:noFill/>
        </p:spPr>
        <p:txBody>
          <a:bodyPr wrap="square" rtlCol="0">
            <a:spAutoFit/>
          </a:bodyPr>
          <a:lstStyle/>
          <a:p>
            <a:r>
              <a:rPr lang="en-ZA" sz="2400" b="1" dirty="0">
                <a:solidFill>
                  <a:srgbClr val="002060"/>
                </a:solidFill>
                <a:latin typeface="Arial" panose="020B0604020202020204" pitchFamily="34" charset="0"/>
                <a:cs typeface="Arial" panose="020B0604020202020204" pitchFamily="34" charset="0"/>
              </a:rPr>
              <a:t>(2) Gyratory Crusher</a:t>
            </a:r>
            <a:endParaRPr lang="en-US" sz="2400" b="1" dirty="0">
              <a:solidFill>
                <a:srgbClr val="00206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F55B076-5E0F-03C9-28AA-0C4996E969FC}"/>
              </a:ext>
            </a:extLst>
          </p:cNvPr>
          <p:cNvSpPr txBox="1"/>
          <p:nvPr/>
        </p:nvSpPr>
        <p:spPr>
          <a:xfrm>
            <a:off x="9029700" y="1412845"/>
            <a:ext cx="2664618" cy="461665"/>
          </a:xfrm>
          <a:prstGeom prst="rect">
            <a:avLst/>
          </a:prstGeom>
          <a:noFill/>
        </p:spPr>
        <p:txBody>
          <a:bodyPr wrap="square" rtlCol="0">
            <a:spAutoFit/>
          </a:bodyPr>
          <a:lstStyle/>
          <a:p>
            <a:r>
              <a:rPr lang="en-ZA" sz="2400" b="1" dirty="0">
                <a:latin typeface="Arial" panose="020B0604020202020204" pitchFamily="34" charset="0"/>
                <a:cs typeface="Arial" panose="020B0604020202020204" pitchFamily="34" charset="0"/>
              </a:rPr>
              <a:t>(3) Cone Crusher</a:t>
            </a:r>
            <a:endParaRPr lang="en-US" sz="2400" b="1" dirty="0">
              <a:latin typeface="Arial" panose="020B0604020202020204" pitchFamily="34" charset="0"/>
              <a:cs typeface="Arial" panose="020B0604020202020204" pitchFamily="34" charset="0"/>
            </a:endParaRPr>
          </a:p>
        </p:txBody>
      </p:sp>
      <p:pic>
        <p:nvPicPr>
          <p:cNvPr id="11" name="Picture 2" descr="http://4.bp.blogspot.com/-VawygqKgub4/Uq42wOAmMBI/AAAAAAAAAjY/XKz1PyQw0o8/s200/180px-Gyratory_crusherGIF.gif">
            <a:extLst>
              <a:ext uri="{FF2B5EF4-FFF2-40B4-BE49-F238E27FC236}">
                <a16:creationId xmlns:a16="http://schemas.microsoft.com/office/drawing/2014/main" id="{F1228D1B-51BD-8424-7E2C-39FF06DFFB1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99155" y="2192377"/>
            <a:ext cx="2649159" cy="36042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3.bp.blogspot.com/-lK_j4oR-6ho/Uq430gZZcpI/AAAAAAAAAj0/npg_oBxh_0A/s200/img002.gif">
            <a:extLst>
              <a:ext uri="{FF2B5EF4-FFF2-40B4-BE49-F238E27FC236}">
                <a16:creationId xmlns:a16="http://schemas.microsoft.com/office/drawing/2014/main" id="{E70B1E8A-6A93-3530-1D9A-0BD3C3B8C64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4169" y="2192377"/>
            <a:ext cx="3840886" cy="3476002"/>
          </a:xfrm>
          <a:prstGeom prst="rect">
            <a:avLst/>
          </a:prstGeom>
          <a:noFill/>
          <a:extLst>
            <a:ext uri="{909E8E84-426E-40DD-AFC4-6F175D3DCCD1}">
              <a14:hiddenFill xmlns:a14="http://schemas.microsoft.com/office/drawing/2010/main">
                <a:solidFill>
                  <a:srgbClr val="FFFFFF"/>
                </a:solidFill>
              </a14:hiddenFill>
            </a:ext>
          </a:extLst>
        </p:spPr>
      </p:pic>
      <p:sp>
        <p:nvSpPr>
          <p:cNvPr id="13" name="Right Brace 12">
            <a:extLst>
              <a:ext uri="{FF2B5EF4-FFF2-40B4-BE49-F238E27FC236}">
                <a16:creationId xmlns:a16="http://schemas.microsoft.com/office/drawing/2014/main" id="{B74613CC-33DD-5F8F-BF5C-AF7EEDB89D4B}"/>
              </a:ext>
            </a:extLst>
          </p:cNvPr>
          <p:cNvSpPr/>
          <p:nvPr/>
        </p:nvSpPr>
        <p:spPr>
          <a:xfrm rot="5400000">
            <a:off x="3669603" y="2814456"/>
            <a:ext cx="795388" cy="6644705"/>
          </a:xfrm>
          <a:prstGeom prst="rightBrace">
            <a:avLst>
              <a:gd name="adj1" fmla="val 142456"/>
              <a:gd name="adj2" fmla="val 50000"/>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JP">
              <a:solidFill>
                <a:srgbClr val="002060"/>
              </a:solidFill>
            </a:endParaRPr>
          </a:p>
        </p:txBody>
      </p:sp>
      <p:sp>
        <p:nvSpPr>
          <p:cNvPr id="14" name="TextBox 13">
            <a:extLst>
              <a:ext uri="{FF2B5EF4-FFF2-40B4-BE49-F238E27FC236}">
                <a16:creationId xmlns:a16="http://schemas.microsoft.com/office/drawing/2014/main" id="{B4958FEC-9B83-C1CC-D1DB-678629C66F8D}"/>
              </a:ext>
            </a:extLst>
          </p:cNvPr>
          <p:cNvSpPr txBox="1"/>
          <p:nvPr/>
        </p:nvSpPr>
        <p:spPr>
          <a:xfrm>
            <a:off x="2798488" y="6419790"/>
            <a:ext cx="2664618" cy="461665"/>
          </a:xfrm>
          <a:prstGeom prst="rect">
            <a:avLst/>
          </a:prstGeom>
          <a:noFill/>
        </p:spPr>
        <p:txBody>
          <a:bodyPr wrap="square" rtlCol="0">
            <a:spAutoFit/>
          </a:bodyPr>
          <a:lstStyle/>
          <a:p>
            <a:r>
              <a:rPr lang="en-ZA" sz="2400" b="1" dirty="0">
                <a:solidFill>
                  <a:srgbClr val="002060"/>
                </a:solidFill>
                <a:latin typeface="Arial" panose="020B0604020202020204" pitchFamily="34" charset="0"/>
                <a:cs typeface="Arial" panose="020B0604020202020204" pitchFamily="34" charset="0"/>
              </a:rPr>
              <a:t>Primary Crusher</a:t>
            </a:r>
            <a:endParaRPr lang="en-US" sz="2400" b="1" dirty="0">
              <a:solidFill>
                <a:srgbClr val="00206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E9139C06-FEDA-CE58-A26B-2E0CF624F657}"/>
              </a:ext>
            </a:extLst>
          </p:cNvPr>
          <p:cNvSpPr txBox="1"/>
          <p:nvPr/>
        </p:nvSpPr>
        <p:spPr>
          <a:xfrm>
            <a:off x="8399465" y="6384177"/>
            <a:ext cx="3212716" cy="461665"/>
          </a:xfrm>
          <a:prstGeom prst="rect">
            <a:avLst/>
          </a:prstGeom>
          <a:noFill/>
        </p:spPr>
        <p:txBody>
          <a:bodyPr wrap="square" rtlCol="0">
            <a:spAutoFit/>
          </a:bodyPr>
          <a:lstStyle/>
          <a:p>
            <a:r>
              <a:rPr lang="en-ZA" sz="2400" b="1" dirty="0">
                <a:latin typeface="Arial" panose="020B0604020202020204" pitchFamily="34" charset="0"/>
                <a:cs typeface="Arial" panose="020B0604020202020204" pitchFamily="34" charset="0"/>
              </a:rPr>
              <a:t>Secondary Crusher</a:t>
            </a:r>
            <a:endParaRPr lang="en-US" sz="2400" b="1" dirty="0">
              <a:latin typeface="Arial" panose="020B0604020202020204" pitchFamily="34" charset="0"/>
              <a:cs typeface="Arial" panose="020B0604020202020204" pitchFamily="34" charset="0"/>
            </a:endParaRPr>
          </a:p>
        </p:txBody>
      </p:sp>
      <p:sp>
        <p:nvSpPr>
          <p:cNvPr id="16" name="Right Brace 15">
            <a:extLst>
              <a:ext uri="{FF2B5EF4-FFF2-40B4-BE49-F238E27FC236}">
                <a16:creationId xmlns:a16="http://schemas.microsoft.com/office/drawing/2014/main" id="{46598FD1-62DB-69C2-0E66-C1F5FDE28A48}"/>
              </a:ext>
            </a:extLst>
          </p:cNvPr>
          <p:cNvSpPr/>
          <p:nvPr/>
        </p:nvSpPr>
        <p:spPr>
          <a:xfrm rot="5400000">
            <a:off x="9608129" y="3901261"/>
            <a:ext cx="795388" cy="4346953"/>
          </a:xfrm>
          <a:prstGeom prst="rightBrace">
            <a:avLst>
              <a:gd name="adj1" fmla="val 142456"/>
              <a:gd name="adj2" fmla="val 50000"/>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JP"/>
          </a:p>
        </p:txBody>
      </p:sp>
    </p:spTree>
    <p:extLst>
      <p:ext uri="{BB962C8B-B14F-4D97-AF65-F5344CB8AC3E}">
        <p14:creationId xmlns:p14="http://schemas.microsoft.com/office/powerpoint/2010/main" val="7783075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23</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Content Placeholder 2">
            <a:extLst>
              <a:ext uri="{FF2B5EF4-FFF2-40B4-BE49-F238E27FC236}">
                <a16:creationId xmlns:a16="http://schemas.microsoft.com/office/drawing/2014/main" id="{7BB0EF84-32F1-AA90-AD01-55FEFE7E7631}"/>
              </a:ext>
            </a:extLst>
          </p:cNvPr>
          <p:cNvSpPr txBox="1">
            <a:spLocks/>
          </p:cNvSpPr>
          <p:nvPr/>
        </p:nvSpPr>
        <p:spPr>
          <a:xfrm>
            <a:off x="186945" y="705711"/>
            <a:ext cx="11853605" cy="55624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ZA" sz="2400" b="1" dirty="0">
                <a:solidFill>
                  <a:srgbClr val="FF0000"/>
                </a:solidFill>
                <a:latin typeface="Arial" panose="020B0604020202020204" pitchFamily="34" charset="0"/>
                <a:cs typeface="Arial" panose="020B0604020202020204" pitchFamily="34" charset="0"/>
              </a:rPr>
              <a:t>Types of crushers (cont.)</a:t>
            </a:r>
            <a:endParaRPr lang="en-ZA" sz="24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F0FD8AE-FCF9-0D50-8607-6150CADE1531}"/>
              </a:ext>
            </a:extLst>
          </p:cNvPr>
          <p:cNvSpPr txBox="1">
            <a:spLocks/>
          </p:cNvSpPr>
          <p:nvPr/>
        </p:nvSpPr>
        <p:spPr>
          <a:xfrm>
            <a:off x="830263" y="1312630"/>
            <a:ext cx="10956925" cy="5942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ZA" sz="2400" b="1" dirty="0">
                <a:latin typeface="Arial" panose="020B0604020202020204" pitchFamily="34" charset="0"/>
                <a:cs typeface="Arial" panose="020B0604020202020204" pitchFamily="34" charset="0"/>
              </a:rPr>
              <a:t>(4) Impact 						(5) High Pressure Grinding Roll </a:t>
            </a:r>
          </a:p>
        </p:txBody>
      </p:sp>
      <p:pic>
        <p:nvPicPr>
          <p:cNvPr id="4" name="Picture 3">
            <a:extLst>
              <a:ext uri="{FF2B5EF4-FFF2-40B4-BE49-F238E27FC236}">
                <a16:creationId xmlns:a16="http://schemas.microsoft.com/office/drawing/2014/main" id="{C5B84D1A-71D0-2F50-B087-4863E5D65286}"/>
              </a:ext>
            </a:extLst>
          </p:cNvPr>
          <p:cNvPicPr>
            <a:picLocks noChangeAspect="1"/>
          </p:cNvPicPr>
          <p:nvPr/>
        </p:nvPicPr>
        <p:blipFill>
          <a:blip r:embed="rId3"/>
          <a:stretch>
            <a:fillRect/>
          </a:stretch>
        </p:blipFill>
        <p:spPr>
          <a:xfrm>
            <a:off x="5738715" y="1971686"/>
            <a:ext cx="6338981" cy="3862058"/>
          </a:xfrm>
          <a:prstGeom prst="rect">
            <a:avLst/>
          </a:prstGeom>
        </p:spPr>
      </p:pic>
      <p:pic>
        <p:nvPicPr>
          <p:cNvPr id="17" name="Picture 4" descr="ham_ani">
            <a:extLst>
              <a:ext uri="{FF2B5EF4-FFF2-40B4-BE49-F238E27FC236}">
                <a16:creationId xmlns:a16="http://schemas.microsoft.com/office/drawing/2014/main" id="{83DE2F81-6F6D-8EAA-C829-F3A15A913E7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1440" y="2003617"/>
            <a:ext cx="4542904" cy="415732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DFC14EB-84BB-3D50-0209-DC1D88E7D4E6}"/>
              </a:ext>
            </a:extLst>
          </p:cNvPr>
          <p:cNvSpPr txBox="1"/>
          <p:nvPr/>
        </p:nvSpPr>
        <p:spPr>
          <a:xfrm>
            <a:off x="4197338" y="6466348"/>
            <a:ext cx="4208821" cy="461665"/>
          </a:xfrm>
          <a:prstGeom prst="rect">
            <a:avLst/>
          </a:prstGeom>
          <a:noFill/>
        </p:spPr>
        <p:txBody>
          <a:bodyPr wrap="square" rtlCol="0">
            <a:spAutoFit/>
          </a:bodyPr>
          <a:lstStyle/>
          <a:p>
            <a:r>
              <a:rPr lang="en-ZA" sz="2400" b="1" dirty="0">
                <a:latin typeface="Arial" panose="020B0604020202020204" pitchFamily="34" charset="0"/>
                <a:cs typeface="Arial" panose="020B0604020202020204" pitchFamily="34" charset="0"/>
              </a:rPr>
              <a:t>Secondary/tertiary Crusher</a:t>
            </a:r>
            <a:endParaRPr lang="en-US" sz="2400" b="1" dirty="0">
              <a:latin typeface="Arial" panose="020B0604020202020204" pitchFamily="34" charset="0"/>
              <a:cs typeface="Arial" panose="020B0604020202020204" pitchFamily="34" charset="0"/>
            </a:endParaRPr>
          </a:p>
        </p:txBody>
      </p:sp>
      <p:sp>
        <p:nvSpPr>
          <p:cNvPr id="19" name="Right Brace 18">
            <a:extLst>
              <a:ext uri="{FF2B5EF4-FFF2-40B4-BE49-F238E27FC236}">
                <a16:creationId xmlns:a16="http://schemas.microsoft.com/office/drawing/2014/main" id="{3CE412C7-A10C-AFB9-E2D8-82212D4861CC}"/>
              </a:ext>
            </a:extLst>
          </p:cNvPr>
          <p:cNvSpPr/>
          <p:nvPr/>
        </p:nvSpPr>
        <p:spPr>
          <a:xfrm rot="5400000">
            <a:off x="5904055" y="574018"/>
            <a:ext cx="795388" cy="11317622"/>
          </a:xfrm>
          <a:prstGeom prst="rightBrace">
            <a:avLst>
              <a:gd name="adj1" fmla="val 142456"/>
              <a:gd name="adj2" fmla="val 50000"/>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JP"/>
          </a:p>
        </p:txBody>
      </p:sp>
      <p:sp>
        <p:nvSpPr>
          <p:cNvPr id="5" name="TextBox 4">
            <a:extLst>
              <a:ext uri="{FF2B5EF4-FFF2-40B4-BE49-F238E27FC236}">
                <a16:creationId xmlns:a16="http://schemas.microsoft.com/office/drawing/2014/main" id="{65B2276B-DC42-F6FA-FA76-B29555D4D6C2}"/>
              </a:ext>
            </a:extLst>
          </p:cNvPr>
          <p:cNvSpPr txBox="1"/>
          <p:nvPr/>
        </p:nvSpPr>
        <p:spPr>
          <a:xfrm>
            <a:off x="0" y="54607"/>
            <a:ext cx="8502869"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3.5. Type of crusher and crushing mechanism (cont.)</a:t>
            </a:r>
          </a:p>
        </p:txBody>
      </p:sp>
    </p:spTree>
    <p:extLst>
      <p:ext uri="{BB962C8B-B14F-4D97-AF65-F5344CB8AC3E}">
        <p14:creationId xmlns:p14="http://schemas.microsoft.com/office/powerpoint/2010/main" val="42263966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24</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Content Placeholder 2">
            <a:extLst>
              <a:ext uri="{FF2B5EF4-FFF2-40B4-BE49-F238E27FC236}">
                <a16:creationId xmlns:a16="http://schemas.microsoft.com/office/drawing/2014/main" id="{7BB0EF84-32F1-AA90-AD01-55FEFE7E7631}"/>
              </a:ext>
            </a:extLst>
          </p:cNvPr>
          <p:cNvSpPr txBox="1">
            <a:spLocks/>
          </p:cNvSpPr>
          <p:nvPr/>
        </p:nvSpPr>
        <p:spPr>
          <a:xfrm>
            <a:off x="80620" y="599386"/>
            <a:ext cx="11853605" cy="55624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ZA" sz="2400" b="1" dirty="0">
                <a:solidFill>
                  <a:srgbClr val="FF0000"/>
                </a:solidFill>
                <a:latin typeface="Arial" panose="020B0604020202020204" pitchFamily="34" charset="0"/>
                <a:cs typeface="Arial" panose="020B0604020202020204" pitchFamily="34" charset="0"/>
              </a:rPr>
              <a:t>Crushing mechanism</a:t>
            </a:r>
            <a:endParaRPr lang="en-ZA" sz="2400" b="1" dirty="0">
              <a:solidFill>
                <a:srgbClr val="FF0000"/>
              </a:solidFill>
              <a:latin typeface="Times New Roman" panose="02020603050405020304" pitchFamily="18" charset="0"/>
              <a:cs typeface="Times New Roman" panose="02020603050405020304" pitchFamily="18" charset="0"/>
            </a:endParaRPr>
          </a:p>
        </p:txBody>
      </p:sp>
      <p:sp>
        <p:nvSpPr>
          <p:cNvPr id="5" name="Text Box 5">
            <a:extLst>
              <a:ext uri="{FF2B5EF4-FFF2-40B4-BE49-F238E27FC236}">
                <a16:creationId xmlns:a16="http://schemas.microsoft.com/office/drawing/2014/main" id="{C5A56EBD-2478-026F-529F-C873B523124D}"/>
              </a:ext>
            </a:extLst>
          </p:cNvPr>
          <p:cNvSpPr txBox="1">
            <a:spLocks noChangeArrowheads="1"/>
          </p:cNvSpPr>
          <p:nvPr/>
        </p:nvSpPr>
        <p:spPr bwMode="auto">
          <a:xfrm>
            <a:off x="80620" y="1298256"/>
            <a:ext cx="10156065" cy="1131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r>
              <a:rPr kumimoji="0" lang="en-US" altLang="ja-JP" sz="2400" dirty="0">
                <a:solidFill>
                  <a:srgbClr val="FF0000"/>
                </a:solidFill>
                <a:latin typeface="Arial" charset="0"/>
              </a:rPr>
              <a:t>Impact</a:t>
            </a:r>
            <a:r>
              <a:rPr kumimoji="0" lang="en-US" altLang="ja-JP" sz="2400" dirty="0">
                <a:solidFill>
                  <a:prstClr val="black"/>
                </a:solidFill>
                <a:latin typeface="Arial" charset="0"/>
              </a:rPr>
              <a:t>, refers to the sharp, instantaneous collision of one moving object against another</a:t>
            </a:r>
          </a:p>
        </p:txBody>
      </p:sp>
      <p:sp>
        <p:nvSpPr>
          <p:cNvPr id="6" name="Text Box 7">
            <a:extLst>
              <a:ext uri="{FF2B5EF4-FFF2-40B4-BE49-F238E27FC236}">
                <a16:creationId xmlns:a16="http://schemas.microsoft.com/office/drawing/2014/main" id="{0C58E35C-24A6-812E-5655-3D1C4019E761}"/>
              </a:ext>
            </a:extLst>
          </p:cNvPr>
          <p:cNvSpPr txBox="1">
            <a:spLocks noChangeArrowheads="1"/>
          </p:cNvSpPr>
          <p:nvPr/>
        </p:nvSpPr>
        <p:spPr bwMode="auto">
          <a:xfrm>
            <a:off x="0" y="2683483"/>
            <a:ext cx="10236685" cy="1131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r>
              <a:rPr kumimoji="0" lang="en-US" altLang="ja-JP" sz="2400" dirty="0">
                <a:solidFill>
                  <a:srgbClr val="FF0000"/>
                </a:solidFill>
                <a:latin typeface="Arial" charset="0"/>
              </a:rPr>
              <a:t>Attrition,</a:t>
            </a:r>
            <a:r>
              <a:rPr kumimoji="0" lang="en-US" altLang="ja-JP" sz="2400" dirty="0">
                <a:solidFill>
                  <a:prstClr val="black"/>
                </a:solidFill>
                <a:latin typeface="Arial" charset="0"/>
              </a:rPr>
              <a:t> is a term applied to the reduction of materials by </a:t>
            </a:r>
            <a:r>
              <a:rPr kumimoji="0" lang="en-US" altLang="ja-JP" sz="2400" dirty="0">
                <a:solidFill>
                  <a:srgbClr val="0000FF"/>
                </a:solidFill>
                <a:latin typeface="Arial" charset="0"/>
              </a:rPr>
              <a:t>scrubbing</a:t>
            </a:r>
            <a:r>
              <a:rPr kumimoji="0" lang="en-US" altLang="ja-JP" sz="2400" dirty="0">
                <a:solidFill>
                  <a:prstClr val="black"/>
                </a:solidFill>
                <a:latin typeface="Arial" charset="0"/>
              </a:rPr>
              <a:t> it between two hard surfaces.</a:t>
            </a:r>
          </a:p>
        </p:txBody>
      </p:sp>
      <p:sp>
        <p:nvSpPr>
          <p:cNvPr id="7" name="Text Box 8">
            <a:extLst>
              <a:ext uri="{FF2B5EF4-FFF2-40B4-BE49-F238E27FC236}">
                <a16:creationId xmlns:a16="http://schemas.microsoft.com/office/drawing/2014/main" id="{7CA12C3C-2825-E6F3-F461-51E9B83362D7}"/>
              </a:ext>
            </a:extLst>
          </p:cNvPr>
          <p:cNvSpPr txBox="1">
            <a:spLocks noChangeArrowheads="1"/>
          </p:cNvSpPr>
          <p:nvPr/>
        </p:nvSpPr>
        <p:spPr bwMode="auto">
          <a:xfrm>
            <a:off x="80620" y="3923643"/>
            <a:ext cx="10156065" cy="1131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r>
              <a:rPr kumimoji="0" lang="en-US" altLang="ja-JP" sz="2400" dirty="0">
                <a:solidFill>
                  <a:srgbClr val="FF0000"/>
                </a:solidFill>
                <a:latin typeface="Arial" charset="0"/>
              </a:rPr>
              <a:t>Shear</a:t>
            </a:r>
            <a:r>
              <a:rPr kumimoji="0" lang="en-US" altLang="ja-JP" sz="2400" dirty="0">
                <a:solidFill>
                  <a:prstClr val="black"/>
                </a:solidFill>
                <a:latin typeface="Arial" charset="0"/>
              </a:rPr>
              <a:t>, consists of a trimming or </a:t>
            </a:r>
            <a:r>
              <a:rPr kumimoji="0" lang="en-US" altLang="ja-JP" sz="2400" dirty="0">
                <a:solidFill>
                  <a:srgbClr val="0000FF"/>
                </a:solidFill>
                <a:latin typeface="Arial" charset="0"/>
              </a:rPr>
              <a:t>cleaving action</a:t>
            </a:r>
            <a:r>
              <a:rPr kumimoji="0" lang="en-US" altLang="ja-JP" sz="2400" dirty="0">
                <a:solidFill>
                  <a:prstClr val="black"/>
                </a:solidFill>
                <a:latin typeface="Arial" charset="0"/>
              </a:rPr>
              <a:t> rather than the rubbing action associated with attrition.</a:t>
            </a:r>
          </a:p>
        </p:txBody>
      </p:sp>
      <p:sp>
        <p:nvSpPr>
          <p:cNvPr id="9" name="Text Box 9">
            <a:extLst>
              <a:ext uri="{FF2B5EF4-FFF2-40B4-BE49-F238E27FC236}">
                <a16:creationId xmlns:a16="http://schemas.microsoft.com/office/drawing/2014/main" id="{0640427B-19A6-415D-0CD1-68EBD8A2A749}"/>
              </a:ext>
            </a:extLst>
          </p:cNvPr>
          <p:cNvSpPr txBox="1">
            <a:spLocks noChangeArrowheads="1"/>
          </p:cNvSpPr>
          <p:nvPr/>
        </p:nvSpPr>
        <p:spPr bwMode="auto">
          <a:xfrm>
            <a:off x="25400" y="5337715"/>
            <a:ext cx="10135085" cy="1131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r>
              <a:rPr kumimoji="0" lang="en-US" altLang="ja-JP" sz="2400" dirty="0">
                <a:solidFill>
                  <a:srgbClr val="FF0000"/>
                </a:solidFill>
                <a:latin typeface="Arial" charset="0"/>
              </a:rPr>
              <a:t>Compression</a:t>
            </a:r>
            <a:r>
              <a:rPr kumimoji="0" lang="en-US" altLang="ja-JP" sz="2400" dirty="0">
                <a:solidFill>
                  <a:prstClr val="black"/>
                </a:solidFill>
                <a:latin typeface="Arial" charset="0"/>
              </a:rPr>
              <a:t>, </a:t>
            </a:r>
            <a:r>
              <a:rPr kumimoji="0" lang="en-US" altLang="ja-JP" sz="2400" dirty="0">
                <a:solidFill>
                  <a:srgbClr val="0000FF"/>
                </a:solidFill>
                <a:latin typeface="Arial" charset="0"/>
              </a:rPr>
              <a:t>gradual application of forces</a:t>
            </a:r>
            <a:r>
              <a:rPr kumimoji="0" lang="en-US" altLang="ja-JP" sz="2400" dirty="0">
                <a:solidFill>
                  <a:prstClr val="black"/>
                </a:solidFill>
                <a:latin typeface="Arial" charset="0"/>
              </a:rPr>
              <a:t> at the two opposite sides of an object.</a:t>
            </a:r>
          </a:p>
        </p:txBody>
      </p:sp>
      <p:pic>
        <p:nvPicPr>
          <p:cNvPr id="10" name="Picture 4" descr="石炭粉砕前">
            <a:extLst>
              <a:ext uri="{FF2B5EF4-FFF2-40B4-BE49-F238E27FC236}">
                <a16:creationId xmlns:a16="http://schemas.microsoft.com/office/drawing/2014/main" id="{20D9CE11-0153-1C54-277A-DB628449DF6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039670" y="1572534"/>
            <a:ext cx="1017556" cy="824205"/>
          </a:xfrm>
          <a:prstGeom prst="rect">
            <a:avLst/>
          </a:prstGeom>
          <a:noFill/>
        </p:spPr>
      </p:pic>
      <p:pic>
        <p:nvPicPr>
          <p:cNvPr id="11" name="Picture 2" descr="http://illustcut.com/box/life/tools/hummer/hummer02_01.png">
            <a:extLst>
              <a:ext uri="{FF2B5EF4-FFF2-40B4-BE49-F238E27FC236}">
                <a16:creationId xmlns:a16="http://schemas.microsoft.com/office/drawing/2014/main" id="{DFD167C8-FD03-375D-7F77-FF26198886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64544" y="950475"/>
            <a:ext cx="1008112" cy="865117"/>
          </a:xfrm>
          <a:prstGeom prst="rect">
            <a:avLst/>
          </a:prstGeom>
          <a:noFill/>
          <a:extLst>
            <a:ext uri="{909E8E84-426E-40DD-AFC4-6F175D3DCCD1}">
              <a14:hiddenFill xmlns:a14="http://schemas.microsoft.com/office/drawing/2010/main">
                <a:solidFill>
                  <a:srgbClr val="FFFFFF"/>
                </a:solidFill>
              </a14:hiddenFill>
            </a:ext>
          </a:extLst>
        </p:spPr>
      </p:pic>
      <p:pic>
        <p:nvPicPr>
          <p:cNvPr id="12" name="図 19">
            <a:extLst>
              <a:ext uri="{FF2B5EF4-FFF2-40B4-BE49-F238E27FC236}">
                <a16:creationId xmlns:a16="http://schemas.microsoft.com/office/drawing/2014/main" id="{10786CD9-21C0-7BE3-A147-ABE6215BD147}"/>
              </a:ext>
            </a:extLst>
          </p:cNvPr>
          <p:cNvPicPr>
            <a:picLocks noChangeAspect="1"/>
          </p:cNvPicPr>
          <p:nvPr/>
        </p:nvPicPr>
        <p:blipFill>
          <a:blip r:embed="rId5"/>
          <a:stretch>
            <a:fillRect/>
          </a:stretch>
        </p:blipFill>
        <p:spPr>
          <a:xfrm>
            <a:off x="10152812" y="2683483"/>
            <a:ext cx="941377" cy="1066138"/>
          </a:xfrm>
          <a:prstGeom prst="rect">
            <a:avLst/>
          </a:prstGeom>
        </p:spPr>
      </p:pic>
      <p:pic>
        <p:nvPicPr>
          <p:cNvPr id="13" name="図 21">
            <a:extLst>
              <a:ext uri="{FF2B5EF4-FFF2-40B4-BE49-F238E27FC236}">
                <a16:creationId xmlns:a16="http://schemas.microsoft.com/office/drawing/2014/main" id="{930CFC05-F67B-91C1-4C07-782C58363161}"/>
              </a:ext>
            </a:extLst>
          </p:cNvPr>
          <p:cNvPicPr>
            <a:picLocks noChangeAspect="1"/>
          </p:cNvPicPr>
          <p:nvPr/>
        </p:nvPicPr>
        <p:blipFill>
          <a:blip r:embed="rId6"/>
          <a:stretch>
            <a:fillRect/>
          </a:stretch>
        </p:blipFill>
        <p:spPr>
          <a:xfrm>
            <a:off x="10152812" y="5482316"/>
            <a:ext cx="1108627" cy="1280578"/>
          </a:xfrm>
          <a:prstGeom prst="rect">
            <a:avLst/>
          </a:prstGeom>
        </p:spPr>
      </p:pic>
      <p:pic>
        <p:nvPicPr>
          <p:cNvPr id="14" name="図 22">
            <a:extLst>
              <a:ext uri="{FF2B5EF4-FFF2-40B4-BE49-F238E27FC236}">
                <a16:creationId xmlns:a16="http://schemas.microsoft.com/office/drawing/2014/main" id="{9050E32D-8C76-2F67-654E-4E9B1AA1D9AB}"/>
              </a:ext>
            </a:extLst>
          </p:cNvPr>
          <p:cNvPicPr>
            <a:picLocks noChangeAspect="1"/>
          </p:cNvPicPr>
          <p:nvPr/>
        </p:nvPicPr>
        <p:blipFill>
          <a:blip r:embed="rId7"/>
          <a:stretch>
            <a:fillRect/>
          </a:stretch>
        </p:blipFill>
        <p:spPr>
          <a:xfrm>
            <a:off x="9817806" y="3898341"/>
            <a:ext cx="1777294" cy="1517752"/>
          </a:xfrm>
          <a:prstGeom prst="rect">
            <a:avLst/>
          </a:prstGeom>
        </p:spPr>
      </p:pic>
      <p:sp>
        <p:nvSpPr>
          <p:cNvPr id="15" name="正方形/長方形 23">
            <a:extLst>
              <a:ext uri="{FF2B5EF4-FFF2-40B4-BE49-F238E27FC236}">
                <a16:creationId xmlns:a16="http://schemas.microsoft.com/office/drawing/2014/main" id="{8BC2689F-6E34-E9BE-21E2-9B4B9A9C5163}"/>
              </a:ext>
            </a:extLst>
          </p:cNvPr>
          <p:cNvSpPr/>
          <p:nvPr/>
        </p:nvSpPr>
        <p:spPr>
          <a:xfrm>
            <a:off x="9817806" y="5416093"/>
            <a:ext cx="1669790" cy="141302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24">
            <a:extLst>
              <a:ext uri="{FF2B5EF4-FFF2-40B4-BE49-F238E27FC236}">
                <a16:creationId xmlns:a16="http://schemas.microsoft.com/office/drawing/2014/main" id="{6FDBAC5D-845F-A74B-0E59-71191DD6BBB2}"/>
              </a:ext>
            </a:extLst>
          </p:cNvPr>
          <p:cNvSpPr/>
          <p:nvPr/>
        </p:nvSpPr>
        <p:spPr>
          <a:xfrm>
            <a:off x="9817201" y="3941644"/>
            <a:ext cx="1669790" cy="141302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25">
            <a:extLst>
              <a:ext uri="{FF2B5EF4-FFF2-40B4-BE49-F238E27FC236}">
                <a16:creationId xmlns:a16="http://schemas.microsoft.com/office/drawing/2014/main" id="{FBBB7D94-29A3-E06E-181B-17DA62C5EA94}"/>
              </a:ext>
            </a:extLst>
          </p:cNvPr>
          <p:cNvSpPr/>
          <p:nvPr/>
        </p:nvSpPr>
        <p:spPr>
          <a:xfrm>
            <a:off x="9817201" y="2596760"/>
            <a:ext cx="1669790" cy="125547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6">
            <a:extLst>
              <a:ext uri="{FF2B5EF4-FFF2-40B4-BE49-F238E27FC236}">
                <a16:creationId xmlns:a16="http://schemas.microsoft.com/office/drawing/2014/main" id="{DEB5B017-1377-11F4-8EC7-1CD5685FE1F1}"/>
              </a:ext>
            </a:extLst>
          </p:cNvPr>
          <p:cNvSpPr/>
          <p:nvPr/>
        </p:nvSpPr>
        <p:spPr>
          <a:xfrm>
            <a:off x="9902261" y="956092"/>
            <a:ext cx="1669790" cy="141302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TextBox 2">
            <a:extLst>
              <a:ext uri="{FF2B5EF4-FFF2-40B4-BE49-F238E27FC236}">
                <a16:creationId xmlns:a16="http://schemas.microsoft.com/office/drawing/2014/main" id="{CD71E37E-9E3F-6A9B-D4CE-F33C52469C49}"/>
              </a:ext>
            </a:extLst>
          </p:cNvPr>
          <p:cNvSpPr txBox="1"/>
          <p:nvPr/>
        </p:nvSpPr>
        <p:spPr>
          <a:xfrm>
            <a:off x="0" y="54607"/>
            <a:ext cx="8250621"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3.5. Type of crusher and crushing mechanism (cont.)</a:t>
            </a:r>
          </a:p>
        </p:txBody>
      </p:sp>
    </p:spTree>
    <p:extLst>
      <p:ext uri="{BB962C8B-B14F-4D97-AF65-F5344CB8AC3E}">
        <p14:creationId xmlns:p14="http://schemas.microsoft.com/office/powerpoint/2010/main" val="2540806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25</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Content Placeholder 2">
            <a:extLst>
              <a:ext uri="{FF2B5EF4-FFF2-40B4-BE49-F238E27FC236}">
                <a16:creationId xmlns:a16="http://schemas.microsoft.com/office/drawing/2014/main" id="{7BB0EF84-32F1-AA90-AD01-55FEFE7E7631}"/>
              </a:ext>
            </a:extLst>
          </p:cNvPr>
          <p:cNvSpPr txBox="1">
            <a:spLocks/>
          </p:cNvSpPr>
          <p:nvPr/>
        </p:nvSpPr>
        <p:spPr>
          <a:xfrm>
            <a:off x="80620" y="599386"/>
            <a:ext cx="11853605" cy="55624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ZA" sz="2400" b="1" dirty="0">
                <a:solidFill>
                  <a:srgbClr val="FF0000"/>
                </a:solidFill>
                <a:latin typeface="Arial" panose="020B0604020202020204" pitchFamily="34" charset="0"/>
                <a:cs typeface="Arial" panose="020B0604020202020204" pitchFamily="34" charset="0"/>
              </a:rPr>
              <a:t>Different sizes from different crushing mechanism</a:t>
            </a:r>
            <a:endParaRPr lang="en-ZA" sz="2400" b="1" dirty="0">
              <a:solidFill>
                <a:srgbClr val="FF0000"/>
              </a:solidFill>
              <a:latin typeface="Times New Roman" panose="02020603050405020304" pitchFamily="18" charset="0"/>
              <a:cs typeface="Times New Roman" panose="02020603050405020304" pitchFamily="18" charset="0"/>
            </a:endParaRPr>
          </a:p>
        </p:txBody>
      </p:sp>
      <p:pic>
        <p:nvPicPr>
          <p:cNvPr id="3" name="Picture 3">
            <a:extLst>
              <a:ext uri="{FF2B5EF4-FFF2-40B4-BE49-F238E27FC236}">
                <a16:creationId xmlns:a16="http://schemas.microsoft.com/office/drawing/2014/main" id="{4FFF2B86-52CD-D6C1-7986-7E7342010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485900" y="1072934"/>
            <a:ext cx="7870751" cy="5730459"/>
          </a:xfrm>
          <a:prstGeom prst="rect">
            <a:avLst/>
          </a:prstGeom>
        </p:spPr>
      </p:pic>
      <p:sp>
        <p:nvSpPr>
          <p:cNvPr id="4" name="TextBox 3">
            <a:extLst>
              <a:ext uri="{FF2B5EF4-FFF2-40B4-BE49-F238E27FC236}">
                <a16:creationId xmlns:a16="http://schemas.microsoft.com/office/drawing/2014/main" id="{F7851A6F-61E1-EDEA-B4CA-DB88F5F12F35}"/>
              </a:ext>
            </a:extLst>
          </p:cNvPr>
          <p:cNvSpPr txBox="1"/>
          <p:nvPr/>
        </p:nvSpPr>
        <p:spPr>
          <a:xfrm>
            <a:off x="0" y="54607"/>
            <a:ext cx="8250621"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3.5. Type of crusher and crushing mechanism (cont.)</a:t>
            </a:r>
          </a:p>
        </p:txBody>
      </p:sp>
    </p:spTree>
    <p:extLst>
      <p:ext uri="{BB962C8B-B14F-4D97-AF65-F5344CB8AC3E}">
        <p14:creationId xmlns:p14="http://schemas.microsoft.com/office/powerpoint/2010/main" val="23315506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5858014"/>
          </a:xfrm>
          <a:prstGeom prst="rect">
            <a:avLst/>
          </a:prstGeom>
          <a:noFill/>
        </p:spPr>
        <p:txBody>
          <a:bodyPr wrap="square" rtlCol="0">
            <a:spAutoFit/>
          </a:bodyPr>
          <a:lstStyle/>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 Introduction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3.2. Liberation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3.3. Size reduction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3.4. Crushing</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3.5. Type of crusher and crushing mechanism</a:t>
            </a:r>
          </a:p>
          <a:p>
            <a:pPr>
              <a:lnSpc>
                <a:spcPct val="150000"/>
              </a:lnSpc>
            </a:pPr>
            <a:r>
              <a:rPr lang="en-US" b="1" dirty="0">
                <a:latin typeface="Arial" panose="020B0604020202020204" pitchFamily="34" charset="0"/>
                <a:cs typeface="Arial" panose="020B0604020202020204" pitchFamily="34" charset="0"/>
              </a:rPr>
              <a:t>3.6. Crushing stages and circuit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3.7. Properties of rock/ore</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3.8. Comminution theory </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3.9. Crushing equipment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 3.10. Crushing equipment: Jaw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3.11. Crushing equipment: Gyratory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3.12. Crushing equipment: Cone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3.13. Crushing equipment: Roll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3.14. Crushing equipment: Impact/hammer crusher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26</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24541073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27000" y="718696"/>
            <a:ext cx="12065000" cy="6117829"/>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 efficiency of a crusher is greater when the reduction ratio is smaller; hence more crushing stages are desirable.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However, when the throughput is small, the equipment will be under-utilised and in such a case the installation of additional equipment for more crushing steps is not justified.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Therefore, we often find only two crushing stages and one grinding stage in small plants, while only large plants can afford to have three crushing stages.</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In most cases, the operating stages are run in closed circuit, i.e. the product is sized (on a screen or other sizing device), wherefore the portion, which is sufficiently fine (the “undersize”) passes on to the next stage and the “oversize”, which is still too coarse, is returned to the breaker.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3.6. Crushing stages and circuit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27</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30398795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28</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Rectangle 4" descr="3 stages crshng plnt with ancilliary equipment">
            <a:extLst>
              <a:ext uri="{FF2B5EF4-FFF2-40B4-BE49-F238E27FC236}">
                <a16:creationId xmlns:a16="http://schemas.microsoft.com/office/drawing/2014/main" id="{EF998A08-B279-2A2F-B0BE-5E0D5FEF5722}"/>
              </a:ext>
            </a:extLst>
          </p:cNvPr>
          <p:cNvSpPr>
            <a:spLocks noChangeArrowheads="1"/>
          </p:cNvSpPr>
          <p:nvPr/>
        </p:nvSpPr>
        <p:spPr bwMode="auto">
          <a:xfrm>
            <a:off x="412750" y="706992"/>
            <a:ext cx="11366500" cy="5730766"/>
          </a:xfrm>
          <a:prstGeom prst="rect">
            <a:avLst/>
          </a:prstGeom>
          <a:blipFill dpi="0" rotWithShape="1">
            <a:blip r:embed="rId3"/>
            <a:srcRect/>
            <a:stretch>
              <a:fillRect/>
            </a:stretch>
          </a:bli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panose="020B0600070205080204" pitchFamily="50" charset="-128"/>
            </a:endParaRPr>
          </a:p>
        </p:txBody>
      </p:sp>
      <p:sp>
        <p:nvSpPr>
          <p:cNvPr id="3" name="Rectangle 2">
            <a:extLst>
              <a:ext uri="{FF2B5EF4-FFF2-40B4-BE49-F238E27FC236}">
                <a16:creationId xmlns:a16="http://schemas.microsoft.com/office/drawing/2014/main" id="{1409D5FE-8982-E83A-EA30-927673AD0676}"/>
              </a:ext>
            </a:extLst>
          </p:cNvPr>
          <p:cNvSpPr/>
          <p:nvPr/>
        </p:nvSpPr>
        <p:spPr>
          <a:xfrm>
            <a:off x="270422" y="3731172"/>
            <a:ext cx="5825578" cy="3072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5" name="Rectangle 4">
            <a:extLst>
              <a:ext uri="{FF2B5EF4-FFF2-40B4-BE49-F238E27FC236}">
                <a16:creationId xmlns:a16="http://schemas.microsoft.com/office/drawing/2014/main" id="{62B00E4F-E85A-3231-F316-C43FFDE4FE4A}"/>
              </a:ext>
            </a:extLst>
          </p:cNvPr>
          <p:cNvSpPr/>
          <p:nvPr/>
        </p:nvSpPr>
        <p:spPr>
          <a:xfrm>
            <a:off x="0" y="3512727"/>
            <a:ext cx="5370786" cy="3218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6" name="Rectangle 5">
            <a:extLst>
              <a:ext uri="{FF2B5EF4-FFF2-40B4-BE49-F238E27FC236}">
                <a16:creationId xmlns:a16="http://schemas.microsoft.com/office/drawing/2014/main" id="{4C00B5DB-42ED-FEF2-B285-61AE9AE30C05}"/>
              </a:ext>
            </a:extLst>
          </p:cNvPr>
          <p:cNvSpPr/>
          <p:nvPr/>
        </p:nvSpPr>
        <p:spPr>
          <a:xfrm>
            <a:off x="0" y="2403886"/>
            <a:ext cx="1524000" cy="3218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7" name="TextBox 6">
            <a:extLst>
              <a:ext uri="{FF2B5EF4-FFF2-40B4-BE49-F238E27FC236}">
                <a16:creationId xmlns:a16="http://schemas.microsoft.com/office/drawing/2014/main" id="{B52F7D66-EA1B-009A-1265-EC4389C8A9E0}"/>
              </a:ext>
            </a:extLst>
          </p:cNvPr>
          <p:cNvSpPr txBox="1"/>
          <p:nvPr/>
        </p:nvSpPr>
        <p:spPr>
          <a:xfrm>
            <a:off x="719960" y="2236394"/>
            <a:ext cx="1523999" cy="646331"/>
          </a:xfrm>
          <a:prstGeom prst="rect">
            <a:avLst/>
          </a:prstGeom>
          <a:solidFill>
            <a:schemeClr val="bg1"/>
          </a:solidFill>
          <a:ln>
            <a:solidFill>
              <a:schemeClr val="bg1"/>
            </a:solidFill>
          </a:ln>
        </p:spPr>
        <p:txBody>
          <a:bodyPr wrap="square" rtlCol="0">
            <a:spAutoFit/>
          </a:bodyPr>
          <a:lstStyle/>
          <a:p>
            <a:pPr algn="r"/>
            <a:r>
              <a:rPr lang="en-JP" b="1" dirty="0">
                <a:solidFill>
                  <a:srgbClr val="FF0000"/>
                </a:solidFill>
                <a:latin typeface="Arial" panose="020B0604020202020204" pitchFamily="34" charset="0"/>
                <a:cs typeface="Arial" panose="020B0604020202020204" pitchFamily="34" charset="0"/>
              </a:rPr>
              <a:t>Primary</a:t>
            </a:r>
            <a:r>
              <a:rPr lang="en-JP" dirty="0">
                <a:solidFill>
                  <a:srgbClr val="FF0000"/>
                </a:solidFill>
                <a:latin typeface="Arial" panose="020B0604020202020204" pitchFamily="34" charset="0"/>
                <a:cs typeface="Arial" panose="020B0604020202020204" pitchFamily="34" charset="0"/>
              </a:rPr>
              <a:t> </a:t>
            </a:r>
          </a:p>
          <a:p>
            <a:pPr algn="r"/>
            <a:r>
              <a:rPr lang="en-JP" dirty="0">
                <a:solidFill>
                  <a:srgbClr val="FF0000"/>
                </a:solidFill>
                <a:latin typeface="Arial" panose="020B0604020202020204" pitchFamily="34" charset="0"/>
                <a:cs typeface="Arial" panose="020B0604020202020204" pitchFamily="34" charset="0"/>
              </a:rPr>
              <a:t>Jaw crusher</a:t>
            </a:r>
          </a:p>
        </p:txBody>
      </p:sp>
      <p:sp>
        <p:nvSpPr>
          <p:cNvPr id="9" name="TextBox 8">
            <a:extLst>
              <a:ext uri="{FF2B5EF4-FFF2-40B4-BE49-F238E27FC236}">
                <a16:creationId xmlns:a16="http://schemas.microsoft.com/office/drawing/2014/main" id="{357D6583-F6FD-B63F-627E-2979C2CC2CF1}"/>
              </a:ext>
            </a:extLst>
          </p:cNvPr>
          <p:cNvSpPr txBox="1"/>
          <p:nvPr/>
        </p:nvSpPr>
        <p:spPr>
          <a:xfrm>
            <a:off x="7441462" y="4215949"/>
            <a:ext cx="1607945" cy="830997"/>
          </a:xfrm>
          <a:prstGeom prst="rect">
            <a:avLst/>
          </a:prstGeom>
          <a:solidFill>
            <a:schemeClr val="bg1"/>
          </a:solidFill>
          <a:ln>
            <a:solidFill>
              <a:schemeClr val="bg1"/>
            </a:solidFill>
          </a:ln>
        </p:spPr>
        <p:txBody>
          <a:bodyPr wrap="square" rtlCol="0">
            <a:spAutoFit/>
          </a:bodyPr>
          <a:lstStyle/>
          <a:p>
            <a:r>
              <a:rPr lang="en-JP" sz="1600" b="1" dirty="0">
                <a:solidFill>
                  <a:srgbClr val="FF40FF"/>
                </a:solidFill>
                <a:latin typeface="Arial" panose="020B0604020202020204" pitchFamily="34" charset="0"/>
                <a:cs typeface="Arial" panose="020B0604020202020204" pitchFamily="34" charset="0"/>
              </a:rPr>
              <a:t>Seconday</a:t>
            </a:r>
            <a:r>
              <a:rPr lang="en-JP" sz="1600" dirty="0">
                <a:solidFill>
                  <a:srgbClr val="FF40FF"/>
                </a:solidFill>
                <a:latin typeface="Arial" panose="020B0604020202020204" pitchFamily="34" charset="0"/>
                <a:cs typeface="Arial" panose="020B0604020202020204" pitchFamily="34" charset="0"/>
              </a:rPr>
              <a:t> </a:t>
            </a:r>
          </a:p>
          <a:p>
            <a:r>
              <a:rPr lang="en-JP" sz="1600" dirty="0">
                <a:solidFill>
                  <a:srgbClr val="FF40FF"/>
                </a:solidFill>
                <a:latin typeface="Arial" panose="020B0604020202020204" pitchFamily="34" charset="0"/>
                <a:cs typeface="Arial" panose="020B0604020202020204" pitchFamily="34" charset="0"/>
              </a:rPr>
              <a:t>Cone/gyratory crusher</a:t>
            </a:r>
          </a:p>
        </p:txBody>
      </p:sp>
      <p:cxnSp>
        <p:nvCxnSpPr>
          <p:cNvPr id="11" name="Straight Connector 10">
            <a:extLst>
              <a:ext uri="{FF2B5EF4-FFF2-40B4-BE49-F238E27FC236}">
                <a16:creationId xmlns:a16="http://schemas.microsoft.com/office/drawing/2014/main" id="{04EC0EA6-CB5B-AA12-8074-0D8CB889D025}"/>
              </a:ext>
            </a:extLst>
          </p:cNvPr>
          <p:cNvCxnSpPr/>
          <p:nvPr/>
        </p:nvCxnSpPr>
        <p:spPr>
          <a:xfrm flipV="1">
            <a:off x="7767145" y="3720662"/>
            <a:ext cx="1450427" cy="17026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FB1FEAF0-8D80-491B-3B18-A84DF9271EC9}"/>
              </a:ext>
            </a:extLst>
          </p:cNvPr>
          <p:cNvCxnSpPr>
            <a:cxnSpLocks/>
          </p:cNvCxnSpPr>
          <p:nvPr/>
        </p:nvCxnSpPr>
        <p:spPr>
          <a:xfrm flipH="1" flipV="1">
            <a:off x="8513379" y="4540469"/>
            <a:ext cx="654105" cy="9887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63B58C36-86FA-FD6C-B2A5-C2C0399B9062}"/>
              </a:ext>
            </a:extLst>
          </p:cNvPr>
          <p:cNvSpPr txBox="1"/>
          <p:nvPr/>
        </p:nvSpPr>
        <p:spPr>
          <a:xfrm>
            <a:off x="10066720" y="5113764"/>
            <a:ext cx="1568231" cy="584775"/>
          </a:xfrm>
          <a:prstGeom prst="rect">
            <a:avLst/>
          </a:prstGeom>
          <a:solidFill>
            <a:schemeClr val="bg1"/>
          </a:solidFill>
          <a:ln>
            <a:solidFill>
              <a:schemeClr val="bg1"/>
            </a:solidFill>
          </a:ln>
        </p:spPr>
        <p:txBody>
          <a:bodyPr wrap="square" rtlCol="0">
            <a:spAutoFit/>
          </a:bodyPr>
          <a:lstStyle/>
          <a:p>
            <a:r>
              <a:rPr lang="en-JP" sz="1600" b="1" dirty="0">
                <a:solidFill>
                  <a:srgbClr val="0070C0"/>
                </a:solidFill>
                <a:latin typeface="Arial" panose="020B0604020202020204" pitchFamily="34" charset="0"/>
                <a:cs typeface="Arial" panose="020B0604020202020204" pitchFamily="34" charset="0"/>
              </a:rPr>
              <a:t>Tertiary</a:t>
            </a:r>
            <a:r>
              <a:rPr lang="en-JP" sz="1600" dirty="0">
                <a:solidFill>
                  <a:srgbClr val="0070C0"/>
                </a:solidFill>
                <a:latin typeface="Arial" panose="020B0604020202020204" pitchFamily="34" charset="0"/>
                <a:cs typeface="Arial" panose="020B0604020202020204" pitchFamily="34" charset="0"/>
              </a:rPr>
              <a:t> </a:t>
            </a:r>
          </a:p>
          <a:p>
            <a:r>
              <a:rPr lang="en-JP" sz="1600" dirty="0">
                <a:solidFill>
                  <a:srgbClr val="0070C0"/>
                </a:solidFill>
                <a:latin typeface="Arial" panose="020B0604020202020204" pitchFamily="34" charset="0"/>
                <a:cs typeface="Arial" panose="020B0604020202020204" pitchFamily="34" charset="0"/>
              </a:rPr>
              <a:t>Cone crusher</a:t>
            </a:r>
          </a:p>
        </p:txBody>
      </p:sp>
      <p:sp>
        <p:nvSpPr>
          <p:cNvPr id="52" name="TextBox 51">
            <a:extLst>
              <a:ext uri="{FF2B5EF4-FFF2-40B4-BE49-F238E27FC236}">
                <a16:creationId xmlns:a16="http://schemas.microsoft.com/office/drawing/2014/main" id="{F56C8325-6A71-7887-C1A9-5803D0058FDB}"/>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3.6. Crushing stages and circuit (cont.)</a:t>
            </a:r>
          </a:p>
        </p:txBody>
      </p:sp>
    </p:spTree>
    <p:extLst>
      <p:ext uri="{BB962C8B-B14F-4D97-AF65-F5344CB8AC3E}">
        <p14:creationId xmlns:p14="http://schemas.microsoft.com/office/powerpoint/2010/main" val="6667138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60960" y="640232"/>
            <a:ext cx="12118340" cy="577850"/>
          </a:xfrm>
          <a:prstGeom prst="rect">
            <a:avLst/>
          </a:prstGeom>
          <a:noFill/>
        </p:spPr>
        <p:txBody>
          <a:bodyPr wrap="square" rtlCol="0">
            <a:spAutoFit/>
          </a:bodyPr>
          <a:lstStyle/>
          <a:p>
            <a:pPr algn="just">
              <a:lnSpc>
                <a:spcPct val="150000"/>
              </a:lnSpc>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Typical crushing stages: </a:t>
            </a:r>
            <a:r>
              <a:rPr kumimoji="0" lang="en-GB"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open circuit</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29</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cxnSp>
        <p:nvCxnSpPr>
          <p:cNvPr id="2" name="直線矢印コネクタ 7">
            <a:extLst>
              <a:ext uri="{FF2B5EF4-FFF2-40B4-BE49-F238E27FC236}">
                <a16:creationId xmlns:a16="http://schemas.microsoft.com/office/drawing/2014/main" id="{F6C833DD-3A3C-228F-4824-885669C4E4A2}"/>
              </a:ext>
            </a:extLst>
          </p:cNvPr>
          <p:cNvCxnSpPr/>
          <p:nvPr/>
        </p:nvCxnSpPr>
        <p:spPr>
          <a:xfrm>
            <a:off x="5251111" y="5766726"/>
            <a:ext cx="0" cy="576064"/>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正方形/長方形 8">
            <a:extLst>
              <a:ext uri="{FF2B5EF4-FFF2-40B4-BE49-F238E27FC236}">
                <a16:creationId xmlns:a16="http://schemas.microsoft.com/office/drawing/2014/main" id="{2F7E81A1-816E-CBC4-16D4-ACF26E38BEC6}"/>
              </a:ext>
            </a:extLst>
          </p:cNvPr>
          <p:cNvSpPr/>
          <p:nvPr/>
        </p:nvSpPr>
        <p:spPr>
          <a:xfrm>
            <a:off x="5483791" y="5730891"/>
            <a:ext cx="1703030" cy="461665"/>
          </a:xfrm>
          <a:prstGeom prst="rect">
            <a:avLst/>
          </a:prstGeom>
        </p:spPr>
        <p:txBody>
          <a:bodyPr wrap="none">
            <a:spAutoFit/>
          </a:bodyPr>
          <a:lstStyle/>
          <a:p>
            <a:r>
              <a:rPr lang="en-US" altLang="ja-JP" sz="2400" dirty="0">
                <a:solidFill>
                  <a:srgbClr val="FF0000"/>
                </a:solidFill>
              </a:rPr>
              <a:t>Open circuit</a:t>
            </a:r>
            <a:endParaRPr lang="ja-JP" altLang="en-US" sz="2400" dirty="0">
              <a:solidFill>
                <a:prstClr val="black"/>
              </a:solidFill>
            </a:endParaRPr>
          </a:p>
        </p:txBody>
      </p:sp>
      <p:sp>
        <p:nvSpPr>
          <p:cNvPr id="5" name="テキスト ボックス 5">
            <a:extLst>
              <a:ext uri="{FF2B5EF4-FFF2-40B4-BE49-F238E27FC236}">
                <a16:creationId xmlns:a16="http://schemas.microsoft.com/office/drawing/2014/main" id="{ED2B7ED5-AF56-9523-BF28-B152A0B7C0AF}"/>
              </a:ext>
            </a:extLst>
          </p:cNvPr>
          <p:cNvSpPr txBox="1"/>
          <p:nvPr/>
        </p:nvSpPr>
        <p:spPr>
          <a:xfrm>
            <a:off x="1402272" y="2289991"/>
            <a:ext cx="2304256" cy="461665"/>
          </a:xfrm>
          <a:prstGeom prst="rect">
            <a:avLst/>
          </a:prstGeom>
          <a:noFill/>
        </p:spPr>
        <p:txBody>
          <a:bodyPr wrap="square" rtlCol="0">
            <a:spAutoFit/>
          </a:bodyPr>
          <a:lstStyle/>
          <a:p>
            <a:pPr algn="r"/>
            <a:r>
              <a:rPr kumimoji="1" lang="en-US" altLang="ja-JP" sz="2400" dirty="0"/>
              <a:t>Primary crusher</a:t>
            </a:r>
          </a:p>
        </p:txBody>
      </p:sp>
      <p:sp>
        <p:nvSpPr>
          <p:cNvPr id="6" name="平行四辺形 13">
            <a:extLst>
              <a:ext uri="{FF2B5EF4-FFF2-40B4-BE49-F238E27FC236}">
                <a16:creationId xmlns:a16="http://schemas.microsoft.com/office/drawing/2014/main" id="{87CBB2D4-4708-B109-388A-71EDCF49E4C9}"/>
              </a:ext>
            </a:extLst>
          </p:cNvPr>
          <p:cNvSpPr/>
          <p:nvPr/>
        </p:nvSpPr>
        <p:spPr>
          <a:xfrm>
            <a:off x="4164269" y="2370610"/>
            <a:ext cx="360040" cy="648072"/>
          </a:xfrm>
          <a:prstGeom prst="parallelogram">
            <a:avLst>
              <a:gd name="adj" fmla="val 67652"/>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平行四辺形 14">
            <a:extLst>
              <a:ext uri="{FF2B5EF4-FFF2-40B4-BE49-F238E27FC236}">
                <a16:creationId xmlns:a16="http://schemas.microsoft.com/office/drawing/2014/main" id="{CBF338AF-46C8-5084-3F4C-1A5C1BD3674B}"/>
              </a:ext>
            </a:extLst>
          </p:cNvPr>
          <p:cNvSpPr/>
          <p:nvPr/>
        </p:nvSpPr>
        <p:spPr>
          <a:xfrm flipH="1">
            <a:off x="3758696" y="2379086"/>
            <a:ext cx="226976" cy="648072"/>
          </a:xfrm>
          <a:prstGeom prst="parallelogram">
            <a:avLst>
              <a:gd name="adj" fmla="val 67652"/>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下 6">
            <a:extLst>
              <a:ext uri="{FF2B5EF4-FFF2-40B4-BE49-F238E27FC236}">
                <a16:creationId xmlns:a16="http://schemas.microsoft.com/office/drawing/2014/main" id="{CA126222-B318-0802-AE23-105637E12B6F}"/>
              </a:ext>
            </a:extLst>
          </p:cNvPr>
          <p:cNvSpPr/>
          <p:nvPr/>
        </p:nvSpPr>
        <p:spPr>
          <a:xfrm>
            <a:off x="3887189" y="1807862"/>
            <a:ext cx="472752" cy="573183"/>
          </a:xfrm>
          <a:prstGeom prst="downArrow">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15">
            <a:extLst>
              <a:ext uri="{FF2B5EF4-FFF2-40B4-BE49-F238E27FC236}">
                <a16:creationId xmlns:a16="http://schemas.microsoft.com/office/drawing/2014/main" id="{14C17CF6-FD43-BAC1-54B1-1139028FDD8F}"/>
              </a:ext>
            </a:extLst>
          </p:cNvPr>
          <p:cNvCxnSpPr/>
          <p:nvPr/>
        </p:nvCxnSpPr>
        <p:spPr>
          <a:xfrm>
            <a:off x="4077385" y="3160041"/>
            <a:ext cx="0" cy="33591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 name="グループ化 22">
            <a:extLst>
              <a:ext uri="{FF2B5EF4-FFF2-40B4-BE49-F238E27FC236}">
                <a16:creationId xmlns:a16="http://schemas.microsoft.com/office/drawing/2014/main" id="{3616463A-205C-E2FD-D035-279C989595CC}"/>
              </a:ext>
            </a:extLst>
          </p:cNvPr>
          <p:cNvGrpSpPr/>
          <p:nvPr/>
        </p:nvGrpSpPr>
        <p:grpSpPr>
          <a:xfrm>
            <a:off x="3714793" y="3410341"/>
            <a:ext cx="722505" cy="1166915"/>
            <a:chOff x="4059044" y="4150732"/>
            <a:chExt cx="369229" cy="626946"/>
          </a:xfrm>
        </p:grpSpPr>
        <p:sp>
          <p:nvSpPr>
            <p:cNvPr id="12" name="フリーフォーム: 図形 18">
              <a:extLst>
                <a:ext uri="{FF2B5EF4-FFF2-40B4-BE49-F238E27FC236}">
                  <a16:creationId xmlns:a16="http://schemas.microsoft.com/office/drawing/2014/main" id="{D2C8A8F3-6572-8593-5B2D-916F70433DDB}"/>
                </a:ext>
              </a:extLst>
            </p:cNvPr>
            <p:cNvSpPr/>
            <p:nvPr/>
          </p:nvSpPr>
          <p:spPr>
            <a:xfrm>
              <a:off x="4059044" y="4150732"/>
              <a:ext cx="369229" cy="292409"/>
            </a:xfrm>
            <a:custGeom>
              <a:avLst/>
              <a:gdLst>
                <a:gd name="connsiteX0" fmla="*/ 0 w 369229"/>
                <a:gd name="connsiteY0" fmla="*/ 0 h 292409"/>
                <a:gd name="connsiteX1" fmla="*/ 2478 w 369229"/>
                <a:gd name="connsiteY1" fmla="*/ 148683 h 292409"/>
                <a:gd name="connsiteX2" fmla="*/ 369229 w 369229"/>
                <a:gd name="connsiteY2" fmla="*/ 292409 h 292409"/>
                <a:gd name="connsiteX3" fmla="*/ 366751 w 369229"/>
                <a:gd name="connsiteY3" fmla="*/ 161073 h 292409"/>
                <a:gd name="connsiteX4" fmla="*/ 0 w 369229"/>
                <a:gd name="connsiteY4" fmla="*/ 0 h 292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229" h="292409">
                  <a:moveTo>
                    <a:pt x="0" y="0"/>
                  </a:moveTo>
                  <a:lnTo>
                    <a:pt x="2478" y="148683"/>
                  </a:lnTo>
                  <a:lnTo>
                    <a:pt x="369229" y="292409"/>
                  </a:lnTo>
                  <a:lnTo>
                    <a:pt x="366751" y="161073"/>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リーフォーム: 図形 19">
              <a:extLst>
                <a:ext uri="{FF2B5EF4-FFF2-40B4-BE49-F238E27FC236}">
                  <a16:creationId xmlns:a16="http://schemas.microsoft.com/office/drawing/2014/main" id="{77A6269B-359C-2EFF-48B2-00B49B285A32}"/>
                </a:ext>
              </a:extLst>
            </p:cNvPr>
            <p:cNvSpPr/>
            <p:nvPr/>
          </p:nvSpPr>
          <p:spPr>
            <a:xfrm>
              <a:off x="4061522" y="4306849"/>
              <a:ext cx="364273" cy="470829"/>
            </a:xfrm>
            <a:custGeom>
              <a:avLst/>
              <a:gdLst>
                <a:gd name="connsiteX0" fmla="*/ 0 w 364273"/>
                <a:gd name="connsiteY0" fmla="*/ 0 h 470829"/>
                <a:gd name="connsiteX1" fmla="*/ 230458 w 364273"/>
                <a:gd name="connsiteY1" fmla="*/ 470829 h 470829"/>
                <a:gd name="connsiteX2" fmla="*/ 364273 w 364273"/>
                <a:gd name="connsiteY2" fmla="*/ 141249 h 470829"/>
              </a:gdLst>
              <a:ahLst/>
              <a:cxnLst>
                <a:cxn ang="0">
                  <a:pos x="connsiteX0" y="connsiteY0"/>
                </a:cxn>
                <a:cxn ang="0">
                  <a:pos x="connsiteX1" y="connsiteY1"/>
                </a:cxn>
                <a:cxn ang="0">
                  <a:pos x="connsiteX2" y="connsiteY2"/>
                </a:cxn>
              </a:cxnLst>
              <a:rect l="l" t="t" r="r" b="b"/>
              <a:pathLst>
                <a:path w="364273" h="470829">
                  <a:moveTo>
                    <a:pt x="0" y="0"/>
                  </a:moveTo>
                  <a:lnTo>
                    <a:pt x="230458" y="470829"/>
                  </a:lnTo>
                  <a:lnTo>
                    <a:pt x="364273" y="14124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21">
              <a:extLst>
                <a:ext uri="{FF2B5EF4-FFF2-40B4-BE49-F238E27FC236}">
                  <a16:creationId xmlns:a16="http://schemas.microsoft.com/office/drawing/2014/main" id="{75186455-EC9B-21BA-EE67-CF11A6FA33D4}"/>
                </a:ext>
              </a:extLst>
            </p:cNvPr>
            <p:cNvCxnSpPr/>
            <p:nvPr/>
          </p:nvCxnSpPr>
          <p:spPr>
            <a:xfrm>
              <a:off x="4067944" y="4217889"/>
              <a:ext cx="351222" cy="13672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 name="直線コネクタ 24">
              <a:extLst>
                <a:ext uri="{FF2B5EF4-FFF2-40B4-BE49-F238E27FC236}">
                  <a16:creationId xmlns:a16="http://schemas.microsoft.com/office/drawing/2014/main" id="{9CCA7793-8943-99D5-9EC1-27877538679C}"/>
                </a:ext>
              </a:extLst>
            </p:cNvPr>
            <p:cNvCxnSpPr/>
            <p:nvPr/>
          </p:nvCxnSpPr>
          <p:spPr>
            <a:xfrm>
              <a:off x="4064372" y="4260737"/>
              <a:ext cx="351222" cy="13672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cxnSp>
        <p:nvCxnSpPr>
          <p:cNvPr id="16" name="直線矢印コネクタ 28">
            <a:extLst>
              <a:ext uri="{FF2B5EF4-FFF2-40B4-BE49-F238E27FC236}">
                <a16:creationId xmlns:a16="http://schemas.microsoft.com/office/drawing/2014/main" id="{58FD5D80-A379-5DD1-ECD0-CF6F6736B05A}"/>
              </a:ext>
            </a:extLst>
          </p:cNvPr>
          <p:cNvCxnSpPr/>
          <p:nvPr/>
        </p:nvCxnSpPr>
        <p:spPr>
          <a:xfrm>
            <a:off x="4359941" y="3800018"/>
            <a:ext cx="936104" cy="32015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30">
            <a:extLst>
              <a:ext uri="{FF2B5EF4-FFF2-40B4-BE49-F238E27FC236}">
                <a16:creationId xmlns:a16="http://schemas.microsoft.com/office/drawing/2014/main" id="{2543F74C-A2C3-13BD-1D7A-D1A0A91895CB}"/>
              </a:ext>
            </a:extLst>
          </p:cNvPr>
          <p:cNvCxnSpPr/>
          <p:nvPr/>
        </p:nvCxnSpPr>
        <p:spPr>
          <a:xfrm flipH="1">
            <a:off x="5251111" y="4139086"/>
            <a:ext cx="4230" cy="7635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8" name="グループ化 27">
            <a:extLst>
              <a:ext uri="{FF2B5EF4-FFF2-40B4-BE49-F238E27FC236}">
                <a16:creationId xmlns:a16="http://schemas.microsoft.com/office/drawing/2014/main" id="{C4E4F07C-BBE4-E44E-8FC4-79BCB5AFF0B2}"/>
              </a:ext>
            </a:extLst>
          </p:cNvPr>
          <p:cNvGrpSpPr/>
          <p:nvPr/>
        </p:nvGrpSpPr>
        <p:grpSpPr>
          <a:xfrm>
            <a:off x="4705298" y="5045520"/>
            <a:ext cx="1126788" cy="628962"/>
            <a:chOff x="486428" y="3724202"/>
            <a:chExt cx="1126788" cy="628962"/>
          </a:xfrm>
        </p:grpSpPr>
        <p:sp>
          <p:nvSpPr>
            <p:cNvPr id="19" name="平行四辺形 31">
              <a:extLst>
                <a:ext uri="{FF2B5EF4-FFF2-40B4-BE49-F238E27FC236}">
                  <a16:creationId xmlns:a16="http://schemas.microsoft.com/office/drawing/2014/main" id="{BF19795A-15D4-B689-9055-D0E6EDFC30DE}"/>
                </a:ext>
              </a:extLst>
            </p:cNvPr>
            <p:cNvSpPr/>
            <p:nvPr/>
          </p:nvSpPr>
          <p:spPr>
            <a:xfrm>
              <a:off x="486428" y="3744472"/>
              <a:ext cx="432048" cy="608692"/>
            </a:xfrm>
            <a:prstGeom prst="parallelogram">
              <a:avLst>
                <a:gd name="adj" fmla="val 62389"/>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平行四辺形 32">
              <a:extLst>
                <a:ext uri="{FF2B5EF4-FFF2-40B4-BE49-F238E27FC236}">
                  <a16:creationId xmlns:a16="http://schemas.microsoft.com/office/drawing/2014/main" id="{1BF47504-A487-009D-BF38-4D8C42C457A5}"/>
                </a:ext>
              </a:extLst>
            </p:cNvPr>
            <p:cNvSpPr/>
            <p:nvPr/>
          </p:nvSpPr>
          <p:spPr>
            <a:xfrm flipH="1">
              <a:off x="1181168" y="3724202"/>
              <a:ext cx="432048" cy="608692"/>
            </a:xfrm>
            <a:prstGeom prst="parallelogram">
              <a:avLst>
                <a:gd name="adj" fmla="val 62389"/>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二等辺三角形 33">
              <a:extLst>
                <a:ext uri="{FF2B5EF4-FFF2-40B4-BE49-F238E27FC236}">
                  <a16:creationId xmlns:a16="http://schemas.microsoft.com/office/drawing/2014/main" id="{A0F8EF3C-2E1D-AEE0-D357-1F9F76B3DFE8}"/>
                </a:ext>
              </a:extLst>
            </p:cNvPr>
            <p:cNvSpPr/>
            <p:nvPr/>
          </p:nvSpPr>
          <p:spPr>
            <a:xfrm>
              <a:off x="807413" y="3781719"/>
              <a:ext cx="449657" cy="534199"/>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2" name="直線矢印コネクタ 37">
            <a:extLst>
              <a:ext uri="{FF2B5EF4-FFF2-40B4-BE49-F238E27FC236}">
                <a16:creationId xmlns:a16="http://schemas.microsoft.com/office/drawing/2014/main" id="{332D31A6-10FE-4D92-ABC6-BCCBF271C585}"/>
              </a:ext>
            </a:extLst>
          </p:cNvPr>
          <p:cNvCxnSpPr>
            <a:cxnSpLocks/>
            <a:endCxn id="26" idx="1"/>
          </p:cNvCxnSpPr>
          <p:nvPr/>
        </p:nvCxnSpPr>
        <p:spPr>
          <a:xfrm>
            <a:off x="4132915" y="6384484"/>
            <a:ext cx="4602020" cy="1626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39">
            <a:extLst>
              <a:ext uri="{FF2B5EF4-FFF2-40B4-BE49-F238E27FC236}">
                <a16:creationId xmlns:a16="http://schemas.microsoft.com/office/drawing/2014/main" id="{A19D7B95-0926-A757-3803-A2B143BE9E9D}"/>
              </a:ext>
            </a:extLst>
          </p:cNvPr>
          <p:cNvSpPr txBox="1"/>
          <p:nvPr/>
        </p:nvSpPr>
        <p:spPr>
          <a:xfrm>
            <a:off x="7087957" y="6342790"/>
            <a:ext cx="1479759" cy="461665"/>
          </a:xfrm>
          <a:prstGeom prst="rect">
            <a:avLst/>
          </a:prstGeom>
          <a:noFill/>
        </p:spPr>
        <p:txBody>
          <a:bodyPr wrap="square" rtlCol="0">
            <a:spAutoFit/>
          </a:bodyPr>
          <a:lstStyle/>
          <a:p>
            <a:r>
              <a:rPr kumimoji="1" lang="en-US" altLang="ja-JP" sz="2400" dirty="0">
                <a:latin typeface="Arial" panose="020B0604020202020204" pitchFamily="34" charset="0"/>
                <a:cs typeface="Arial" panose="020B0604020202020204" pitchFamily="34" charset="0"/>
              </a:rPr>
              <a:t>Product</a:t>
            </a:r>
            <a:endParaRPr kumimoji="1" lang="ja-JP" altLang="en-US" sz="2400" dirty="0">
              <a:latin typeface="Arial" panose="020B0604020202020204" pitchFamily="34" charset="0"/>
              <a:cs typeface="Arial" panose="020B0604020202020204" pitchFamily="34" charset="0"/>
            </a:endParaRPr>
          </a:p>
        </p:txBody>
      </p:sp>
      <p:sp>
        <p:nvSpPr>
          <p:cNvPr id="24" name="テキスト ボックス 40">
            <a:extLst>
              <a:ext uri="{FF2B5EF4-FFF2-40B4-BE49-F238E27FC236}">
                <a16:creationId xmlns:a16="http://schemas.microsoft.com/office/drawing/2014/main" id="{DE57C12D-7DA4-FDBD-C4F2-885A7142C5D7}"/>
              </a:ext>
            </a:extLst>
          </p:cNvPr>
          <p:cNvSpPr txBox="1"/>
          <p:nvPr/>
        </p:nvSpPr>
        <p:spPr>
          <a:xfrm>
            <a:off x="3383685" y="1329538"/>
            <a:ext cx="2191132" cy="461665"/>
          </a:xfrm>
          <a:prstGeom prst="rect">
            <a:avLst/>
          </a:prstGeom>
          <a:noFill/>
        </p:spPr>
        <p:txBody>
          <a:bodyPr wrap="square" rtlCol="0">
            <a:spAutoFit/>
          </a:bodyPr>
          <a:lstStyle/>
          <a:p>
            <a:pPr algn="ctr"/>
            <a:r>
              <a:rPr kumimoji="1" lang="en-US" altLang="ja-JP" sz="2400" dirty="0">
                <a:latin typeface="Arial" panose="020B0604020202020204" pitchFamily="34" charset="0"/>
                <a:cs typeface="Arial" panose="020B0604020202020204" pitchFamily="34" charset="0"/>
              </a:rPr>
              <a:t>Feed, ROM</a:t>
            </a:r>
            <a:endParaRPr kumimoji="1" lang="ja-JP" altLang="en-US" sz="2400" dirty="0">
              <a:latin typeface="Arial" panose="020B0604020202020204" pitchFamily="34" charset="0"/>
              <a:cs typeface="Arial" panose="020B0604020202020204" pitchFamily="34" charset="0"/>
            </a:endParaRPr>
          </a:p>
        </p:txBody>
      </p:sp>
      <p:cxnSp>
        <p:nvCxnSpPr>
          <p:cNvPr id="25" name="直線矢印コネクタ 42">
            <a:extLst>
              <a:ext uri="{FF2B5EF4-FFF2-40B4-BE49-F238E27FC236}">
                <a16:creationId xmlns:a16="http://schemas.microsoft.com/office/drawing/2014/main" id="{4DB560EA-0CD8-59FC-4C9C-C353650971C6}"/>
              </a:ext>
            </a:extLst>
          </p:cNvPr>
          <p:cNvCxnSpPr/>
          <p:nvPr/>
        </p:nvCxnSpPr>
        <p:spPr>
          <a:xfrm flipH="1">
            <a:off x="4164269" y="4613478"/>
            <a:ext cx="4230" cy="178727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正方形/長方形 46">
            <a:extLst>
              <a:ext uri="{FF2B5EF4-FFF2-40B4-BE49-F238E27FC236}">
                <a16:creationId xmlns:a16="http://schemas.microsoft.com/office/drawing/2014/main" id="{A46A2BD7-FFAC-155C-E235-59B4EB0C8C3D}"/>
              </a:ext>
            </a:extLst>
          </p:cNvPr>
          <p:cNvSpPr/>
          <p:nvPr/>
        </p:nvSpPr>
        <p:spPr>
          <a:xfrm>
            <a:off x="8734935" y="6169919"/>
            <a:ext cx="1656223" cy="461665"/>
          </a:xfrm>
          <a:prstGeom prst="rect">
            <a:avLst/>
          </a:prstGeom>
        </p:spPr>
        <p:txBody>
          <a:bodyPr wrap="none">
            <a:spAutoFit/>
          </a:bodyPr>
          <a:lstStyle/>
          <a:p>
            <a:r>
              <a:rPr lang="en-US" altLang="ja-JP" sz="2400" dirty="0">
                <a:latin typeface="Arial" panose="020B0604020202020204" pitchFamily="34" charset="0"/>
                <a:cs typeface="Arial" panose="020B0604020202020204" pitchFamily="34" charset="0"/>
              </a:rPr>
              <a:t>Next stage</a:t>
            </a:r>
            <a:endParaRPr lang="ja-JP" altLang="en-US" sz="2400" dirty="0">
              <a:latin typeface="Arial" panose="020B0604020202020204" pitchFamily="34" charset="0"/>
              <a:cs typeface="Arial" panose="020B0604020202020204" pitchFamily="34" charset="0"/>
            </a:endParaRPr>
          </a:p>
        </p:txBody>
      </p:sp>
      <p:sp>
        <p:nvSpPr>
          <p:cNvPr id="27" name="テキスト ボックス 34">
            <a:extLst>
              <a:ext uri="{FF2B5EF4-FFF2-40B4-BE49-F238E27FC236}">
                <a16:creationId xmlns:a16="http://schemas.microsoft.com/office/drawing/2014/main" id="{DADAD391-4CC3-EA08-5622-1E48CCB60CA4}"/>
              </a:ext>
            </a:extLst>
          </p:cNvPr>
          <p:cNvSpPr txBox="1"/>
          <p:nvPr/>
        </p:nvSpPr>
        <p:spPr>
          <a:xfrm>
            <a:off x="1402272" y="3354428"/>
            <a:ext cx="2303814" cy="830997"/>
          </a:xfrm>
          <a:prstGeom prst="rect">
            <a:avLst/>
          </a:prstGeom>
          <a:noFill/>
        </p:spPr>
        <p:txBody>
          <a:bodyPr wrap="square" rtlCol="0">
            <a:spAutoFit/>
          </a:bodyPr>
          <a:lstStyle/>
          <a:p>
            <a:pPr algn="r"/>
            <a:r>
              <a:rPr lang="en-US" altLang="ja-JP" sz="2400" dirty="0"/>
              <a:t>Double deck screen</a:t>
            </a:r>
            <a:endParaRPr kumimoji="1" lang="en-US" altLang="ja-JP" sz="2400" dirty="0"/>
          </a:p>
        </p:txBody>
      </p:sp>
      <p:sp>
        <p:nvSpPr>
          <p:cNvPr id="28" name="テキスト ボックス 35">
            <a:extLst>
              <a:ext uri="{FF2B5EF4-FFF2-40B4-BE49-F238E27FC236}">
                <a16:creationId xmlns:a16="http://schemas.microsoft.com/office/drawing/2014/main" id="{600785B1-46B4-0C9B-8FFE-768CF0E2005D}"/>
              </a:ext>
            </a:extLst>
          </p:cNvPr>
          <p:cNvSpPr txBox="1"/>
          <p:nvPr/>
        </p:nvSpPr>
        <p:spPr>
          <a:xfrm>
            <a:off x="4712496" y="4776859"/>
            <a:ext cx="2459631" cy="830997"/>
          </a:xfrm>
          <a:prstGeom prst="rect">
            <a:avLst/>
          </a:prstGeom>
          <a:noFill/>
        </p:spPr>
        <p:txBody>
          <a:bodyPr wrap="square" rtlCol="0">
            <a:spAutoFit/>
          </a:bodyPr>
          <a:lstStyle/>
          <a:p>
            <a:pPr algn="r"/>
            <a:r>
              <a:rPr kumimoji="1" lang="en-US" altLang="ja-JP" sz="2400" dirty="0"/>
              <a:t>Secondary crusher</a:t>
            </a:r>
          </a:p>
        </p:txBody>
      </p:sp>
      <p:sp>
        <p:nvSpPr>
          <p:cNvPr id="29" name="Rectangle 28">
            <a:extLst>
              <a:ext uri="{FF2B5EF4-FFF2-40B4-BE49-F238E27FC236}">
                <a16:creationId xmlns:a16="http://schemas.microsoft.com/office/drawing/2014/main" id="{DDF1F8B7-A93C-8BF9-C122-DCE7F3BB8154}"/>
              </a:ext>
            </a:extLst>
          </p:cNvPr>
          <p:cNvSpPr/>
          <p:nvPr/>
        </p:nvSpPr>
        <p:spPr>
          <a:xfrm>
            <a:off x="4791113" y="2543929"/>
            <a:ext cx="216024" cy="360040"/>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a:extLst>
              <a:ext uri="{FF2B5EF4-FFF2-40B4-BE49-F238E27FC236}">
                <a16:creationId xmlns:a16="http://schemas.microsoft.com/office/drawing/2014/main" id="{327E9D15-5D09-1A96-539D-2ACE108B8976}"/>
              </a:ext>
            </a:extLst>
          </p:cNvPr>
          <p:cNvCxnSpPr>
            <a:stCxn id="29" idx="1"/>
          </p:cNvCxnSpPr>
          <p:nvPr/>
        </p:nvCxnSpPr>
        <p:spPr>
          <a:xfrm rot="10800000" flipV="1">
            <a:off x="4359065" y="2723949"/>
            <a:ext cx="432048" cy="360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94BE135-9500-D585-D615-88FD29885B3D}"/>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3.6. Crushing stages and circuit (cont.)</a:t>
            </a:r>
          </a:p>
        </p:txBody>
      </p:sp>
    </p:spTree>
    <p:extLst>
      <p:ext uri="{BB962C8B-B14F-4D97-AF65-F5344CB8AC3E}">
        <p14:creationId xmlns:p14="http://schemas.microsoft.com/office/powerpoint/2010/main" val="29408661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76896" y="661018"/>
            <a:ext cx="12065000" cy="3671005"/>
          </a:xfrm>
          <a:prstGeom prst="rect">
            <a:avLst/>
          </a:prstGeom>
          <a:noFill/>
        </p:spPr>
        <p:txBody>
          <a:bodyPr wrap="square" rtlCol="0">
            <a:spAutoFit/>
          </a:bodyPr>
          <a:lstStyle/>
          <a:p>
            <a:pPr>
              <a:lnSpc>
                <a:spcPct val="200000"/>
              </a:lnSpc>
            </a:pPr>
            <a:r>
              <a:rPr lang="en-US" sz="2400" dirty="0">
                <a:latin typeface="Arial" panose="020B0604020202020204" pitchFamily="34" charset="0"/>
                <a:cs typeface="Arial" panose="020B0604020202020204" pitchFamily="34" charset="0"/>
              </a:rPr>
              <a:t>By the end of the lecture students are expected to:-</a:t>
            </a:r>
          </a:p>
          <a:p>
            <a:pPr marL="457200" indent="-457200">
              <a:lnSpc>
                <a:spcPct val="200000"/>
              </a:lnSpc>
              <a:buFont typeface="+mj-lt"/>
              <a:buAutoNum type="arabicPeriod"/>
            </a:pPr>
            <a:r>
              <a:rPr lang="en-US" sz="2400" dirty="0">
                <a:latin typeface="Arial" panose="020B0604020202020204" pitchFamily="34" charset="0"/>
                <a:cs typeface="Arial" panose="020B0604020202020204" pitchFamily="34" charset="0"/>
              </a:rPr>
              <a:t>Understand liberation of particles.</a:t>
            </a:r>
          </a:p>
          <a:p>
            <a:pPr marL="457200" indent="-457200">
              <a:lnSpc>
                <a:spcPct val="200000"/>
              </a:lnSpc>
              <a:buFont typeface="+mj-lt"/>
              <a:buAutoNum type="arabicPeriod"/>
            </a:pPr>
            <a:r>
              <a:rPr lang="en-US" sz="2400" dirty="0">
                <a:latin typeface="Arial" panose="020B0604020202020204" pitchFamily="34" charset="0"/>
                <a:cs typeface="Arial" panose="020B0604020202020204" pitchFamily="34" charset="0"/>
              </a:rPr>
              <a:t>Know and understand crushing mechanisms.</a:t>
            </a:r>
          </a:p>
          <a:p>
            <a:pPr marL="457200" indent="-457200">
              <a:lnSpc>
                <a:spcPct val="200000"/>
              </a:lnSpc>
              <a:buFont typeface="+mj-lt"/>
              <a:buAutoNum type="arabicPeriod"/>
            </a:pPr>
            <a:r>
              <a:rPr lang="en-US" sz="2400" dirty="0">
                <a:latin typeface="Arial" panose="020B0604020202020204" pitchFamily="34" charset="0"/>
                <a:cs typeface="Arial" panose="020B0604020202020204" pitchFamily="34" charset="0"/>
              </a:rPr>
              <a:t>Understand and describe different crushing circuits and crushing theories. </a:t>
            </a:r>
          </a:p>
          <a:p>
            <a:pPr marL="457200" indent="-457200">
              <a:lnSpc>
                <a:spcPct val="200000"/>
              </a:lnSpc>
              <a:buFont typeface="+mj-lt"/>
              <a:buAutoNum type="arabicPeriod"/>
            </a:pPr>
            <a:r>
              <a:rPr lang="en-US" sz="2400" dirty="0">
                <a:latin typeface="Arial" panose="020B0604020202020204" pitchFamily="34" charset="0"/>
                <a:cs typeface="Arial" panose="020B0604020202020204" pitchFamily="34" charset="0"/>
              </a:rPr>
              <a:t>Know the types of crushers</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of objective(s)</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677317E7-8E7A-224C-A177-56ACBCB39415}"/>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37238927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73660" y="660008"/>
            <a:ext cx="6022340" cy="577850"/>
          </a:xfrm>
          <a:prstGeom prst="rect">
            <a:avLst/>
          </a:prstGeom>
          <a:noFill/>
        </p:spPr>
        <p:txBody>
          <a:bodyPr wrap="square" rtlCol="0">
            <a:spAutoFit/>
          </a:bodyPr>
          <a:lstStyle/>
          <a:p>
            <a:pPr algn="just">
              <a:lnSpc>
                <a:spcPct val="150000"/>
              </a:lnSpc>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Typical crushing stages: </a:t>
            </a:r>
            <a:r>
              <a:rPr kumimoji="0" lang="en-GB"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closed circuit</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30</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33" name="正方形/長方形 2">
            <a:extLst>
              <a:ext uri="{FF2B5EF4-FFF2-40B4-BE49-F238E27FC236}">
                <a16:creationId xmlns:a16="http://schemas.microsoft.com/office/drawing/2014/main" id="{569B0808-25A7-C22D-871C-FBCCC0F04137}"/>
              </a:ext>
            </a:extLst>
          </p:cNvPr>
          <p:cNvSpPr/>
          <p:nvPr/>
        </p:nvSpPr>
        <p:spPr>
          <a:xfrm>
            <a:off x="6188626" y="3667841"/>
            <a:ext cx="3049233" cy="707886"/>
          </a:xfrm>
          <a:prstGeom prst="rect">
            <a:avLst/>
          </a:prstGeom>
        </p:spPr>
        <p:txBody>
          <a:bodyPr wrap="none">
            <a:spAutoFit/>
          </a:bodyPr>
          <a:lstStyle/>
          <a:p>
            <a:pPr fontAlgn="base">
              <a:spcBef>
                <a:spcPct val="0"/>
              </a:spcBef>
              <a:spcAft>
                <a:spcPct val="0"/>
              </a:spcAft>
            </a:pPr>
            <a:r>
              <a:rPr lang="en-US" altLang="ja-JP" sz="4000" dirty="0">
                <a:solidFill>
                  <a:srgbClr val="0000CC"/>
                </a:solidFill>
              </a:rPr>
              <a:t>Closed circuit</a:t>
            </a:r>
            <a:endParaRPr lang="ja-JP" altLang="en-US" sz="4000" dirty="0">
              <a:solidFill>
                <a:srgbClr val="0000CC"/>
              </a:solidFill>
            </a:endParaRPr>
          </a:p>
        </p:txBody>
      </p:sp>
      <p:sp>
        <p:nvSpPr>
          <p:cNvPr id="34" name="テキスト ボックス 5">
            <a:extLst>
              <a:ext uri="{FF2B5EF4-FFF2-40B4-BE49-F238E27FC236}">
                <a16:creationId xmlns:a16="http://schemas.microsoft.com/office/drawing/2014/main" id="{555DCFB4-4FD5-0D5D-441B-E6B3890A13EC}"/>
              </a:ext>
            </a:extLst>
          </p:cNvPr>
          <p:cNvSpPr txBox="1"/>
          <p:nvPr/>
        </p:nvSpPr>
        <p:spPr>
          <a:xfrm>
            <a:off x="1599132" y="1927170"/>
            <a:ext cx="2304256" cy="830997"/>
          </a:xfrm>
          <a:prstGeom prst="rect">
            <a:avLst/>
          </a:prstGeom>
          <a:noFill/>
        </p:spPr>
        <p:txBody>
          <a:bodyPr wrap="square" rtlCol="0">
            <a:spAutoFit/>
          </a:bodyPr>
          <a:lstStyle/>
          <a:p>
            <a:pPr algn="r"/>
            <a:r>
              <a:rPr kumimoji="1" lang="en-US" altLang="ja-JP" sz="2400" dirty="0">
                <a:latin typeface="Arial" panose="020B0604020202020204" pitchFamily="34" charset="0"/>
                <a:cs typeface="Arial" panose="020B0604020202020204" pitchFamily="34" charset="0"/>
              </a:rPr>
              <a:t>Primary crusher</a:t>
            </a:r>
          </a:p>
        </p:txBody>
      </p:sp>
      <p:sp>
        <p:nvSpPr>
          <p:cNvPr id="35" name="平行四辺形 13">
            <a:extLst>
              <a:ext uri="{FF2B5EF4-FFF2-40B4-BE49-F238E27FC236}">
                <a16:creationId xmlns:a16="http://schemas.microsoft.com/office/drawing/2014/main" id="{9983749D-4189-C5EA-E2CD-0FA6639DC2F3}"/>
              </a:ext>
            </a:extLst>
          </p:cNvPr>
          <p:cNvSpPr/>
          <p:nvPr/>
        </p:nvSpPr>
        <p:spPr>
          <a:xfrm>
            <a:off x="4488270" y="2209455"/>
            <a:ext cx="360040" cy="648072"/>
          </a:xfrm>
          <a:prstGeom prst="parallelogram">
            <a:avLst>
              <a:gd name="adj" fmla="val 67652"/>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36" name="平行四辺形 14">
            <a:extLst>
              <a:ext uri="{FF2B5EF4-FFF2-40B4-BE49-F238E27FC236}">
                <a16:creationId xmlns:a16="http://schemas.microsoft.com/office/drawing/2014/main" id="{2EC35BAC-A2B4-46A2-ACE2-31B51F01CCB6}"/>
              </a:ext>
            </a:extLst>
          </p:cNvPr>
          <p:cNvSpPr/>
          <p:nvPr/>
        </p:nvSpPr>
        <p:spPr>
          <a:xfrm flipH="1">
            <a:off x="3984214" y="2219890"/>
            <a:ext cx="360040" cy="648072"/>
          </a:xfrm>
          <a:prstGeom prst="parallelogram">
            <a:avLst>
              <a:gd name="adj" fmla="val 67652"/>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cxnSp>
        <p:nvCxnSpPr>
          <p:cNvPr id="38" name="直線矢印コネクタ 15">
            <a:extLst>
              <a:ext uri="{FF2B5EF4-FFF2-40B4-BE49-F238E27FC236}">
                <a16:creationId xmlns:a16="http://schemas.microsoft.com/office/drawing/2014/main" id="{CA0AF721-09C8-40E2-D88B-69C74D965C76}"/>
              </a:ext>
            </a:extLst>
          </p:cNvPr>
          <p:cNvCxnSpPr/>
          <p:nvPr/>
        </p:nvCxnSpPr>
        <p:spPr>
          <a:xfrm>
            <a:off x="4401386" y="2998886"/>
            <a:ext cx="0" cy="33591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9" name="グループ化 22">
            <a:extLst>
              <a:ext uri="{FF2B5EF4-FFF2-40B4-BE49-F238E27FC236}">
                <a16:creationId xmlns:a16="http://schemas.microsoft.com/office/drawing/2014/main" id="{B6CFACDE-0D5F-B40F-0220-857C9839F037}"/>
              </a:ext>
            </a:extLst>
          </p:cNvPr>
          <p:cNvGrpSpPr/>
          <p:nvPr/>
        </p:nvGrpSpPr>
        <p:grpSpPr>
          <a:xfrm>
            <a:off x="4038794" y="3249186"/>
            <a:ext cx="722505" cy="1166915"/>
            <a:chOff x="4059044" y="4150732"/>
            <a:chExt cx="369229" cy="626946"/>
          </a:xfrm>
        </p:grpSpPr>
        <p:sp>
          <p:nvSpPr>
            <p:cNvPr id="40" name="フリーフォーム: 図形 18">
              <a:extLst>
                <a:ext uri="{FF2B5EF4-FFF2-40B4-BE49-F238E27FC236}">
                  <a16:creationId xmlns:a16="http://schemas.microsoft.com/office/drawing/2014/main" id="{80B5E49D-CEB4-F124-C7A0-A5AEAF5B380E}"/>
                </a:ext>
              </a:extLst>
            </p:cNvPr>
            <p:cNvSpPr/>
            <p:nvPr/>
          </p:nvSpPr>
          <p:spPr>
            <a:xfrm>
              <a:off x="4059044" y="4150732"/>
              <a:ext cx="369229" cy="292409"/>
            </a:xfrm>
            <a:custGeom>
              <a:avLst/>
              <a:gdLst>
                <a:gd name="connsiteX0" fmla="*/ 0 w 369229"/>
                <a:gd name="connsiteY0" fmla="*/ 0 h 292409"/>
                <a:gd name="connsiteX1" fmla="*/ 2478 w 369229"/>
                <a:gd name="connsiteY1" fmla="*/ 148683 h 292409"/>
                <a:gd name="connsiteX2" fmla="*/ 369229 w 369229"/>
                <a:gd name="connsiteY2" fmla="*/ 292409 h 292409"/>
                <a:gd name="connsiteX3" fmla="*/ 366751 w 369229"/>
                <a:gd name="connsiteY3" fmla="*/ 161073 h 292409"/>
                <a:gd name="connsiteX4" fmla="*/ 0 w 369229"/>
                <a:gd name="connsiteY4" fmla="*/ 0 h 292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229" h="292409">
                  <a:moveTo>
                    <a:pt x="0" y="0"/>
                  </a:moveTo>
                  <a:lnTo>
                    <a:pt x="2478" y="148683"/>
                  </a:lnTo>
                  <a:lnTo>
                    <a:pt x="369229" y="292409"/>
                  </a:lnTo>
                  <a:lnTo>
                    <a:pt x="366751" y="161073"/>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41" name="フリーフォーム: 図形 19">
              <a:extLst>
                <a:ext uri="{FF2B5EF4-FFF2-40B4-BE49-F238E27FC236}">
                  <a16:creationId xmlns:a16="http://schemas.microsoft.com/office/drawing/2014/main" id="{87AC191F-6AB7-DDBD-ADC7-49194D564B16}"/>
                </a:ext>
              </a:extLst>
            </p:cNvPr>
            <p:cNvSpPr/>
            <p:nvPr/>
          </p:nvSpPr>
          <p:spPr>
            <a:xfrm>
              <a:off x="4061522" y="4306849"/>
              <a:ext cx="364273" cy="470829"/>
            </a:xfrm>
            <a:custGeom>
              <a:avLst/>
              <a:gdLst>
                <a:gd name="connsiteX0" fmla="*/ 0 w 364273"/>
                <a:gd name="connsiteY0" fmla="*/ 0 h 470829"/>
                <a:gd name="connsiteX1" fmla="*/ 230458 w 364273"/>
                <a:gd name="connsiteY1" fmla="*/ 470829 h 470829"/>
                <a:gd name="connsiteX2" fmla="*/ 364273 w 364273"/>
                <a:gd name="connsiteY2" fmla="*/ 141249 h 470829"/>
              </a:gdLst>
              <a:ahLst/>
              <a:cxnLst>
                <a:cxn ang="0">
                  <a:pos x="connsiteX0" y="connsiteY0"/>
                </a:cxn>
                <a:cxn ang="0">
                  <a:pos x="connsiteX1" y="connsiteY1"/>
                </a:cxn>
                <a:cxn ang="0">
                  <a:pos x="connsiteX2" y="connsiteY2"/>
                </a:cxn>
              </a:cxnLst>
              <a:rect l="l" t="t" r="r" b="b"/>
              <a:pathLst>
                <a:path w="364273" h="470829">
                  <a:moveTo>
                    <a:pt x="0" y="0"/>
                  </a:moveTo>
                  <a:lnTo>
                    <a:pt x="230458" y="470829"/>
                  </a:lnTo>
                  <a:lnTo>
                    <a:pt x="364273" y="14124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cxnSp>
          <p:nvCxnSpPr>
            <p:cNvPr id="42" name="直線コネクタ 21">
              <a:extLst>
                <a:ext uri="{FF2B5EF4-FFF2-40B4-BE49-F238E27FC236}">
                  <a16:creationId xmlns:a16="http://schemas.microsoft.com/office/drawing/2014/main" id="{D783F47C-E448-F1A9-AD87-C7F0F81598CA}"/>
                </a:ext>
              </a:extLst>
            </p:cNvPr>
            <p:cNvCxnSpPr/>
            <p:nvPr/>
          </p:nvCxnSpPr>
          <p:spPr>
            <a:xfrm>
              <a:off x="4067944" y="4217889"/>
              <a:ext cx="351222" cy="13672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3" name="直線コネクタ 24">
              <a:extLst>
                <a:ext uri="{FF2B5EF4-FFF2-40B4-BE49-F238E27FC236}">
                  <a16:creationId xmlns:a16="http://schemas.microsoft.com/office/drawing/2014/main" id="{958614F7-CCAC-317E-CDE5-58A7144ABEF2}"/>
                </a:ext>
              </a:extLst>
            </p:cNvPr>
            <p:cNvCxnSpPr/>
            <p:nvPr/>
          </p:nvCxnSpPr>
          <p:spPr>
            <a:xfrm>
              <a:off x="4064372" y="4260737"/>
              <a:ext cx="351222" cy="13672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cxnSp>
        <p:nvCxnSpPr>
          <p:cNvPr id="44" name="直線矢印コネクタ 28">
            <a:extLst>
              <a:ext uri="{FF2B5EF4-FFF2-40B4-BE49-F238E27FC236}">
                <a16:creationId xmlns:a16="http://schemas.microsoft.com/office/drawing/2014/main" id="{1B07CD71-FAED-7F74-0506-F3AA739E2352}"/>
              </a:ext>
            </a:extLst>
          </p:cNvPr>
          <p:cNvCxnSpPr/>
          <p:nvPr/>
        </p:nvCxnSpPr>
        <p:spPr>
          <a:xfrm>
            <a:off x="4683942" y="3638863"/>
            <a:ext cx="936104" cy="32015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30">
            <a:extLst>
              <a:ext uri="{FF2B5EF4-FFF2-40B4-BE49-F238E27FC236}">
                <a16:creationId xmlns:a16="http://schemas.microsoft.com/office/drawing/2014/main" id="{D3829CA4-FE6E-A16A-18EC-D6E5FF1294FA}"/>
              </a:ext>
            </a:extLst>
          </p:cNvPr>
          <p:cNvCxnSpPr/>
          <p:nvPr/>
        </p:nvCxnSpPr>
        <p:spPr>
          <a:xfrm flipH="1">
            <a:off x="5575112" y="3977931"/>
            <a:ext cx="4230" cy="7635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6" name="グループ化 27">
            <a:extLst>
              <a:ext uri="{FF2B5EF4-FFF2-40B4-BE49-F238E27FC236}">
                <a16:creationId xmlns:a16="http://schemas.microsoft.com/office/drawing/2014/main" id="{971F43F3-5812-258A-AE1D-3FF05BD14E3E}"/>
              </a:ext>
            </a:extLst>
          </p:cNvPr>
          <p:cNvGrpSpPr/>
          <p:nvPr/>
        </p:nvGrpSpPr>
        <p:grpSpPr>
          <a:xfrm>
            <a:off x="5029299" y="4884365"/>
            <a:ext cx="1126788" cy="628962"/>
            <a:chOff x="486428" y="3724202"/>
            <a:chExt cx="1126788" cy="628962"/>
          </a:xfrm>
        </p:grpSpPr>
        <p:sp>
          <p:nvSpPr>
            <p:cNvPr id="47" name="平行四辺形 31">
              <a:extLst>
                <a:ext uri="{FF2B5EF4-FFF2-40B4-BE49-F238E27FC236}">
                  <a16:creationId xmlns:a16="http://schemas.microsoft.com/office/drawing/2014/main" id="{28294296-E17C-B35F-EF9D-B6B213BA5D37}"/>
                </a:ext>
              </a:extLst>
            </p:cNvPr>
            <p:cNvSpPr/>
            <p:nvPr/>
          </p:nvSpPr>
          <p:spPr>
            <a:xfrm>
              <a:off x="486428" y="3744472"/>
              <a:ext cx="432048" cy="608692"/>
            </a:xfrm>
            <a:prstGeom prst="parallelogram">
              <a:avLst>
                <a:gd name="adj" fmla="val 62389"/>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48" name="平行四辺形 32">
              <a:extLst>
                <a:ext uri="{FF2B5EF4-FFF2-40B4-BE49-F238E27FC236}">
                  <a16:creationId xmlns:a16="http://schemas.microsoft.com/office/drawing/2014/main" id="{BDBD42C5-3890-77B6-97DF-29D4855C282F}"/>
                </a:ext>
              </a:extLst>
            </p:cNvPr>
            <p:cNvSpPr/>
            <p:nvPr/>
          </p:nvSpPr>
          <p:spPr>
            <a:xfrm flipH="1">
              <a:off x="1181168" y="3724202"/>
              <a:ext cx="432048" cy="608692"/>
            </a:xfrm>
            <a:prstGeom prst="parallelogram">
              <a:avLst>
                <a:gd name="adj" fmla="val 62389"/>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49" name="二等辺三角形 33">
              <a:extLst>
                <a:ext uri="{FF2B5EF4-FFF2-40B4-BE49-F238E27FC236}">
                  <a16:creationId xmlns:a16="http://schemas.microsoft.com/office/drawing/2014/main" id="{1694D571-5F76-2A97-472C-65175C12E9F0}"/>
                </a:ext>
              </a:extLst>
            </p:cNvPr>
            <p:cNvSpPr/>
            <p:nvPr/>
          </p:nvSpPr>
          <p:spPr>
            <a:xfrm>
              <a:off x="807413" y="3781719"/>
              <a:ext cx="449657" cy="534199"/>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grpSp>
      <p:cxnSp>
        <p:nvCxnSpPr>
          <p:cNvPr id="50" name="直線矢印コネクタ 35">
            <a:extLst>
              <a:ext uri="{FF2B5EF4-FFF2-40B4-BE49-F238E27FC236}">
                <a16:creationId xmlns:a16="http://schemas.microsoft.com/office/drawing/2014/main" id="{F769B505-3536-4DA7-DC6C-ABA310CE2C10}"/>
              </a:ext>
            </a:extLst>
          </p:cNvPr>
          <p:cNvCxnSpPr/>
          <p:nvPr/>
        </p:nvCxnSpPr>
        <p:spPr>
          <a:xfrm>
            <a:off x="5575112" y="5590245"/>
            <a:ext cx="0" cy="33591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37">
            <a:extLst>
              <a:ext uri="{FF2B5EF4-FFF2-40B4-BE49-F238E27FC236}">
                <a16:creationId xmlns:a16="http://schemas.microsoft.com/office/drawing/2014/main" id="{50613C58-707B-1318-FBCA-B99F048951EB}"/>
              </a:ext>
            </a:extLst>
          </p:cNvPr>
          <p:cNvCxnSpPr>
            <a:cxnSpLocks/>
          </p:cNvCxnSpPr>
          <p:nvPr/>
        </p:nvCxnSpPr>
        <p:spPr>
          <a:xfrm>
            <a:off x="4488270" y="6219246"/>
            <a:ext cx="4487618" cy="2027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テキスト ボックス 39">
            <a:extLst>
              <a:ext uri="{FF2B5EF4-FFF2-40B4-BE49-F238E27FC236}">
                <a16:creationId xmlns:a16="http://schemas.microsoft.com/office/drawing/2014/main" id="{3E1CF175-1475-5F5E-AE50-97E8E8034996}"/>
              </a:ext>
            </a:extLst>
          </p:cNvPr>
          <p:cNvSpPr txBox="1"/>
          <p:nvPr/>
        </p:nvSpPr>
        <p:spPr>
          <a:xfrm>
            <a:off x="7496129" y="6334780"/>
            <a:ext cx="1479759" cy="461665"/>
          </a:xfrm>
          <a:prstGeom prst="rect">
            <a:avLst/>
          </a:prstGeom>
          <a:noFill/>
        </p:spPr>
        <p:txBody>
          <a:bodyPr wrap="square" rtlCol="0">
            <a:spAutoFit/>
          </a:bodyPr>
          <a:lstStyle/>
          <a:p>
            <a:r>
              <a:rPr kumimoji="1" lang="en-US" altLang="ja-JP" sz="2400" dirty="0">
                <a:latin typeface="Arial" panose="020B0604020202020204" pitchFamily="34" charset="0"/>
                <a:cs typeface="Arial" panose="020B0604020202020204" pitchFamily="34" charset="0"/>
              </a:rPr>
              <a:t>Product</a:t>
            </a:r>
            <a:endParaRPr kumimoji="1" lang="ja-JP" altLang="en-US" sz="2400" dirty="0">
              <a:latin typeface="Arial" panose="020B0604020202020204" pitchFamily="34" charset="0"/>
              <a:cs typeface="Arial" panose="020B0604020202020204" pitchFamily="34" charset="0"/>
            </a:endParaRPr>
          </a:p>
        </p:txBody>
      </p:sp>
      <p:sp>
        <p:nvSpPr>
          <p:cNvPr id="53" name="テキスト ボックス 40">
            <a:extLst>
              <a:ext uri="{FF2B5EF4-FFF2-40B4-BE49-F238E27FC236}">
                <a16:creationId xmlns:a16="http://schemas.microsoft.com/office/drawing/2014/main" id="{2788CEEA-8E0A-D29C-DDCC-802D6027B987}"/>
              </a:ext>
            </a:extLst>
          </p:cNvPr>
          <p:cNvSpPr txBox="1"/>
          <p:nvPr/>
        </p:nvSpPr>
        <p:spPr>
          <a:xfrm>
            <a:off x="3748390" y="1414583"/>
            <a:ext cx="1479759" cy="461665"/>
          </a:xfrm>
          <a:prstGeom prst="rect">
            <a:avLst/>
          </a:prstGeom>
          <a:noFill/>
        </p:spPr>
        <p:txBody>
          <a:bodyPr wrap="square" rtlCol="0">
            <a:spAutoFit/>
          </a:bodyPr>
          <a:lstStyle/>
          <a:p>
            <a:pPr algn="ctr"/>
            <a:r>
              <a:rPr kumimoji="1" lang="en-US" altLang="ja-JP" sz="2400" dirty="0">
                <a:latin typeface="Arial" panose="020B0604020202020204" pitchFamily="34" charset="0"/>
                <a:cs typeface="Arial" panose="020B0604020202020204" pitchFamily="34" charset="0"/>
              </a:rPr>
              <a:t>Feed</a:t>
            </a:r>
            <a:endParaRPr kumimoji="1" lang="ja-JP" altLang="en-US" sz="2400" dirty="0">
              <a:latin typeface="Arial" panose="020B0604020202020204" pitchFamily="34" charset="0"/>
              <a:cs typeface="Arial" panose="020B0604020202020204" pitchFamily="34" charset="0"/>
            </a:endParaRPr>
          </a:p>
        </p:txBody>
      </p:sp>
      <p:cxnSp>
        <p:nvCxnSpPr>
          <p:cNvPr id="54" name="直線矢印コネクタ 42">
            <a:extLst>
              <a:ext uri="{FF2B5EF4-FFF2-40B4-BE49-F238E27FC236}">
                <a16:creationId xmlns:a16="http://schemas.microsoft.com/office/drawing/2014/main" id="{D351BEFF-7345-03B5-16CE-13BCCD18045E}"/>
              </a:ext>
            </a:extLst>
          </p:cNvPr>
          <p:cNvCxnSpPr/>
          <p:nvPr/>
        </p:nvCxnSpPr>
        <p:spPr>
          <a:xfrm flipH="1">
            <a:off x="4488270" y="4452323"/>
            <a:ext cx="4230" cy="178727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フリーフォーム: 図形 45">
            <a:extLst>
              <a:ext uri="{FF2B5EF4-FFF2-40B4-BE49-F238E27FC236}">
                <a16:creationId xmlns:a16="http://schemas.microsoft.com/office/drawing/2014/main" id="{74A2D16D-CB7B-D249-AE73-7AA21BD85C90}"/>
              </a:ext>
            </a:extLst>
          </p:cNvPr>
          <p:cNvSpPr/>
          <p:nvPr/>
        </p:nvSpPr>
        <p:spPr>
          <a:xfrm>
            <a:off x="4522467" y="3047226"/>
            <a:ext cx="3179604" cy="2903359"/>
          </a:xfrm>
          <a:custGeom>
            <a:avLst/>
            <a:gdLst>
              <a:gd name="connsiteX0" fmla="*/ 1095884 w 3294632"/>
              <a:gd name="connsiteY0" fmla="*/ 2778100 h 2813001"/>
              <a:gd name="connsiteX1" fmla="*/ 3273691 w 3294632"/>
              <a:gd name="connsiteY1" fmla="*/ 2813001 h 2813001"/>
              <a:gd name="connsiteX2" fmla="*/ 3294632 w 3294632"/>
              <a:gd name="connsiteY2" fmla="*/ 6980 h 2813001"/>
              <a:gd name="connsiteX3" fmla="*/ 0 w 3294632"/>
              <a:gd name="connsiteY3" fmla="*/ 0 h 2813001"/>
            </a:gdLst>
            <a:ahLst/>
            <a:cxnLst>
              <a:cxn ang="0">
                <a:pos x="connsiteX0" y="connsiteY0"/>
              </a:cxn>
              <a:cxn ang="0">
                <a:pos x="connsiteX1" y="connsiteY1"/>
              </a:cxn>
              <a:cxn ang="0">
                <a:pos x="connsiteX2" y="connsiteY2"/>
              </a:cxn>
              <a:cxn ang="0">
                <a:pos x="connsiteX3" y="connsiteY3"/>
              </a:cxn>
            </a:cxnLst>
            <a:rect l="l" t="t" r="r" b="b"/>
            <a:pathLst>
              <a:path w="3294632" h="2813001">
                <a:moveTo>
                  <a:pt x="1095884" y="2778100"/>
                </a:moveTo>
                <a:lnTo>
                  <a:pt x="3273691" y="2813001"/>
                </a:lnTo>
                <a:lnTo>
                  <a:pt x="3294632" y="6980"/>
                </a:lnTo>
                <a:lnTo>
                  <a:pt x="0" y="0"/>
                </a:lnTo>
              </a:path>
            </a:pathLst>
          </a:custGeom>
          <a:noFill/>
          <a:ln w="57150">
            <a:solidFill>
              <a:srgbClr val="3333FF"/>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56" name="正方形/長方形 46">
            <a:extLst>
              <a:ext uri="{FF2B5EF4-FFF2-40B4-BE49-F238E27FC236}">
                <a16:creationId xmlns:a16="http://schemas.microsoft.com/office/drawing/2014/main" id="{15779324-8E91-7D52-FD30-84D2C7AE9111}"/>
              </a:ext>
            </a:extLst>
          </p:cNvPr>
          <p:cNvSpPr/>
          <p:nvPr/>
        </p:nvSpPr>
        <p:spPr>
          <a:xfrm>
            <a:off x="8975888" y="5973481"/>
            <a:ext cx="1656223" cy="461665"/>
          </a:xfrm>
          <a:prstGeom prst="rect">
            <a:avLst/>
          </a:prstGeom>
        </p:spPr>
        <p:txBody>
          <a:bodyPr wrap="none">
            <a:spAutoFit/>
          </a:bodyPr>
          <a:lstStyle/>
          <a:p>
            <a:r>
              <a:rPr lang="en-US" altLang="ja-JP" sz="2400" dirty="0">
                <a:latin typeface="Arial" panose="020B0604020202020204" pitchFamily="34" charset="0"/>
                <a:cs typeface="Arial" panose="020B0604020202020204" pitchFamily="34" charset="0"/>
              </a:rPr>
              <a:t>Next stage</a:t>
            </a:r>
            <a:endParaRPr lang="ja-JP" altLang="en-US" sz="2400" dirty="0">
              <a:latin typeface="Arial" panose="020B0604020202020204" pitchFamily="34" charset="0"/>
              <a:cs typeface="Arial" panose="020B0604020202020204" pitchFamily="34" charset="0"/>
            </a:endParaRPr>
          </a:p>
        </p:txBody>
      </p:sp>
      <p:sp>
        <p:nvSpPr>
          <p:cNvPr id="57" name="テキスト ボックス 29">
            <a:extLst>
              <a:ext uri="{FF2B5EF4-FFF2-40B4-BE49-F238E27FC236}">
                <a16:creationId xmlns:a16="http://schemas.microsoft.com/office/drawing/2014/main" id="{D8D2029D-36A7-E21E-5691-9C763C1D32BE}"/>
              </a:ext>
            </a:extLst>
          </p:cNvPr>
          <p:cNvSpPr txBox="1"/>
          <p:nvPr/>
        </p:nvSpPr>
        <p:spPr>
          <a:xfrm>
            <a:off x="1726273" y="3193273"/>
            <a:ext cx="2303814" cy="830997"/>
          </a:xfrm>
          <a:prstGeom prst="rect">
            <a:avLst/>
          </a:prstGeom>
          <a:noFill/>
        </p:spPr>
        <p:txBody>
          <a:bodyPr wrap="square" rtlCol="0">
            <a:spAutoFit/>
          </a:bodyPr>
          <a:lstStyle/>
          <a:p>
            <a:pPr algn="r"/>
            <a:r>
              <a:rPr lang="en-US" altLang="ja-JP" sz="2400" dirty="0">
                <a:latin typeface="Arial" panose="020B0604020202020204" pitchFamily="34" charset="0"/>
                <a:cs typeface="Arial" panose="020B0604020202020204" pitchFamily="34" charset="0"/>
              </a:rPr>
              <a:t>Double deck screen</a:t>
            </a:r>
            <a:endParaRPr kumimoji="1" lang="en-US" altLang="ja-JP" sz="2400" dirty="0">
              <a:latin typeface="Arial" panose="020B0604020202020204" pitchFamily="34" charset="0"/>
              <a:cs typeface="Arial" panose="020B0604020202020204" pitchFamily="34" charset="0"/>
            </a:endParaRPr>
          </a:p>
        </p:txBody>
      </p:sp>
      <p:sp>
        <p:nvSpPr>
          <p:cNvPr id="58" name="テキスト ボックス 34">
            <a:extLst>
              <a:ext uri="{FF2B5EF4-FFF2-40B4-BE49-F238E27FC236}">
                <a16:creationId xmlns:a16="http://schemas.microsoft.com/office/drawing/2014/main" id="{D2461F76-64DA-A842-5D38-4C3D879A3659}"/>
              </a:ext>
            </a:extLst>
          </p:cNvPr>
          <p:cNvSpPr txBox="1"/>
          <p:nvPr/>
        </p:nvSpPr>
        <p:spPr>
          <a:xfrm>
            <a:off x="5036497" y="4615704"/>
            <a:ext cx="2459631" cy="830997"/>
          </a:xfrm>
          <a:prstGeom prst="rect">
            <a:avLst/>
          </a:prstGeom>
          <a:noFill/>
        </p:spPr>
        <p:txBody>
          <a:bodyPr wrap="square" rtlCol="0">
            <a:spAutoFit/>
          </a:bodyPr>
          <a:lstStyle/>
          <a:p>
            <a:pPr algn="r"/>
            <a:r>
              <a:rPr kumimoji="1" lang="en-US" altLang="ja-JP" sz="2400" dirty="0">
                <a:latin typeface="Arial" panose="020B0604020202020204" pitchFamily="34" charset="0"/>
                <a:cs typeface="Arial" panose="020B0604020202020204" pitchFamily="34" charset="0"/>
              </a:rPr>
              <a:t>Secondary crusher</a:t>
            </a:r>
          </a:p>
        </p:txBody>
      </p:sp>
      <p:sp>
        <p:nvSpPr>
          <p:cNvPr id="2" name="TextBox 1">
            <a:extLst>
              <a:ext uri="{FF2B5EF4-FFF2-40B4-BE49-F238E27FC236}">
                <a16:creationId xmlns:a16="http://schemas.microsoft.com/office/drawing/2014/main" id="{89A051E4-3073-AD26-9712-6389100168A7}"/>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3.6. Crushing stages and circuit (cont.)</a:t>
            </a:r>
          </a:p>
        </p:txBody>
      </p:sp>
      <p:pic>
        <p:nvPicPr>
          <p:cNvPr id="4" name="Picture 95">
            <a:extLst>
              <a:ext uri="{FF2B5EF4-FFF2-40B4-BE49-F238E27FC236}">
                <a16:creationId xmlns:a16="http://schemas.microsoft.com/office/drawing/2014/main" id="{D1E34AE1-B2AB-91A6-76CE-1F7524DCC961}"/>
              </a:ext>
            </a:extLst>
          </p:cNvPr>
          <p:cNvPicPr>
            <a:picLocks noChangeAspect="1"/>
          </p:cNvPicPr>
          <p:nvPr/>
        </p:nvPicPr>
        <p:blipFill>
          <a:blip r:embed="rId3" cstate="print">
            <a:duotone>
              <a:prstClr val="black"/>
              <a:srgbClr val="ED7D31">
                <a:tint val="45000"/>
                <a:satMod val="400000"/>
              </a:srgbClr>
            </a:duotone>
            <a:extLst>
              <a:ext uri="{28A0092B-C50C-407E-A947-70E740481C1C}">
                <a14:useLocalDpi xmlns:a14="http://schemas.microsoft.com/office/drawing/2010/main" val="0"/>
              </a:ext>
            </a:extLst>
          </a:blip>
          <a:stretch>
            <a:fillRect/>
          </a:stretch>
        </p:blipFill>
        <p:spPr>
          <a:xfrm>
            <a:off x="4184664" y="1768034"/>
            <a:ext cx="463196" cy="624116"/>
          </a:xfrm>
          <a:prstGeom prst="rect">
            <a:avLst/>
          </a:prstGeom>
        </p:spPr>
      </p:pic>
    </p:spTree>
    <p:extLst>
      <p:ext uri="{BB962C8B-B14F-4D97-AF65-F5344CB8AC3E}">
        <p14:creationId xmlns:p14="http://schemas.microsoft.com/office/powerpoint/2010/main" val="12499514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0" y="629658"/>
            <a:ext cx="12118340" cy="577850"/>
          </a:xfrm>
          <a:prstGeom prst="rect">
            <a:avLst/>
          </a:prstGeom>
          <a:noFill/>
        </p:spPr>
        <p:txBody>
          <a:bodyPr wrap="square" rtlCol="0">
            <a:spAutoFit/>
          </a:bodyPr>
          <a:lstStyle/>
          <a:p>
            <a:pPr marL="342900" indent="-342900" algn="just">
              <a:lnSpc>
                <a:spcPct val="150000"/>
              </a:lnSpc>
              <a:buFont typeface="Wingdings" pitchFamily="2" charset="2"/>
              <a:buChar cha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Typical crushing stages: </a:t>
            </a:r>
            <a:r>
              <a:rPr kumimoji="0" lang="en-GB"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open/closed circuit</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31</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Rectangle 5" descr="3 stages open closed circuit">
            <a:extLst>
              <a:ext uri="{FF2B5EF4-FFF2-40B4-BE49-F238E27FC236}">
                <a16:creationId xmlns:a16="http://schemas.microsoft.com/office/drawing/2014/main" id="{621063DF-80C4-8E7D-3784-4873A4E754D1}"/>
              </a:ext>
            </a:extLst>
          </p:cNvPr>
          <p:cNvSpPr>
            <a:spLocks noChangeArrowheads="1"/>
          </p:cNvSpPr>
          <p:nvPr/>
        </p:nvSpPr>
        <p:spPr bwMode="auto">
          <a:xfrm>
            <a:off x="1472995" y="1530548"/>
            <a:ext cx="7727776" cy="4972000"/>
          </a:xfrm>
          <a:prstGeom prst="rect">
            <a:avLst/>
          </a:prstGeom>
          <a:blipFill dpi="0" rotWithShape="1">
            <a:blip r:embed="rId3"/>
            <a:srcRect/>
            <a:stretch>
              <a:fillRect/>
            </a:stretch>
          </a:bli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16FF4ADF-3510-522E-46E8-54AA2A32C159}"/>
              </a:ext>
            </a:extLst>
          </p:cNvPr>
          <p:cNvSpPr txBox="1"/>
          <p:nvPr/>
        </p:nvSpPr>
        <p:spPr>
          <a:xfrm>
            <a:off x="1833035" y="1314524"/>
            <a:ext cx="1296144" cy="461665"/>
          </a:xfrm>
          <a:prstGeom prst="rect">
            <a:avLst/>
          </a:prstGeom>
          <a:noFill/>
        </p:spPr>
        <p:txBody>
          <a:bodyPr wrap="square" rtlCol="0">
            <a:spAutoFit/>
          </a:bodyPr>
          <a:lstStyle/>
          <a:p>
            <a:pPr algn="ctr" fontAlgn="auto">
              <a:spcBef>
                <a:spcPts val="0"/>
              </a:spcBef>
              <a:spcAft>
                <a:spcPts val="0"/>
              </a:spcAft>
            </a:pPr>
            <a:r>
              <a:rPr lang="en-US" altLang="ja-JP" sz="2400" b="1" dirty="0">
                <a:solidFill>
                  <a:srgbClr val="7030A0"/>
                </a:solidFill>
                <a:latin typeface="Arial" panose="020B0604020202020204" pitchFamily="34" charset="0"/>
                <a:ea typeface="ＭＳ Ｐゴシック" panose="020B0600070205080204" pitchFamily="50" charset="-128"/>
                <a:cs typeface="Arial" panose="020B0604020202020204" pitchFamily="34" charset="0"/>
              </a:rPr>
              <a:t>Feed</a:t>
            </a:r>
            <a:endParaRPr lang="ja-JP" altLang="en-US" sz="2400" b="1" dirty="0">
              <a:solidFill>
                <a:srgbClr val="7030A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 name="TextBox 4">
            <a:extLst>
              <a:ext uri="{FF2B5EF4-FFF2-40B4-BE49-F238E27FC236}">
                <a16:creationId xmlns:a16="http://schemas.microsoft.com/office/drawing/2014/main" id="{9021B180-E728-9867-CB21-128E76CBB3D1}"/>
              </a:ext>
            </a:extLst>
          </p:cNvPr>
          <p:cNvSpPr txBox="1"/>
          <p:nvPr/>
        </p:nvSpPr>
        <p:spPr>
          <a:xfrm>
            <a:off x="0" y="42640"/>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3.6. Crushing stages and circuit (cont.)</a:t>
            </a:r>
          </a:p>
        </p:txBody>
      </p:sp>
    </p:spTree>
    <p:extLst>
      <p:ext uri="{BB962C8B-B14F-4D97-AF65-F5344CB8AC3E}">
        <p14:creationId xmlns:p14="http://schemas.microsoft.com/office/powerpoint/2010/main" val="20129668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3677" y="504305"/>
            <a:ext cx="12118340" cy="577850"/>
          </a:xfrm>
          <a:prstGeom prst="rect">
            <a:avLst/>
          </a:prstGeom>
          <a:noFill/>
        </p:spPr>
        <p:txBody>
          <a:bodyPr wrap="square" rtlCol="0">
            <a:spAutoFit/>
          </a:bodyPr>
          <a:lstStyle/>
          <a:p>
            <a:pPr algn="just">
              <a:lnSpc>
                <a:spcPct val="150000"/>
              </a:lnSpc>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Difference between closed and open circuit</a:t>
            </a:r>
            <a:endParaRPr kumimoji="0" lang="en-GB"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32</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5" name="TextBox 4">
            <a:extLst>
              <a:ext uri="{FF2B5EF4-FFF2-40B4-BE49-F238E27FC236}">
                <a16:creationId xmlns:a16="http://schemas.microsoft.com/office/drawing/2014/main" id="{9021B180-E728-9867-CB21-128E76CBB3D1}"/>
              </a:ext>
            </a:extLst>
          </p:cNvPr>
          <p:cNvSpPr txBox="1"/>
          <p:nvPr/>
        </p:nvSpPr>
        <p:spPr>
          <a:xfrm>
            <a:off x="0" y="42640"/>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3.6. Crushing stages and circuit (cont.)</a:t>
            </a:r>
          </a:p>
        </p:txBody>
      </p:sp>
      <p:sp>
        <p:nvSpPr>
          <p:cNvPr id="6" name="正方形/長方形 11">
            <a:extLst>
              <a:ext uri="{FF2B5EF4-FFF2-40B4-BE49-F238E27FC236}">
                <a16:creationId xmlns:a16="http://schemas.microsoft.com/office/drawing/2014/main" id="{0C991836-89E2-5C4D-A0D0-F2A7A6FB32F2}"/>
              </a:ext>
            </a:extLst>
          </p:cNvPr>
          <p:cNvSpPr/>
          <p:nvPr/>
        </p:nvSpPr>
        <p:spPr bwMode="auto">
          <a:xfrm>
            <a:off x="1799946" y="2958422"/>
            <a:ext cx="1568134" cy="830997"/>
          </a:xfrm>
          <a:prstGeom prst="rect">
            <a:avLst/>
          </a:prstGeom>
          <a:noFill/>
          <a:ln w="38100" cap="flat" cmpd="sng" algn="ctr">
            <a:solidFill>
              <a:srgbClr val="3333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r>
              <a:rPr lang="en-US" altLang="ja-JP" sz="2400" b="1" dirty="0">
                <a:solidFill>
                  <a:prstClr val="black"/>
                </a:solidFill>
                <a:latin typeface="Arial" panose="020B0604020202020204" pitchFamily="34" charset="0"/>
                <a:cs typeface="Arial" panose="020B0604020202020204" pitchFamily="34" charset="0"/>
              </a:rPr>
              <a:t>Primary crusher</a:t>
            </a:r>
            <a:endParaRPr lang="ja-JP" altLang="en-US" sz="2400" b="1" dirty="0">
              <a:solidFill>
                <a:prstClr val="black"/>
              </a:solidFill>
              <a:latin typeface="Arial" panose="020B0604020202020204" pitchFamily="34" charset="0"/>
              <a:cs typeface="Arial" panose="020B0604020202020204" pitchFamily="34" charset="0"/>
            </a:endParaRPr>
          </a:p>
        </p:txBody>
      </p:sp>
      <p:sp>
        <p:nvSpPr>
          <p:cNvPr id="7" name="正方形/長方形 13">
            <a:extLst>
              <a:ext uri="{FF2B5EF4-FFF2-40B4-BE49-F238E27FC236}">
                <a16:creationId xmlns:a16="http://schemas.microsoft.com/office/drawing/2014/main" id="{5AE0CC16-084F-EFA3-6F3D-896C24F6BFDF}"/>
              </a:ext>
            </a:extLst>
          </p:cNvPr>
          <p:cNvSpPr/>
          <p:nvPr/>
        </p:nvSpPr>
        <p:spPr bwMode="auto">
          <a:xfrm>
            <a:off x="4160168" y="2934034"/>
            <a:ext cx="1872208" cy="830997"/>
          </a:xfrm>
          <a:prstGeom prst="rect">
            <a:avLst/>
          </a:prstGeom>
          <a:noFill/>
          <a:ln w="38100" cap="flat" cmpd="sng" algn="ctr">
            <a:solidFill>
              <a:srgbClr val="3333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r>
              <a:rPr lang="en-US" altLang="ja-JP" sz="2400" b="1" dirty="0">
                <a:solidFill>
                  <a:prstClr val="black"/>
                </a:solidFill>
                <a:latin typeface="Arial" panose="020B0604020202020204" pitchFamily="34" charset="0"/>
                <a:cs typeface="Arial" panose="020B0604020202020204" pitchFamily="34" charset="0"/>
              </a:rPr>
              <a:t>Secondary crusher</a:t>
            </a:r>
            <a:endParaRPr lang="ja-JP" altLang="en-US" sz="2400" b="1" dirty="0">
              <a:solidFill>
                <a:prstClr val="black"/>
              </a:solidFill>
              <a:latin typeface="Arial" panose="020B0604020202020204" pitchFamily="34" charset="0"/>
              <a:cs typeface="Arial" panose="020B0604020202020204" pitchFamily="34" charset="0"/>
            </a:endParaRPr>
          </a:p>
        </p:txBody>
      </p:sp>
      <p:sp>
        <p:nvSpPr>
          <p:cNvPr id="9" name="テキスト ボックス 15">
            <a:extLst>
              <a:ext uri="{FF2B5EF4-FFF2-40B4-BE49-F238E27FC236}">
                <a16:creationId xmlns:a16="http://schemas.microsoft.com/office/drawing/2014/main" id="{68BA6631-9ABD-9D53-24DC-D20AFB76D669}"/>
              </a:ext>
            </a:extLst>
          </p:cNvPr>
          <p:cNvSpPr txBox="1"/>
          <p:nvPr/>
        </p:nvSpPr>
        <p:spPr>
          <a:xfrm>
            <a:off x="1799946" y="5252806"/>
            <a:ext cx="4232430" cy="830997"/>
          </a:xfrm>
          <a:prstGeom prst="rect">
            <a:avLst/>
          </a:prstGeom>
          <a:noFill/>
          <a:ln w="38100">
            <a:solidFill>
              <a:srgbClr val="FF0000"/>
            </a:solidFill>
          </a:ln>
        </p:spPr>
        <p:txBody>
          <a:bodyPr wrap="square" rtlCol="0">
            <a:spAutoFit/>
          </a:bodyPr>
          <a:lstStyle/>
          <a:p>
            <a:pPr algn="ctr" fontAlgn="base">
              <a:spcBef>
                <a:spcPct val="0"/>
              </a:spcBef>
              <a:spcAft>
                <a:spcPct val="0"/>
              </a:spcAft>
            </a:pPr>
            <a:r>
              <a:rPr lang="en-US" altLang="ja-JP" sz="2400" b="1" dirty="0">
                <a:solidFill>
                  <a:srgbClr val="FF0000"/>
                </a:solidFill>
                <a:latin typeface="Arial" panose="020B0604020202020204" pitchFamily="34" charset="0"/>
                <a:cs typeface="Arial" panose="020B0604020202020204" pitchFamily="34" charset="0"/>
              </a:rPr>
              <a:t>Separation process or </a:t>
            </a:r>
          </a:p>
          <a:p>
            <a:pPr algn="ctr" fontAlgn="base">
              <a:spcBef>
                <a:spcPct val="0"/>
              </a:spcBef>
              <a:spcAft>
                <a:spcPct val="0"/>
              </a:spcAft>
            </a:pPr>
            <a:r>
              <a:rPr lang="en-US" altLang="ja-JP" sz="2400" b="1" dirty="0">
                <a:solidFill>
                  <a:srgbClr val="FF0000"/>
                </a:solidFill>
                <a:latin typeface="Arial" panose="020B0604020202020204" pitchFamily="34" charset="0"/>
                <a:cs typeface="Arial" panose="020B0604020202020204" pitchFamily="34" charset="0"/>
              </a:rPr>
              <a:t>fine grinding</a:t>
            </a:r>
            <a:endParaRPr lang="ja-JP" altLang="en-US" sz="2400" b="1" dirty="0">
              <a:solidFill>
                <a:srgbClr val="FF0000"/>
              </a:solidFill>
              <a:latin typeface="Arial" panose="020B0604020202020204" pitchFamily="34" charset="0"/>
              <a:cs typeface="Arial" panose="020B0604020202020204" pitchFamily="34" charset="0"/>
            </a:endParaRPr>
          </a:p>
        </p:txBody>
      </p:sp>
      <p:sp>
        <p:nvSpPr>
          <p:cNvPr id="10" name="テキスト ボックス 16">
            <a:extLst>
              <a:ext uri="{FF2B5EF4-FFF2-40B4-BE49-F238E27FC236}">
                <a16:creationId xmlns:a16="http://schemas.microsoft.com/office/drawing/2014/main" id="{C58D2459-D1BA-E969-B28D-8E0E7FB0F074}"/>
              </a:ext>
            </a:extLst>
          </p:cNvPr>
          <p:cNvSpPr txBox="1"/>
          <p:nvPr/>
        </p:nvSpPr>
        <p:spPr>
          <a:xfrm>
            <a:off x="1783904" y="1967708"/>
            <a:ext cx="1584176" cy="461665"/>
          </a:xfrm>
          <a:prstGeom prst="rect">
            <a:avLst/>
          </a:prstGeom>
          <a:noFill/>
          <a:ln w="38100">
            <a:solidFill>
              <a:srgbClr val="FF0000"/>
            </a:solidFill>
          </a:ln>
        </p:spPr>
        <p:txBody>
          <a:bodyPr wrap="square" rtlCol="0">
            <a:spAutoFit/>
          </a:bodyPr>
          <a:lstStyle/>
          <a:p>
            <a:pPr algn="ctr"/>
            <a:r>
              <a:rPr lang="en-US" altLang="ja-JP" sz="2400" dirty="0">
                <a:solidFill>
                  <a:srgbClr val="FF0000"/>
                </a:solidFill>
                <a:latin typeface="Arial" panose="020B0604020202020204" pitchFamily="34" charset="0"/>
                <a:cs typeface="Arial" panose="020B0604020202020204" pitchFamily="34" charset="0"/>
              </a:rPr>
              <a:t>Feed</a:t>
            </a:r>
            <a:endParaRPr lang="ja-JP" altLang="en-US" sz="2400" dirty="0">
              <a:solidFill>
                <a:srgbClr val="FF0000"/>
              </a:solidFill>
              <a:latin typeface="Arial" panose="020B0604020202020204" pitchFamily="34" charset="0"/>
              <a:cs typeface="Arial" panose="020B0604020202020204" pitchFamily="34" charset="0"/>
            </a:endParaRPr>
          </a:p>
        </p:txBody>
      </p:sp>
      <p:sp>
        <p:nvSpPr>
          <p:cNvPr id="11" name="テキスト ボックス 17">
            <a:extLst>
              <a:ext uri="{FF2B5EF4-FFF2-40B4-BE49-F238E27FC236}">
                <a16:creationId xmlns:a16="http://schemas.microsoft.com/office/drawing/2014/main" id="{38E24279-13B2-A08D-7A0B-E181ECE5FA73}"/>
              </a:ext>
            </a:extLst>
          </p:cNvPr>
          <p:cNvSpPr txBox="1"/>
          <p:nvPr/>
        </p:nvSpPr>
        <p:spPr>
          <a:xfrm>
            <a:off x="1799946" y="4211014"/>
            <a:ext cx="4232430" cy="461665"/>
          </a:xfrm>
          <a:prstGeom prst="rect">
            <a:avLst/>
          </a:prstGeom>
          <a:noFill/>
          <a:ln w="38100">
            <a:solidFill>
              <a:srgbClr val="3333FF"/>
            </a:solidFill>
          </a:ln>
        </p:spPr>
        <p:txBody>
          <a:bodyPr wrap="square" rtlCol="0">
            <a:spAutoFit/>
          </a:bodyPr>
          <a:lstStyle/>
          <a:p>
            <a:pPr algn="ctr"/>
            <a:r>
              <a:rPr lang="en-US" altLang="ja-JP" sz="2400" dirty="0">
                <a:solidFill>
                  <a:prstClr val="black"/>
                </a:solidFill>
                <a:latin typeface="Arial" panose="020B0604020202020204" pitchFamily="34" charset="0"/>
                <a:cs typeface="Arial" panose="020B0604020202020204" pitchFamily="34" charset="0"/>
              </a:rPr>
              <a:t>Screen</a:t>
            </a:r>
            <a:endParaRPr lang="ja-JP" altLang="en-US" sz="2400" dirty="0">
              <a:solidFill>
                <a:prstClr val="black"/>
              </a:solidFill>
              <a:latin typeface="Arial" panose="020B0604020202020204" pitchFamily="34" charset="0"/>
              <a:cs typeface="Arial" panose="020B0604020202020204" pitchFamily="34" charset="0"/>
            </a:endParaRPr>
          </a:p>
        </p:txBody>
      </p:sp>
      <p:cxnSp>
        <p:nvCxnSpPr>
          <p:cNvPr id="12" name="直線矢印コネクタ 18">
            <a:extLst>
              <a:ext uri="{FF2B5EF4-FFF2-40B4-BE49-F238E27FC236}">
                <a16:creationId xmlns:a16="http://schemas.microsoft.com/office/drawing/2014/main" id="{8FF69213-0513-4300-26C3-A3FDF0658BBB}"/>
              </a:ext>
            </a:extLst>
          </p:cNvPr>
          <p:cNvCxnSpPr/>
          <p:nvPr/>
        </p:nvCxnSpPr>
        <p:spPr>
          <a:xfrm>
            <a:off x="3800128" y="4815534"/>
            <a:ext cx="0" cy="34087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20">
            <a:extLst>
              <a:ext uri="{FF2B5EF4-FFF2-40B4-BE49-F238E27FC236}">
                <a16:creationId xmlns:a16="http://schemas.microsoft.com/office/drawing/2014/main" id="{BE43F5CE-47A0-DC1D-BDCC-42FB8D59727F}"/>
              </a:ext>
            </a:extLst>
          </p:cNvPr>
          <p:cNvCxnSpPr/>
          <p:nvPr/>
        </p:nvCxnSpPr>
        <p:spPr>
          <a:xfrm>
            <a:off x="2575992" y="2593158"/>
            <a:ext cx="0" cy="34087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21">
            <a:extLst>
              <a:ext uri="{FF2B5EF4-FFF2-40B4-BE49-F238E27FC236}">
                <a16:creationId xmlns:a16="http://schemas.microsoft.com/office/drawing/2014/main" id="{75C4BCDF-BD59-C2A2-2460-F89D14C9A8A6}"/>
              </a:ext>
            </a:extLst>
          </p:cNvPr>
          <p:cNvCxnSpPr/>
          <p:nvPr/>
        </p:nvCxnSpPr>
        <p:spPr>
          <a:xfrm>
            <a:off x="2575992" y="3870138"/>
            <a:ext cx="0" cy="34087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テキスト ボックス 2">
            <a:extLst>
              <a:ext uri="{FF2B5EF4-FFF2-40B4-BE49-F238E27FC236}">
                <a16:creationId xmlns:a16="http://schemas.microsoft.com/office/drawing/2014/main" id="{6D5DB78A-4871-5A1A-4209-857B3FAA9DF2}"/>
              </a:ext>
            </a:extLst>
          </p:cNvPr>
          <p:cNvSpPr txBox="1"/>
          <p:nvPr/>
        </p:nvSpPr>
        <p:spPr>
          <a:xfrm>
            <a:off x="3800128" y="4733543"/>
            <a:ext cx="2608330" cy="461665"/>
          </a:xfrm>
          <a:prstGeom prst="rect">
            <a:avLst/>
          </a:prstGeom>
          <a:noFill/>
        </p:spPr>
        <p:txBody>
          <a:bodyPr wrap="square" rtlCol="0">
            <a:spAutoFit/>
          </a:bodyPr>
          <a:lstStyle/>
          <a:p>
            <a:r>
              <a:rPr lang="ja-JP" altLang="en-US" sz="2400" dirty="0">
                <a:latin typeface="Arial" panose="020B0604020202020204" pitchFamily="34" charset="0"/>
                <a:cs typeface="Arial" panose="020B0604020202020204" pitchFamily="34" charset="0"/>
              </a:rPr>
              <a:t>（</a:t>
            </a:r>
            <a:r>
              <a:rPr lang="ja-JP" altLang="en-US" sz="2400" dirty="0" err="1">
                <a:latin typeface="Arial" panose="020B0604020202020204" pitchFamily="34" charset="0"/>
                <a:cs typeface="Arial" panose="020B0604020202020204" pitchFamily="34" charset="0"/>
              </a:rPr>
              <a:t>ー</a:t>
            </a:r>
            <a:r>
              <a:rPr lang="ja-JP" altLang="en-US" sz="2400" dirty="0">
                <a:latin typeface="Arial" panose="020B0604020202020204" pitchFamily="34" charset="0"/>
                <a:cs typeface="Arial" panose="020B0604020202020204" pitchFamily="34" charset="0"/>
              </a:rPr>
              <a:t>）</a:t>
            </a:r>
            <a:endParaRPr kumimoji="1" lang="ja-JP" altLang="en-US" sz="2400" dirty="0">
              <a:latin typeface="Arial" panose="020B0604020202020204" pitchFamily="34" charset="0"/>
              <a:cs typeface="Arial" panose="020B0604020202020204" pitchFamily="34" charset="0"/>
            </a:endParaRPr>
          </a:p>
        </p:txBody>
      </p:sp>
      <p:sp>
        <p:nvSpPr>
          <p:cNvPr id="16" name="テキスト ボックス 23">
            <a:extLst>
              <a:ext uri="{FF2B5EF4-FFF2-40B4-BE49-F238E27FC236}">
                <a16:creationId xmlns:a16="http://schemas.microsoft.com/office/drawing/2014/main" id="{13A0DC11-51CA-5746-D1D3-32F9ACFE4522}"/>
              </a:ext>
            </a:extLst>
          </p:cNvPr>
          <p:cNvSpPr txBox="1"/>
          <p:nvPr/>
        </p:nvSpPr>
        <p:spPr>
          <a:xfrm>
            <a:off x="3640667" y="3740399"/>
            <a:ext cx="2376264" cy="461665"/>
          </a:xfrm>
          <a:prstGeom prst="rect">
            <a:avLst/>
          </a:prstGeom>
          <a:noFill/>
        </p:spPr>
        <p:txBody>
          <a:bodyPr wrap="square" rtlCol="0">
            <a:spAutoFit/>
          </a:bodyPr>
          <a:lstStyle/>
          <a:p>
            <a:r>
              <a:rPr lang="ja-JP" altLang="en-US" sz="2400" dirty="0">
                <a:latin typeface="Arial" panose="020B0604020202020204" pitchFamily="34" charset="0"/>
                <a:cs typeface="Arial" panose="020B0604020202020204" pitchFamily="34" charset="0"/>
              </a:rPr>
              <a:t>（</a:t>
            </a:r>
            <a:r>
              <a:rPr lang="en-US" altLang="ja-JP" sz="2400" dirty="0">
                <a:latin typeface="Arial" panose="020B0604020202020204" pitchFamily="34" charset="0"/>
                <a:cs typeface="Arial" panose="020B0604020202020204" pitchFamily="34" charset="0"/>
              </a:rPr>
              <a:t>+</a:t>
            </a:r>
            <a:r>
              <a:rPr lang="ja-JP" altLang="en-US" sz="2400" dirty="0">
                <a:latin typeface="Arial" panose="020B0604020202020204" pitchFamily="34" charset="0"/>
                <a:cs typeface="Arial" panose="020B0604020202020204" pitchFamily="34" charset="0"/>
              </a:rPr>
              <a:t>）</a:t>
            </a:r>
            <a:endParaRPr kumimoji="1" lang="ja-JP" altLang="en-US" sz="2400" dirty="0">
              <a:latin typeface="Arial" panose="020B0604020202020204" pitchFamily="34" charset="0"/>
              <a:cs typeface="Arial" panose="020B0604020202020204" pitchFamily="34" charset="0"/>
            </a:endParaRPr>
          </a:p>
        </p:txBody>
      </p:sp>
      <p:cxnSp>
        <p:nvCxnSpPr>
          <p:cNvPr id="17" name="直線矢印コネクタ 27">
            <a:extLst>
              <a:ext uri="{FF2B5EF4-FFF2-40B4-BE49-F238E27FC236}">
                <a16:creationId xmlns:a16="http://schemas.microsoft.com/office/drawing/2014/main" id="{3A8BB71A-1845-84BF-5DA9-9175D2F16A08}"/>
              </a:ext>
            </a:extLst>
          </p:cNvPr>
          <p:cNvCxnSpPr/>
          <p:nvPr/>
        </p:nvCxnSpPr>
        <p:spPr>
          <a:xfrm>
            <a:off x="5888360" y="3819873"/>
            <a:ext cx="0" cy="34087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正方形/長方形 29">
            <a:extLst>
              <a:ext uri="{FF2B5EF4-FFF2-40B4-BE49-F238E27FC236}">
                <a16:creationId xmlns:a16="http://schemas.microsoft.com/office/drawing/2014/main" id="{D6C81D4A-7240-8082-D4E5-EA06D2F35235}"/>
              </a:ext>
            </a:extLst>
          </p:cNvPr>
          <p:cNvSpPr/>
          <p:nvPr/>
        </p:nvSpPr>
        <p:spPr>
          <a:xfrm>
            <a:off x="3178557" y="1223524"/>
            <a:ext cx="2218877" cy="461665"/>
          </a:xfrm>
          <a:prstGeom prst="rect">
            <a:avLst/>
          </a:prstGeom>
        </p:spPr>
        <p:txBody>
          <a:bodyPr wrap="none">
            <a:spAutoFit/>
          </a:bodyPr>
          <a:lstStyle/>
          <a:p>
            <a:pPr fontAlgn="base">
              <a:spcBef>
                <a:spcPct val="0"/>
              </a:spcBef>
              <a:spcAft>
                <a:spcPct val="0"/>
              </a:spcAft>
            </a:pPr>
            <a:r>
              <a:rPr lang="en-US" altLang="ja-JP" sz="2400" b="1" dirty="0">
                <a:solidFill>
                  <a:srgbClr val="0000CC"/>
                </a:solidFill>
                <a:latin typeface="Arial" panose="020B0604020202020204" pitchFamily="34" charset="0"/>
                <a:cs typeface="Arial" panose="020B0604020202020204" pitchFamily="34" charset="0"/>
              </a:rPr>
              <a:t>Closed circuit</a:t>
            </a:r>
            <a:endParaRPr lang="ja-JP" altLang="en-US" sz="2400" b="1" dirty="0">
              <a:solidFill>
                <a:srgbClr val="0000CC"/>
              </a:solidFill>
              <a:latin typeface="Arial" panose="020B0604020202020204" pitchFamily="34" charset="0"/>
              <a:cs typeface="Arial" panose="020B0604020202020204" pitchFamily="34" charset="0"/>
            </a:endParaRPr>
          </a:p>
        </p:txBody>
      </p:sp>
      <p:sp>
        <p:nvSpPr>
          <p:cNvPr id="19" name="正方形/長方形 30">
            <a:extLst>
              <a:ext uri="{FF2B5EF4-FFF2-40B4-BE49-F238E27FC236}">
                <a16:creationId xmlns:a16="http://schemas.microsoft.com/office/drawing/2014/main" id="{D8DA9D9B-6511-021C-2A33-1669EF392CF7}"/>
              </a:ext>
            </a:extLst>
          </p:cNvPr>
          <p:cNvSpPr/>
          <p:nvPr/>
        </p:nvSpPr>
        <p:spPr bwMode="auto">
          <a:xfrm>
            <a:off x="6624482" y="2986297"/>
            <a:ext cx="1568134" cy="830997"/>
          </a:xfrm>
          <a:prstGeom prst="rect">
            <a:avLst/>
          </a:prstGeom>
          <a:noFill/>
          <a:ln w="38100" cap="flat" cmpd="sng" algn="ctr">
            <a:solidFill>
              <a:srgbClr val="3333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r>
              <a:rPr lang="en-US" altLang="ja-JP" sz="2400" b="1" dirty="0">
                <a:solidFill>
                  <a:prstClr val="black"/>
                </a:solidFill>
                <a:latin typeface="Arial" panose="020B0604020202020204" pitchFamily="34" charset="0"/>
                <a:cs typeface="Arial" panose="020B0604020202020204" pitchFamily="34" charset="0"/>
              </a:rPr>
              <a:t>Primary crusher</a:t>
            </a:r>
            <a:endParaRPr lang="ja-JP" altLang="en-US" sz="2400" b="1" dirty="0">
              <a:solidFill>
                <a:prstClr val="black"/>
              </a:solidFill>
              <a:latin typeface="Arial" panose="020B0604020202020204" pitchFamily="34" charset="0"/>
              <a:cs typeface="Arial" panose="020B0604020202020204" pitchFamily="34" charset="0"/>
            </a:endParaRPr>
          </a:p>
        </p:txBody>
      </p:sp>
      <p:sp>
        <p:nvSpPr>
          <p:cNvPr id="20" name="テキスト ボックス 32">
            <a:extLst>
              <a:ext uri="{FF2B5EF4-FFF2-40B4-BE49-F238E27FC236}">
                <a16:creationId xmlns:a16="http://schemas.microsoft.com/office/drawing/2014/main" id="{64202D60-BFF8-83C1-BA9E-C44E1DBEC47A}"/>
              </a:ext>
            </a:extLst>
          </p:cNvPr>
          <p:cNvSpPr txBox="1"/>
          <p:nvPr/>
        </p:nvSpPr>
        <p:spPr>
          <a:xfrm>
            <a:off x="6624482" y="5280681"/>
            <a:ext cx="4232430" cy="830997"/>
          </a:xfrm>
          <a:prstGeom prst="rect">
            <a:avLst/>
          </a:prstGeom>
          <a:noFill/>
          <a:ln w="38100">
            <a:solidFill>
              <a:srgbClr val="FF0000"/>
            </a:solidFill>
          </a:ln>
        </p:spPr>
        <p:txBody>
          <a:bodyPr wrap="square" rtlCol="0">
            <a:spAutoFit/>
          </a:bodyPr>
          <a:lstStyle/>
          <a:p>
            <a:pPr algn="ctr" fontAlgn="base">
              <a:spcBef>
                <a:spcPct val="0"/>
              </a:spcBef>
              <a:spcAft>
                <a:spcPct val="0"/>
              </a:spcAft>
            </a:pPr>
            <a:r>
              <a:rPr lang="en-US" altLang="ja-JP" sz="2400" b="1" dirty="0">
                <a:solidFill>
                  <a:srgbClr val="FF0000"/>
                </a:solidFill>
                <a:latin typeface="Arial" panose="020B0604020202020204" pitchFamily="34" charset="0"/>
                <a:cs typeface="Arial" panose="020B0604020202020204" pitchFamily="34" charset="0"/>
              </a:rPr>
              <a:t>Separation process or </a:t>
            </a:r>
          </a:p>
          <a:p>
            <a:pPr algn="ctr" fontAlgn="base">
              <a:spcBef>
                <a:spcPct val="0"/>
              </a:spcBef>
              <a:spcAft>
                <a:spcPct val="0"/>
              </a:spcAft>
            </a:pPr>
            <a:r>
              <a:rPr lang="en-US" altLang="ja-JP" sz="2400" b="1" dirty="0">
                <a:solidFill>
                  <a:srgbClr val="FF0000"/>
                </a:solidFill>
                <a:latin typeface="Arial" panose="020B0604020202020204" pitchFamily="34" charset="0"/>
                <a:cs typeface="Arial" panose="020B0604020202020204" pitchFamily="34" charset="0"/>
              </a:rPr>
              <a:t>fine grinding</a:t>
            </a:r>
            <a:endParaRPr lang="ja-JP" altLang="en-US" sz="2400" b="1" dirty="0">
              <a:solidFill>
                <a:srgbClr val="FF0000"/>
              </a:solidFill>
              <a:latin typeface="Arial" panose="020B0604020202020204" pitchFamily="34" charset="0"/>
              <a:cs typeface="Arial" panose="020B0604020202020204" pitchFamily="34" charset="0"/>
            </a:endParaRPr>
          </a:p>
        </p:txBody>
      </p:sp>
      <p:sp>
        <p:nvSpPr>
          <p:cNvPr id="21" name="テキスト ボックス 33">
            <a:extLst>
              <a:ext uri="{FF2B5EF4-FFF2-40B4-BE49-F238E27FC236}">
                <a16:creationId xmlns:a16="http://schemas.microsoft.com/office/drawing/2014/main" id="{C61B1CBC-B229-00E0-2571-F14395E69133}"/>
              </a:ext>
            </a:extLst>
          </p:cNvPr>
          <p:cNvSpPr txBox="1"/>
          <p:nvPr/>
        </p:nvSpPr>
        <p:spPr>
          <a:xfrm>
            <a:off x="6608440" y="2020983"/>
            <a:ext cx="1584176" cy="461665"/>
          </a:xfrm>
          <a:prstGeom prst="rect">
            <a:avLst/>
          </a:prstGeom>
          <a:noFill/>
          <a:ln w="38100">
            <a:solidFill>
              <a:srgbClr val="FF0000"/>
            </a:solidFill>
          </a:ln>
        </p:spPr>
        <p:txBody>
          <a:bodyPr wrap="square" rtlCol="0">
            <a:spAutoFit/>
          </a:bodyPr>
          <a:lstStyle/>
          <a:p>
            <a:pPr algn="ctr"/>
            <a:r>
              <a:rPr lang="en-US" altLang="ja-JP" sz="2400" dirty="0">
                <a:solidFill>
                  <a:srgbClr val="FF0000"/>
                </a:solidFill>
                <a:latin typeface="Arial" panose="020B0604020202020204" pitchFamily="34" charset="0"/>
                <a:cs typeface="Arial" panose="020B0604020202020204" pitchFamily="34" charset="0"/>
              </a:rPr>
              <a:t>Feed</a:t>
            </a:r>
            <a:endParaRPr lang="ja-JP" altLang="en-US" sz="2400" dirty="0">
              <a:solidFill>
                <a:srgbClr val="FF0000"/>
              </a:solidFill>
              <a:latin typeface="Arial" panose="020B0604020202020204" pitchFamily="34" charset="0"/>
              <a:cs typeface="Arial" panose="020B0604020202020204" pitchFamily="34" charset="0"/>
            </a:endParaRPr>
          </a:p>
        </p:txBody>
      </p:sp>
      <p:sp>
        <p:nvSpPr>
          <p:cNvPr id="22" name="テキスト ボックス 34">
            <a:extLst>
              <a:ext uri="{FF2B5EF4-FFF2-40B4-BE49-F238E27FC236}">
                <a16:creationId xmlns:a16="http://schemas.microsoft.com/office/drawing/2014/main" id="{2FBD398A-8736-551C-E32E-622FDE57DF04}"/>
              </a:ext>
            </a:extLst>
          </p:cNvPr>
          <p:cNvSpPr txBox="1"/>
          <p:nvPr/>
        </p:nvSpPr>
        <p:spPr>
          <a:xfrm>
            <a:off x="6624482" y="4238889"/>
            <a:ext cx="3584358" cy="461665"/>
          </a:xfrm>
          <a:prstGeom prst="rect">
            <a:avLst/>
          </a:prstGeom>
          <a:noFill/>
          <a:ln w="38100">
            <a:solidFill>
              <a:srgbClr val="3333FF"/>
            </a:solidFill>
          </a:ln>
        </p:spPr>
        <p:txBody>
          <a:bodyPr wrap="square" rtlCol="0">
            <a:spAutoFit/>
          </a:bodyPr>
          <a:lstStyle/>
          <a:p>
            <a:pPr algn="ctr"/>
            <a:r>
              <a:rPr lang="en-US" altLang="ja-JP" sz="2400" dirty="0">
                <a:solidFill>
                  <a:prstClr val="black"/>
                </a:solidFill>
                <a:latin typeface="Arial" panose="020B0604020202020204" pitchFamily="34" charset="0"/>
                <a:cs typeface="Arial" panose="020B0604020202020204" pitchFamily="34" charset="0"/>
              </a:rPr>
              <a:t>Screen</a:t>
            </a:r>
            <a:endParaRPr lang="ja-JP" altLang="en-US" sz="2400" dirty="0">
              <a:solidFill>
                <a:prstClr val="black"/>
              </a:solidFill>
              <a:latin typeface="Arial" panose="020B0604020202020204" pitchFamily="34" charset="0"/>
              <a:cs typeface="Arial" panose="020B0604020202020204" pitchFamily="34" charset="0"/>
            </a:endParaRPr>
          </a:p>
        </p:txBody>
      </p:sp>
      <p:cxnSp>
        <p:nvCxnSpPr>
          <p:cNvPr id="23" name="直線矢印コネクタ 35">
            <a:extLst>
              <a:ext uri="{FF2B5EF4-FFF2-40B4-BE49-F238E27FC236}">
                <a16:creationId xmlns:a16="http://schemas.microsoft.com/office/drawing/2014/main" id="{3303751C-A080-CF58-4A47-D78560625147}"/>
              </a:ext>
            </a:extLst>
          </p:cNvPr>
          <p:cNvCxnSpPr/>
          <p:nvPr/>
        </p:nvCxnSpPr>
        <p:spPr>
          <a:xfrm>
            <a:off x="8392882" y="4847454"/>
            <a:ext cx="0" cy="34087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36">
            <a:extLst>
              <a:ext uri="{FF2B5EF4-FFF2-40B4-BE49-F238E27FC236}">
                <a16:creationId xmlns:a16="http://schemas.microsoft.com/office/drawing/2014/main" id="{4A029EF6-650E-7194-5DE8-96207913CBDB}"/>
              </a:ext>
            </a:extLst>
          </p:cNvPr>
          <p:cNvCxnSpPr/>
          <p:nvPr/>
        </p:nvCxnSpPr>
        <p:spPr>
          <a:xfrm>
            <a:off x="7400528" y="2621033"/>
            <a:ext cx="0" cy="34087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37">
            <a:extLst>
              <a:ext uri="{FF2B5EF4-FFF2-40B4-BE49-F238E27FC236}">
                <a16:creationId xmlns:a16="http://schemas.microsoft.com/office/drawing/2014/main" id="{05BBEE62-6C18-5478-1CD8-ABA958916D03}"/>
              </a:ext>
            </a:extLst>
          </p:cNvPr>
          <p:cNvCxnSpPr/>
          <p:nvPr/>
        </p:nvCxnSpPr>
        <p:spPr>
          <a:xfrm>
            <a:off x="7400528" y="3898013"/>
            <a:ext cx="0" cy="34087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テキスト ボックス 38">
            <a:extLst>
              <a:ext uri="{FF2B5EF4-FFF2-40B4-BE49-F238E27FC236}">
                <a16:creationId xmlns:a16="http://schemas.microsoft.com/office/drawing/2014/main" id="{51919917-1394-32C4-E8B3-65179461C736}"/>
              </a:ext>
            </a:extLst>
          </p:cNvPr>
          <p:cNvSpPr txBox="1"/>
          <p:nvPr/>
        </p:nvSpPr>
        <p:spPr>
          <a:xfrm>
            <a:off x="8391439" y="4733542"/>
            <a:ext cx="1223684" cy="461665"/>
          </a:xfrm>
          <a:prstGeom prst="rect">
            <a:avLst/>
          </a:prstGeom>
          <a:noFill/>
        </p:spPr>
        <p:txBody>
          <a:bodyPr wrap="square" rtlCol="0">
            <a:spAutoFit/>
          </a:bodyPr>
          <a:lstStyle/>
          <a:p>
            <a:r>
              <a:rPr lang="ja-JP" altLang="en-US" sz="2400" dirty="0">
                <a:latin typeface="Arial" panose="020B0604020202020204" pitchFamily="34" charset="0"/>
                <a:cs typeface="Arial" panose="020B0604020202020204" pitchFamily="34" charset="0"/>
              </a:rPr>
              <a:t>（</a:t>
            </a:r>
            <a:r>
              <a:rPr lang="ja-JP" altLang="en-US" sz="2400" dirty="0" err="1">
                <a:latin typeface="Arial" panose="020B0604020202020204" pitchFamily="34" charset="0"/>
                <a:cs typeface="Arial" panose="020B0604020202020204" pitchFamily="34" charset="0"/>
              </a:rPr>
              <a:t>ー</a:t>
            </a:r>
            <a:r>
              <a:rPr lang="ja-JP" altLang="en-US" sz="2400" dirty="0">
                <a:latin typeface="Arial" panose="020B0604020202020204" pitchFamily="34" charset="0"/>
                <a:cs typeface="Arial" panose="020B0604020202020204" pitchFamily="34" charset="0"/>
              </a:rPr>
              <a:t>）　</a:t>
            </a:r>
            <a:endParaRPr kumimoji="1" lang="ja-JP" altLang="en-US" sz="2400" dirty="0">
              <a:latin typeface="Arial" panose="020B0604020202020204" pitchFamily="34" charset="0"/>
              <a:cs typeface="Arial" panose="020B0604020202020204" pitchFamily="34" charset="0"/>
            </a:endParaRPr>
          </a:p>
        </p:txBody>
      </p:sp>
      <p:sp>
        <p:nvSpPr>
          <p:cNvPr id="27" name="テキスト ボックス 39">
            <a:extLst>
              <a:ext uri="{FF2B5EF4-FFF2-40B4-BE49-F238E27FC236}">
                <a16:creationId xmlns:a16="http://schemas.microsoft.com/office/drawing/2014/main" id="{BA076629-7D8C-075E-C936-733606AA6ACC}"/>
              </a:ext>
            </a:extLst>
          </p:cNvPr>
          <p:cNvSpPr txBox="1"/>
          <p:nvPr/>
        </p:nvSpPr>
        <p:spPr>
          <a:xfrm>
            <a:off x="8217207" y="3792580"/>
            <a:ext cx="1046980" cy="461665"/>
          </a:xfrm>
          <a:prstGeom prst="rect">
            <a:avLst/>
          </a:prstGeom>
          <a:noFill/>
        </p:spPr>
        <p:txBody>
          <a:bodyPr wrap="square" rtlCol="0">
            <a:spAutoFit/>
          </a:bodyPr>
          <a:lstStyle/>
          <a:p>
            <a:r>
              <a:rPr lang="ja-JP" altLang="en-US" sz="2400" dirty="0">
                <a:latin typeface="Arial" panose="020B0604020202020204" pitchFamily="34" charset="0"/>
                <a:cs typeface="Arial" panose="020B0604020202020204" pitchFamily="34" charset="0"/>
              </a:rPr>
              <a:t>（</a:t>
            </a:r>
            <a:r>
              <a:rPr lang="en-US" altLang="ja-JP" sz="2400" dirty="0">
                <a:latin typeface="Arial" panose="020B0604020202020204" pitchFamily="34" charset="0"/>
                <a:cs typeface="Arial" panose="020B0604020202020204" pitchFamily="34" charset="0"/>
              </a:rPr>
              <a:t>+</a:t>
            </a:r>
            <a:r>
              <a:rPr lang="ja-JP" altLang="en-US" sz="2400" dirty="0">
                <a:latin typeface="Arial" panose="020B0604020202020204" pitchFamily="34" charset="0"/>
                <a:cs typeface="Arial" panose="020B0604020202020204" pitchFamily="34" charset="0"/>
              </a:rPr>
              <a:t>）</a:t>
            </a:r>
            <a:endParaRPr kumimoji="1" lang="ja-JP" altLang="en-US" sz="2400" dirty="0">
              <a:latin typeface="Arial" panose="020B0604020202020204" pitchFamily="34" charset="0"/>
              <a:cs typeface="Arial" panose="020B0604020202020204" pitchFamily="34" charset="0"/>
            </a:endParaRPr>
          </a:p>
        </p:txBody>
      </p:sp>
      <p:cxnSp>
        <p:nvCxnSpPr>
          <p:cNvPr id="28" name="直線矢印コネクタ 41">
            <a:extLst>
              <a:ext uri="{FF2B5EF4-FFF2-40B4-BE49-F238E27FC236}">
                <a16:creationId xmlns:a16="http://schemas.microsoft.com/office/drawing/2014/main" id="{AE95594C-9670-DAEB-8C88-96120D65F6DD}"/>
              </a:ext>
            </a:extLst>
          </p:cNvPr>
          <p:cNvCxnSpPr/>
          <p:nvPr/>
        </p:nvCxnSpPr>
        <p:spPr>
          <a:xfrm flipH="1">
            <a:off x="10424864" y="3826586"/>
            <a:ext cx="3138" cy="145409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正方形/長方形 43">
            <a:extLst>
              <a:ext uri="{FF2B5EF4-FFF2-40B4-BE49-F238E27FC236}">
                <a16:creationId xmlns:a16="http://schemas.microsoft.com/office/drawing/2014/main" id="{0E2FABFA-6B73-1F34-4294-1C36149D6EE6}"/>
              </a:ext>
            </a:extLst>
          </p:cNvPr>
          <p:cNvSpPr/>
          <p:nvPr/>
        </p:nvSpPr>
        <p:spPr>
          <a:xfrm>
            <a:off x="8014067" y="1239774"/>
            <a:ext cx="1978427" cy="461665"/>
          </a:xfrm>
          <a:prstGeom prst="rect">
            <a:avLst/>
          </a:prstGeom>
        </p:spPr>
        <p:txBody>
          <a:bodyPr wrap="none">
            <a:spAutoFit/>
          </a:bodyPr>
          <a:lstStyle/>
          <a:p>
            <a:r>
              <a:rPr lang="en-US" altLang="ja-JP" sz="2400" b="1" dirty="0">
                <a:solidFill>
                  <a:srgbClr val="FF0000"/>
                </a:solidFill>
                <a:latin typeface="Arial" panose="020B0604020202020204" pitchFamily="34" charset="0"/>
                <a:cs typeface="Arial" panose="020B0604020202020204" pitchFamily="34" charset="0"/>
              </a:rPr>
              <a:t>Open circuit</a:t>
            </a:r>
            <a:endParaRPr lang="ja-JP" altLang="en-US" sz="2400" b="1" dirty="0">
              <a:latin typeface="Arial" panose="020B0604020202020204" pitchFamily="34" charset="0"/>
              <a:cs typeface="Arial" panose="020B0604020202020204" pitchFamily="34" charset="0"/>
            </a:endParaRPr>
          </a:p>
        </p:txBody>
      </p:sp>
      <p:sp>
        <p:nvSpPr>
          <p:cNvPr id="30" name="フリーフォーム: 図形 44">
            <a:extLst>
              <a:ext uri="{FF2B5EF4-FFF2-40B4-BE49-F238E27FC236}">
                <a16:creationId xmlns:a16="http://schemas.microsoft.com/office/drawing/2014/main" id="{3235EF39-9534-9AE4-8C98-8DF7BBE112A1}"/>
              </a:ext>
            </a:extLst>
          </p:cNvPr>
          <p:cNvSpPr/>
          <p:nvPr/>
        </p:nvSpPr>
        <p:spPr>
          <a:xfrm>
            <a:off x="3721585" y="3326974"/>
            <a:ext cx="404849" cy="886480"/>
          </a:xfrm>
          <a:custGeom>
            <a:avLst/>
            <a:gdLst>
              <a:gd name="connsiteX0" fmla="*/ 0 w 404849"/>
              <a:gd name="connsiteY0" fmla="*/ 886480 h 886480"/>
              <a:gd name="connsiteX1" fmla="*/ 0 w 404849"/>
              <a:gd name="connsiteY1" fmla="*/ 0 h 886480"/>
              <a:gd name="connsiteX2" fmla="*/ 404849 w 404849"/>
              <a:gd name="connsiteY2" fmla="*/ 0 h 886480"/>
            </a:gdLst>
            <a:ahLst/>
            <a:cxnLst>
              <a:cxn ang="0">
                <a:pos x="connsiteX0" y="connsiteY0"/>
              </a:cxn>
              <a:cxn ang="0">
                <a:pos x="connsiteX1" y="connsiteY1"/>
              </a:cxn>
              <a:cxn ang="0">
                <a:pos x="connsiteX2" y="connsiteY2"/>
              </a:cxn>
            </a:cxnLst>
            <a:rect l="l" t="t" r="r" b="b"/>
            <a:pathLst>
              <a:path w="404849" h="886480">
                <a:moveTo>
                  <a:pt x="0" y="886480"/>
                </a:moveTo>
                <a:lnTo>
                  <a:pt x="0" y="0"/>
                </a:lnTo>
                <a:lnTo>
                  <a:pt x="404849" y="0"/>
                </a:lnTo>
              </a:path>
            </a:pathLst>
          </a:custGeom>
          <a:noFill/>
          <a:ln w="38100">
            <a:solidFill>
              <a:schemeClr val="tx1"/>
            </a:solidFill>
            <a:headEnd type="none"/>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31" name="正方形/長方形 46">
            <a:extLst>
              <a:ext uri="{FF2B5EF4-FFF2-40B4-BE49-F238E27FC236}">
                <a16:creationId xmlns:a16="http://schemas.microsoft.com/office/drawing/2014/main" id="{A6017C5C-8E32-CED8-A637-BDED0612F3E9}"/>
              </a:ext>
            </a:extLst>
          </p:cNvPr>
          <p:cNvSpPr/>
          <p:nvPr/>
        </p:nvSpPr>
        <p:spPr bwMode="auto">
          <a:xfrm>
            <a:off x="8800167" y="2953838"/>
            <a:ext cx="1872208" cy="830997"/>
          </a:xfrm>
          <a:prstGeom prst="rect">
            <a:avLst/>
          </a:prstGeom>
          <a:noFill/>
          <a:ln w="38100" cap="flat" cmpd="sng" algn="ctr">
            <a:solidFill>
              <a:srgbClr val="3333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r>
              <a:rPr lang="en-US" altLang="ja-JP" sz="2400" b="1" dirty="0">
                <a:solidFill>
                  <a:prstClr val="black"/>
                </a:solidFill>
                <a:latin typeface="Arial" panose="020B0604020202020204" pitchFamily="34" charset="0"/>
                <a:cs typeface="Arial" panose="020B0604020202020204" pitchFamily="34" charset="0"/>
              </a:rPr>
              <a:t>Secondary crusher</a:t>
            </a:r>
            <a:endParaRPr lang="ja-JP" altLang="en-US" sz="2400" b="1" dirty="0">
              <a:solidFill>
                <a:prstClr val="black"/>
              </a:solidFill>
              <a:latin typeface="Arial" panose="020B0604020202020204" pitchFamily="34" charset="0"/>
              <a:cs typeface="Arial" panose="020B0604020202020204" pitchFamily="34" charset="0"/>
            </a:endParaRPr>
          </a:p>
        </p:txBody>
      </p:sp>
      <p:sp>
        <p:nvSpPr>
          <p:cNvPr id="32" name="フリーフォーム: 図形 49">
            <a:extLst>
              <a:ext uri="{FF2B5EF4-FFF2-40B4-BE49-F238E27FC236}">
                <a16:creationId xmlns:a16="http://schemas.microsoft.com/office/drawing/2014/main" id="{4A3303ED-1171-5E9D-5351-C668B4CAB3E1}"/>
              </a:ext>
            </a:extLst>
          </p:cNvPr>
          <p:cNvSpPr/>
          <p:nvPr/>
        </p:nvSpPr>
        <p:spPr>
          <a:xfrm>
            <a:off x="8375910" y="3367765"/>
            <a:ext cx="404849" cy="886480"/>
          </a:xfrm>
          <a:custGeom>
            <a:avLst/>
            <a:gdLst>
              <a:gd name="connsiteX0" fmla="*/ 0 w 404849"/>
              <a:gd name="connsiteY0" fmla="*/ 886480 h 886480"/>
              <a:gd name="connsiteX1" fmla="*/ 0 w 404849"/>
              <a:gd name="connsiteY1" fmla="*/ 0 h 886480"/>
              <a:gd name="connsiteX2" fmla="*/ 404849 w 404849"/>
              <a:gd name="connsiteY2" fmla="*/ 0 h 886480"/>
            </a:gdLst>
            <a:ahLst/>
            <a:cxnLst>
              <a:cxn ang="0">
                <a:pos x="connsiteX0" y="connsiteY0"/>
              </a:cxn>
              <a:cxn ang="0">
                <a:pos x="connsiteX1" y="connsiteY1"/>
              </a:cxn>
              <a:cxn ang="0">
                <a:pos x="connsiteX2" y="connsiteY2"/>
              </a:cxn>
            </a:cxnLst>
            <a:rect l="l" t="t" r="r" b="b"/>
            <a:pathLst>
              <a:path w="404849" h="886480">
                <a:moveTo>
                  <a:pt x="0" y="886480"/>
                </a:moveTo>
                <a:lnTo>
                  <a:pt x="0" y="0"/>
                </a:lnTo>
                <a:lnTo>
                  <a:pt x="404849" y="0"/>
                </a:lnTo>
              </a:path>
            </a:pathLst>
          </a:custGeom>
          <a:noFill/>
          <a:ln w="38100">
            <a:solidFill>
              <a:schemeClr val="tx1"/>
            </a:solidFill>
            <a:headEnd type="none"/>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2598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41940" y="633636"/>
            <a:ext cx="12065000" cy="6117829"/>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 </a:t>
            </a:r>
            <a:r>
              <a:rPr lang="en-GB" sz="2400" b="1" dirty="0">
                <a:solidFill>
                  <a:srgbClr val="FF0000"/>
                </a:solidFill>
                <a:latin typeface="Arial" panose="020B0604020202020204" pitchFamily="34" charset="0"/>
                <a:cs typeface="Arial" panose="020B0604020202020204" pitchFamily="34" charset="0"/>
              </a:rPr>
              <a:t>In open-circuit operation</a:t>
            </a:r>
            <a:r>
              <a:rPr lang="en-GB" sz="2400" dirty="0">
                <a:latin typeface="Arial" panose="020B0604020202020204" pitchFamily="34" charset="0"/>
                <a:cs typeface="Arial" panose="020B0604020202020204" pitchFamily="34" charset="0"/>
              </a:rPr>
              <a:t>, the material passes straight through the breaker/crusher and the entire product passes on to the next stage.</a:t>
            </a:r>
          </a:p>
          <a:p>
            <a:pPr marL="342900" indent="-342900" algn="just">
              <a:lnSpc>
                <a:spcPct val="150000"/>
              </a:lnSpc>
              <a:buFont typeface="Wingdings" pitchFamily="2" charset="2"/>
              <a:buChar char="§"/>
            </a:pPr>
            <a:r>
              <a:rPr lang="en-GB" sz="2400" dirty="0">
                <a:solidFill>
                  <a:srgbClr val="FF0000"/>
                </a:solidFill>
                <a:latin typeface="Arial" panose="020B0604020202020204" pitchFamily="34" charset="0"/>
                <a:cs typeface="Arial" panose="020B0604020202020204" pitchFamily="34" charset="0"/>
              </a:rPr>
              <a:t> </a:t>
            </a:r>
            <a:r>
              <a:rPr lang="en-GB" sz="2400" b="1" dirty="0">
                <a:solidFill>
                  <a:srgbClr val="FF0000"/>
                </a:solidFill>
                <a:latin typeface="Arial" panose="020B0604020202020204" pitchFamily="34" charset="0"/>
                <a:cs typeface="Arial" panose="020B0604020202020204" pitchFamily="34" charset="0"/>
              </a:rPr>
              <a:t>In closed-circuit operation</a:t>
            </a:r>
            <a:r>
              <a:rPr lang="en-GB" sz="2400" dirty="0">
                <a:latin typeface="Arial" panose="020B0604020202020204" pitchFamily="34" charset="0"/>
                <a:cs typeface="Arial" panose="020B0604020202020204" pitchFamily="34" charset="0"/>
              </a:rPr>
              <a:t>, material from the breaker/crusher is recirculated back to the screen . As long as the feed does not alter drastically (i.e., size, hardness etc., do not change), the </a:t>
            </a:r>
            <a:r>
              <a:rPr lang="en-GB" sz="2400" u="sng" dirty="0">
                <a:latin typeface="Arial" panose="020B0604020202020204" pitchFamily="34" charset="0"/>
                <a:cs typeface="Arial" panose="020B0604020202020204" pitchFamily="34" charset="0"/>
              </a:rPr>
              <a:t>circulating load</a:t>
            </a:r>
            <a:r>
              <a:rPr lang="en-GB" sz="2400" dirty="0">
                <a:latin typeface="Arial" panose="020B0604020202020204" pitchFamily="34" charset="0"/>
                <a:cs typeface="Arial" panose="020B0604020202020204" pitchFamily="34" charset="0"/>
              </a:rPr>
              <a:t> in closed circuit operation will be fairly constant.</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Circulating loads (CL) in closed circuit operation are normally expressed as a percentage of the new feed coming in.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In most crushing operations, circulating loads are relatively small (much less than 100%).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Determination of circulating loads is an important task for the metallurgical staff on the concentrator.  This will be tackled in depth later.</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33</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TextBox 1">
            <a:extLst>
              <a:ext uri="{FF2B5EF4-FFF2-40B4-BE49-F238E27FC236}">
                <a16:creationId xmlns:a16="http://schemas.microsoft.com/office/drawing/2014/main" id="{35D74F33-2630-8227-4918-6B4E2B1934C4}"/>
              </a:ext>
            </a:extLst>
          </p:cNvPr>
          <p:cNvSpPr txBox="1"/>
          <p:nvPr/>
        </p:nvSpPr>
        <p:spPr>
          <a:xfrm>
            <a:off x="0" y="42640"/>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3.6. Crushing stages and circuit (cont.)</a:t>
            </a:r>
          </a:p>
        </p:txBody>
      </p:sp>
    </p:spTree>
    <p:extLst>
      <p:ext uri="{BB962C8B-B14F-4D97-AF65-F5344CB8AC3E}">
        <p14:creationId xmlns:p14="http://schemas.microsoft.com/office/powerpoint/2010/main" val="31016123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41940" y="633636"/>
            <a:ext cx="12065000" cy="2805063"/>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Very often the new feed to a crusher is screened to remove the material, which is already sufficiently fine to pass on to the next stage, and only the screen oversize passes through the crusher.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In the case of several stages in closed circuit, the crusher product is usually screened on the same screen.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34</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pic>
        <p:nvPicPr>
          <p:cNvPr id="4100" name="Picture 4" descr="Comminution circuit design and simulation for the development of a novel  high pressure grinding roll circuit | Semantic Scholar">
            <a:extLst>
              <a:ext uri="{FF2B5EF4-FFF2-40B4-BE49-F238E27FC236}">
                <a16:creationId xmlns:a16="http://schemas.microsoft.com/office/drawing/2014/main" id="{09B287DC-B739-7CAA-83CB-049F1D0CB2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31" r="41300"/>
          <a:stretch/>
        </p:blipFill>
        <p:spPr bwMode="auto">
          <a:xfrm>
            <a:off x="977900" y="3429000"/>
            <a:ext cx="8566824" cy="32438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CB75C74-EB9C-B9CE-EF78-94059EB95457}"/>
              </a:ext>
            </a:extLst>
          </p:cNvPr>
          <p:cNvSpPr txBox="1"/>
          <p:nvPr/>
        </p:nvSpPr>
        <p:spPr>
          <a:xfrm>
            <a:off x="0" y="42640"/>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3.6. Crushing stages and circuit (cont.)</a:t>
            </a:r>
          </a:p>
        </p:txBody>
      </p:sp>
    </p:spTree>
    <p:extLst>
      <p:ext uri="{BB962C8B-B14F-4D97-AF65-F5344CB8AC3E}">
        <p14:creationId xmlns:p14="http://schemas.microsoft.com/office/powerpoint/2010/main" val="15222486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41940" y="633636"/>
            <a:ext cx="12065000" cy="5563831"/>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This “scalping” of new feed (i.e., screening of the new feed before feeding the crusher) gives the following advantages:</a:t>
            </a:r>
          </a:p>
          <a:p>
            <a:pPr marL="800100" lvl="1" indent="-342900" algn="just">
              <a:lnSpc>
                <a:spcPct val="150000"/>
              </a:lnSpc>
              <a:buFont typeface="Wingdings" pitchFamily="2" charset="2"/>
              <a:buChar char="ü"/>
            </a:pPr>
            <a:r>
              <a:rPr lang="en-GB" sz="2400" dirty="0">
                <a:latin typeface="Arial" panose="020B0604020202020204" pitchFamily="34" charset="0"/>
                <a:cs typeface="Arial" panose="020B0604020202020204" pitchFamily="34" charset="0"/>
              </a:rPr>
              <a:t>Removal of undersize reduces the amount of material passing through the crusher, hence increases its capacity;</a:t>
            </a:r>
          </a:p>
          <a:p>
            <a:pPr marL="800100" lvl="1" indent="-342900" algn="just">
              <a:lnSpc>
                <a:spcPct val="150000"/>
              </a:lnSpc>
              <a:buFont typeface="Wingdings" pitchFamily="2" charset="2"/>
              <a:buChar char="ü"/>
            </a:pPr>
            <a:r>
              <a:rPr lang="en-GB" sz="2400" dirty="0">
                <a:latin typeface="Arial" panose="020B0604020202020204" pitchFamily="34" charset="0"/>
                <a:cs typeface="Arial" panose="020B0604020202020204" pitchFamily="34" charset="0"/>
              </a:rPr>
              <a:t>Effective utilisation of energy in crusher in the absence of fines;</a:t>
            </a:r>
          </a:p>
          <a:p>
            <a:pPr marL="800100" lvl="1" indent="-342900" algn="just">
              <a:lnSpc>
                <a:spcPct val="150000"/>
              </a:lnSpc>
              <a:buFont typeface="Wingdings" pitchFamily="2" charset="2"/>
              <a:buChar char="ü"/>
            </a:pPr>
            <a:r>
              <a:rPr lang="en-GB" sz="2400" dirty="0">
                <a:latin typeface="Arial" panose="020B0604020202020204" pitchFamily="34" charset="0"/>
                <a:cs typeface="Arial" panose="020B0604020202020204" pitchFamily="34" charset="0"/>
              </a:rPr>
              <a:t>Improved throughput (i.e., feed rate) to the crusher in the absence of most fines;</a:t>
            </a:r>
          </a:p>
          <a:p>
            <a:pPr marL="800100" lvl="1" indent="-342900" algn="just">
              <a:lnSpc>
                <a:spcPct val="150000"/>
              </a:lnSpc>
              <a:buFont typeface="Wingdings" pitchFamily="2" charset="2"/>
              <a:buChar char="ü"/>
            </a:pPr>
            <a:r>
              <a:rPr lang="en-GB" sz="2400" dirty="0">
                <a:latin typeface="Arial" panose="020B0604020202020204" pitchFamily="34" charset="0"/>
                <a:cs typeface="Arial" panose="020B0604020202020204" pitchFamily="34" charset="0"/>
              </a:rPr>
              <a:t>Less dust from the crushing state and wear to the crusher.</a:t>
            </a:r>
          </a:p>
          <a:p>
            <a:pPr marL="342900" marR="0" lvl="0" indent="-342900" algn="just" defTabSz="914400" rtl="0" eaLnBrk="1" fontAlgn="auto" latinLnBrk="0" hangingPunct="1">
              <a:lnSpc>
                <a:spcPct val="150000"/>
              </a:lnSpc>
              <a:spcBef>
                <a:spcPts val="0"/>
              </a:spcBef>
              <a:spcAft>
                <a:spcPts val="0"/>
              </a:spcAft>
              <a:buClrTx/>
              <a:buSzTx/>
              <a:buFont typeface="Wingdings" pitchFamily="2" charset="2"/>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Run-of-mine ore is sometimes screened on a “</a:t>
            </a:r>
            <a:r>
              <a:rPr kumimoji="0" lang="en-GB"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grizzley</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 very coarse screen, consisting of heavy parallel bars, e.g. old rails) which prevents very large rocks from entering and damaging the crusher.</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35</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TextBox 1">
            <a:extLst>
              <a:ext uri="{FF2B5EF4-FFF2-40B4-BE49-F238E27FC236}">
                <a16:creationId xmlns:a16="http://schemas.microsoft.com/office/drawing/2014/main" id="{3D4E6C51-6423-9ABE-877F-F0338F21C059}"/>
              </a:ext>
            </a:extLst>
          </p:cNvPr>
          <p:cNvSpPr txBox="1"/>
          <p:nvPr/>
        </p:nvSpPr>
        <p:spPr>
          <a:xfrm>
            <a:off x="0" y="42640"/>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3.6. Crushing stages and circuit (cont.)</a:t>
            </a:r>
          </a:p>
        </p:txBody>
      </p:sp>
    </p:spTree>
    <p:extLst>
      <p:ext uri="{BB962C8B-B14F-4D97-AF65-F5344CB8AC3E}">
        <p14:creationId xmlns:p14="http://schemas.microsoft.com/office/powerpoint/2010/main" val="14598367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41940" y="633636"/>
            <a:ext cx="12065000" cy="5009833"/>
          </a:xfrm>
          <a:prstGeom prst="rect">
            <a:avLst/>
          </a:prstGeom>
          <a:noFill/>
        </p:spPr>
        <p:txBody>
          <a:bodyPr wrap="square" rtlCol="0">
            <a:spAutoFit/>
          </a:bodyPr>
          <a:lstStyle/>
          <a:p>
            <a:pPr marL="342900" indent="-342900" algn="just">
              <a:lnSpc>
                <a:spcPct val="150000"/>
              </a:lnSpc>
              <a:buFont typeface="Wingdings" pitchFamily="2" charset="2"/>
              <a:buChar char="§"/>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During mining, steel pieces from equipment or from the primary crusher or </a:t>
            </a:r>
            <a:r>
              <a:rPr lang="en-GB" sz="2400" dirty="0">
                <a:solidFill>
                  <a:prstClr val="black"/>
                </a:solidFill>
                <a:latin typeface="Arial" panose="020B0604020202020204" pitchFamily="34" charset="0"/>
                <a:cs typeface="Arial" panose="020B0604020202020204" pitchFamily="34" charset="0"/>
              </a:rPr>
              <a:t>even screen </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may be mixed with the haulage/conveyed ore. </a:t>
            </a:r>
          </a:p>
          <a:p>
            <a:pPr marL="342900" indent="-342900" algn="just">
              <a:lnSpc>
                <a:spcPct val="150000"/>
              </a:lnSpc>
              <a:buFont typeface="Wingdings" pitchFamily="2" charset="2"/>
              <a:buChar char="§"/>
              <a:defRPr/>
            </a:pPr>
            <a:r>
              <a:rPr lang="en-GB" sz="2400" dirty="0">
                <a:solidFill>
                  <a:prstClr val="black"/>
                </a:solidFill>
                <a:latin typeface="Arial" panose="020B0604020202020204" pitchFamily="34" charset="0"/>
                <a:cs typeface="Arial" panose="020B0604020202020204" pitchFamily="34" charset="0"/>
              </a:rPr>
              <a:t>These steel pieces should be removed from the ore before feeding s</a:t>
            </a:r>
            <a:r>
              <a:rPr kumimoji="0" lang="en-GB"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econdary</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crushers as these crushers have relatively small discharge openings that should be protected against large pieces of “tramp” metal which lead to crusher jamming.</a:t>
            </a:r>
          </a:p>
          <a:p>
            <a:pPr marL="342900" indent="-342900" algn="just">
              <a:lnSpc>
                <a:spcPct val="150000"/>
              </a:lnSpc>
              <a:buFont typeface="Wingdings" pitchFamily="2" charset="2"/>
              <a:buChar char="§"/>
              <a:defRPr/>
            </a:pPr>
            <a:r>
              <a:rPr lang="en-GB" sz="2400" dirty="0">
                <a:solidFill>
                  <a:prstClr val="black"/>
                </a:solidFill>
                <a:latin typeface="Arial" panose="020B0604020202020204" pitchFamily="34" charset="0"/>
                <a:cs typeface="Arial" panose="020B0604020202020204" pitchFamily="34" charset="0"/>
              </a:rPr>
              <a:t>These steel metals are removed by magnate or magnetic pulley</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positioned on conveyor systems. In some instances, metal detectors are installed in the conveyor system.</a:t>
            </a:r>
          </a:p>
          <a:p>
            <a:pPr marL="342900" indent="-342900" algn="just">
              <a:lnSpc>
                <a:spcPct val="150000"/>
              </a:lnSpc>
              <a:buFont typeface="Wingdings" pitchFamily="2" charset="2"/>
              <a:buChar char="§"/>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36</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TextBox 1">
            <a:extLst>
              <a:ext uri="{FF2B5EF4-FFF2-40B4-BE49-F238E27FC236}">
                <a16:creationId xmlns:a16="http://schemas.microsoft.com/office/drawing/2014/main" id="{431ED846-9A52-1103-83F1-4F7BB556BAC8}"/>
              </a:ext>
            </a:extLst>
          </p:cNvPr>
          <p:cNvSpPr txBox="1"/>
          <p:nvPr/>
        </p:nvSpPr>
        <p:spPr>
          <a:xfrm>
            <a:off x="0" y="42640"/>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3.6. Crushing stages and circuit (cont.)</a:t>
            </a:r>
          </a:p>
        </p:txBody>
      </p:sp>
    </p:spTree>
    <p:extLst>
      <p:ext uri="{BB962C8B-B14F-4D97-AF65-F5344CB8AC3E}">
        <p14:creationId xmlns:p14="http://schemas.microsoft.com/office/powerpoint/2010/main" val="6714979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5858014"/>
          </a:xfrm>
          <a:prstGeom prst="rect">
            <a:avLst/>
          </a:prstGeom>
          <a:noFill/>
        </p:spPr>
        <p:txBody>
          <a:bodyPr wrap="square" rtlCol="0">
            <a:spAutoFit/>
          </a:bodyPr>
          <a:lstStyle/>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 Introduction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3.2. Liberation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3.3. Size reduction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3.4. Crushing</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3.5. Type of crusher and crushing mechanism</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3.6. Crushing stages and circuit</a:t>
            </a:r>
          </a:p>
          <a:p>
            <a:pPr>
              <a:lnSpc>
                <a:spcPct val="150000"/>
              </a:lnSpc>
            </a:pPr>
            <a:r>
              <a:rPr lang="en-US" b="1" dirty="0">
                <a:latin typeface="Arial" panose="020B0604020202020204" pitchFamily="34" charset="0"/>
                <a:cs typeface="Arial" panose="020B0604020202020204" pitchFamily="34" charset="0"/>
              </a:rPr>
              <a:t>3.7. Properties of rock/ore</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3.8. Comminution theory </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3.9. Crushing equipment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 3.10. Crushing equipment: Jaw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3.11. Crushing equipment: Gyratory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3.12. Crushing equipment: Cone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3.13. Crushing equipment: Roll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3.14. Crushing equipment: Impact/hammer crusher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37</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7990254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41940" y="487332"/>
            <a:ext cx="12065000" cy="5009833"/>
          </a:xfrm>
          <a:prstGeom prst="rect">
            <a:avLst/>
          </a:prstGeom>
          <a:noFill/>
        </p:spPr>
        <p:txBody>
          <a:bodyPr wrap="square" rtlCol="0">
            <a:spAutoFit/>
          </a:bodyPr>
          <a:lstStyle/>
          <a:p>
            <a:pPr algn="just">
              <a:lnSpc>
                <a:spcPct val="150000"/>
              </a:lnSpc>
              <a:defRP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Physical properties of ore/rock</a:t>
            </a:r>
          </a:p>
          <a:p>
            <a:pPr marL="342900" indent="-342900" algn="just">
              <a:lnSpc>
                <a:spcPct val="150000"/>
              </a:lnSpc>
              <a:buFont typeface="Wingdings" pitchFamily="2" charset="2"/>
              <a:buChar char="§"/>
              <a:defRPr/>
            </a:pPr>
            <a:r>
              <a:rPr lang="en-GB" sz="2400" dirty="0">
                <a:solidFill>
                  <a:prstClr val="black"/>
                </a:solidFill>
                <a:latin typeface="Arial" panose="020B0604020202020204" pitchFamily="34" charset="0"/>
                <a:cs typeface="Arial" panose="020B0604020202020204" pitchFamily="34" charset="0"/>
              </a:rPr>
              <a:t>Some expressions, which are still vague, but which describe a little more accurately than “hardness” the ease of, or the resistance to comminution, are the following:</a:t>
            </a:r>
          </a:p>
          <a:p>
            <a:pPr marL="800100" lvl="1" indent="-342900" algn="just">
              <a:lnSpc>
                <a:spcPct val="150000"/>
              </a:lnSpc>
              <a:buFont typeface="Courier New" panose="02070309020205020404" pitchFamily="49" charset="0"/>
              <a:buChar char="o"/>
              <a:defRPr/>
            </a:pPr>
            <a:r>
              <a:rPr lang="en-GB" sz="2400" dirty="0">
                <a:solidFill>
                  <a:prstClr val="black"/>
                </a:solidFill>
                <a:latin typeface="Arial" panose="020B0604020202020204" pitchFamily="34" charset="0"/>
                <a:cs typeface="Arial" panose="020B0604020202020204" pitchFamily="34" charset="0"/>
              </a:rPr>
              <a:t>brittleness:  the ease of breaking by impact.</a:t>
            </a:r>
          </a:p>
          <a:p>
            <a:pPr marL="800100" lvl="1" indent="-342900" algn="just">
              <a:lnSpc>
                <a:spcPct val="150000"/>
              </a:lnSpc>
              <a:buFont typeface="Courier New" panose="02070309020205020404" pitchFamily="49" charset="0"/>
              <a:buChar char="o"/>
              <a:defRPr/>
            </a:pPr>
            <a:r>
              <a:rPr lang="en-GB" sz="2400" dirty="0">
                <a:solidFill>
                  <a:prstClr val="black"/>
                </a:solidFill>
                <a:latin typeface="Arial" panose="020B0604020202020204" pitchFamily="34" charset="0"/>
                <a:cs typeface="Arial" panose="020B0604020202020204" pitchFamily="34" charset="0"/>
              </a:rPr>
              <a:t>friability:    the ease of breaking by abrasion. </a:t>
            </a:r>
          </a:p>
          <a:p>
            <a:pPr marL="800100" lvl="1" indent="-342900" algn="just">
              <a:lnSpc>
                <a:spcPct val="150000"/>
              </a:lnSpc>
              <a:buFont typeface="Courier New" panose="02070309020205020404" pitchFamily="49" charset="0"/>
              <a:buChar char="o"/>
              <a:defRPr/>
            </a:pPr>
            <a:r>
              <a:rPr lang="en-GB" sz="2400" dirty="0">
                <a:solidFill>
                  <a:prstClr val="black"/>
                </a:solidFill>
                <a:latin typeface="Arial" panose="020B0604020202020204" pitchFamily="34" charset="0"/>
                <a:cs typeface="Arial" panose="020B0604020202020204" pitchFamily="34" charset="0"/>
              </a:rPr>
              <a:t>ductility:     the ability to flow, rather than break. </a:t>
            </a:r>
          </a:p>
          <a:p>
            <a:pPr marL="800100" lvl="1" indent="-342900" algn="just">
              <a:lnSpc>
                <a:spcPct val="150000"/>
              </a:lnSpc>
              <a:buFont typeface="Courier New" panose="02070309020205020404" pitchFamily="49" charset="0"/>
              <a:buChar char="o"/>
              <a:defRPr/>
            </a:pPr>
            <a:r>
              <a:rPr lang="en-GB" sz="2400" dirty="0">
                <a:solidFill>
                  <a:prstClr val="black"/>
                </a:solidFill>
                <a:latin typeface="Arial" panose="020B0604020202020204" pitchFamily="34" charset="0"/>
                <a:cs typeface="Arial" panose="020B0604020202020204" pitchFamily="34" charset="0"/>
              </a:rPr>
              <a:t>toughness:  the ability to resist the propagation of cracks.</a:t>
            </a:r>
          </a:p>
          <a:p>
            <a:pPr marL="342900" indent="-342900" algn="just">
              <a:lnSpc>
                <a:spcPct val="150000"/>
              </a:lnSpc>
              <a:buFont typeface="Wingdings" pitchFamily="2" charset="2"/>
              <a:buChar char="§"/>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best expression, for practical purposes, is “grindability”, which is a measure of the energy consumed in the comminution process.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3.7. Properties of rock/ore</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38</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23318016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5858014"/>
          </a:xfrm>
          <a:prstGeom prst="rect">
            <a:avLst/>
          </a:prstGeom>
          <a:noFill/>
        </p:spPr>
        <p:txBody>
          <a:bodyPr wrap="square" rtlCol="0">
            <a:spAutoFit/>
          </a:bodyPr>
          <a:lstStyle/>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 Introduction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3.2. Liberation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3.3. Size reduction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3.4. Crushing</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3.5. Type of crusher and crushing mechanism</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3.6. Crushing stages and circuit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3.7. Properties of rock/ore</a:t>
            </a:r>
          </a:p>
          <a:p>
            <a:pPr>
              <a:lnSpc>
                <a:spcPct val="150000"/>
              </a:lnSpc>
            </a:pPr>
            <a:r>
              <a:rPr lang="en-US" b="1" dirty="0">
                <a:latin typeface="Arial" panose="020B0604020202020204" pitchFamily="34" charset="0"/>
                <a:cs typeface="Arial" panose="020B0604020202020204" pitchFamily="34" charset="0"/>
              </a:rPr>
              <a:t>3.8. Comminution theory </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3.9. Crushing equipment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 3.10. Crushing equipment: Jaw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3.11. Crushing equipment: Gyratory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3.12. Crushing equipment: Cone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3.13. Crushing equipment: Roll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3.14. Crushing equipment: Impact/hammer crusher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39</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34746747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5858014"/>
          </a:xfrm>
          <a:prstGeom prst="rect">
            <a:avLst/>
          </a:prstGeom>
          <a:noFill/>
        </p:spPr>
        <p:txBody>
          <a:bodyPr wrap="square" rtlCol="0">
            <a:spAutoFit/>
          </a:bodyPr>
          <a:lstStyle/>
          <a:p>
            <a:pPr>
              <a:lnSpc>
                <a:spcPct val="150000"/>
              </a:lnSpc>
            </a:pPr>
            <a:r>
              <a:rPr lang="en-US" b="1" dirty="0">
                <a:latin typeface="Arial" panose="020B0604020202020204" pitchFamily="34" charset="0"/>
                <a:cs typeface="Arial" panose="020B0604020202020204" pitchFamily="34" charset="0"/>
              </a:rPr>
              <a:t>3.1. Introduction</a:t>
            </a:r>
          </a:p>
          <a:p>
            <a:pPr>
              <a:lnSpc>
                <a:spcPct val="150000"/>
              </a:lnSpc>
            </a:pPr>
            <a:r>
              <a:rPr lang="en-US" b="1" dirty="0">
                <a:latin typeface="Arial" panose="020B0604020202020204" pitchFamily="34" charset="0"/>
                <a:cs typeface="Arial" panose="020B0604020202020204" pitchFamily="34" charset="0"/>
              </a:rPr>
              <a:t>3.2. Liberation</a:t>
            </a:r>
          </a:p>
          <a:p>
            <a:pPr>
              <a:lnSpc>
                <a:spcPct val="150000"/>
              </a:lnSpc>
            </a:pPr>
            <a:r>
              <a:rPr lang="en-US" b="1" dirty="0">
                <a:latin typeface="Arial" panose="020B0604020202020204" pitchFamily="34" charset="0"/>
                <a:cs typeface="Arial" panose="020B0604020202020204" pitchFamily="34" charset="0"/>
              </a:rPr>
              <a:t>3.3. Size reduction</a:t>
            </a:r>
          </a:p>
          <a:p>
            <a:pPr>
              <a:lnSpc>
                <a:spcPct val="150000"/>
              </a:lnSpc>
            </a:pPr>
            <a:r>
              <a:rPr lang="en-US" b="1" dirty="0">
                <a:latin typeface="Arial" panose="020B0604020202020204" pitchFamily="34" charset="0"/>
                <a:cs typeface="Arial" panose="020B0604020202020204" pitchFamily="34" charset="0"/>
              </a:rPr>
              <a:t>3.4. Crushing</a:t>
            </a:r>
          </a:p>
          <a:p>
            <a:pPr>
              <a:lnSpc>
                <a:spcPct val="150000"/>
              </a:lnSpc>
            </a:pPr>
            <a:r>
              <a:rPr lang="en-US" b="1" dirty="0">
                <a:latin typeface="Arial" panose="020B0604020202020204" pitchFamily="34" charset="0"/>
                <a:cs typeface="Arial" panose="020B0604020202020204" pitchFamily="34" charset="0"/>
              </a:rPr>
              <a:t>3.5. Type of crusher and crushing mechanism</a:t>
            </a:r>
          </a:p>
          <a:p>
            <a:pPr>
              <a:lnSpc>
                <a:spcPct val="150000"/>
              </a:lnSpc>
            </a:pPr>
            <a:r>
              <a:rPr lang="en-US" b="1" dirty="0">
                <a:latin typeface="Arial" panose="020B0604020202020204" pitchFamily="34" charset="0"/>
                <a:cs typeface="Arial" panose="020B0604020202020204" pitchFamily="34" charset="0"/>
              </a:rPr>
              <a:t>3.6. Crushing stages and circuit</a:t>
            </a:r>
          </a:p>
          <a:p>
            <a:pPr>
              <a:lnSpc>
                <a:spcPct val="150000"/>
              </a:lnSpc>
            </a:pPr>
            <a:r>
              <a:rPr lang="en-US" b="1" dirty="0">
                <a:latin typeface="Arial" panose="020B0604020202020204" pitchFamily="34" charset="0"/>
                <a:cs typeface="Arial" panose="020B0604020202020204" pitchFamily="34" charset="0"/>
              </a:rPr>
              <a:t>3.7. Properties of rock/ore</a:t>
            </a:r>
          </a:p>
          <a:p>
            <a:pPr>
              <a:lnSpc>
                <a:spcPct val="150000"/>
              </a:lnSpc>
            </a:pPr>
            <a:r>
              <a:rPr lang="en-US" b="1" dirty="0">
                <a:latin typeface="Arial" panose="020B0604020202020204" pitchFamily="34" charset="0"/>
                <a:cs typeface="Arial" panose="020B0604020202020204" pitchFamily="34" charset="0"/>
              </a:rPr>
              <a:t>3.8. Comminution theory </a:t>
            </a:r>
          </a:p>
          <a:p>
            <a:pPr>
              <a:lnSpc>
                <a:spcPct val="150000"/>
              </a:lnSpc>
            </a:pPr>
            <a:r>
              <a:rPr lang="en-US" b="1" dirty="0">
                <a:latin typeface="Arial" panose="020B0604020202020204" pitchFamily="34" charset="0"/>
                <a:cs typeface="Arial" panose="020B0604020202020204" pitchFamily="34" charset="0"/>
              </a:rPr>
              <a:t>3.9. Crushing equipment</a:t>
            </a:r>
          </a:p>
          <a:p>
            <a:pPr>
              <a:lnSpc>
                <a:spcPct val="150000"/>
              </a:lnSpc>
            </a:pPr>
            <a:r>
              <a:rPr lang="en-US" b="1" dirty="0">
                <a:latin typeface="Arial" panose="020B0604020202020204" pitchFamily="34" charset="0"/>
                <a:cs typeface="Arial" panose="020B0604020202020204" pitchFamily="34" charset="0"/>
              </a:rPr>
              <a:t> 3.10. Crushing equipment: Jaw crusher</a:t>
            </a:r>
          </a:p>
          <a:p>
            <a:pPr>
              <a:lnSpc>
                <a:spcPct val="150000"/>
              </a:lnSpc>
            </a:pPr>
            <a:r>
              <a:rPr lang="en-US" b="1" dirty="0">
                <a:latin typeface="Arial" panose="020B0604020202020204" pitchFamily="34" charset="0"/>
                <a:cs typeface="Arial" panose="020B0604020202020204" pitchFamily="34" charset="0"/>
              </a:rPr>
              <a:t>3.11. Crushing equipment: Gyratory crusher</a:t>
            </a:r>
          </a:p>
          <a:p>
            <a:pPr>
              <a:lnSpc>
                <a:spcPct val="150000"/>
              </a:lnSpc>
            </a:pPr>
            <a:r>
              <a:rPr lang="en-US" b="1" dirty="0">
                <a:latin typeface="Arial" panose="020B0604020202020204" pitchFamily="34" charset="0"/>
                <a:cs typeface="Arial" panose="020B0604020202020204" pitchFamily="34" charset="0"/>
              </a:rPr>
              <a:t>3.12. Crushing equipment: Cone crusher</a:t>
            </a:r>
          </a:p>
          <a:p>
            <a:pPr>
              <a:lnSpc>
                <a:spcPct val="150000"/>
              </a:lnSpc>
            </a:pPr>
            <a:r>
              <a:rPr lang="en-US" b="1" dirty="0">
                <a:latin typeface="Arial" panose="020B0604020202020204" pitchFamily="34" charset="0"/>
                <a:cs typeface="Arial" panose="020B0604020202020204" pitchFamily="34" charset="0"/>
              </a:rPr>
              <a:t>3.13. Crushing equipment: Roll crusher</a:t>
            </a:r>
          </a:p>
          <a:p>
            <a:pPr>
              <a:lnSpc>
                <a:spcPct val="150000"/>
              </a:lnSpc>
            </a:pPr>
            <a:r>
              <a:rPr lang="en-US" b="1" dirty="0">
                <a:latin typeface="Arial" panose="020B0604020202020204" pitchFamily="34" charset="0"/>
                <a:cs typeface="Arial" panose="020B0604020202020204" pitchFamily="34" charset="0"/>
              </a:rPr>
              <a:t>3.14. Crushing equipment: Impact/hammer crusher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4</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12842758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FB1B95A-B146-BB4B-A031-70E3C574852D}"/>
                  </a:ext>
                </a:extLst>
              </p:cNvPr>
              <p:cNvSpPr txBox="1"/>
              <p:nvPr/>
            </p:nvSpPr>
            <p:spPr>
              <a:xfrm>
                <a:off x="78740" y="385897"/>
                <a:ext cx="12065000" cy="6481005"/>
              </a:xfrm>
              <a:prstGeom prst="rect">
                <a:avLst/>
              </a:prstGeom>
              <a:noFill/>
            </p:spPr>
            <p:txBody>
              <a:bodyPr wrap="square" rtlCol="0">
                <a:spAutoFit/>
              </a:bodyPr>
              <a:lstStyle/>
              <a:p>
                <a:pPr algn="just">
                  <a:lnSpc>
                    <a:spcPct val="150000"/>
                  </a:lnSpc>
                  <a:defRPr/>
                </a:pPr>
                <a:r>
                  <a:rPr kumimoji="0" lang="en-GB"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Rittinger’s</a:t>
                </a: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law</a:t>
                </a:r>
              </a:p>
              <a:p>
                <a:pPr marL="342900" indent="-342900" algn="just">
                  <a:lnSpc>
                    <a:spcPct val="150000"/>
                  </a:lnSpc>
                  <a:buFont typeface="Wingdings" pitchFamily="2" charset="2"/>
                  <a:buChar char="§"/>
                  <a:defRPr/>
                </a:pPr>
                <a:r>
                  <a:rPr lang="en-GB" sz="2400" dirty="0">
                    <a:solidFill>
                      <a:prstClr val="black"/>
                    </a:solidFill>
                    <a:latin typeface="Arial" panose="020B0604020202020204" pitchFamily="34" charset="0"/>
                    <a:cs typeface="Arial" panose="020B0604020202020204" pitchFamily="34" charset="0"/>
                  </a:rPr>
                  <a:t>The energy consumed in the size reduction, </a:t>
                </a:r>
                <a14:m>
                  <m:oMath xmlns:m="http://schemas.openxmlformats.org/officeDocument/2006/math">
                    <m:r>
                      <a:rPr lang="en-GB" sz="2400" i="1" dirty="0" smtClean="0">
                        <a:solidFill>
                          <a:prstClr val="black"/>
                        </a:solidFill>
                        <a:latin typeface="Cambria Math" panose="02040503050406030204" pitchFamily="18" charset="0"/>
                        <a:cs typeface="Arial" panose="020B0604020202020204" pitchFamily="34" charset="0"/>
                      </a:rPr>
                      <m:t>𝐸</m:t>
                    </m:r>
                  </m:oMath>
                </a14:m>
                <a:r>
                  <a:rPr lang="en-GB" sz="2400" dirty="0">
                    <a:solidFill>
                      <a:prstClr val="black"/>
                    </a:solidFill>
                    <a:latin typeface="Arial" panose="020B0604020202020204" pitchFamily="34" charset="0"/>
                    <a:cs typeface="Arial" panose="020B0604020202020204" pitchFamily="34" charset="0"/>
                  </a:rPr>
                  <a:t> (J/kg), proportional to the area of the new surface produced. But </a:t>
                </a:r>
                <a:r>
                  <a:rPr lang="en-GB" sz="2400" dirty="0">
                    <a:latin typeface="Arial" panose="020B0604020202020204" pitchFamily="34" charset="0"/>
                    <a:cs typeface="Arial" panose="020B0604020202020204" pitchFamily="34" charset="0"/>
                  </a:rPr>
                  <a:t>the surface area of a known weight of particles of uniform diameter is inversely proportional to the diameter.</a:t>
                </a:r>
                <a:endParaRPr lang="en-GB" sz="2400" dirty="0">
                  <a:solidFill>
                    <a:prstClr val="black"/>
                  </a:solidFill>
                  <a:latin typeface="Arial" panose="020B0604020202020204" pitchFamily="34" charset="0"/>
                  <a:cs typeface="Arial" panose="020B0604020202020204" pitchFamily="34" charset="0"/>
                </a:endParaRPr>
              </a:p>
              <a:p>
                <a:pPr algn="just">
                  <a:lnSpc>
                    <a:spcPct val="150000"/>
                  </a:lnSpc>
                  <a:defRPr/>
                </a:pPr>
                <a:r>
                  <a:rPr lang="en-GB" sz="24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GB" sz="2400" i="1" dirty="0" smtClean="0">
                        <a:solidFill>
                          <a:prstClr val="black"/>
                        </a:solidFill>
                        <a:latin typeface="Cambria Math" panose="02040503050406030204" pitchFamily="18" charset="0"/>
                        <a:cs typeface="Arial" panose="020B0604020202020204" pitchFamily="34" charset="0"/>
                      </a:rPr>
                      <m:t>𝐸</m:t>
                    </m:r>
                    <m:r>
                      <a:rPr lang="en-GB" sz="2400" i="1" dirty="0" smtClean="0">
                        <a:solidFill>
                          <a:prstClr val="black"/>
                        </a:solidFill>
                        <a:latin typeface="Cambria Math" panose="02040503050406030204" pitchFamily="18" charset="0"/>
                        <a:cs typeface="Arial" panose="020B0604020202020204" pitchFamily="34" charset="0"/>
                      </a:rPr>
                      <m:t> ∝</m:t>
                    </m:r>
                    <m:r>
                      <a:rPr lang="en-GB" sz="2400" i="1" dirty="0" smtClean="0">
                        <a:solidFill>
                          <a:prstClr val="black"/>
                        </a:solidFill>
                        <a:latin typeface="Cambria Math" panose="02040503050406030204" pitchFamily="18" charset="0"/>
                        <a:cs typeface="Arial" panose="020B0604020202020204" pitchFamily="34" charset="0"/>
                      </a:rPr>
                      <m:t>　</m:t>
                    </m:r>
                    <m:d>
                      <m:dPr>
                        <m:ctrlPr>
                          <a:rPr lang="en-GB" sz="2400" i="1" dirty="0" smtClean="0">
                            <a:solidFill>
                              <a:prstClr val="black"/>
                            </a:solidFill>
                            <a:latin typeface="Cambria Math" panose="02040503050406030204" pitchFamily="18" charset="0"/>
                            <a:cs typeface="Arial" panose="020B0604020202020204" pitchFamily="34" charset="0"/>
                          </a:rPr>
                        </m:ctrlPr>
                      </m:dPr>
                      <m:e>
                        <m:sSub>
                          <m:sSubPr>
                            <m:ctrlPr>
                              <a:rPr lang="en-GB" sz="2400" i="1" dirty="0" smtClean="0">
                                <a:solidFill>
                                  <a:prstClr val="black"/>
                                </a:solidFill>
                                <a:latin typeface="Cambria Math" panose="02040503050406030204" pitchFamily="18" charset="0"/>
                                <a:cs typeface="Arial" panose="020B0604020202020204" pitchFamily="34" charset="0"/>
                              </a:rPr>
                            </m:ctrlPr>
                          </m:sSubPr>
                          <m:e>
                            <m:r>
                              <a:rPr lang="en-US" sz="2400" b="0" i="1" dirty="0" smtClean="0">
                                <a:solidFill>
                                  <a:prstClr val="black"/>
                                </a:solidFill>
                                <a:latin typeface="Cambria Math" panose="02040503050406030204" pitchFamily="18" charset="0"/>
                                <a:cs typeface="Arial" panose="020B0604020202020204" pitchFamily="34" charset="0"/>
                              </a:rPr>
                              <m:t>𝑆</m:t>
                            </m:r>
                          </m:e>
                          <m:sub>
                            <m:r>
                              <a:rPr lang="en-US" sz="2400" b="0" i="1" dirty="0" smtClean="0">
                                <a:solidFill>
                                  <a:prstClr val="black"/>
                                </a:solidFill>
                                <a:latin typeface="Cambria Math" panose="02040503050406030204" pitchFamily="18" charset="0"/>
                                <a:cs typeface="Arial" panose="020B0604020202020204" pitchFamily="34" charset="0"/>
                              </a:rPr>
                              <m:t>𝑝</m:t>
                            </m:r>
                          </m:sub>
                        </m:sSub>
                        <m:r>
                          <a:rPr lang="en-GB" sz="2400" i="1" dirty="0" smtClean="0">
                            <a:solidFill>
                              <a:prstClr val="black"/>
                            </a:solidFill>
                            <a:latin typeface="Cambria Math" panose="02040503050406030204" pitchFamily="18" charset="0"/>
                            <a:cs typeface="Arial" panose="020B0604020202020204" pitchFamily="34" charset="0"/>
                          </a:rPr>
                          <m:t>−</m:t>
                        </m:r>
                        <m:sSub>
                          <m:sSubPr>
                            <m:ctrlPr>
                              <a:rPr lang="en-GB" sz="2400" i="1" dirty="0">
                                <a:solidFill>
                                  <a:prstClr val="black"/>
                                </a:solidFill>
                                <a:latin typeface="Cambria Math" panose="02040503050406030204" pitchFamily="18" charset="0"/>
                                <a:cs typeface="Arial" panose="020B0604020202020204" pitchFamily="34" charset="0"/>
                              </a:rPr>
                            </m:ctrlPr>
                          </m:sSubPr>
                          <m:e>
                            <m:r>
                              <a:rPr lang="en-US" sz="2400" i="1" dirty="0">
                                <a:solidFill>
                                  <a:prstClr val="black"/>
                                </a:solidFill>
                                <a:latin typeface="Cambria Math" panose="02040503050406030204" pitchFamily="18" charset="0"/>
                                <a:cs typeface="Arial" panose="020B0604020202020204" pitchFamily="34" charset="0"/>
                              </a:rPr>
                              <m:t>𝑆</m:t>
                            </m:r>
                          </m:e>
                          <m:sub>
                            <m:r>
                              <a:rPr lang="en-US" sz="2400" b="0" i="1" dirty="0" smtClean="0">
                                <a:solidFill>
                                  <a:prstClr val="black"/>
                                </a:solidFill>
                                <a:latin typeface="Cambria Math" panose="02040503050406030204" pitchFamily="18" charset="0"/>
                                <a:cs typeface="Arial" panose="020B0604020202020204" pitchFamily="34" charset="0"/>
                              </a:rPr>
                              <m:t>𝑓</m:t>
                            </m:r>
                          </m:sub>
                        </m:sSub>
                      </m:e>
                    </m:d>
                    <m:r>
                      <a:rPr lang="en-GB" sz="2400" i="1" dirty="0" smtClean="0">
                        <a:solidFill>
                          <a:prstClr val="black"/>
                        </a:solidFill>
                        <a:latin typeface="Cambria Math" panose="02040503050406030204" pitchFamily="18" charset="0"/>
                        <a:cs typeface="Arial" panose="020B0604020202020204" pitchFamily="34" charset="0"/>
                      </a:rPr>
                      <m:t> ∝</m:t>
                    </m:r>
                    <m:d>
                      <m:dPr>
                        <m:ctrlPr>
                          <a:rPr lang="en-GB" sz="2400" i="1" dirty="0" smtClean="0">
                            <a:solidFill>
                              <a:prstClr val="black"/>
                            </a:solidFill>
                            <a:latin typeface="Cambria Math" panose="02040503050406030204" pitchFamily="18" charset="0"/>
                            <a:cs typeface="Arial" panose="020B0604020202020204" pitchFamily="34" charset="0"/>
                          </a:rPr>
                        </m:ctrlPr>
                      </m:dPr>
                      <m:e>
                        <m:f>
                          <m:fPr>
                            <m:ctrlPr>
                              <a:rPr lang="en-US" sz="2400" b="0" i="1" dirty="0" smtClean="0">
                                <a:solidFill>
                                  <a:prstClr val="black"/>
                                </a:solidFill>
                                <a:latin typeface="Cambria Math" panose="02040503050406030204" pitchFamily="18" charset="0"/>
                                <a:cs typeface="Arial" panose="020B0604020202020204" pitchFamily="34" charset="0"/>
                              </a:rPr>
                            </m:ctrlPr>
                          </m:fPr>
                          <m:num>
                            <m:r>
                              <a:rPr lang="en-GB" sz="2400" i="1" dirty="0" smtClean="0">
                                <a:solidFill>
                                  <a:prstClr val="black"/>
                                </a:solidFill>
                                <a:latin typeface="Cambria Math" panose="02040503050406030204" pitchFamily="18" charset="0"/>
                                <a:cs typeface="Arial" panose="020B0604020202020204" pitchFamily="34" charset="0"/>
                              </a:rPr>
                              <m:t>1</m:t>
                            </m:r>
                          </m:num>
                          <m:den>
                            <m:sSub>
                              <m:sSubPr>
                                <m:ctrlPr>
                                  <a:rPr lang="en-GB" sz="2400" i="1" dirty="0">
                                    <a:solidFill>
                                      <a:prstClr val="black"/>
                                    </a:solidFill>
                                    <a:latin typeface="Cambria Math" panose="02040503050406030204" pitchFamily="18" charset="0"/>
                                    <a:cs typeface="Arial" panose="020B0604020202020204" pitchFamily="34" charset="0"/>
                                  </a:rPr>
                                </m:ctrlPr>
                              </m:sSubPr>
                              <m:e>
                                <m:r>
                                  <a:rPr lang="en-US" sz="2400" b="0" i="1" dirty="0" smtClean="0">
                                    <a:solidFill>
                                      <a:prstClr val="black"/>
                                    </a:solidFill>
                                    <a:latin typeface="Cambria Math" panose="02040503050406030204" pitchFamily="18" charset="0"/>
                                    <a:cs typeface="Arial" panose="020B0604020202020204" pitchFamily="34" charset="0"/>
                                  </a:rPr>
                                  <m:t>𝐷</m:t>
                                </m:r>
                              </m:e>
                              <m:sub>
                                <m:r>
                                  <a:rPr lang="en-US" sz="2400" i="1" dirty="0">
                                    <a:solidFill>
                                      <a:prstClr val="black"/>
                                    </a:solidFill>
                                    <a:latin typeface="Cambria Math" panose="02040503050406030204" pitchFamily="18" charset="0"/>
                                    <a:cs typeface="Arial" panose="020B0604020202020204" pitchFamily="34" charset="0"/>
                                  </a:rPr>
                                  <m:t>𝑝</m:t>
                                </m:r>
                              </m:sub>
                            </m:sSub>
                          </m:den>
                        </m:f>
                        <m:r>
                          <a:rPr lang="en-GB" sz="2400" i="1" dirty="0" smtClean="0">
                            <a:solidFill>
                              <a:prstClr val="black"/>
                            </a:solidFill>
                            <a:latin typeface="Cambria Math" panose="02040503050406030204" pitchFamily="18" charset="0"/>
                            <a:cs typeface="Arial" panose="020B0604020202020204" pitchFamily="34" charset="0"/>
                          </a:rPr>
                          <m:t> </m:t>
                        </m:r>
                        <m:r>
                          <a:rPr lang="en-US" sz="2400" b="0" i="1" dirty="0" smtClean="0">
                            <a:solidFill>
                              <a:prstClr val="black"/>
                            </a:solidFill>
                            <a:latin typeface="Cambria Math" panose="02040503050406030204" pitchFamily="18" charset="0"/>
                            <a:cs typeface="Arial" panose="020B0604020202020204" pitchFamily="34" charset="0"/>
                          </a:rPr>
                          <m:t>− </m:t>
                        </m:r>
                        <m:f>
                          <m:fPr>
                            <m:ctrlPr>
                              <a:rPr lang="en-US" sz="2400" b="0" i="1" dirty="0" smtClean="0">
                                <a:solidFill>
                                  <a:prstClr val="black"/>
                                </a:solidFill>
                                <a:latin typeface="Cambria Math" panose="02040503050406030204" pitchFamily="18" charset="0"/>
                                <a:cs typeface="Arial" panose="020B0604020202020204" pitchFamily="34" charset="0"/>
                              </a:rPr>
                            </m:ctrlPr>
                          </m:fPr>
                          <m:num>
                            <m:r>
                              <a:rPr lang="en-GB" sz="2400" i="1" dirty="0" smtClean="0">
                                <a:solidFill>
                                  <a:prstClr val="black"/>
                                </a:solidFill>
                                <a:latin typeface="Cambria Math" panose="02040503050406030204" pitchFamily="18" charset="0"/>
                                <a:cs typeface="Arial" panose="020B0604020202020204" pitchFamily="34" charset="0"/>
                              </a:rPr>
                              <m:t>1</m:t>
                            </m:r>
                          </m:num>
                          <m:den>
                            <m:sSub>
                              <m:sSubPr>
                                <m:ctrlPr>
                                  <a:rPr lang="en-GB" sz="2400" i="1" dirty="0">
                                    <a:solidFill>
                                      <a:prstClr val="black"/>
                                    </a:solidFill>
                                    <a:latin typeface="Cambria Math" panose="02040503050406030204" pitchFamily="18" charset="0"/>
                                    <a:cs typeface="Arial" panose="020B0604020202020204" pitchFamily="34" charset="0"/>
                                  </a:rPr>
                                </m:ctrlPr>
                              </m:sSubPr>
                              <m:e>
                                <m:r>
                                  <a:rPr lang="en-US" sz="2400" i="1" dirty="0">
                                    <a:solidFill>
                                      <a:prstClr val="black"/>
                                    </a:solidFill>
                                    <a:latin typeface="Cambria Math" panose="02040503050406030204" pitchFamily="18" charset="0"/>
                                    <a:cs typeface="Arial" panose="020B0604020202020204" pitchFamily="34" charset="0"/>
                                  </a:rPr>
                                  <m:t>𝐷</m:t>
                                </m:r>
                              </m:e>
                              <m:sub>
                                <m:r>
                                  <a:rPr lang="en-US" sz="2400" i="1" dirty="0">
                                    <a:solidFill>
                                      <a:prstClr val="black"/>
                                    </a:solidFill>
                                    <a:latin typeface="Cambria Math" panose="02040503050406030204" pitchFamily="18" charset="0"/>
                                    <a:cs typeface="Arial" panose="020B0604020202020204" pitchFamily="34" charset="0"/>
                                  </a:rPr>
                                  <m:t>𝑝</m:t>
                                </m:r>
                              </m:sub>
                            </m:sSub>
                          </m:den>
                        </m:f>
                      </m:e>
                    </m:d>
                  </m:oMath>
                </a14:m>
                <a:endParaRPr lang="en-GB" sz="2400" dirty="0">
                  <a:solidFill>
                    <a:prstClr val="black"/>
                  </a:solidFill>
                  <a:latin typeface="Arial" panose="020B0604020202020204" pitchFamily="34" charset="0"/>
                  <a:cs typeface="Arial" panose="020B0604020202020204" pitchFamily="34" charset="0"/>
                </a:endParaRPr>
              </a:p>
              <a:p>
                <a:pPr algn="just">
                  <a:lnSpc>
                    <a:spcPct val="150000"/>
                  </a:lnSpc>
                  <a:defRPr/>
                </a:pPr>
                <a:endParaRPr lang="en-GB" sz="2400" dirty="0">
                  <a:solidFill>
                    <a:prstClr val="black"/>
                  </a:solidFill>
                  <a:latin typeface="Arial" panose="020B0604020202020204" pitchFamily="34" charset="0"/>
                  <a:cs typeface="Arial" panose="020B0604020202020204" pitchFamily="34" charset="0"/>
                </a:endParaRPr>
              </a:p>
              <a:p>
                <a:pPr lvl="1" algn="just">
                  <a:lnSpc>
                    <a:spcPct val="150000"/>
                  </a:lnSpc>
                  <a:defRPr/>
                </a:pPr>
                <a:r>
                  <a:rPr lang="en-GB" sz="2400" dirty="0">
                    <a:solidFill>
                      <a:prstClr val="black"/>
                    </a:solidFill>
                    <a:latin typeface="Arial" panose="020B0604020202020204" pitchFamily="34" charset="0"/>
                    <a:cs typeface="Arial" panose="020B0604020202020204" pitchFamily="34" charset="0"/>
                  </a:rPr>
                  <a:t>Here </a:t>
                </a:r>
                <a14:m>
                  <m:oMath xmlns:m="http://schemas.openxmlformats.org/officeDocument/2006/math">
                    <m:sSub>
                      <m:sSubPr>
                        <m:ctrlPr>
                          <a:rPr lang="en-GB" sz="2400" i="1" dirty="0" smtClean="0">
                            <a:solidFill>
                              <a:prstClr val="black"/>
                            </a:solidFill>
                            <a:latin typeface="Cambria Math" panose="02040503050406030204" pitchFamily="18" charset="0"/>
                            <a:cs typeface="Arial" panose="020B0604020202020204" pitchFamily="34" charset="0"/>
                          </a:rPr>
                        </m:ctrlPr>
                      </m:sSubPr>
                      <m:e>
                        <m:r>
                          <a:rPr lang="en-US" sz="2400" b="0" i="1" dirty="0" smtClean="0">
                            <a:solidFill>
                              <a:prstClr val="black"/>
                            </a:solidFill>
                            <a:latin typeface="Cambria Math" panose="02040503050406030204" pitchFamily="18" charset="0"/>
                            <a:cs typeface="Arial" panose="020B0604020202020204" pitchFamily="34" charset="0"/>
                          </a:rPr>
                          <m:t>𝑆</m:t>
                        </m:r>
                      </m:e>
                      <m:sub>
                        <m:r>
                          <a:rPr lang="en-US" sz="2400" b="0" i="1" dirty="0" smtClean="0">
                            <a:solidFill>
                              <a:prstClr val="black"/>
                            </a:solidFill>
                            <a:latin typeface="Cambria Math" panose="02040503050406030204" pitchFamily="18" charset="0"/>
                            <a:cs typeface="Arial" panose="020B0604020202020204" pitchFamily="34" charset="0"/>
                          </a:rPr>
                          <m:t>𝑝</m:t>
                        </m:r>
                      </m:sub>
                    </m:sSub>
                  </m:oMath>
                </a14:m>
                <a:r>
                  <a:rPr lang="en-GB" sz="2400" dirty="0">
                    <a:solidFill>
                      <a:prstClr val="black"/>
                    </a:solidFill>
                    <a:latin typeface="Arial" panose="020B0604020202020204" pitchFamily="34" charset="0"/>
                    <a:cs typeface="Arial" panose="020B0604020202020204" pitchFamily="34" charset="0"/>
                  </a:rPr>
                  <a:t> and </a:t>
                </a:r>
                <a14:m>
                  <m:oMath xmlns:m="http://schemas.openxmlformats.org/officeDocument/2006/math">
                    <m:sSub>
                      <m:sSubPr>
                        <m:ctrlPr>
                          <a:rPr lang="en-GB" sz="2400" i="1" dirty="0">
                            <a:solidFill>
                              <a:prstClr val="black"/>
                            </a:solidFill>
                            <a:latin typeface="Cambria Math" panose="02040503050406030204" pitchFamily="18" charset="0"/>
                            <a:cs typeface="Arial" panose="020B0604020202020204" pitchFamily="34" charset="0"/>
                          </a:rPr>
                        </m:ctrlPr>
                      </m:sSubPr>
                      <m:e>
                        <m:r>
                          <a:rPr lang="en-US" sz="2400" i="1" dirty="0">
                            <a:solidFill>
                              <a:prstClr val="black"/>
                            </a:solidFill>
                            <a:latin typeface="Cambria Math" panose="02040503050406030204" pitchFamily="18" charset="0"/>
                            <a:cs typeface="Arial" panose="020B0604020202020204" pitchFamily="34" charset="0"/>
                          </a:rPr>
                          <m:t>𝑆</m:t>
                        </m:r>
                      </m:e>
                      <m:sub>
                        <m:r>
                          <a:rPr lang="en-US" sz="2400" i="1" dirty="0">
                            <a:solidFill>
                              <a:prstClr val="black"/>
                            </a:solidFill>
                            <a:latin typeface="Cambria Math" panose="02040503050406030204" pitchFamily="18" charset="0"/>
                            <a:cs typeface="Arial" panose="020B0604020202020204" pitchFamily="34" charset="0"/>
                          </a:rPr>
                          <m:t>𝑓</m:t>
                        </m:r>
                      </m:sub>
                    </m:sSub>
                  </m:oMath>
                </a14:m>
                <a:r>
                  <a:rPr lang="en-GB" sz="2400" dirty="0">
                    <a:solidFill>
                      <a:prstClr val="black"/>
                    </a:solidFill>
                    <a:latin typeface="Arial" panose="020B0604020202020204" pitchFamily="34" charset="0"/>
                    <a:cs typeface="Arial" panose="020B0604020202020204" pitchFamily="34" charset="0"/>
                  </a:rPr>
                  <a:t> are the specific surface area (mass basis) (m</a:t>
                </a:r>
                <a:r>
                  <a:rPr lang="en-GB" sz="2400" baseline="30000" dirty="0">
                    <a:solidFill>
                      <a:prstClr val="black"/>
                    </a:solidFill>
                    <a:latin typeface="Arial" panose="020B0604020202020204" pitchFamily="34" charset="0"/>
                    <a:cs typeface="Arial" panose="020B0604020202020204" pitchFamily="34" charset="0"/>
                  </a:rPr>
                  <a:t>2</a:t>
                </a:r>
                <a:r>
                  <a:rPr lang="en-GB" sz="2400" dirty="0">
                    <a:solidFill>
                      <a:prstClr val="black"/>
                    </a:solidFill>
                    <a:latin typeface="Arial" panose="020B0604020202020204" pitchFamily="34" charset="0"/>
                    <a:cs typeface="Arial" panose="020B0604020202020204" pitchFamily="34" charset="0"/>
                  </a:rPr>
                  <a:t>/kg) of product and feed, respectively</a:t>
                </a:r>
              </a:p>
              <a:p>
                <a:pPr lvl="1" algn="just">
                  <a:lnSpc>
                    <a:spcPct val="150000"/>
                  </a:lnSpc>
                  <a:defRPr/>
                </a:pPr>
                <a14:m>
                  <m:oMath xmlns:m="http://schemas.openxmlformats.org/officeDocument/2006/math">
                    <m:sSub>
                      <m:sSubPr>
                        <m:ctrlPr>
                          <a:rPr lang="en-GB" sz="2400" i="1" dirty="0" smtClean="0">
                            <a:solidFill>
                              <a:prstClr val="black"/>
                            </a:solidFill>
                            <a:latin typeface="Cambria Math" panose="02040503050406030204" pitchFamily="18" charset="0"/>
                            <a:cs typeface="Arial" panose="020B0604020202020204" pitchFamily="34" charset="0"/>
                          </a:rPr>
                        </m:ctrlPr>
                      </m:sSubPr>
                      <m:e>
                        <m:r>
                          <a:rPr lang="en-US" sz="2400" b="0" i="1" dirty="0" smtClean="0">
                            <a:solidFill>
                              <a:prstClr val="black"/>
                            </a:solidFill>
                            <a:latin typeface="Cambria Math" panose="02040503050406030204" pitchFamily="18" charset="0"/>
                            <a:cs typeface="Arial" panose="020B0604020202020204" pitchFamily="34" charset="0"/>
                          </a:rPr>
                          <m:t>𝐷</m:t>
                        </m:r>
                      </m:e>
                      <m:sub>
                        <m:r>
                          <a:rPr lang="en-US" sz="2400" b="0" i="1" dirty="0" smtClean="0">
                            <a:solidFill>
                              <a:prstClr val="black"/>
                            </a:solidFill>
                            <a:latin typeface="Cambria Math" panose="02040503050406030204" pitchFamily="18" charset="0"/>
                            <a:cs typeface="Arial" panose="020B0604020202020204" pitchFamily="34" charset="0"/>
                          </a:rPr>
                          <m:t>𝑝</m:t>
                        </m:r>
                      </m:sub>
                    </m:sSub>
                  </m:oMath>
                </a14:m>
                <a:r>
                  <a:rPr lang="en-GB" sz="2400" dirty="0">
                    <a:solidFill>
                      <a:prstClr val="black"/>
                    </a:solidFill>
                    <a:latin typeface="Arial" panose="020B0604020202020204" pitchFamily="34" charset="0"/>
                    <a:cs typeface="Arial" panose="020B0604020202020204" pitchFamily="34" charset="0"/>
                  </a:rPr>
                  <a:t> and </a:t>
                </a:r>
                <a14:m>
                  <m:oMath xmlns:m="http://schemas.openxmlformats.org/officeDocument/2006/math">
                    <m:sSub>
                      <m:sSubPr>
                        <m:ctrlPr>
                          <a:rPr lang="en-GB" sz="2400" i="1" dirty="0">
                            <a:solidFill>
                              <a:prstClr val="black"/>
                            </a:solidFill>
                            <a:latin typeface="Cambria Math" panose="02040503050406030204" pitchFamily="18" charset="0"/>
                            <a:cs typeface="Arial" panose="020B0604020202020204" pitchFamily="34" charset="0"/>
                          </a:rPr>
                        </m:ctrlPr>
                      </m:sSubPr>
                      <m:e>
                        <m:r>
                          <a:rPr lang="en-US" sz="2400" b="0" i="1" dirty="0" smtClean="0">
                            <a:solidFill>
                              <a:prstClr val="black"/>
                            </a:solidFill>
                            <a:latin typeface="Cambria Math" panose="02040503050406030204" pitchFamily="18" charset="0"/>
                            <a:cs typeface="Arial" panose="020B0604020202020204" pitchFamily="34" charset="0"/>
                          </a:rPr>
                          <m:t>𝐷</m:t>
                        </m:r>
                      </m:e>
                      <m:sub>
                        <m:r>
                          <a:rPr lang="en-US" sz="2400" i="1" dirty="0">
                            <a:solidFill>
                              <a:prstClr val="black"/>
                            </a:solidFill>
                            <a:latin typeface="Cambria Math" panose="02040503050406030204" pitchFamily="18" charset="0"/>
                            <a:cs typeface="Arial" panose="020B0604020202020204" pitchFamily="34" charset="0"/>
                          </a:rPr>
                          <m:t>𝑓</m:t>
                        </m:r>
                      </m:sub>
                    </m:sSub>
                  </m:oMath>
                </a14:m>
                <a:r>
                  <a:rPr lang="en-GB" sz="2400" dirty="0">
                    <a:solidFill>
                      <a:prstClr val="black"/>
                    </a:solidFill>
                    <a:latin typeface="Arial" panose="020B0604020202020204" pitchFamily="34" charset="0"/>
                    <a:cs typeface="Arial" panose="020B0604020202020204" pitchFamily="34" charset="0"/>
                  </a:rPr>
                  <a:t> is the side length (size) (m) of the product and feed particles, respectively</a:t>
                </a:r>
              </a:p>
              <a:p>
                <a:pPr lvl="1" algn="just">
                  <a:lnSpc>
                    <a:spcPct val="150000"/>
                  </a:lnSpc>
                  <a:defRPr/>
                </a:pPr>
                <a:r>
                  <a:rPr lang="en-GB" sz="2400" dirty="0">
                    <a:solidFill>
                      <a:prstClr val="black"/>
                    </a:solidFill>
                    <a:latin typeface="Arial" panose="020B0604020202020204" pitchFamily="34" charset="0"/>
                    <a:cs typeface="Arial" panose="020B0604020202020204" pitchFamily="34" charset="0"/>
                  </a:rPr>
                  <a:t>Of course we know that </a:t>
                </a:r>
                <a14:m>
                  <m:oMath xmlns:m="http://schemas.openxmlformats.org/officeDocument/2006/math">
                    <m:sSub>
                      <m:sSubPr>
                        <m:ctrlPr>
                          <a:rPr lang="en-GB" sz="2400" i="1" dirty="0" smtClean="0">
                            <a:solidFill>
                              <a:prstClr val="black"/>
                            </a:solidFill>
                            <a:latin typeface="Cambria Math" panose="02040503050406030204" pitchFamily="18" charset="0"/>
                            <a:cs typeface="Arial" panose="020B0604020202020204" pitchFamily="34" charset="0"/>
                          </a:rPr>
                        </m:ctrlPr>
                      </m:sSubPr>
                      <m:e>
                        <m:r>
                          <a:rPr lang="en-US" sz="2400" b="0" i="1" dirty="0" smtClean="0">
                            <a:solidFill>
                              <a:prstClr val="black"/>
                            </a:solidFill>
                            <a:latin typeface="Cambria Math" panose="02040503050406030204" pitchFamily="18" charset="0"/>
                            <a:cs typeface="Arial" panose="020B0604020202020204" pitchFamily="34" charset="0"/>
                          </a:rPr>
                          <m:t>𝑆</m:t>
                        </m:r>
                      </m:e>
                      <m:sub>
                        <m:r>
                          <a:rPr lang="en-US" sz="2400" b="0" i="1" dirty="0" smtClean="0">
                            <a:solidFill>
                              <a:prstClr val="black"/>
                            </a:solidFill>
                            <a:latin typeface="Cambria Math" panose="02040503050406030204" pitchFamily="18" charset="0"/>
                            <a:cs typeface="Arial" panose="020B0604020202020204" pitchFamily="34" charset="0"/>
                          </a:rPr>
                          <m:t>𝑝</m:t>
                        </m:r>
                      </m:sub>
                    </m:sSub>
                    <m:r>
                      <a:rPr lang="en-US" sz="2400" b="0" i="1" dirty="0" smtClean="0">
                        <a:solidFill>
                          <a:prstClr val="black"/>
                        </a:solidFill>
                        <a:latin typeface="Cambria Math" panose="02040503050406030204" pitchFamily="18" charset="0"/>
                        <a:cs typeface="Arial" panose="020B0604020202020204" pitchFamily="34" charset="0"/>
                      </a:rPr>
                      <m:t>=</m:t>
                    </m:r>
                    <m:f>
                      <m:fPr>
                        <m:ctrlPr>
                          <a:rPr lang="en-US" sz="2400" b="0" i="1" dirty="0" smtClean="0">
                            <a:solidFill>
                              <a:prstClr val="black"/>
                            </a:solidFill>
                            <a:latin typeface="Cambria Math" panose="02040503050406030204" pitchFamily="18" charset="0"/>
                            <a:cs typeface="Arial" panose="020B0604020202020204" pitchFamily="34" charset="0"/>
                          </a:rPr>
                        </m:ctrlPr>
                      </m:fPr>
                      <m:num>
                        <m:r>
                          <a:rPr lang="en-US" sz="2400" b="0" i="1" dirty="0" smtClean="0">
                            <a:solidFill>
                              <a:prstClr val="black"/>
                            </a:solidFill>
                            <a:latin typeface="Cambria Math" panose="02040503050406030204" pitchFamily="18" charset="0"/>
                            <a:cs typeface="Arial" panose="020B0604020202020204" pitchFamily="34" charset="0"/>
                          </a:rPr>
                          <m:t>6</m:t>
                        </m:r>
                        <m:sSup>
                          <m:sSupPr>
                            <m:ctrlPr>
                              <a:rPr lang="en-US" sz="2400" b="0" i="1" dirty="0" smtClean="0">
                                <a:solidFill>
                                  <a:prstClr val="black"/>
                                </a:solidFill>
                                <a:latin typeface="Cambria Math" panose="02040503050406030204" pitchFamily="18" charset="0"/>
                                <a:cs typeface="Arial" panose="020B0604020202020204" pitchFamily="34" charset="0"/>
                              </a:rPr>
                            </m:ctrlPr>
                          </m:sSupPr>
                          <m:e>
                            <m:r>
                              <a:rPr lang="en-US" sz="2400" b="0" i="1" dirty="0" smtClean="0">
                                <a:solidFill>
                                  <a:prstClr val="black"/>
                                </a:solidFill>
                                <a:latin typeface="Cambria Math" panose="02040503050406030204" pitchFamily="18" charset="0"/>
                                <a:cs typeface="Arial" panose="020B0604020202020204" pitchFamily="34" charset="0"/>
                              </a:rPr>
                              <m:t>𝐷</m:t>
                            </m:r>
                          </m:e>
                          <m:sup>
                            <m:r>
                              <a:rPr lang="en-US" sz="2400" b="0" i="1" dirty="0" smtClean="0">
                                <a:solidFill>
                                  <a:prstClr val="black"/>
                                </a:solidFill>
                                <a:latin typeface="Cambria Math" panose="02040503050406030204" pitchFamily="18" charset="0"/>
                                <a:cs typeface="Arial" panose="020B0604020202020204" pitchFamily="34" charset="0"/>
                              </a:rPr>
                              <m:t>2</m:t>
                            </m:r>
                          </m:sup>
                        </m:sSup>
                      </m:num>
                      <m:den>
                        <m:r>
                          <a:rPr lang="en-US" sz="2400" b="0" i="1" dirty="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𝜌</m:t>
                        </m:r>
                        <m:sSup>
                          <m:sSupPr>
                            <m:ctrlPr>
                              <a:rPr lang="en-US" sz="2400" i="1" dirty="0">
                                <a:solidFill>
                                  <a:prstClr val="black"/>
                                </a:solidFill>
                                <a:latin typeface="Cambria Math" panose="02040503050406030204" pitchFamily="18" charset="0"/>
                                <a:cs typeface="Arial" panose="020B0604020202020204" pitchFamily="34" charset="0"/>
                              </a:rPr>
                            </m:ctrlPr>
                          </m:sSupPr>
                          <m:e>
                            <m:r>
                              <a:rPr lang="en-US" sz="2400" i="1" dirty="0">
                                <a:solidFill>
                                  <a:prstClr val="black"/>
                                </a:solidFill>
                                <a:latin typeface="Cambria Math" panose="02040503050406030204" pitchFamily="18" charset="0"/>
                                <a:cs typeface="Arial" panose="020B0604020202020204" pitchFamily="34" charset="0"/>
                              </a:rPr>
                              <m:t>𝐷</m:t>
                            </m:r>
                          </m:e>
                          <m:sup>
                            <m:r>
                              <a:rPr lang="en-US" sz="2400" b="0" i="1" dirty="0" smtClean="0">
                                <a:solidFill>
                                  <a:prstClr val="black"/>
                                </a:solidFill>
                                <a:latin typeface="Cambria Math" panose="02040503050406030204" pitchFamily="18" charset="0"/>
                                <a:cs typeface="Arial" panose="020B0604020202020204" pitchFamily="34" charset="0"/>
                              </a:rPr>
                              <m:t>3</m:t>
                            </m:r>
                          </m:sup>
                        </m:sSup>
                      </m:den>
                    </m:f>
                    <m:r>
                      <a:rPr lang="en-US" sz="2400" b="0" i="1" dirty="0" smtClean="0">
                        <a:solidFill>
                          <a:prstClr val="black"/>
                        </a:solidFill>
                        <a:latin typeface="Cambria Math" panose="02040503050406030204" pitchFamily="18" charset="0"/>
                        <a:cs typeface="Arial" panose="020B0604020202020204" pitchFamily="34" charset="0"/>
                      </a:rPr>
                      <m:t>=</m:t>
                    </m:r>
                    <m:f>
                      <m:fPr>
                        <m:ctrlPr>
                          <a:rPr lang="en-US" sz="2400" i="1" dirty="0">
                            <a:solidFill>
                              <a:prstClr val="black"/>
                            </a:solidFill>
                            <a:latin typeface="Cambria Math" panose="02040503050406030204" pitchFamily="18" charset="0"/>
                            <a:cs typeface="Arial" panose="020B0604020202020204" pitchFamily="34" charset="0"/>
                          </a:rPr>
                        </m:ctrlPr>
                      </m:fPr>
                      <m:num>
                        <m:r>
                          <a:rPr lang="en-US" sz="2400" i="1" dirty="0">
                            <a:solidFill>
                              <a:prstClr val="black"/>
                            </a:solidFill>
                            <a:latin typeface="Cambria Math" panose="02040503050406030204" pitchFamily="18" charset="0"/>
                            <a:cs typeface="Arial" panose="020B0604020202020204" pitchFamily="34" charset="0"/>
                          </a:rPr>
                          <m:t>6</m:t>
                        </m:r>
                      </m:num>
                      <m:den>
                        <m:r>
                          <a:rPr lang="en-US" sz="2400" i="1" dirty="0">
                            <a:solidFill>
                              <a:prstClr val="black"/>
                            </a:solidFill>
                            <a:latin typeface="Cambria Math" panose="02040503050406030204" pitchFamily="18" charset="0"/>
                            <a:ea typeface="Cambria Math" panose="02040503050406030204" pitchFamily="18" charset="0"/>
                            <a:cs typeface="Arial" panose="020B0604020202020204" pitchFamily="34" charset="0"/>
                          </a:rPr>
                          <m:t>𝜌</m:t>
                        </m:r>
                        <m:r>
                          <a:rPr lang="en-US" sz="2400" b="0" i="1" dirty="0" smtClean="0">
                            <a:solidFill>
                              <a:prstClr val="black"/>
                            </a:solidFill>
                            <a:latin typeface="Cambria Math" panose="02040503050406030204" pitchFamily="18" charset="0"/>
                            <a:cs typeface="Arial" panose="020B0604020202020204" pitchFamily="34" charset="0"/>
                          </a:rPr>
                          <m:t>𝐷</m:t>
                        </m:r>
                      </m:den>
                    </m:f>
                  </m:oMath>
                </a14:m>
                <a:endParaRPr lang="en-GB" sz="2400" dirty="0">
                  <a:solidFill>
                    <a:prstClr val="black"/>
                  </a:solidFill>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9FB1B95A-B146-BB4B-A031-70E3C574852D}"/>
                  </a:ext>
                </a:extLst>
              </p:cNvPr>
              <p:cNvSpPr txBox="1">
                <a:spLocks noRot="1" noChangeAspect="1" noMove="1" noResize="1" noEditPoints="1" noAdjustHandles="1" noChangeArrowheads="1" noChangeShapeType="1" noTextEdit="1"/>
              </p:cNvSpPr>
              <p:nvPr/>
            </p:nvSpPr>
            <p:spPr>
              <a:xfrm>
                <a:off x="78740" y="385897"/>
                <a:ext cx="12065000" cy="6481005"/>
              </a:xfrm>
              <a:prstGeom prst="rect">
                <a:avLst/>
              </a:prstGeom>
              <a:blipFill>
                <a:blip r:embed="rId3"/>
                <a:stretch>
                  <a:fillRect l="-841" r="-736"/>
                </a:stretch>
              </a:blipFill>
            </p:spPr>
            <p:txBody>
              <a:bodyPr/>
              <a:lstStyle/>
              <a:p>
                <a:r>
                  <a:rPr lang="en-JP">
                    <a:noFill/>
                  </a:rPr>
                  <a:t> </a:t>
                </a:r>
              </a:p>
            </p:txBody>
          </p:sp>
        </mc:Fallback>
      </mc:AlternateContent>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3.8. Comminution theory</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40</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grpSp>
        <p:nvGrpSpPr>
          <p:cNvPr id="2" name="Group 4">
            <a:extLst>
              <a:ext uri="{FF2B5EF4-FFF2-40B4-BE49-F238E27FC236}">
                <a16:creationId xmlns:a16="http://schemas.microsoft.com/office/drawing/2014/main" id="{EAE9295D-01D5-90FA-B573-BDC8CBFCF6DA}"/>
              </a:ext>
            </a:extLst>
          </p:cNvPr>
          <p:cNvGrpSpPr>
            <a:grpSpLocks/>
          </p:cNvGrpSpPr>
          <p:nvPr/>
        </p:nvGrpSpPr>
        <p:grpSpPr bwMode="auto">
          <a:xfrm>
            <a:off x="9937980" y="2890418"/>
            <a:ext cx="1296988" cy="1296988"/>
            <a:chOff x="4241" y="3294"/>
            <a:chExt cx="817" cy="817"/>
          </a:xfrm>
        </p:grpSpPr>
        <p:sp>
          <p:nvSpPr>
            <p:cNvPr id="4" name="AutoShape 5">
              <a:extLst>
                <a:ext uri="{FF2B5EF4-FFF2-40B4-BE49-F238E27FC236}">
                  <a16:creationId xmlns:a16="http://schemas.microsoft.com/office/drawing/2014/main" id="{E0D43672-C575-39F3-B689-6D1BB313E0A4}"/>
                </a:ext>
              </a:extLst>
            </p:cNvPr>
            <p:cNvSpPr>
              <a:spLocks noChangeArrowheads="1"/>
            </p:cNvSpPr>
            <p:nvPr/>
          </p:nvSpPr>
          <p:spPr bwMode="auto">
            <a:xfrm>
              <a:off x="4694" y="3612"/>
              <a:ext cx="364" cy="363"/>
            </a:xfrm>
            <a:prstGeom prst="cube">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a:solidFill>
                  <a:srgbClr val="000000"/>
                </a:solidFill>
              </a:endParaRPr>
            </a:p>
          </p:txBody>
        </p:sp>
        <p:sp>
          <p:nvSpPr>
            <p:cNvPr id="5" name="AutoShape 6">
              <a:extLst>
                <a:ext uri="{FF2B5EF4-FFF2-40B4-BE49-F238E27FC236}">
                  <a16:creationId xmlns:a16="http://schemas.microsoft.com/office/drawing/2014/main" id="{C57154A3-B370-8D28-94D2-A92EDB0E4027}"/>
                </a:ext>
              </a:extLst>
            </p:cNvPr>
            <p:cNvSpPr>
              <a:spLocks noChangeArrowheads="1"/>
            </p:cNvSpPr>
            <p:nvPr/>
          </p:nvSpPr>
          <p:spPr bwMode="auto">
            <a:xfrm>
              <a:off x="4241" y="3748"/>
              <a:ext cx="364" cy="363"/>
            </a:xfrm>
            <a:prstGeom prst="cube">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a:solidFill>
                  <a:srgbClr val="000000"/>
                </a:solidFill>
              </a:endParaRPr>
            </a:p>
          </p:txBody>
        </p:sp>
        <p:sp>
          <p:nvSpPr>
            <p:cNvPr id="6" name="AutoShape 7">
              <a:extLst>
                <a:ext uri="{FF2B5EF4-FFF2-40B4-BE49-F238E27FC236}">
                  <a16:creationId xmlns:a16="http://schemas.microsoft.com/office/drawing/2014/main" id="{D91EF8EC-2289-1AA2-6774-BD95FA39570B}"/>
                </a:ext>
              </a:extLst>
            </p:cNvPr>
            <p:cNvSpPr>
              <a:spLocks noChangeArrowheads="1"/>
            </p:cNvSpPr>
            <p:nvPr/>
          </p:nvSpPr>
          <p:spPr bwMode="auto">
            <a:xfrm>
              <a:off x="4377" y="3294"/>
              <a:ext cx="364" cy="363"/>
            </a:xfrm>
            <a:prstGeom prst="cube">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a:solidFill>
                  <a:srgbClr val="000000"/>
                </a:solidFill>
              </a:endParaRPr>
            </a:p>
          </p:txBody>
        </p:sp>
        <p:sp>
          <p:nvSpPr>
            <p:cNvPr id="7" name="AutoShape 8">
              <a:extLst>
                <a:ext uri="{FF2B5EF4-FFF2-40B4-BE49-F238E27FC236}">
                  <a16:creationId xmlns:a16="http://schemas.microsoft.com/office/drawing/2014/main" id="{6E5636EB-127F-C50C-54DC-62323514C345}"/>
                </a:ext>
              </a:extLst>
            </p:cNvPr>
            <p:cNvSpPr>
              <a:spLocks noChangeArrowheads="1"/>
            </p:cNvSpPr>
            <p:nvPr/>
          </p:nvSpPr>
          <p:spPr bwMode="auto">
            <a:xfrm>
              <a:off x="4241" y="3430"/>
              <a:ext cx="364" cy="363"/>
            </a:xfrm>
            <a:prstGeom prst="cube">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a:solidFill>
                  <a:srgbClr val="000000"/>
                </a:solidFill>
              </a:endParaRPr>
            </a:p>
          </p:txBody>
        </p:sp>
        <p:sp>
          <p:nvSpPr>
            <p:cNvPr id="9" name="AutoShape 9">
              <a:extLst>
                <a:ext uri="{FF2B5EF4-FFF2-40B4-BE49-F238E27FC236}">
                  <a16:creationId xmlns:a16="http://schemas.microsoft.com/office/drawing/2014/main" id="{D4865D59-6D76-2CF1-58D7-55733E295099}"/>
                </a:ext>
              </a:extLst>
            </p:cNvPr>
            <p:cNvSpPr>
              <a:spLocks noChangeArrowheads="1"/>
            </p:cNvSpPr>
            <p:nvPr/>
          </p:nvSpPr>
          <p:spPr bwMode="auto">
            <a:xfrm>
              <a:off x="4694" y="3294"/>
              <a:ext cx="364" cy="363"/>
            </a:xfrm>
            <a:prstGeom prst="cube">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a:solidFill>
                  <a:srgbClr val="000000"/>
                </a:solidFill>
              </a:endParaRPr>
            </a:p>
          </p:txBody>
        </p:sp>
        <p:sp>
          <p:nvSpPr>
            <p:cNvPr id="10" name="AutoShape 10">
              <a:extLst>
                <a:ext uri="{FF2B5EF4-FFF2-40B4-BE49-F238E27FC236}">
                  <a16:creationId xmlns:a16="http://schemas.microsoft.com/office/drawing/2014/main" id="{C58CDB65-245C-6FD0-0D1B-6575861BB276}"/>
                </a:ext>
              </a:extLst>
            </p:cNvPr>
            <p:cNvSpPr>
              <a:spLocks noChangeArrowheads="1"/>
            </p:cNvSpPr>
            <p:nvPr/>
          </p:nvSpPr>
          <p:spPr bwMode="auto">
            <a:xfrm>
              <a:off x="4558" y="3748"/>
              <a:ext cx="364" cy="363"/>
            </a:xfrm>
            <a:prstGeom prst="cube">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a:solidFill>
                  <a:srgbClr val="000000"/>
                </a:solidFill>
              </a:endParaRPr>
            </a:p>
          </p:txBody>
        </p:sp>
        <p:sp>
          <p:nvSpPr>
            <p:cNvPr id="11" name="AutoShape 11">
              <a:extLst>
                <a:ext uri="{FF2B5EF4-FFF2-40B4-BE49-F238E27FC236}">
                  <a16:creationId xmlns:a16="http://schemas.microsoft.com/office/drawing/2014/main" id="{70C0997F-5C09-4750-B981-E249657A0611}"/>
                </a:ext>
              </a:extLst>
            </p:cNvPr>
            <p:cNvSpPr>
              <a:spLocks noChangeArrowheads="1"/>
            </p:cNvSpPr>
            <p:nvPr/>
          </p:nvSpPr>
          <p:spPr bwMode="auto">
            <a:xfrm>
              <a:off x="4558" y="3430"/>
              <a:ext cx="364" cy="363"/>
            </a:xfrm>
            <a:prstGeom prst="cube">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a:solidFill>
                  <a:srgbClr val="000000"/>
                </a:solidFill>
              </a:endParaRPr>
            </a:p>
          </p:txBody>
        </p:sp>
      </p:grpSp>
      <p:grpSp>
        <p:nvGrpSpPr>
          <p:cNvPr id="12" name="Group 14">
            <a:extLst>
              <a:ext uri="{FF2B5EF4-FFF2-40B4-BE49-F238E27FC236}">
                <a16:creationId xmlns:a16="http://schemas.microsoft.com/office/drawing/2014/main" id="{7E9B803A-15B6-A271-65D0-73648D0B54B8}"/>
              </a:ext>
            </a:extLst>
          </p:cNvPr>
          <p:cNvGrpSpPr>
            <a:grpSpLocks/>
          </p:cNvGrpSpPr>
          <p:nvPr/>
        </p:nvGrpSpPr>
        <p:grpSpPr bwMode="auto">
          <a:xfrm>
            <a:off x="5689830" y="2890418"/>
            <a:ext cx="2016125" cy="1223963"/>
            <a:chOff x="3923" y="2160"/>
            <a:chExt cx="1270" cy="771"/>
          </a:xfrm>
        </p:grpSpPr>
        <p:sp>
          <p:nvSpPr>
            <p:cNvPr id="13" name="AutoShape 15">
              <a:extLst>
                <a:ext uri="{FF2B5EF4-FFF2-40B4-BE49-F238E27FC236}">
                  <a16:creationId xmlns:a16="http://schemas.microsoft.com/office/drawing/2014/main" id="{CF942185-BD97-5A05-012A-F2C2A1F3257B}"/>
                </a:ext>
              </a:extLst>
            </p:cNvPr>
            <p:cNvSpPr>
              <a:spLocks noChangeArrowheads="1"/>
            </p:cNvSpPr>
            <p:nvPr/>
          </p:nvSpPr>
          <p:spPr bwMode="auto">
            <a:xfrm>
              <a:off x="3923" y="2160"/>
              <a:ext cx="771" cy="771"/>
            </a:xfrm>
            <a:prstGeom prst="cube">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a:solidFill>
                  <a:srgbClr val="000000"/>
                </a:solidFill>
              </a:endParaRPr>
            </a:p>
          </p:txBody>
        </p:sp>
        <p:sp>
          <p:nvSpPr>
            <p:cNvPr id="14" name="Line 16">
              <a:extLst>
                <a:ext uri="{FF2B5EF4-FFF2-40B4-BE49-F238E27FC236}">
                  <a16:creationId xmlns:a16="http://schemas.microsoft.com/office/drawing/2014/main" id="{59C402E6-42D8-1E30-0E38-F605DAF7F21C}"/>
                </a:ext>
              </a:extLst>
            </p:cNvPr>
            <p:cNvSpPr>
              <a:spLocks noChangeShapeType="1"/>
            </p:cNvSpPr>
            <p:nvPr/>
          </p:nvSpPr>
          <p:spPr bwMode="auto">
            <a:xfrm>
              <a:off x="4785" y="2160"/>
              <a:ext cx="0" cy="59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a:solidFill>
                  <a:srgbClr val="000000"/>
                </a:solidFill>
              </a:endParaRPr>
            </a:p>
          </p:txBody>
        </p:sp>
        <mc:AlternateContent xmlns:mc="http://schemas.openxmlformats.org/markup-compatibility/2006" xmlns:a14="http://schemas.microsoft.com/office/drawing/2010/main">
          <mc:Choice Requires="a14">
            <p:sp>
              <p:nvSpPr>
                <p:cNvPr id="15" name="Text Box 17">
                  <a:extLst>
                    <a:ext uri="{FF2B5EF4-FFF2-40B4-BE49-F238E27FC236}">
                      <a16:creationId xmlns:a16="http://schemas.microsoft.com/office/drawing/2014/main" id="{77BC2EDE-2470-5859-2A3A-C51F9D122ECF}"/>
                    </a:ext>
                  </a:extLst>
                </p:cNvPr>
                <p:cNvSpPr txBox="1">
                  <a:spLocks noChangeArrowheads="1"/>
                </p:cNvSpPr>
                <p:nvPr/>
              </p:nvSpPr>
              <p:spPr bwMode="auto">
                <a:xfrm>
                  <a:off x="4830" y="2296"/>
                  <a:ext cx="363" cy="30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fontAlgn="base">
                    <a:spcBef>
                      <a:spcPct val="50000"/>
                    </a:spcBef>
                    <a:spcAft>
                      <a:spcPct val="0"/>
                    </a:spcAft>
                  </a:pPr>
                  <a14:m>
                    <m:oMathPara xmlns:m="http://schemas.openxmlformats.org/officeDocument/2006/math">
                      <m:oMathParaPr>
                        <m:jc m:val="centerGroup"/>
                      </m:oMathParaPr>
                      <m:oMath xmlns:m="http://schemas.openxmlformats.org/officeDocument/2006/math">
                        <m:sSub>
                          <m:sSubPr>
                            <m:ctrlPr>
                              <a:rPr lang="en-GB" sz="2400" i="1" dirty="0" smtClean="0">
                                <a:solidFill>
                                  <a:prstClr val="black"/>
                                </a:solidFill>
                                <a:latin typeface="Cambria Math" panose="02040503050406030204" pitchFamily="18" charset="0"/>
                                <a:cs typeface="Arial" panose="020B0604020202020204" pitchFamily="34" charset="0"/>
                              </a:rPr>
                            </m:ctrlPr>
                          </m:sSubPr>
                          <m:e>
                            <m:r>
                              <a:rPr lang="en-US" sz="2400" b="0" i="1" dirty="0" smtClean="0">
                                <a:solidFill>
                                  <a:prstClr val="black"/>
                                </a:solidFill>
                                <a:latin typeface="Cambria Math" panose="02040503050406030204" pitchFamily="18" charset="0"/>
                                <a:cs typeface="Arial" panose="020B0604020202020204" pitchFamily="34" charset="0"/>
                              </a:rPr>
                              <m:t>𝐷</m:t>
                            </m:r>
                          </m:e>
                          <m:sub>
                            <m:r>
                              <a:rPr lang="en-US" sz="2400" b="0" i="1" dirty="0" smtClean="0">
                                <a:solidFill>
                                  <a:prstClr val="black"/>
                                </a:solidFill>
                                <a:latin typeface="Cambria Math" panose="02040503050406030204" pitchFamily="18" charset="0"/>
                                <a:cs typeface="Arial" panose="020B0604020202020204" pitchFamily="34" charset="0"/>
                              </a:rPr>
                              <m:t>𝑓</m:t>
                            </m:r>
                          </m:sub>
                        </m:sSub>
                      </m:oMath>
                    </m:oMathPara>
                  </a14:m>
                  <a:endParaRPr lang="en-US" altLang="ja-JP" sz="2400" baseline="-25000" dirty="0">
                    <a:solidFill>
                      <a:srgbClr val="000000"/>
                    </a:solidFill>
                    <a:latin typeface="Arial" charset="0"/>
                  </a:endParaRPr>
                </a:p>
              </p:txBody>
            </p:sp>
          </mc:Choice>
          <mc:Fallback xmlns="">
            <p:sp>
              <p:nvSpPr>
                <p:cNvPr id="15" name="Text Box 17">
                  <a:extLst>
                    <a:ext uri="{FF2B5EF4-FFF2-40B4-BE49-F238E27FC236}">
                      <a16:creationId xmlns:a16="http://schemas.microsoft.com/office/drawing/2014/main" id="{77BC2EDE-2470-5859-2A3A-C51F9D122ECF}"/>
                    </a:ext>
                  </a:extLst>
                </p:cNvPr>
                <p:cNvSpPr txBox="1">
                  <a:spLocks noRot="1" noChangeAspect="1" noMove="1" noResize="1" noEditPoints="1" noAdjustHandles="1" noChangeArrowheads="1" noChangeShapeType="1" noTextEdit="1"/>
                </p:cNvSpPr>
                <p:nvPr/>
              </p:nvSpPr>
              <p:spPr bwMode="auto">
                <a:xfrm>
                  <a:off x="4830" y="2296"/>
                  <a:ext cx="363" cy="309"/>
                </a:xfrm>
                <a:prstGeom prst="rect">
                  <a:avLst/>
                </a:prstGeom>
                <a:blipFill>
                  <a:blip r:embed="rId4"/>
                  <a:stretch>
                    <a:fillRect b="-1250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JP">
                      <a:noFill/>
                    </a:rPr>
                    <a:t> </a:t>
                  </a:r>
                </a:p>
              </p:txBody>
            </p:sp>
          </mc:Fallback>
        </mc:AlternateContent>
      </p:grpSp>
      <p:sp>
        <p:nvSpPr>
          <p:cNvPr id="16" name="Line 19">
            <a:extLst>
              <a:ext uri="{FF2B5EF4-FFF2-40B4-BE49-F238E27FC236}">
                <a16:creationId xmlns:a16="http://schemas.microsoft.com/office/drawing/2014/main" id="{1B83C95E-BC03-FA4C-0B38-48B3BA33F526}"/>
              </a:ext>
            </a:extLst>
          </p:cNvPr>
          <p:cNvSpPr>
            <a:spLocks noChangeShapeType="1"/>
          </p:cNvSpPr>
          <p:nvPr/>
        </p:nvSpPr>
        <p:spPr bwMode="auto">
          <a:xfrm>
            <a:off x="11450868" y="2963443"/>
            <a:ext cx="0" cy="431800"/>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a:solidFill>
                <a:srgbClr val="000000"/>
              </a:solidFill>
            </a:endParaRPr>
          </a:p>
        </p:txBody>
      </p:sp>
      <mc:AlternateContent xmlns:mc="http://schemas.openxmlformats.org/markup-compatibility/2006">
        <mc:Choice xmlns:a14="http://schemas.microsoft.com/office/drawing/2010/main" Requires="a14">
          <p:sp>
            <p:nvSpPr>
              <p:cNvPr id="17" name="Text Box 20">
                <a:extLst>
                  <a:ext uri="{FF2B5EF4-FFF2-40B4-BE49-F238E27FC236}">
                    <a16:creationId xmlns:a16="http://schemas.microsoft.com/office/drawing/2014/main" id="{7A6B2333-5D5F-C039-AA0C-5C0FCC0D5DE3}"/>
                  </a:ext>
                </a:extLst>
              </p:cNvPr>
              <p:cNvSpPr txBox="1">
                <a:spLocks noChangeArrowheads="1"/>
              </p:cNvSpPr>
              <p:nvPr/>
            </p:nvSpPr>
            <p:spPr bwMode="auto">
              <a:xfrm>
                <a:off x="11595329" y="2949949"/>
                <a:ext cx="792163" cy="49019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fontAlgn="base">
                  <a:spcBef>
                    <a:spcPct val="50000"/>
                  </a:spcBef>
                  <a:spcAft>
                    <a:spcPct val="0"/>
                  </a:spcAft>
                </a:pPr>
                <a14:m>
                  <m:oMathPara xmlns:m="http://schemas.openxmlformats.org/officeDocument/2006/math">
                    <m:oMathParaPr>
                      <m:jc m:val="centerGroup"/>
                    </m:oMathParaPr>
                    <m:oMath xmlns:m="http://schemas.openxmlformats.org/officeDocument/2006/math">
                      <m:sSub>
                        <m:sSubPr>
                          <m:ctrlPr>
                            <a:rPr lang="en-GB" sz="2400" i="1" dirty="0" smtClean="0">
                              <a:solidFill>
                                <a:prstClr val="black"/>
                              </a:solidFill>
                              <a:latin typeface="Cambria Math" panose="02040503050406030204" pitchFamily="18" charset="0"/>
                              <a:cs typeface="Arial" panose="020B0604020202020204" pitchFamily="34" charset="0"/>
                            </a:rPr>
                          </m:ctrlPr>
                        </m:sSubPr>
                        <m:e>
                          <m:r>
                            <a:rPr lang="en-US" sz="2400" b="0" i="1" dirty="0" smtClean="0">
                              <a:solidFill>
                                <a:prstClr val="black"/>
                              </a:solidFill>
                              <a:latin typeface="Cambria Math" panose="02040503050406030204" pitchFamily="18" charset="0"/>
                              <a:cs typeface="Arial" panose="020B0604020202020204" pitchFamily="34" charset="0"/>
                            </a:rPr>
                            <m:t>𝐷</m:t>
                          </m:r>
                        </m:e>
                        <m:sub>
                          <m:r>
                            <a:rPr lang="en-US" sz="2400" i="1" dirty="0" smtClean="0">
                              <a:solidFill>
                                <a:prstClr val="black"/>
                              </a:solidFill>
                              <a:latin typeface="Cambria Math" panose="02040503050406030204" pitchFamily="18" charset="0"/>
                              <a:cs typeface="Arial" panose="020B0604020202020204" pitchFamily="34" charset="0"/>
                            </a:rPr>
                            <m:t>𝑝</m:t>
                          </m:r>
                        </m:sub>
                      </m:sSub>
                    </m:oMath>
                  </m:oMathPara>
                </a14:m>
                <a:endParaRPr lang="en-US" altLang="ja-JP" sz="2400" baseline="-25000" dirty="0">
                  <a:solidFill>
                    <a:srgbClr val="000000"/>
                  </a:solidFill>
                  <a:latin typeface="Arial" charset="0"/>
                </a:endParaRPr>
              </a:p>
            </p:txBody>
          </p:sp>
        </mc:Choice>
        <mc:Fallback>
          <p:sp>
            <p:nvSpPr>
              <p:cNvPr id="17" name="Text Box 20">
                <a:extLst>
                  <a:ext uri="{FF2B5EF4-FFF2-40B4-BE49-F238E27FC236}">
                    <a16:creationId xmlns:a16="http://schemas.microsoft.com/office/drawing/2014/main" id="{7A6B2333-5D5F-C039-AA0C-5C0FCC0D5DE3}"/>
                  </a:ext>
                </a:extLst>
              </p:cNvPr>
              <p:cNvSpPr txBox="1">
                <a:spLocks noRot="1" noChangeAspect="1" noMove="1" noResize="1" noEditPoints="1" noAdjustHandles="1" noChangeArrowheads="1" noChangeShapeType="1" noTextEdit="1"/>
              </p:cNvSpPr>
              <p:nvPr/>
            </p:nvSpPr>
            <p:spPr bwMode="auto">
              <a:xfrm>
                <a:off x="11595329" y="2949949"/>
                <a:ext cx="792163" cy="490199"/>
              </a:xfrm>
              <a:prstGeom prst="rect">
                <a:avLst/>
              </a:prstGeom>
              <a:blipFill>
                <a:blip r:embed="rId5"/>
                <a:stretch>
                  <a:fillRect b="-769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JP">
                    <a:noFill/>
                  </a:rPr>
                  <a:t> </a:t>
                </a:r>
              </a:p>
            </p:txBody>
          </p:sp>
        </mc:Fallback>
      </mc:AlternateContent>
      <p:sp>
        <p:nvSpPr>
          <p:cNvPr id="18" name="Line 21">
            <a:extLst>
              <a:ext uri="{FF2B5EF4-FFF2-40B4-BE49-F238E27FC236}">
                <a16:creationId xmlns:a16="http://schemas.microsoft.com/office/drawing/2014/main" id="{4D5C1689-4831-E07B-DC1F-F6F12E4722E2}"/>
              </a:ext>
            </a:extLst>
          </p:cNvPr>
          <p:cNvSpPr>
            <a:spLocks noChangeShapeType="1"/>
          </p:cNvSpPr>
          <p:nvPr/>
        </p:nvSpPr>
        <p:spPr bwMode="auto">
          <a:xfrm>
            <a:off x="7994880" y="3395243"/>
            <a:ext cx="1368425"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a:solidFill>
                <a:srgbClr val="000000"/>
              </a:solidFill>
            </a:endParaRPr>
          </a:p>
        </p:txBody>
      </p:sp>
    </p:spTree>
    <p:extLst>
      <p:ext uri="{BB962C8B-B14F-4D97-AF65-F5344CB8AC3E}">
        <p14:creationId xmlns:p14="http://schemas.microsoft.com/office/powerpoint/2010/main" val="3627696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9FB1B95A-B146-BB4B-A031-70E3C574852D}"/>
                  </a:ext>
                </a:extLst>
              </p:cNvPr>
              <p:cNvSpPr txBox="1"/>
              <p:nvPr/>
            </p:nvSpPr>
            <p:spPr>
              <a:xfrm>
                <a:off x="78740" y="650750"/>
                <a:ext cx="12065000" cy="5918928"/>
              </a:xfrm>
              <a:prstGeom prst="rect">
                <a:avLst/>
              </a:prstGeom>
              <a:noFill/>
            </p:spPr>
            <p:txBody>
              <a:bodyPr wrap="square" rtlCol="0">
                <a:spAutoFit/>
              </a:bodyPr>
              <a:lstStyle/>
              <a:p>
                <a:pPr algn="just">
                  <a:lnSpc>
                    <a:spcPct val="150000"/>
                  </a:lnSpc>
                  <a:defRP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Bond’s 3</a:t>
                </a:r>
                <a:r>
                  <a:rPr kumimoji="0" lang="en-GB" sz="24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rd</a:t>
                </a: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theory equation and work index of bond, W</a:t>
                </a:r>
                <a:r>
                  <a:rPr kumimoji="0" lang="en-GB" sz="24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i</a:t>
                </a:r>
              </a:p>
              <a:p>
                <a:pPr marL="342900" indent="-342900" algn="just">
                  <a:lnSpc>
                    <a:spcPct val="150000"/>
                  </a:lnSpc>
                  <a:buFont typeface="Wingdings" pitchFamily="2" charset="2"/>
                  <a:buChar char="§"/>
                  <a:defRPr/>
                </a:pPr>
                <a:r>
                  <a:rPr lang="en-GB" sz="2400" dirty="0">
                    <a:solidFill>
                      <a:prstClr val="black"/>
                    </a:solidFill>
                    <a:latin typeface="Arial" panose="020B0604020202020204" pitchFamily="34" charset="0"/>
                    <a:cs typeface="Arial" panose="020B0604020202020204" pitchFamily="34" charset="0"/>
                  </a:rPr>
                  <a:t>The Bond’s 3</a:t>
                </a:r>
                <a:r>
                  <a:rPr lang="en-GB" sz="2400" baseline="30000" dirty="0">
                    <a:solidFill>
                      <a:prstClr val="black"/>
                    </a:solidFill>
                    <a:latin typeface="Arial" panose="020B0604020202020204" pitchFamily="34" charset="0"/>
                    <a:cs typeface="Arial" panose="020B0604020202020204" pitchFamily="34" charset="0"/>
                  </a:rPr>
                  <a:t>rd</a:t>
                </a:r>
                <a:r>
                  <a:rPr lang="en-GB" sz="2400" dirty="0">
                    <a:solidFill>
                      <a:prstClr val="black"/>
                    </a:solidFill>
                    <a:latin typeface="Arial" panose="020B0604020202020204" pitchFamily="34" charset="0"/>
                    <a:cs typeface="Arial" panose="020B0604020202020204" pitchFamily="34" charset="0"/>
                  </a:rPr>
                  <a:t> theory of equation is given </a:t>
                </a:r>
              </a:p>
              <a:p>
                <a:pPr algn="just">
                  <a:lnSpc>
                    <a:spcPct val="150000"/>
                  </a:lnSpc>
                  <a:defRPr/>
                </a:pPr>
                <a:r>
                  <a:rPr lang="en-GB" sz="24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2400" b="0" i="1" dirty="0" smtClean="0">
                        <a:solidFill>
                          <a:prstClr val="black"/>
                        </a:solidFill>
                        <a:latin typeface="Cambria Math" panose="02040503050406030204" pitchFamily="18" charset="0"/>
                        <a:cs typeface="Arial" panose="020B0604020202020204" pitchFamily="34" charset="0"/>
                      </a:rPr>
                      <m:t>𝑊</m:t>
                    </m:r>
                    <m:r>
                      <a:rPr lang="en-US" sz="2400" b="0" i="1" dirty="0" smtClean="0">
                        <a:solidFill>
                          <a:prstClr val="black"/>
                        </a:solidFill>
                        <a:latin typeface="Cambria Math" panose="02040503050406030204" pitchFamily="18" charset="0"/>
                        <a:cs typeface="Arial" panose="020B0604020202020204" pitchFamily="34" charset="0"/>
                      </a:rPr>
                      <m:t>=</m:t>
                    </m:r>
                    <m:d>
                      <m:dPr>
                        <m:ctrlPr>
                          <a:rPr lang="en-GB" sz="2400" i="1" dirty="0" smtClean="0">
                            <a:solidFill>
                              <a:prstClr val="black"/>
                            </a:solidFill>
                            <a:latin typeface="Cambria Math" panose="02040503050406030204" pitchFamily="18" charset="0"/>
                            <a:cs typeface="Arial" panose="020B0604020202020204" pitchFamily="34" charset="0"/>
                          </a:rPr>
                        </m:ctrlPr>
                      </m:dPr>
                      <m:e>
                        <m:f>
                          <m:fPr>
                            <m:ctrlPr>
                              <a:rPr lang="en-US" sz="2400" b="0" i="1" dirty="0" smtClean="0">
                                <a:solidFill>
                                  <a:prstClr val="black"/>
                                </a:solidFill>
                                <a:latin typeface="Cambria Math" panose="02040503050406030204" pitchFamily="18" charset="0"/>
                                <a:cs typeface="Arial" panose="020B0604020202020204" pitchFamily="34" charset="0"/>
                              </a:rPr>
                            </m:ctrlPr>
                          </m:fPr>
                          <m:num>
                            <m:r>
                              <a:rPr lang="en-GB" sz="2400" i="1" dirty="0" smtClean="0">
                                <a:solidFill>
                                  <a:prstClr val="black"/>
                                </a:solidFill>
                                <a:latin typeface="Cambria Math" panose="02040503050406030204" pitchFamily="18" charset="0"/>
                                <a:cs typeface="Arial" panose="020B0604020202020204" pitchFamily="34" charset="0"/>
                              </a:rPr>
                              <m:t>1</m:t>
                            </m:r>
                            <m:r>
                              <a:rPr lang="en-US" sz="2400" b="0" i="1" dirty="0" smtClean="0">
                                <a:solidFill>
                                  <a:prstClr val="black"/>
                                </a:solidFill>
                                <a:latin typeface="Cambria Math" panose="02040503050406030204" pitchFamily="18" charset="0"/>
                                <a:cs typeface="Arial" panose="020B0604020202020204" pitchFamily="34" charset="0"/>
                              </a:rPr>
                              <m:t>0</m:t>
                            </m:r>
                            <m:sSub>
                              <m:sSubPr>
                                <m:ctrlPr>
                                  <a:rPr lang="en-US" sz="2400" b="0" i="1" dirty="0" smtClean="0">
                                    <a:solidFill>
                                      <a:prstClr val="black"/>
                                    </a:solidFill>
                                    <a:latin typeface="Cambria Math" panose="02040503050406030204" pitchFamily="18" charset="0"/>
                                    <a:cs typeface="Arial" panose="020B0604020202020204" pitchFamily="34" charset="0"/>
                                  </a:rPr>
                                </m:ctrlPr>
                              </m:sSubPr>
                              <m:e>
                                <m:r>
                                  <a:rPr lang="en-US" sz="2400" b="0" i="1" dirty="0" smtClean="0">
                                    <a:solidFill>
                                      <a:prstClr val="black"/>
                                    </a:solidFill>
                                    <a:latin typeface="Cambria Math" panose="02040503050406030204" pitchFamily="18" charset="0"/>
                                    <a:cs typeface="Arial" panose="020B0604020202020204" pitchFamily="34" charset="0"/>
                                  </a:rPr>
                                  <m:t>𝑊</m:t>
                                </m:r>
                              </m:e>
                              <m:sub>
                                <m:r>
                                  <a:rPr lang="en-US" sz="2400" b="0" i="1" dirty="0" smtClean="0">
                                    <a:solidFill>
                                      <a:prstClr val="black"/>
                                    </a:solidFill>
                                    <a:latin typeface="Cambria Math" panose="02040503050406030204" pitchFamily="18" charset="0"/>
                                    <a:cs typeface="Arial" panose="020B0604020202020204" pitchFamily="34" charset="0"/>
                                  </a:rPr>
                                  <m:t>𝑖</m:t>
                                </m:r>
                              </m:sub>
                            </m:sSub>
                          </m:num>
                          <m:den>
                            <m:rad>
                              <m:radPr>
                                <m:degHide m:val="on"/>
                                <m:ctrlPr>
                                  <a:rPr lang="en-GB" sz="2400" i="1" dirty="0" smtClean="0">
                                    <a:solidFill>
                                      <a:prstClr val="black"/>
                                    </a:solidFill>
                                    <a:latin typeface="Cambria Math" panose="02040503050406030204" pitchFamily="18" charset="0"/>
                                    <a:cs typeface="Arial" panose="020B0604020202020204" pitchFamily="34" charset="0"/>
                                  </a:rPr>
                                </m:ctrlPr>
                              </m:radPr>
                              <m:deg/>
                              <m:e>
                                <m:r>
                                  <a:rPr lang="en-US" sz="2400" b="0" i="1" dirty="0" smtClean="0">
                                    <a:solidFill>
                                      <a:prstClr val="black"/>
                                    </a:solidFill>
                                    <a:latin typeface="Cambria Math" panose="02040503050406030204" pitchFamily="18" charset="0"/>
                                    <a:cs typeface="Arial" panose="020B0604020202020204" pitchFamily="34" charset="0"/>
                                  </a:rPr>
                                  <m:t>𝑃</m:t>
                                </m:r>
                              </m:e>
                            </m:rad>
                          </m:den>
                        </m:f>
                        <m:r>
                          <a:rPr lang="en-GB" sz="2400" i="1" dirty="0" smtClean="0">
                            <a:solidFill>
                              <a:prstClr val="black"/>
                            </a:solidFill>
                            <a:latin typeface="Cambria Math" panose="02040503050406030204" pitchFamily="18" charset="0"/>
                            <a:cs typeface="Arial" panose="020B0604020202020204" pitchFamily="34" charset="0"/>
                          </a:rPr>
                          <m:t> </m:t>
                        </m:r>
                        <m:r>
                          <a:rPr lang="en-US" sz="2400" b="0" i="1" dirty="0" smtClean="0">
                            <a:solidFill>
                              <a:prstClr val="black"/>
                            </a:solidFill>
                            <a:latin typeface="Cambria Math" panose="02040503050406030204" pitchFamily="18" charset="0"/>
                            <a:cs typeface="Arial" panose="020B0604020202020204" pitchFamily="34" charset="0"/>
                          </a:rPr>
                          <m:t>− </m:t>
                        </m:r>
                        <m:f>
                          <m:fPr>
                            <m:ctrlPr>
                              <a:rPr lang="en-US" sz="2400" b="0" i="1" dirty="0" smtClean="0">
                                <a:solidFill>
                                  <a:prstClr val="black"/>
                                </a:solidFill>
                                <a:latin typeface="Cambria Math" panose="02040503050406030204" pitchFamily="18" charset="0"/>
                                <a:cs typeface="Arial" panose="020B0604020202020204" pitchFamily="34" charset="0"/>
                              </a:rPr>
                            </m:ctrlPr>
                          </m:fPr>
                          <m:num>
                            <m:r>
                              <a:rPr lang="en-GB" sz="2400" i="1" dirty="0">
                                <a:solidFill>
                                  <a:prstClr val="black"/>
                                </a:solidFill>
                                <a:latin typeface="Cambria Math" panose="02040503050406030204" pitchFamily="18" charset="0"/>
                                <a:cs typeface="Arial" panose="020B0604020202020204" pitchFamily="34" charset="0"/>
                              </a:rPr>
                              <m:t>1</m:t>
                            </m:r>
                            <m:r>
                              <a:rPr lang="en-US" sz="2400" i="1" dirty="0">
                                <a:solidFill>
                                  <a:prstClr val="black"/>
                                </a:solidFill>
                                <a:latin typeface="Cambria Math" panose="02040503050406030204" pitchFamily="18" charset="0"/>
                                <a:cs typeface="Arial" panose="020B0604020202020204" pitchFamily="34" charset="0"/>
                              </a:rPr>
                              <m:t>0</m:t>
                            </m:r>
                            <m:sSub>
                              <m:sSubPr>
                                <m:ctrlPr>
                                  <a:rPr lang="en-US" sz="2400" i="1" dirty="0">
                                    <a:solidFill>
                                      <a:prstClr val="black"/>
                                    </a:solidFill>
                                    <a:latin typeface="Cambria Math" panose="02040503050406030204" pitchFamily="18" charset="0"/>
                                    <a:cs typeface="Arial" panose="020B0604020202020204" pitchFamily="34" charset="0"/>
                                  </a:rPr>
                                </m:ctrlPr>
                              </m:sSubPr>
                              <m:e>
                                <m:r>
                                  <a:rPr lang="en-US" sz="2400" i="1" dirty="0">
                                    <a:solidFill>
                                      <a:prstClr val="black"/>
                                    </a:solidFill>
                                    <a:latin typeface="Cambria Math" panose="02040503050406030204" pitchFamily="18" charset="0"/>
                                    <a:cs typeface="Arial" panose="020B0604020202020204" pitchFamily="34" charset="0"/>
                                  </a:rPr>
                                  <m:t>𝑊</m:t>
                                </m:r>
                              </m:e>
                              <m:sub>
                                <m:r>
                                  <a:rPr lang="en-US" sz="2400" i="1" dirty="0">
                                    <a:solidFill>
                                      <a:prstClr val="black"/>
                                    </a:solidFill>
                                    <a:latin typeface="Cambria Math" panose="02040503050406030204" pitchFamily="18" charset="0"/>
                                    <a:cs typeface="Arial" panose="020B0604020202020204" pitchFamily="34" charset="0"/>
                                  </a:rPr>
                                  <m:t>𝑖</m:t>
                                </m:r>
                              </m:sub>
                            </m:sSub>
                          </m:num>
                          <m:den>
                            <m:rad>
                              <m:radPr>
                                <m:degHide m:val="on"/>
                                <m:ctrlPr>
                                  <a:rPr lang="en-GB" sz="2400" i="1" dirty="0">
                                    <a:solidFill>
                                      <a:prstClr val="black"/>
                                    </a:solidFill>
                                    <a:latin typeface="Cambria Math" panose="02040503050406030204" pitchFamily="18" charset="0"/>
                                    <a:cs typeface="Arial" panose="020B0604020202020204" pitchFamily="34" charset="0"/>
                                  </a:rPr>
                                </m:ctrlPr>
                              </m:radPr>
                              <m:deg/>
                              <m:e>
                                <m:r>
                                  <a:rPr lang="en-US" sz="2400" b="0" i="1" dirty="0" smtClean="0">
                                    <a:solidFill>
                                      <a:prstClr val="black"/>
                                    </a:solidFill>
                                    <a:latin typeface="Cambria Math" panose="02040503050406030204" pitchFamily="18" charset="0"/>
                                    <a:cs typeface="Arial" panose="020B0604020202020204" pitchFamily="34" charset="0"/>
                                  </a:rPr>
                                  <m:t>𝐹</m:t>
                                </m:r>
                              </m:e>
                            </m:rad>
                          </m:den>
                        </m:f>
                      </m:e>
                    </m:d>
                  </m:oMath>
                </a14:m>
                <a:r>
                  <a:rPr lang="en-GB" sz="2400" dirty="0">
                    <a:solidFill>
                      <a:prstClr val="black"/>
                    </a:solidFill>
                    <a:latin typeface="Arial" panose="020B0604020202020204" pitchFamily="34" charset="0"/>
                    <a:cs typeface="Arial" panose="020B0604020202020204" pitchFamily="34" charset="0"/>
                  </a:rPr>
                  <a:t> </a:t>
                </a:r>
              </a:p>
              <a:p>
                <a:pPr algn="just">
                  <a:lnSpc>
                    <a:spcPct val="150000"/>
                  </a:lnSpc>
                  <a:defRPr/>
                </a:pPr>
                <a:r>
                  <a:rPr lang="en-GB" sz="2400" dirty="0">
                    <a:solidFill>
                      <a:prstClr val="black"/>
                    </a:solidFill>
                    <a:latin typeface="Arial" panose="020B0604020202020204" pitchFamily="34" charset="0"/>
                    <a:cs typeface="Arial" panose="020B0604020202020204" pitchFamily="34" charset="0"/>
                  </a:rPr>
                  <a:t>	here </a:t>
                </a:r>
                <a14:m>
                  <m:oMath xmlns:m="http://schemas.openxmlformats.org/officeDocument/2006/math">
                    <m:r>
                      <a:rPr lang="en-GB" sz="2400" i="1" dirty="0" smtClean="0">
                        <a:solidFill>
                          <a:prstClr val="black"/>
                        </a:solidFill>
                        <a:latin typeface="Cambria Math" panose="02040503050406030204" pitchFamily="18" charset="0"/>
                        <a:cs typeface="Arial" panose="020B0604020202020204" pitchFamily="34" charset="0"/>
                      </a:rPr>
                      <m:t>𝑃</m:t>
                    </m:r>
                  </m:oMath>
                </a14:m>
                <a:r>
                  <a:rPr lang="en-GB" sz="2400" dirty="0">
                    <a:solidFill>
                      <a:prstClr val="black"/>
                    </a:solidFill>
                    <a:latin typeface="Arial" panose="020B0604020202020204" pitchFamily="34" charset="0"/>
                    <a:cs typeface="Arial" panose="020B0604020202020204" pitchFamily="34" charset="0"/>
                  </a:rPr>
                  <a:t> is th</a:t>
                </a:r>
                <a:r>
                  <a:rPr lang="en-GB" sz="2400" dirty="0">
                    <a:latin typeface="Arial" panose="020B0604020202020204" pitchFamily="34" charset="0"/>
                    <a:cs typeface="Arial" panose="020B0604020202020204" pitchFamily="34" charset="0"/>
                  </a:rPr>
                  <a:t>e diameter in microns which 80 % of the product passes,</a:t>
                </a:r>
                <a14:m>
                  <m:oMath xmlns:m="http://schemas.openxmlformats.org/officeDocument/2006/math">
                    <m:r>
                      <a:rPr lang="en-GB" sz="2400" i="1" dirty="0" smtClean="0">
                        <a:latin typeface="Cambria Math" panose="02040503050406030204" pitchFamily="18" charset="0"/>
                      </a:rPr>
                      <m:t> </m:t>
                    </m:r>
                    <m:r>
                      <a:rPr lang="en-GB" sz="2400" i="1" dirty="0" smtClean="0">
                        <a:latin typeface="Cambria Math" panose="02040503050406030204" pitchFamily="18" charset="0"/>
                      </a:rPr>
                      <m:t>𝐹</m:t>
                    </m:r>
                    <m:r>
                      <a:rPr lang="en-GB" sz="2400" i="1" dirty="0" smtClean="0">
                        <a:latin typeface="Cambria Math" panose="02040503050406030204" pitchFamily="18" charset="0"/>
                      </a:rPr>
                      <m:t> </m:t>
                    </m:r>
                  </m:oMath>
                </a14:m>
                <a:r>
                  <a:rPr lang="en-GB" sz="2400" dirty="0">
                    <a:latin typeface="Arial" panose="020B0604020202020204" pitchFamily="34" charset="0"/>
                    <a:cs typeface="Arial" panose="020B0604020202020204" pitchFamily="34" charset="0"/>
                  </a:rPr>
                  <a:t>is the size 	which 	80 % of the feed passes, </a:t>
                </a:r>
                <a14:m>
                  <m:oMath xmlns:m="http://schemas.openxmlformats.org/officeDocument/2006/math">
                    <m:r>
                      <a:rPr lang="en-GB" sz="2400" i="1" dirty="0" smtClean="0">
                        <a:latin typeface="Cambria Math" panose="02040503050406030204" pitchFamily="18" charset="0"/>
                      </a:rPr>
                      <m:t>𝑊</m:t>
                    </m:r>
                  </m:oMath>
                </a14:m>
                <a:r>
                  <a:rPr lang="en-GB" sz="2400" dirty="0">
                    <a:latin typeface="Arial" panose="020B0604020202020204" pitchFamily="34" charset="0"/>
                    <a:cs typeface="Arial" panose="020B0604020202020204" pitchFamily="34" charset="0"/>
                  </a:rPr>
                  <a:t> is the work input in kilowatt hours per short 	ton, and </a:t>
                </a:r>
                <a14:m>
                  <m:oMath xmlns:m="http://schemas.openxmlformats.org/officeDocument/2006/math">
                    <m:sSub>
                      <m:sSubPr>
                        <m:ctrlPr>
                          <a:rPr lang="en-US" sz="2400" i="1" dirty="0">
                            <a:solidFill>
                              <a:prstClr val="black"/>
                            </a:solidFill>
                            <a:latin typeface="Cambria Math" panose="02040503050406030204" pitchFamily="18" charset="0"/>
                            <a:cs typeface="Arial" panose="020B0604020202020204" pitchFamily="34" charset="0"/>
                          </a:rPr>
                        </m:ctrlPr>
                      </m:sSubPr>
                      <m:e>
                        <m:r>
                          <a:rPr lang="en-US" sz="2400" i="1" dirty="0">
                            <a:solidFill>
                              <a:prstClr val="black"/>
                            </a:solidFill>
                            <a:latin typeface="Cambria Math" panose="02040503050406030204" pitchFamily="18" charset="0"/>
                            <a:cs typeface="Arial" panose="020B0604020202020204" pitchFamily="34" charset="0"/>
                          </a:rPr>
                          <m:t>𝑊</m:t>
                        </m:r>
                      </m:e>
                      <m:sub>
                        <m:r>
                          <a:rPr lang="en-US" sz="2400" i="1" dirty="0">
                            <a:solidFill>
                              <a:prstClr val="black"/>
                            </a:solidFill>
                            <a:latin typeface="Cambria Math" panose="02040503050406030204" pitchFamily="18" charset="0"/>
                            <a:cs typeface="Arial" panose="020B0604020202020204" pitchFamily="34" charset="0"/>
                          </a:rPr>
                          <m:t>𝑖</m:t>
                        </m:r>
                      </m:sub>
                    </m:sSub>
                  </m:oMath>
                </a14:m>
                <a:r>
                  <a:rPr lang="en-GB" sz="2400" dirty="0">
                    <a:latin typeface="Arial" panose="020B0604020202020204" pitchFamily="34" charset="0"/>
                    <a:cs typeface="Arial" panose="020B0604020202020204" pitchFamily="34" charset="0"/>
                  </a:rPr>
                  <a:t> is the work index.</a:t>
                </a:r>
              </a:p>
              <a:p>
                <a:pPr marL="342900" indent="-342900" algn="just">
                  <a:lnSpc>
                    <a:spcPct val="150000"/>
                  </a:lnSpc>
                  <a:buFont typeface="Wingdings" pitchFamily="2" charset="2"/>
                  <a:buChar char="§"/>
                  <a:defRPr/>
                </a:pPr>
                <a:r>
                  <a:rPr lang="en-GB" sz="2400" dirty="0">
                    <a:solidFill>
                      <a:prstClr val="black"/>
                    </a:solidFill>
                    <a:latin typeface="Arial" panose="020B0604020202020204" pitchFamily="34" charset="0"/>
                    <a:cs typeface="Arial" panose="020B0604020202020204" pitchFamily="34" charset="0"/>
                  </a:rPr>
                  <a:t>The work index, </a:t>
                </a:r>
                <a14:m>
                  <m:oMath xmlns:m="http://schemas.openxmlformats.org/officeDocument/2006/math">
                    <m:sSub>
                      <m:sSubPr>
                        <m:ctrlPr>
                          <a:rPr lang="en-US" sz="2400" i="1" dirty="0" smtClean="0">
                            <a:solidFill>
                              <a:prstClr val="black"/>
                            </a:solidFill>
                            <a:latin typeface="Cambria Math" panose="02040503050406030204" pitchFamily="18" charset="0"/>
                            <a:cs typeface="Arial" panose="020B0604020202020204" pitchFamily="34" charset="0"/>
                          </a:rPr>
                        </m:ctrlPr>
                      </m:sSubPr>
                      <m:e>
                        <m:r>
                          <a:rPr lang="en-US" sz="2400" i="1" dirty="0">
                            <a:solidFill>
                              <a:prstClr val="black"/>
                            </a:solidFill>
                            <a:latin typeface="Cambria Math" panose="02040503050406030204" pitchFamily="18" charset="0"/>
                            <a:cs typeface="Arial" panose="020B0604020202020204" pitchFamily="34" charset="0"/>
                          </a:rPr>
                          <m:t>𝑊</m:t>
                        </m:r>
                      </m:e>
                      <m:sub>
                        <m:r>
                          <a:rPr lang="en-US" sz="2400" i="1" dirty="0">
                            <a:solidFill>
                              <a:prstClr val="black"/>
                            </a:solidFill>
                            <a:latin typeface="Cambria Math" panose="02040503050406030204" pitchFamily="18" charset="0"/>
                            <a:cs typeface="Arial" panose="020B0604020202020204" pitchFamily="34" charset="0"/>
                          </a:rPr>
                          <m:t>𝑖</m:t>
                        </m:r>
                      </m:sub>
                    </m:sSub>
                  </m:oMath>
                </a14:m>
                <a:r>
                  <a:rPr lang="en-GB" sz="2400" dirty="0">
                    <a:solidFill>
                      <a:prstClr val="black"/>
                    </a:solidFill>
                    <a:latin typeface="Arial" panose="020B0604020202020204" pitchFamily="34" charset="0"/>
                    <a:cs typeface="Arial" panose="020B0604020202020204" pitchFamily="34" charset="0"/>
                  </a:rPr>
                  <a:t>, is the comminution parameter which expresses the resistance of the material to crushing and grinding.</a:t>
                </a:r>
              </a:p>
              <a:p>
                <a:pPr marL="342900" indent="-342900" algn="just">
                  <a:lnSpc>
                    <a:spcPct val="150000"/>
                  </a:lnSpc>
                  <a:buFont typeface="Wingdings" pitchFamily="2" charset="2"/>
                  <a:buChar char="§"/>
                  <a:defRPr/>
                </a:pPr>
                <a:r>
                  <a:rPr lang="en-GB" sz="2400" dirty="0">
                    <a:solidFill>
                      <a:prstClr val="black"/>
                    </a:solidFill>
                    <a:latin typeface="Arial" panose="020B0604020202020204" pitchFamily="34" charset="0"/>
                    <a:cs typeface="Arial" panose="020B0604020202020204" pitchFamily="34" charset="0"/>
                  </a:rPr>
                  <a:t>Work index, is the energy (kw/short t) required to reduce the material from theoretically infinite feed size (</a:t>
                </a:r>
                <a14:m>
                  <m:oMath xmlns:m="http://schemas.openxmlformats.org/officeDocument/2006/math">
                    <m:sSub>
                      <m:sSubPr>
                        <m:ctrlPr>
                          <a:rPr lang="en-GB" sz="2400" i="1" smtClean="0">
                            <a:solidFill>
                              <a:prstClr val="black"/>
                            </a:solidFill>
                            <a:latin typeface="Cambria Math" panose="02040503050406030204" pitchFamily="18" charset="0"/>
                            <a:cs typeface="Arial" panose="020B0604020202020204" pitchFamily="34" charset="0"/>
                          </a:rPr>
                        </m:ctrlPr>
                      </m:sSubPr>
                      <m:e>
                        <m:r>
                          <a:rPr lang="en-US" sz="2400" b="0" i="1" smtClean="0">
                            <a:solidFill>
                              <a:prstClr val="black"/>
                            </a:solidFill>
                            <a:latin typeface="Cambria Math" panose="02040503050406030204" pitchFamily="18" charset="0"/>
                            <a:cs typeface="Arial" panose="020B0604020202020204" pitchFamily="34" charset="0"/>
                          </a:rPr>
                          <m:t>𝐷</m:t>
                        </m:r>
                      </m:e>
                      <m:sub>
                        <m:r>
                          <a:rPr lang="en-US" sz="2400" b="0" i="1" smtClean="0">
                            <a:solidFill>
                              <a:prstClr val="black"/>
                            </a:solidFill>
                            <a:latin typeface="Cambria Math" panose="02040503050406030204" pitchFamily="18" charset="0"/>
                            <a:cs typeface="Arial" panose="020B0604020202020204" pitchFamily="34" charset="0"/>
                          </a:rPr>
                          <m:t>𝑓</m:t>
                        </m:r>
                        <m:r>
                          <a:rPr lang="en-US" sz="2400" b="0" i="1" smtClean="0">
                            <a:solidFill>
                              <a:prstClr val="black"/>
                            </a:solidFill>
                            <a:latin typeface="Cambria Math" panose="02040503050406030204" pitchFamily="18" charset="0"/>
                            <a:cs typeface="Arial" panose="020B0604020202020204" pitchFamily="34" charset="0"/>
                          </a:rPr>
                          <m:t>80</m:t>
                        </m:r>
                      </m:sub>
                    </m:sSub>
                    <m:r>
                      <a:rPr lang="en-US" sz="2400" b="0" i="1" smtClean="0">
                        <a:solidFill>
                          <a:prstClr val="black"/>
                        </a:solidFill>
                        <a:latin typeface="Cambria Math" panose="02040503050406030204" pitchFamily="18" charset="0"/>
                        <a:cs typeface="Arial" panose="020B0604020202020204" pitchFamily="34" charset="0"/>
                      </a:rPr>
                      <m:t>=</m:t>
                    </m:r>
                    <m:r>
                      <a:rPr lang="en-US" sz="2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∞µ</m:t>
                    </m:r>
                    <m:r>
                      <a:rPr lang="en-US" sz="2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𝑚</m:t>
                    </m:r>
                    <m:r>
                      <a:rPr lang="en-US" sz="2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oMath>
                </a14:m>
                <a:r>
                  <a:rPr lang="en-GB" sz="2400" dirty="0">
                    <a:solidFill>
                      <a:prstClr val="black"/>
                    </a:solidFill>
                    <a:latin typeface="Arial" panose="020B0604020202020204" pitchFamily="34" charset="0"/>
                    <a:cs typeface="Arial" panose="020B0604020202020204" pitchFamily="34" charset="0"/>
                  </a:rPr>
                  <a:t>) to 80 % passing </a:t>
                </a:r>
                <a14:m>
                  <m:oMath xmlns:m="http://schemas.openxmlformats.org/officeDocument/2006/math">
                    <m:r>
                      <a:rPr lang="en-GB" sz="2400" i="1" dirty="0" smtClean="0">
                        <a:solidFill>
                          <a:prstClr val="black"/>
                        </a:solidFill>
                        <a:latin typeface="Cambria Math" panose="02040503050406030204" pitchFamily="18" charset="0"/>
                        <a:cs typeface="Arial" panose="020B0604020202020204" pitchFamily="34" charset="0"/>
                      </a:rPr>
                      <m:t>100 µ</m:t>
                    </m:r>
                    <m:r>
                      <a:rPr lang="en-GB" sz="2400" i="1" dirty="0" smtClean="0">
                        <a:solidFill>
                          <a:prstClr val="black"/>
                        </a:solidFill>
                        <a:latin typeface="Cambria Math" panose="02040503050406030204" pitchFamily="18" charset="0"/>
                        <a:cs typeface="Arial" panose="020B0604020202020204" pitchFamily="34" charset="0"/>
                      </a:rPr>
                      <m:t>𝑚</m:t>
                    </m:r>
                    <m:r>
                      <a:rPr lang="en-GB" sz="2400" i="1" dirty="0" smtClean="0">
                        <a:solidFill>
                          <a:prstClr val="black"/>
                        </a:solidFill>
                        <a:latin typeface="Cambria Math" panose="02040503050406030204" pitchFamily="18" charset="0"/>
                        <a:cs typeface="Arial" panose="020B0604020202020204" pitchFamily="34" charset="0"/>
                      </a:rPr>
                      <m:t> </m:t>
                    </m:r>
                    <m:r>
                      <a:rPr lang="en-US" sz="2400" b="0" i="0" smtClean="0">
                        <a:solidFill>
                          <a:prstClr val="black"/>
                        </a:solidFill>
                        <a:latin typeface="Cambria Math" panose="02040503050406030204" pitchFamily="18" charset="0"/>
                        <a:cs typeface="Arial" panose="020B0604020202020204" pitchFamily="34" charset="0"/>
                      </a:rPr>
                      <m:t>(</m:t>
                    </m:r>
                    <m:sSub>
                      <m:sSubPr>
                        <m:ctrlPr>
                          <a:rPr lang="en-GB" sz="2400" i="1">
                            <a:solidFill>
                              <a:prstClr val="black"/>
                            </a:solidFill>
                            <a:latin typeface="Cambria Math" panose="02040503050406030204" pitchFamily="18" charset="0"/>
                            <a:cs typeface="Arial" panose="020B0604020202020204" pitchFamily="34" charset="0"/>
                          </a:rPr>
                        </m:ctrlPr>
                      </m:sSubPr>
                      <m:e>
                        <m:r>
                          <a:rPr lang="en-US" sz="2400" i="1">
                            <a:solidFill>
                              <a:prstClr val="black"/>
                            </a:solidFill>
                            <a:latin typeface="Cambria Math" panose="02040503050406030204" pitchFamily="18" charset="0"/>
                            <a:cs typeface="Arial" panose="020B0604020202020204" pitchFamily="34" charset="0"/>
                          </a:rPr>
                          <m:t>𝐷</m:t>
                        </m:r>
                      </m:e>
                      <m:sub>
                        <m:r>
                          <a:rPr lang="en-US" sz="2400" b="0" i="1" smtClean="0">
                            <a:solidFill>
                              <a:prstClr val="black"/>
                            </a:solidFill>
                            <a:latin typeface="Cambria Math" panose="02040503050406030204" pitchFamily="18" charset="0"/>
                            <a:cs typeface="Arial" panose="020B0604020202020204" pitchFamily="34" charset="0"/>
                          </a:rPr>
                          <m:t>𝑝</m:t>
                        </m:r>
                        <m:r>
                          <a:rPr lang="en-US" sz="2400" i="1">
                            <a:solidFill>
                              <a:prstClr val="black"/>
                            </a:solidFill>
                            <a:latin typeface="Cambria Math" panose="02040503050406030204" pitchFamily="18" charset="0"/>
                            <a:cs typeface="Arial" panose="020B0604020202020204" pitchFamily="34" charset="0"/>
                          </a:rPr>
                          <m:t>80</m:t>
                        </m:r>
                      </m:sub>
                    </m:sSub>
                    <m:r>
                      <a:rPr lang="en-US" sz="2400" b="0" i="1" smtClean="0">
                        <a:solidFill>
                          <a:prstClr val="black"/>
                        </a:solidFill>
                        <a:latin typeface="Cambria Math" panose="02040503050406030204" pitchFamily="18" charset="0"/>
                        <a:cs typeface="Arial" panose="020B0604020202020204" pitchFamily="34" charset="0"/>
                      </a:rPr>
                      <m:t>=100µ</m:t>
                    </m:r>
                    <m:r>
                      <a:rPr lang="en-US" sz="2400" b="0" i="1" smtClean="0">
                        <a:solidFill>
                          <a:prstClr val="black"/>
                        </a:solidFill>
                        <a:latin typeface="Cambria Math" panose="02040503050406030204" pitchFamily="18" charset="0"/>
                        <a:cs typeface="Arial" panose="020B0604020202020204" pitchFamily="34" charset="0"/>
                      </a:rPr>
                      <m:t>𝑚</m:t>
                    </m:r>
                  </m:oMath>
                </a14:m>
                <a:r>
                  <a:rPr lang="en-GB" sz="2400" dirty="0">
                    <a:solidFill>
                      <a:prstClr val="black"/>
                    </a:solidFill>
                    <a:latin typeface="Arial" panose="020B0604020202020204" pitchFamily="34" charset="0"/>
                    <a:cs typeface="Arial" panose="020B0604020202020204" pitchFamily="34" charset="0"/>
                  </a:rPr>
                  <a:t>) </a:t>
                </a:r>
              </a:p>
            </p:txBody>
          </p:sp>
        </mc:Choice>
        <mc:Fallback>
          <p:sp>
            <p:nvSpPr>
              <p:cNvPr id="3" name="TextBox 2">
                <a:extLst>
                  <a:ext uri="{FF2B5EF4-FFF2-40B4-BE49-F238E27FC236}">
                    <a16:creationId xmlns:a16="http://schemas.microsoft.com/office/drawing/2014/main" id="{9FB1B95A-B146-BB4B-A031-70E3C574852D}"/>
                  </a:ext>
                </a:extLst>
              </p:cNvPr>
              <p:cNvSpPr txBox="1">
                <a:spLocks noRot="1" noChangeAspect="1" noMove="1" noResize="1" noEditPoints="1" noAdjustHandles="1" noChangeArrowheads="1" noChangeShapeType="1" noTextEdit="1"/>
              </p:cNvSpPr>
              <p:nvPr/>
            </p:nvSpPr>
            <p:spPr>
              <a:xfrm>
                <a:off x="78740" y="650750"/>
                <a:ext cx="12065000" cy="5918928"/>
              </a:xfrm>
              <a:prstGeom prst="rect">
                <a:avLst/>
              </a:prstGeom>
              <a:blipFill>
                <a:blip r:embed="rId3"/>
                <a:stretch>
                  <a:fillRect l="-841" r="-736" b="-642"/>
                </a:stretch>
              </a:blipFill>
            </p:spPr>
            <p:txBody>
              <a:bodyPr/>
              <a:lstStyle/>
              <a:p>
                <a:r>
                  <a:rPr lang="en-JP">
                    <a:noFill/>
                  </a:rPr>
                  <a:t> </a:t>
                </a:r>
              </a:p>
            </p:txBody>
          </p:sp>
        </mc:Fallback>
      </mc:AlternateContent>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TextBox 1">
            <a:extLst>
              <a:ext uri="{FF2B5EF4-FFF2-40B4-BE49-F238E27FC236}">
                <a16:creationId xmlns:a16="http://schemas.microsoft.com/office/drawing/2014/main" id="{99C2053F-C27C-4E7D-69C8-CFE0F547853C}"/>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3.8. Comminution theory (cont.)</a:t>
            </a:r>
          </a:p>
        </p:txBody>
      </p:sp>
    </p:spTree>
    <p:extLst>
      <p:ext uri="{BB962C8B-B14F-4D97-AF65-F5344CB8AC3E}">
        <p14:creationId xmlns:p14="http://schemas.microsoft.com/office/powerpoint/2010/main" val="19395231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FB1B95A-B146-BB4B-A031-70E3C574852D}"/>
                  </a:ext>
                </a:extLst>
              </p:cNvPr>
              <p:cNvSpPr txBox="1"/>
              <p:nvPr/>
            </p:nvSpPr>
            <p:spPr>
              <a:xfrm>
                <a:off x="78740" y="349321"/>
                <a:ext cx="12065000" cy="3273397"/>
              </a:xfrm>
              <a:prstGeom prst="rect">
                <a:avLst/>
              </a:prstGeom>
              <a:noFill/>
            </p:spPr>
            <p:txBody>
              <a:bodyPr wrap="square" rtlCol="0">
                <a:spAutoFit/>
              </a:bodyPr>
              <a:lstStyle/>
              <a:p>
                <a:pPr algn="just">
                  <a:lnSpc>
                    <a:spcPct val="150000"/>
                  </a:lnSpc>
                  <a:defRP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Comminution theory</a:t>
                </a:r>
              </a:p>
              <a:p>
                <a:pPr algn="just">
                  <a:lnSpc>
                    <a:spcPct val="150000"/>
                  </a:lnSpc>
                  <a:defRP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Bond’s 3</a:t>
                </a:r>
                <a:r>
                  <a:rPr kumimoji="0" lang="en-GB" sz="24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rd</a:t>
                </a: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theory equation and work index of bond, W</a:t>
                </a:r>
                <a:r>
                  <a:rPr kumimoji="0" lang="en-GB" sz="24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i</a:t>
                </a:r>
              </a:p>
              <a:p>
                <a:pPr marL="342900" indent="-342900" algn="just">
                  <a:lnSpc>
                    <a:spcPct val="150000"/>
                  </a:lnSpc>
                  <a:buFont typeface="Wingdings" pitchFamily="2" charset="2"/>
                  <a:buChar char="§"/>
                  <a:defRPr/>
                </a:pPr>
                <a:r>
                  <a:rPr lang="en-GB" sz="2400" dirty="0">
                    <a:solidFill>
                      <a:prstClr val="black"/>
                    </a:solidFill>
                    <a:latin typeface="Arial" panose="020B0604020202020204" pitchFamily="34" charset="0"/>
                    <a:cs typeface="Arial" panose="020B0604020202020204" pitchFamily="34" charset="0"/>
                  </a:rPr>
                  <a:t>The Bonds law</a:t>
                </a:r>
              </a:p>
              <a:p>
                <a:pPr algn="just">
                  <a:lnSpc>
                    <a:spcPct val="150000"/>
                  </a:lnSpc>
                  <a:defRPr/>
                </a:pPr>
                <a:r>
                  <a:rPr lang="en-GB" sz="24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2400" b="0" i="1" dirty="0" smtClean="0">
                        <a:solidFill>
                          <a:prstClr val="black"/>
                        </a:solidFill>
                        <a:latin typeface="Cambria Math" panose="02040503050406030204" pitchFamily="18" charset="0"/>
                        <a:cs typeface="Arial" panose="020B0604020202020204" pitchFamily="34" charset="0"/>
                      </a:rPr>
                      <m:t>𝐸</m:t>
                    </m:r>
                    <m:r>
                      <a:rPr lang="en-US" sz="2400" b="0" i="1" dirty="0" smtClean="0">
                        <a:solidFill>
                          <a:prstClr val="black"/>
                        </a:solidFill>
                        <a:latin typeface="Cambria Math" panose="02040503050406030204" pitchFamily="18" charset="0"/>
                        <a:cs typeface="Arial" panose="020B0604020202020204" pitchFamily="34" charset="0"/>
                      </a:rPr>
                      <m:t>=10</m:t>
                    </m:r>
                    <m:sSub>
                      <m:sSubPr>
                        <m:ctrlPr>
                          <a:rPr lang="en-US" sz="2400" i="1" dirty="0">
                            <a:solidFill>
                              <a:prstClr val="black"/>
                            </a:solidFill>
                            <a:latin typeface="Cambria Math" panose="02040503050406030204" pitchFamily="18" charset="0"/>
                            <a:cs typeface="Arial" panose="020B0604020202020204" pitchFamily="34" charset="0"/>
                          </a:rPr>
                        </m:ctrlPr>
                      </m:sSubPr>
                      <m:e>
                        <m:r>
                          <a:rPr lang="en-US" sz="2400" i="1" dirty="0">
                            <a:solidFill>
                              <a:prstClr val="black"/>
                            </a:solidFill>
                            <a:latin typeface="Cambria Math" panose="02040503050406030204" pitchFamily="18" charset="0"/>
                            <a:cs typeface="Arial" panose="020B0604020202020204" pitchFamily="34" charset="0"/>
                          </a:rPr>
                          <m:t>𝑊</m:t>
                        </m:r>
                      </m:e>
                      <m:sub>
                        <m:r>
                          <a:rPr lang="en-US" sz="2400" i="1" dirty="0">
                            <a:solidFill>
                              <a:prstClr val="black"/>
                            </a:solidFill>
                            <a:latin typeface="Cambria Math" panose="02040503050406030204" pitchFamily="18" charset="0"/>
                            <a:cs typeface="Arial" panose="020B0604020202020204" pitchFamily="34" charset="0"/>
                          </a:rPr>
                          <m:t>𝑖</m:t>
                        </m:r>
                      </m:sub>
                    </m:sSub>
                    <m:d>
                      <m:dPr>
                        <m:ctrlPr>
                          <a:rPr lang="en-GB" sz="2400" i="1" dirty="0" smtClean="0">
                            <a:solidFill>
                              <a:prstClr val="black"/>
                            </a:solidFill>
                            <a:latin typeface="Cambria Math" panose="02040503050406030204" pitchFamily="18" charset="0"/>
                            <a:cs typeface="Arial" panose="020B0604020202020204" pitchFamily="34" charset="0"/>
                          </a:rPr>
                        </m:ctrlPr>
                      </m:dPr>
                      <m:e>
                        <m:f>
                          <m:fPr>
                            <m:ctrlPr>
                              <a:rPr lang="en-US" sz="2400" b="0" i="1" dirty="0" smtClean="0">
                                <a:solidFill>
                                  <a:prstClr val="black"/>
                                </a:solidFill>
                                <a:latin typeface="Cambria Math" panose="02040503050406030204" pitchFamily="18" charset="0"/>
                                <a:cs typeface="Arial" panose="020B0604020202020204" pitchFamily="34" charset="0"/>
                              </a:rPr>
                            </m:ctrlPr>
                          </m:fPr>
                          <m:num>
                            <m:r>
                              <a:rPr lang="en-US" sz="2400" i="1" dirty="0" smtClean="0">
                                <a:solidFill>
                                  <a:prstClr val="black"/>
                                </a:solidFill>
                                <a:latin typeface="Cambria Math" panose="02040503050406030204" pitchFamily="18" charset="0"/>
                                <a:cs typeface="Arial" panose="020B0604020202020204" pitchFamily="34" charset="0"/>
                              </a:rPr>
                              <m:t>1</m:t>
                            </m:r>
                          </m:num>
                          <m:den>
                            <m:rad>
                              <m:radPr>
                                <m:degHide m:val="on"/>
                                <m:ctrlPr>
                                  <a:rPr lang="en-GB" sz="2400" i="1" dirty="0" smtClean="0">
                                    <a:solidFill>
                                      <a:prstClr val="black"/>
                                    </a:solidFill>
                                    <a:latin typeface="Cambria Math" panose="02040503050406030204" pitchFamily="18" charset="0"/>
                                    <a:cs typeface="Arial" panose="020B0604020202020204" pitchFamily="34" charset="0"/>
                                  </a:rPr>
                                </m:ctrlPr>
                              </m:radPr>
                              <m:deg/>
                              <m:e>
                                <m:sSub>
                                  <m:sSubPr>
                                    <m:ctrlPr>
                                      <a:rPr lang="en-GB" sz="2400" i="1" dirty="0" smtClean="0">
                                        <a:solidFill>
                                          <a:prstClr val="black"/>
                                        </a:solidFill>
                                        <a:latin typeface="Cambria Math" panose="02040503050406030204" pitchFamily="18" charset="0"/>
                                        <a:cs typeface="Arial" panose="020B0604020202020204" pitchFamily="34" charset="0"/>
                                      </a:rPr>
                                    </m:ctrlPr>
                                  </m:sSubPr>
                                  <m:e>
                                    <m:r>
                                      <a:rPr lang="en-US" sz="2400" b="0" i="1" dirty="0" smtClean="0">
                                        <a:solidFill>
                                          <a:prstClr val="black"/>
                                        </a:solidFill>
                                        <a:latin typeface="Cambria Math" panose="02040503050406030204" pitchFamily="18" charset="0"/>
                                        <a:cs typeface="Arial" panose="020B0604020202020204" pitchFamily="34" charset="0"/>
                                      </a:rPr>
                                      <m:t>𝐷</m:t>
                                    </m:r>
                                  </m:e>
                                  <m:sub>
                                    <m:r>
                                      <a:rPr lang="en-US" sz="2400" b="0" i="1" dirty="0" smtClean="0">
                                        <a:solidFill>
                                          <a:prstClr val="black"/>
                                        </a:solidFill>
                                        <a:latin typeface="Cambria Math" panose="02040503050406030204" pitchFamily="18" charset="0"/>
                                        <a:cs typeface="Arial" panose="020B0604020202020204" pitchFamily="34" charset="0"/>
                                      </a:rPr>
                                      <m:t>𝑝</m:t>
                                    </m:r>
                                  </m:sub>
                                </m:sSub>
                                <m:r>
                                  <a:rPr lang="en-US" sz="2400" b="0" i="1" dirty="0" smtClean="0">
                                    <a:solidFill>
                                      <a:prstClr val="black"/>
                                    </a:solidFill>
                                    <a:latin typeface="Cambria Math" panose="02040503050406030204" pitchFamily="18" charset="0"/>
                                    <a:cs typeface="Arial" panose="020B0604020202020204" pitchFamily="34" charset="0"/>
                                  </a:rPr>
                                  <m:t>80</m:t>
                                </m:r>
                              </m:e>
                            </m:rad>
                          </m:den>
                        </m:f>
                        <m:r>
                          <a:rPr lang="en-GB" sz="2400" i="1" dirty="0" smtClean="0">
                            <a:solidFill>
                              <a:prstClr val="black"/>
                            </a:solidFill>
                            <a:latin typeface="Cambria Math" panose="02040503050406030204" pitchFamily="18" charset="0"/>
                            <a:cs typeface="Arial" panose="020B0604020202020204" pitchFamily="34" charset="0"/>
                          </a:rPr>
                          <m:t> </m:t>
                        </m:r>
                        <m:r>
                          <a:rPr lang="en-US" sz="2400" b="0" i="1" dirty="0" smtClean="0">
                            <a:solidFill>
                              <a:prstClr val="black"/>
                            </a:solidFill>
                            <a:latin typeface="Cambria Math" panose="02040503050406030204" pitchFamily="18" charset="0"/>
                            <a:cs typeface="Arial" panose="020B0604020202020204" pitchFamily="34" charset="0"/>
                          </a:rPr>
                          <m:t>− </m:t>
                        </m:r>
                        <m:f>
                          <m:fPr>
                            <m:ctrlPr>
                              <a:rPr lang="en-US" sz="2400" b="0" i="1" dirty="0" smtClean="0">
                                <a:solidFill>
                                  <a:prstClr val="black"/>
                                </a:solidFill>
                                <a:latin typeface="Cambria Math" panose="02040503050406030204" pitchFamily="18" charset="0"/>
                                <a:cs typeface="Arial" panose="020B0604020202020204" pitchFamily="34" charset="0"/>
                              </a:rPr>
                            </m:ctrlPr>
                          </m:fPr>
                          <m:num>
                            <m:r>
                              <a:rPr lang="en-US" sz="2400" b="0" i="1" dirty="0" smtClean="0">
                                <a:solidFill>
                                  <a:prstClr val="black"/>
                                </a:solidFill>
                                <a:latin typeface="Cambria Math" panose="02040503050406030204" pitchFamily="18" charset="0"/>
                                <a:cs typeface="Arial" panose="020B0604020202020204" pitchFamily="34" charset="0"/>
                              </a:rPr>
                              <m:t>1</m:t>
                            </m:r>
                          </m:num>
                          <m:den>
                            <m:rad>
                              <m:radPr>
                                <m:degHide m:val="on"/>
                                <m:ctrlPr>
                                  <a:rPr lang="en-GB" sz="2400" i="1" dirty="0">
                                    <a:solidFill>
                                      <a:prstClr val="black"/>
                                    </a:solidFill>
                                    <a:latin typeface="Cambria Math" panose="02040503050406030204" pitchFamily="18" charset="0"/>
                                    <a:cs typeface="Arial" panose="020B0604020202020204" pitchFamily="34" charset="0"/>
                                  </a:rPr>
                                </m:ctrlPr>
                              </m:radPr>
                              <m:deg/>
                              <m:e>
                                <m:sSub>
                                  <m:sSubPr>
                                    <m:ctrlPr>
                                      <a:rPr lang="en-GB" sz="2400" i="1" dirty="0">
                                        <a:solidFill>
                                          <a:prstClr val="black"/>
                                        </a:solidFill>
                                        <a:latin typeface="Cambria Math" panose="02040503050406030204" pitchFamily="18" charset="0"/>
                                        <a:cs typeface="Arial" panose="020B0604020202020204" pitchFamily="34" charset="0"/>
                                      </a:rPr>
                                    </m:ctrlPr>
                                  </m:sSubPr>
                                  <m:e>
                                    <m:r>
                                      <a:rPr lang="en-US" sz="2400" i="1" dirty="0">
                                        <a:solidFill>
                                          <a:prstClr val="black"/>
                                        </a:solidFill>
                                        <a:latin typeface="Cambria Math" panose="02040503050406030204" pitchFamily="18" charset="0"/>
                                        <a:cs typeface="Arial" panose="020B0604020202020204" pitchFamily="34" charset="0"/>
                                      </a:rPr>
                                      <m:t>𝐷</m:t>
                                    </m:r>
                                  </m:e>
                                  <m:sub>
                                    <m:r>
                                      <a:rPr lang="en-US" sz="2400" b="0" i="1" dirty="0" smtClean="0">
                                        <a:solidFill>
                                          <a:prstClr val="black"/>
                                        </a:solidFill>
                                        <a:latin typeface="Cambria Math" panose="02040503050406030204" pitchFamily="18" charset="0"/>
                                        <a:cs typeface="Arial" panose="020B0604020202020204" pitchFamily="34" charset="0"/>
                                      </a:rPr>
                                      <m:t>𝑓</m:t>
                                    </m:r>
                                  </m:sub>
                                </m:sSub>
                                <m:r>
                                  <a:rPr lang="en-US" sz="2400" i="1" dirty="0">
                                    <a:solidFill>
                                      <a:prstClr val="black"/>
                                    </a:solidFill>
                                    <a:latin typeface="Cambria Math" panose="02040503050406030204" pitchFamily="18" charset="0"/>
                                    <a:cs typeface="Arial" panose="020B0604020202020204" pitchFamily="34" charset="0"/>
                                  </a:rPr>
                                  <m:t>80</m:t>
                                </m:r>
                              </m:e>
                            </m:rad>
                          </m:den>
                        </m:f>
                      </m:e>
                    </m:d>
                  </m:oMath>
                </a14:m>
                <a:r>
                  <a:rPr lang="en-GB" sz="2400" dirty="0">
                    <a:solidFill>
                      <a:prstClr val="black"/>
                    </a:solidFill>
                    <a:latin typeface="Arial" panose="020B0604020202020204" pitchFamily="34" charset="0"/>
                    <a:cs typeface="Arial" panose="020B0604020202020204" pitchFamily="34" charset="0"/>
                  </a:rPr>
                  <a:t> </a:t>
                </a:r>
              </a:p>
              <a:p>
                <a:pPr algn="just">
                  <a:lnSpc>
                    <a:spcPct val="150000"/>
                  </a:lnSpc>
                  <a:defRPr/>
                </a:pPr>
                <a:endParaRPr lang="en-GB" sz="2400" dirty="0">
                  <a:solidFill>
                    <a:prstClr val="black"/>
                  </a:solidFill>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9FB1B95A-B146-BB4B-A031-70E3C574852D}"/>
                  </a:ext>
                </a:extLst>
              </p:cNvPr>
              <p:cNvSpPr txBox="1">
                <a:spLocks noRot="1" noChangeAspect="1" noMove="1" noResize="1" noEditPoints="1" noAdjustHandles="1" noChangeArrowheads="1" noChangeShapeType="1" noTextEdit="1"/>
              </p:cNvSpPr>
              <p:nvPr/>
            </p:nvSpPr>
            <p:spPr>
              <a:xfrm>
                <a:off x="78740" y="349321"/>
                <a:ext cx="12065000" cy="3273397"/>
              </a:xfrm>
              <a:prstGeom prst="rect">
                <a:avLst/>
              </a:prstGeom>
              <a:blipFill>
                <a:blip r:embed="rId3"/>
                <a:stretch>
                  <a:fillRect l="-841"/>
                </a:stretch>
              </a:blipFill>
            </p:spPr>
            <p:txBody>
              <a:bodyPr/>
              <a:lstStyle/>
              <a:p>
                <a:r>
                  <a:rPr lang="en-JP">
                    <a:noFill/>
                  </a:rPr>
                  <a:t> </a:t>
                </a:r>
              </a:p>
            </p:txBody>
          </p:sp>
        </mc:Fallback>
      </mc:AlternateContent>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42</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四角形吹き出し 2">
            <a:extLst>
              <a:ext uri="{FF2B5EF4-FFF2-40B4-BE49-F238E27FC236}">
                <a16:creationId xmlns:a16="http://schemas.microsoft.com/office/drawing/2014/main" id="{812A90FD-56E1-A67D-A623-C95C5ACA0624}"/>
              </a:ext>
            </a:extLst>
          </p:cNvPr>
          <p:cNvSpPr/>
          <p:nvPr/>
        </p:nvSpPr>
        <p:spPr>
          <a:xfrm>
            <a:off x="251519" y="3799456"/>
            <a:ext cx="4453215" cy="1080120"/>
          </a:xfrm>
          <a:prstGeom prst="wedgeRectCallout">
            <a:avLst>
              <a:gd name="adj1" fmla="val -8811"/>
              <a:gd name="adj2" fmla="val -148231"/>
            </a:avLst>
          </a:prstGeom>
        </p:spPr>
        <p:style>
          <a:lnRef idx="2">
            <a:schemeClr val="dk1"/>
          </a:lnRef>
          <a:fillRef idx="1">
            <a:schemeClr val="lt1"/>
          </a:fillRef>
          <a:effectRef idx="0">
            <a:schemeClr val="dk1"/>
          </a:effectRef>
          <a:fontRef idx="minor">
            <a:schemeClr val="dk1"/>
          </a:fontRef>
        </p:style>
        <p:txBody>
          <a:bodyPr rtlCol="0" anchor="ctr"/>
          <a:lstStyle/>
          <a:p>
            <a:r>
              <a:rPr kumimoji="1" lang="en-US" altLang="ja-JP" sz="2800" dirty="0"/>
              <a:t>Resistance of the material to crushing and grinding</a:t>
            </a:r>
            <a:endParaRPr kumimoji="1" lang="ja-JP" altLang="en-US" sz="2800" dirty="0"/>
          </a:p>
        </p:txBody>
      </p:sp>
      <p:sp>
        <p:nvSpPr>
          <p:cNvPr id="4" name="四角形吹き出し 10">
            <a:extLst>
              <a:ext uri="{FF2B5EF4-FFF2-40B4-BE49-F238E27FC236}">
                <a16:creationId xmlns:a16="http://schemas.microsoft.com/office/drawing/2014/main" id="{930090D9-0180-E677-5D61-85D80102AE97}"/>
              </a:ext>
            </a:extLst>
          </p:cNvPr>
          <p:cNvSpPr/>
          <p:nvPr/>
        </p:nvSpPr>
        <p:spPr>
          <a:xfrm>
            <a:off x="5997641" y="4236712"/>
            <a:ext cx="3832693" cy="1285728"/>
          </a:xfrm>
          <a:prstGeom prst="wedgeRectCallout">
            <a:avLst>
              <a:gd name="adj1" fmla="val -98144"/>
              <a:gd name="adj2" fmla="val -154930"/>
            </a:avLst>
          </a:prstGeom>
        </p:spPr>
        <p:style>
          <a:lnRef idx="2">
            <a:schemeClr val="dk1"/>
          </a:lnRef>
          <a:fillRef idx="1">
            <a:schemeClr val="lt1"/>
          </a:fillRef>
          <a:effectRef idx="0">
            <a:schemeClr val="dk1"/>
          </a:effectRef>
          <a:fontRef idx="minor">
            <a:schemeClr val="dk1"/>
          </a:fontRef>
        </p:style>
        <p:txBody>
          <a:bodyPr rtlCol="0" anchor="ctr"/>
          <a:lstStyle/>
          <a:p>
            <a:r>
              <a:rPr lang="en-US" altLang="ja-JP" sz="2800" dirty="0"/>
              <a:t>The diameter in microns which </a:t>
            </a:r>
            <a:r>
              <a:rPr kumimoji="1" lang="en-US" altLang="ja-JP" sz="2800" dirty="0"/>
              <a:t>80% of the feed passes</a:t>
            </a:r>
            <a:endParaRPr kumimoji="1" lang="ja-JP" altLang="en-US" sz="2800" dirty="0"/>
          </a:p>
        </p:txBody>
      </p:sp>
      <p:sp>
        <p:nvSpPr>
          <p:cNvPr id="5" name="TextBox 4">
            <a:extLst>
              <a:ext uri="{FF2B5EF4-FFF2-40B4-BE49-F238E27FC236}">
                <a16:creationId xmlns:a16="http://schemas.microsoft.com/office/drawing/2014/main" id="{46675B30-1799-BDFE-A2A6-7DB12B11F72B}"/>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3.8. Comminution theory (cont.)</a:t>
            </a:r>
          </a:p>
        </p:txBody>
      </p:sp>
    </p:spTree>
    <p:extLst>
      <p:ext uri="{BB962C8B-B14F-4D97-AF65-F5344CB8AC3E}">
        <p14:creationId xmlns:p14="http://schemas.microsoft.com/office/powerpoint/2010/main" val="17898054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5858014"/>
          </a:xfrm>
          <a:prstGeom prst="rect">
            <a:avLst/>
          </a:prstGeom>
          <a:noFill/>
        </p:spPr>
        <p:txBody>
          <a:bodyPr wrap="square" rtlCol="0">
            <a:spAutoFit/>
          </a:bodyPr>
          <a:lstStyle/>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 Introduction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3.2. Liberation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3.3. Size reduction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3.4. Crushing</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3.5. Type of crusher and crushing mechanism</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3.6. Crushing stages and circuit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3.7. Properties of rock/ore</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3.8. Comminution theory </a:t>
            </a:r>
          </a:p>
          <a:p>
            <a:pPr>
              <a:lnSpc>
                <a:spcPct val="150000"/>
              </a:lnSpc>
            </a:pPr>
            <a:r>
              <a:rPr lang="en-US" b="1" dirty="0">
                <a:latin typeface="Arial" panose="020B0604020202020204" pitchFamily="34" charset="0"/>
                <a:cs typeface="Arial" panose="020B0604020202020204" pitchFamily="34" charset="0"/>
              </a:rPr>
              <a:t>3.9. Crushing equipment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 3.10. Crushing equipment: Jaw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3.11. Crushing equipment: Gyratory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3.12. Crushing equipment: Cone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3.13. Crushing equipment: Roll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3.14. Crushing equipment: Impact/hammer crusher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43</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41231245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78740" y="603321"/>
            <a:ext cx="12065000" cy="5563831"/>
          </a:xfrm>
          <a:prstGeom prst="rect">
            <a:avLst/>
          </a:prstGeom>
          <a:noFill/>
        </p:spPr>
        <p:txBody>
          <a:bodyPr wrap="square" rtlCol="0">
            <a:spAutoFit/>
          </a:bodyPr>
          <a:lstStyle/>
          <a:p>
            <a:pPr marL="342900" indent="-342900" algn="just">
              <a:lnSpc>
                <a:spcPct val="150000"/>
              </a:lnSpc>
              <a:buFont typeface="Wingdings" pitchFamily="2" charset="2"/>
              <a:buChar char="§"/>
              <a:defRPr/>
            </a:pPr>
            <a:r>
              <a:rPr lang="en-GB" sz="2400" dirty="0">
                <a:solidFill>
                  <a:prstClr val="black"/>
                </a:solidFill>
                <a:latin typeface="Arial" panose="020B0604020202020204" pitchFamily="34" charset="0"/>
                <a:cs typeface="Arial" panose="020B0604020202020204" pitchFamily="34" charset="0"/>
              </a:rPr>
              <a:t>Crushing is normally a dry process, except for some moisture (2-3 %) in the ore as received. </a:t>
            </a:r>
          </a:p>
          <a:p>
            <a:pPr marL="342900" indent="-342900" algn="just">
              <a:lnSpc>
                <a:spcPct val="150000"/>
              </a:lnSpc>
              <a:buFont typeface="Wingdings" pitchFamily="2" charset="2"/>
              <a:buChar char="§"/>
              <a:defRPr/>
            </a:pPr>
            <a:r>
              <a:rPr lang="en-GB" sz="2400" dirty="0">
                <a:solidFill>
                  <a:prstClr val="black"/>
                </a:solidFill>
                <a:latin typeface="Arial" panose="020B0604020202020204" pitchFamily="34" charset="0"/>
                <a:cs typeface="Arial" panose="020B0604020202020204" pitchFamily="34" charset="0"/>
              </a:rPr>
              <a:t>The particles to be broken should be large enough to be “nipped” and crushed between two solid steel members, one – or both – of which moves to and </a:t>
            </a:r>
            <a:r>
              <a:rPr lang="en-GB" sz="2400" dirty="0" err="1">
                <a:solidFill>
                  <a:prstClr val="black"/>
                </a:solidFill>
                <a:latin typeface="Arial" panose="020B0604020202020204" pitchFamily="34" charset="0"/>
                <a:cs typeface="Arial" panose="020B0604020202020204" pitchFamily="34" charset="0"/>
              </a:rPr>
              <a:t>fro</a:t>
            </a:r>
            <a:r>
              <a:rPr lang="en-GB" sz="2400" dirty="0">
                <a:solidFill>
                  <a:prstClr val="black"/>
                </a:solidFill>
                <a:latin typeface="Arial" panose="020B0604020202020204" pitchFamily="34" charset="0"/>
                <a:cs typeface="Arial" panose="020B0604020202020204" pitchFamily="34" charset="0"/>
              </a:rPr>
              <a:t> in a fixed path cycle. </a:t>
            </a:r>
          </a:p>
          <a:p>
            <a:pPr marL="342900" indent="-342900" algn="just">
              <a:lnSpc>
                <a:spcPct val="150000"/>
              </a:lnSpc>
              <a:buFont typeface="Wingdings" pitchFamily="2" charset="2"/>
              <a:buChar char="§"/>
              <a:defRPr/>
            </a:pPr>
            <a:r>
              <a:rPr lang="en-GB" sz="2400" dirty="0">
                <a:solidFill>
                  <a:prstClr val="black"/>
                </a:solidFill>
                <a:latin typeface="Arial" panose="020B0604020202020204" pitchFamily="34" charset="0"/>
                <a:cs typeface="Arial" panose="020B0604020202020204" pitchFamily="34" charset="0"/>
              </a:rPr>
              <a:t>The rock particles gravitate down through the expanding and contracting gap between the members.</a:t>
            </a:r>
          </a:p>
          <a:p>
            <a:pPr marL="342900" indent="-342900" algn="just">
              <a:lnSpc>
                <a:spcPct val="150000"/>
              </a:lnSpc>
              <a:buFont typeface="Wingdings" pitchFamily="2" charset="2"/>
              <a:buChar char="§"/>
              <a:defRPr/>
            </a:pPr>
            <a:r>
              <a:rPr lang="en-GB" sz="2400" dirty="0">
                <a:solidFill>
                  <a:prstClr val="black"/>
                </a:solidFill>
                <a:latin typeface="Arial" panose="020B0604020202020204" pitchFamily="34" charset="0"/>
                <a:cs typeface="Arial" panose="020B0604020202020204" pitchFamily="34" charset="0"/>
              </a:rPr>
              <a:t>In coarse crushing (primary crushing), large rocks are broken into a relatively smaller rocks. </a:t>
            </a:r>
          </a:p>
          <a:p>
            <a:pPr marL="342900" indent="-342900" algn="just">
              <a:lnSpc>
                <a:spcPct val="150000"/>
              </a:lnSpc>
              <a:buFont typeface="Wingdings" pitchFamily="2" charset="2"/>
              <a:buChar char="§"/>
              <a:defRPr/>
            </a:pPr>
            <a:r>
              <a:rPr lang="en-GB" sz="2400" dirty="0">
                <a:solidFill>
                  <a:prstClr val="black"/>
                </a:solidFill>
                <a:latin typeface="Arial" panose="020B0604020202020204" pitchFamily="34" charset="0"/>
                <a:cs typeface="Arial" panose="020B0604020202020204" pitchFamily="34" charset="0"/>
              </a:rPr>
              <a:t>This requires very large forces, but relatively little energy for a given mass of rock.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3.9. Crushing equipment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44</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34810228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48260" y="603321"/>
            <a:ext cx="12192000" cy="5563831"/>
          </a:xfrm>
          <a:prstGeom prst="rect">
            <a:avLst/>
          </a:prstGeom>
          <a:noFill/>
        </p:spPr>
        <p:txBody>
          <a:bodyPr wrap="square" rtlCol="0">
            <a:spAutoFit/>
          </a:bodyPr>
          <a:lstStyle/>
          <a:p>
            <a:pPr marL="342900" indent="-342900" algn="just">
              <a:lnSpc>
                <a:spcPct val="150000"/>
              </a:lnSpc>
              <a:buFont typeface="Wingdings" pitchFamily="2" charset="2"/>
              <a:buChar char="§"/>
              <a:defRPr/>
            </a:pPr>
            <a:r>
              <a:rPr lang="en-GB" sz="2400" dirty="0">
                <a:solidFill>
                  <a:prstClr val="black"/>
                </a:solidFill>
                <a:latin typeface="Arial" panose="020B0604020202020204" pitchFamily="34" charset="0"/>
                <a:cs typeface="Arial" panose="020B0604020202020204" pitchFamily="34" charset="0"/>
              </a:rPr>
              <a:t>If the same mass of rock is broken in intermediate and fine crushing (secondary and tertiary crushing), where the rocks are much smaller, the forces required to break individual rock particles are also much smaller, but much more energy is required because of the much larger amount of new surface created. </a:t>
            </a:r>
          </a:p>
          <a:p>
            <a:pPr marL="342900" indent="-342900" algn="just">
              <a:lnSpc>
                <a:spcPct val="150000"/>
              </a:lnSpc>
              <a:buFont typeface="Wingdings" pitchFamily="2" charset="2"/>
              <a:buChar char="§"/>
              <a:defRPr/>
            </a:pPr>
            <a:r>
              <a:rPr lang="en-GB" sz="2400" dirty="0">
                <a:solidFill>
                  <a:prstClr val="black"/>
                </a:solidFill>
                <a:latin typeface="Arial" panose="020B0604020202020204" pitchFamily="34" charset="0"/>
                <a:cs typeface="Arial" panose="020B0604020202020204" pitchFamily="34" charset="0"/>
              </a:rPr>
              <a:t>In grinding, the forces required to break individual particles are quite small, but the energy required to break the same mass of material is very high. </a:t>
            </a:r>
          </a:p>
          <a:p>
            <a:pPr marL="342900" indent="-342900" algn="just">
              <a:lnSpc>
                <a:spcPct val="150000"/>
              </a:lnSpc>
              <a:buFont typeface="Wingdings" pitchFamily="2" charset="2"/>
              <a:buChar char="§"/>
              <a:defRPr/>
            </a:pPr>
            <a:r>
              <a:rPr lang="en-GB" sz="2400" dirty="0">
                <a:solidFill>
                  <a:prstClr val="black"/>
                </a:solidFill>
                <a:latin typeface="Arial" panose="020B0604020202020204" pitchFamily="34" charset="0"/>
                <a:cs typeface="Arial" panose="020B0604020202020204" pitchFamily="34" charset="0"/>
              </a:rPr>
              <a:t>Because of these differences, the various crushing stages and grinding are carried out in machines of quite different designs. </a:t>
            </a:r>
          </a:p>
          <a:p>
            <a:pPr marL="342900" indent="-342900" algn="just">
              <a:lnSpc>
                <a:spcPct val="150000"/>
              </a:lnSpc>
              <a:buFont typeface="Wingdings" pitchFamily="2" charset="2"/>
              <a:buChar char="§"/>
              <a:defRPr/>
            </a:pPr>
            <a:r>
              <a:rPr lang="en-GB" sz="2400" dirty="0">
                <a:latin typeface="Arial" panose="020B0604020202020204" pitchFamily="34" charset="0"/>
                <a:cs typeface="Arial" panose="020B0604020202020204" pitchFamily="34" charset="0"/>
              </a:rPr>
              <a:t>The large forces required in crushing are obtained by means of the </a:t>
            </a:r>
            <a:r>
              <a:rPr lang="en-GB" sz="2400" u="sng" dirty="0">
                <a:latin typeface="Arial" panose="020B0604020202020204" pitchFamily="34" charset="0"/>
                <a:cs typeface="Arial" panose="020B0604020202020204" pitchFamily="34" charset="0"/>
              </a:rPr>
              <a:t>lever-principle</a:t>
            </a:r>
            <a:r>
              <a:rPr lang="en-GB" sz="2400" dirty="0">
                <a:latin typeface="Arial" panose="020B0604020202020204" pitchFamily="34" charset="0"/>
                <a:cs typeface="Arial" panose="020B0604020202020204" pitchFamily="34" charset="0"/>
              </a:rPr>
              <a:t> and in well-designed primary crushers, the largest force is exerted upon the largest rock.</a:t>
            </a:r>
            <a:endParaRPr lang="en-GB" sz="2400" dirty="0">
              <a:solidFill>
                <a:prstClr val="black"/>
              </a:solidFill>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45</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TextBox 1">
            <a:extLst>
              <a:ext uri="{FF2B5EF4-FFF2-40B4-BE49-F238E27FC236}">
                <a16:creationId xmlns:a16="http://schemas.microsoft.com/office/drawing/2014/main" id="{5FD9A860-7A04-CFF3-5513-0A1F91075F6E}"/>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3.9. Crushing equipment (cont.)</a:t>
            </a:r>
          </a:p>
        </p:txBody>
      </p:sp>
    </p:spTree>
    <p:extLst>
      <p:ext uri="{BB962C8B-B14F-4D97-AF65-F5344CB8AC3E}">
        <p14:creationId xmlns:p14="http://schemas.microsoft.com/office/powerpoint/2010/main" val="29001407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25400" y="603321"/>
            <a:ext cx="12118340" cy="5575052"/>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Primary crushing of ores is done close to the place of mining, to facilitate subsequent handling.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With underground ores, which are hoisted by skip, primary crushing is preferably carried out underground.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 most common type of crusher for underground operation is the </a:t>
            </a:r>
            <a:r>
              <a:rPr lang="en-GB" sz="2400" dirty="0">
                <a:solidFill>
                  <a:srgbClr val="FF0000"/>
                </a:solidFill>
                <a:latin typeface="Arial" panose="020B0604020202020204" pitchFamily="34" charset="0"/>
                <a:cs typeface="Arial" panose="020B0604020202020204" pitchFamily="34" charset="0"/>
              </a:rPr>
              <a:t>jaw crusher.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Open pit ores are usually hauled out of the pit by trucks, which can dump the ore directly into a primary crusher (mostly gyratory crusher).</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Further size-reduction of ores is done at the ore-treatment plant (concentrator).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Intermediate (secondary) crushing is nearly always done in standard cone crushers and sometimes in small gyratory crushers (reduction </a:t>
            </a:r>
            <a:r>
              <a:rPr lang="en-GB" sz="2400" dirty="0" err="1">
                <a:latin typeface="Arial" panose="020B0604020202020204" pitchFamily="34" charset="0"/>
                <a:cs typeface="Arial" panose="020B0604020202020204" pitchFamily="34" charset="0"/>
              </a:rPr>
              <a:t>gyratories</a:t>
            </a:r>
            <a:r>
              <a:rPr lang="en-GB" sz="2400" dirty="0">
                <a:latin typeface="Arial" panose="020B0604020202020204" pitchFamily="34" charset="0"/>
                <a:cs typeface="Arial" panose="020B0604020202020204" pitchFamily="34" charset="0"/>
              </a:rPr>
              <a:t>).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46</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TextBox 1">
            <a:extLst>
              <a:ext uri="{FF2B5EF4-FFF2-40B4-BE49-F238E27FC236}">
                <a16:creationId xmlns:a16="http://schemas.microsoft.com/office/drawing/2014/main" id="{6F895EE8-99FE-2352-8494-9B9142489076}"/>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3.9. Crushing equipment (cont.)</a:t>
            </a:r>
          </a:p>
        </p:txBody>
      </p:sp>
    </p:spTree>
    <p:extLst>
      <p:ext uri="{BB962C8B-B14F-4D97-AF65-F5344CB8AC3E}">
        <p14:creationId xmlns:p14="http://schemas.microsoft.com/office/powerpoint/2010/main" val="32669911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5858014"/>
          </a:xfrm>
          <a:prstGeom prst="rect">
            <a:avLst/>
          </a:prstGeom>
          <a:noFill/>
        </p:spPr>
        <p:txBody>
          <a:bodyPr wrap="square" rtlCol="0">
            <a:spAutoFit/>
          </a:bodyPr>
          <a:lstStyle/>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 Introduction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3.2. Liberation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3.3. Size reduction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3.4. Crushing</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3.5. Type of crusher and crushing mechanism</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3.6. Crushing stages and circuit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3.7. Properties of rock/ore</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3.8. Comminution theory </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3.9. Crushing equipment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3.10. Crushing equipment: Jaw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3.11. Crushing equipment: Gyratory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3.12. Crushing equipment: Cone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3.13. Crushing equipment: Roll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3.14. Crushing equipment: Impact/hammer crusher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47</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7405758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25400" y="603321"/>
            <a:ext cx="12118340" cy="6117829"/>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 general principle of the most commonly used jaw crusher (Blake-type or double-toggle jaw crusher) is as follows:</a:t>
            </a:r>
          </a:p>
          <a:p>
            <a:pPr marL="800100" lvl="1" indent="-342900" algn="just">
              <a:lnSpc>
                <a:spcPct val="150000"/>
              </a:lnSpc>
              <a:buFont typeface="Wingdings" pitchFamily="2" charset="2"/>
              <a:buChar char="ü"/>
            </a:pPr>
            <a:r>
              <a:rPr lang="en-GB" sz="2400" dirty="0">
                <a:latin typeface="Arial" panose="020B0604020202020204" pitchFamily="34" charset="0"/>
                <a:cs typeface="Arial" panose="020B0604020202020204" pitchFamily="34" charset="0"/>
              </a:rPr>
              <a:t>The crusher consists essentially of two crushing surfaces set at a small angle convergent downward. </a:t>
            </a:r>
          </a:p>
          <a:p>
            <a:pPr marL="800100" lvl="1" indent="-342900" algn="just">
              <a:lnSpc>
                <a:spcPct val="150000"/>
              </a:lnSpc>
              <a:buFont typeface="Wingdings" pitchFamily="2" charset="2"/>
              <a:buChar char="ü"/>
            </a:pPr>
            <a:r>
              <a:rPr lang="en-GB" sz="2400" dirty="0">
                <a:latin typeface="Arial" panose="020B0604020202020204" pitchFamily="34" charset="0"/>
                <a:cs typeface="Arial" panose="020B0604020202020204" pitchFamily="34" charset="0"/>
              </a:rPr>
              <a:t>The one surface is fixed to the main frame, the other is moveable and is caused to approach and recede from the fixed surface alternately. </a:t>
            </a:r>
          </a:p>
          <a:p>
            <a:pPr marL="800100" lvl="1" indent="-342900" algn="just">
              <a:lnSpc>
                <a:spcPct val="150000"/>
              </a:lnSpc>
              <a:buFont typeface="Wingdings" pitchFamily="2" charset="2"/>
              <a:buChar char="ü"/>
            </a:pPr>
            <a:r>
              <a:rPr lang="en-GB" sz="2400" dirty="0">
                <a:latin typeface="Arial" panose="020B0604020202020204" pitchFamily="34" charset="0"/>
                <a:cs typeface="Arial" panose="020B0604020202020204" pitchFamily="34" charset="0"/>
              </a:rPr>
              <a:t>This movement is caused by the action of the toggle-plates and the pitman, actuated by the eccentric. </a:t>
            </a:r>
          </a:p>
          <a:p>
            <a:pPr marL="800100" lvl="1" indent="-342900" algn="just">
              <a:lnSpc>
                <a:spcPct val="150000"/>
              </a:lnSpc>
              <a:buFont typeface="Wingdings" pitchFamily="2" charset="2"/>
              <a:buChar char="ü"/>
            </a:pPr>
            <a:r>
              <a:rPr lang="en-GB" sz="2400" dirty="0">
                <a:latin typeface="Arial" panose="020B0604020202020204" pitchFamily="34" charset="0"/>
                <a:cs typeface="Arial" panose="020B0604020202020204" pitchFamily="34" charset="0"/>
              </a:rPr>
              <a:t>In the Blake crusher, the moveable jaw is pivoted on a shaft at the top of the crusher. The jaws are protected by replaceable jaw plates.</a:t>
            </a:r>
          </a:p>
          <a:p>
            <a:pPr marL="342900" indent="-342900">
              <a:lnSpc>
                <a:spcPct val="150000"/>
              </a:lnSpc>
              <a:buFont typeface="Wingdings" pitchFamily="2" charset="2"/>
              <a:buChar char="§"/>
            </a:pPr>
            <a:endParaRPr lang="en-GB" sz="2400" u="sng" dirty="0">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3.10. Crushing equipment: Jaw crusher</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48</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24980852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1D8A6E5-E075-BE9F-E696-444F607C5E35}"/>
              </a:ext>
            </a:extLst>
          </p:cNvPr>
          <p:cNvPicPr>
            <a:picLocks noChangeAspect="1" noChangeArrowheads="1"/>
          </p:cNvPicPr>
          <p:nvPr/>
        </p:nvPicPr>
        <p:blipFill>
          <a:blip r:embed="rId3" cstate="print"/>
          <a:srcRect/>
          <a:stretch>
            <a:fillRect/>
          </a:stretch>
        </p:blipFill>
        <p:spPr bwMode="auto">
          <a:xfrm>
            <a:off x="4826702" y="483334"/>
            <a:ext cx="6615789" cy="4751340"/>
          </a:xfrm>
          <a:prstGeom prst="rect">
            <a:avLst/>
          </a:prstGeom>
          <a:noFill/>
          <a:ln w="9525">
            <a:noFill/>
            <a:miter lim="800000"/>
            <a:headEnd/>
            <a:tailEnd/>
          </a:ln>
        </p:spPr>
      </p:pic>
      <p:pic>
        <p:nvPicPr>
          <p:cNvPr id="4" name="Content Placeholder 13">
            <a:extLst>
              <a:ext uri="{FF2B5EF4-FFF2-40B4-BE49-F238E27FC236}">
                <a16:creationId xmlns:a16="http://schemas.microsoft.com/office/drawing/2014/main" id="{70C3083F-E055-5ECC-74E0-F2F31E83F7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 y="1011815"/>
            <a:ext cx="4417060" cy="4190544"/>
          </a:xfrm>
          <a:prstGeom prst="rect">
            <a:avLst/>
          </a:prstGeom>
        </p:spPr>
      </p:pic>
      <p:sp>
        <p:nvSpPr>
          <p:cNvPr id="3" name="TextBox 2">
            <a:extLst>
              <a:ext uri="{FF2B5EF4-FFF2-40B4-BE49-F238E27FC236}">
                <a16:creationId xmlns:a16="http://schemas.microsoft.com/office/drawing/2014/main" id="{9FB1B95A-B146-BB4B-A031-70E3C574852D}"/>
              </a:ext>
            </a:extLst>
          </p:cNvPr>
          <p:cNvSpPr txBox="1"/>
          <p:nvPr/>
        </p:nvSpPr>
        <p:spPr>
          <a:xfrm>
            <a:off x="25400" y="603321"/>
            <a:ext cx="12118340" cy="577850"/>
          </a:xfrm>
          <a:prstGeom prst="rect">
            <a:avLst/>
          </a:prstGeom>
          <a:noFill/>
        </p:spPr>
        <p:txBody>
          <a:bodyPr wrap="square" rtlCol="0">
            <a:spAutoFit/>
          </a:bodyPr>
          <a:lstStyle/>
          <a:p>
            <a:pPr marL="342900" indent="-342900" algn="just">
              <a:lnSpc>
                <a:spcPct val="150000"/>
              </a:lnSpc>
              <a:buFont typeface="Wingdings" pitchFamily="2" charset="2"/>
              <a:buChar cha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Jaw crusher</a:t>
            </a:r>
            <a:endParaRPr lang="en-GB" sz="2400" dirty="0">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49</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6" name="TextBox 5">
            <a:extLst>
              <a:ext uri="{FF2B5EF4-FFF2-40B4-BE49-F238E27FC236}">
                <a16:creationId xmlns:a16="http://schemas.microsoft.com/office/drawing/2014/main" id="{AA7045EB-CBDA-7188-BDE6-18F48149F309}"/>
              </a:ext>
            </a:extLst>
          </p:cNvPr>
          <p:cNvSpPr txBox="1"/>
          <p:nvPr/>
        </p:nvSpPr>
        <p:spPr>
          <a:xfrm>
            <a:off x="0" y="4989692"/>
            <a:ext cx="12143740" cy="1938992"/>
          </a:xfrm>
          <a:prstGeom prst="rect">
            <a:avLst/>
          </a:prstGeom>
          <a:noFill/>
        </p:spPr>
        <p:txBody>
          <a:bodyPr wrap="square">
            <a:spAutoFit/>
          </a:bodyPr>
          <a:lstStyle/>
          <a:p>
            <a:pPr marL="342900" indent="-342900" algn="just">
              <a:buFont typeface="Wingdings" pitchFamily="2" charset="2"/>
              <a:buChar char="§"/>
            </a:pPr>
            <a:r>
              <a:rPr lang="en-GB" sz="2400" i="1" dirty="0">
                <a:latin typeface="Arial" panose="020B0604020202020204" pitchFamily="34" charset="0"/>
                <a:cs typeface="Arial" panose="020B0604020202020204" pitchFamily="34" charset="0"/>
              </a:rPr>
              <a:t>The “set” of this crusher is the maximum opening between the jaws at the discharge point</a:t>
            </a:r>
            <a:r>
              <a:rPr lang="en-GB" sz="2400" dirty="0">
                <a:latin typeface="Arial" panose="020B0604020202020204" pitchFamily="34" charset="0"/>
                <a:cs typeface="Arial" panose="020B0604020202020204" pitchFamily="34" charset="0"/>
              </a:rPr>
              <a:t>. It is the maximum size (in one dimension) that a particle should have when it leaves the crushing zone. </a:t>
            </a:r>
          </a:p>
          <a:p>
            <a:pPr marL="342900" indent="-342900" algn="just">
              <a:buFont typeface="Wingdings" pitchFamily="2" charset="2"/>
              <a:buChar char="§"/>
            </a:pPr>
            <a:r>
              <a:rPr lang="en-GB" sz="2400" dirty="0">
                <a:latin typeface="Arial" panose="020B0604020202020204" pitchFamily="34" charset="0"/>
                <a:cs typeface="Arial" panose="020B0604020202020204" pitchFamily="34" charset="0"/>
              </a:rPr>
              <a:t>The gape indicates the maximum size of the rocks that can be accepted as feed to the crusher</a:t>
            </a:r>
          </a:p>
        </p:txBody>
      </p:sp>
      <p:sp>
        <p:nvSpPr>
          <p:cNvPr id="5" name="TextBox 4">
            <a:extLst>
              <a:ext uri="{FF2B5EF4-FFF2-40B4-BE49-F238E27FC236}">
                <a16:creationId xmlns:a16="http://schemas.microsoft.com/office/drawing/2014/main" id="{AD31B10C-D94C-5A83-00E7-420F7AF282CB}"/>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3.10. Crushing equipment: Jaw crusher (cont.)</a:t>
            </a:r>
          </a:p>
        </p:txBody>
      </p:sp>
    </p:spTree>
    <p:extLst>
      <p:ext uri="{BB962C8B-B14F-4D97-AF65-F5344CB8AC3E}">
        <p14:creationId xmlns:p14="http://schemas.microsoft.com/office/powerpoint/2010/main" val="25673261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5858014"/>
          </a:xfrm>
          <a:prstGeom prst="rect">
            <a:avLst/>
          </a:prstGeom>
          <a:noFill/>
        </p:spPr>
        <p:txBody>
          <a:bodyPr wrap="square" rtlCol="0">
            <a:spAutoFit/>
          </a:bodyPr>
          <a:lstStyle/>
          <a:p>
            <a:pPr>
              <a:lnSpc>
                <a:spcPct val="150000"/>
              </a:lnSpc>
            </a:pPr>
            <a:r>
              <a:rPr lang="en-US" b="1" dirty="0">
                <a:latin typeface="Arial" panose="020B0604020202020204" pitchFamily="34" charset="0"/>
                <a:cs typeface="Arial" panose="020B0604020202020204" pitchFamily="34" charset="0"/>
              </a:rPr>
              <a:t>3.1. Introduction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3.2. Liberation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3.3. Size reduction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3.4. Crushing</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3.5. Type of crusher and crushing mechanism</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3.6. Crushing stages and circuit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3.7. Properties of rock/ore</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3.8. Comminution theory </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3.9. Crushing equipment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 3.10. Crushing equipment: Jaw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3.11. Crushing equipment: Gyratory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3.12. Crushing equipment: Cone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3.13. Crushing equipment: Roll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3.14. Crushing equipment: Impact/hammer crusher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5</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20225061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5858014"/>
          </a:xfrm>
          <a:prstGeom prst="rect">
            <a:avLst/>
          </a:prstGeom>
          <a:noFill/>
        </p:spPr>
        <p:txBody>
          <a:bodyPr wrap="square" rtlCol="0">
            <a:spAutoFit/>
          </a:bodyPr>
          <a:lstStyle/>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 Introduction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3.2. Liberation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3.3. Size reduction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3.4. Crushing</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3.5. Type of crusher and crushing mechanism</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3.6. Crushing stages and circuit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3.7. Properties of rock/ore</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3.8. Comminution theory </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3.9. Crushing equipment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 3.10. Crushing equipment: Jaw crusher</a:t>
            </a:r>
          </a:p>
          <a:p>
            <a:pPr>
              <a:lnSpc>
                <a:spcPct val="150000"/>
              </a:lnSpc>
            </a:pPr>
            <a:r>
              <a:rPr lang="en-US" b="1" dirty="0">
                <a:latin typeface="Arial" panose="020B0604020202020204" pitchFamily="34" charset="0"/>
                <a:cs typeface="Arial" panose="020B0604020202020204" pitchFamily="34" charset="0"/>
              </a:rPr>
              <a:t>3.11. Crushing equipment: Gyratory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3.12. Crushing equipment: Cone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3.13. Crushing equipment: Roll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3.14. Crushing equipment: Impact/hammer crusher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50</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37215107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25400" y="577045"/>
            <a:ext cx="12118340" cy="5563831"/>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 suspended-spindle type is the most commonly used gyratory crusher. Its general principle is as  follows:</a:t>
            </a:r>
          </a:p>
          <a:p>
            <a:pPr marL="800100" lvl="1" indent="-342900" algn="just">
              <a:lnSpc>
                <a:spcPct val="150000"/>
              </a:lnSpc>
              <a:buFont typeface="Wingdings" pitchFamily="2" charset="2"/>
              <a:buChar char="ü"/>
            </a:pPr>
            <a:r>
              <a:rPr lang="en-GB" sz="2400" dirty="0">
                <a:latin typeface="Arial" panose="020B0604020202020204" pitchFamily="34" charset="0"/>
                <a:cs typeface="Arial" panose="020B0604020202020204" pitchFamily="34" charset="0"/>
              </a:rPr>
              <a:t>A conical breaking head is suspended on a spindle (the main shaft) from a two-armed “spider”, mounted on the main frame.</a:t>
            </a:r>
          </a:p>
          <a:p>
            <a:pPr marL="800100" lvl="1" indent="-342900" algn="just">
              <a:lnSpc>
                <a:spcPct val="150000"/>
              </a:lnSpc>
              <a:buFont typeface="Wingdings" pitchFamily="2" charset="2"/>
              <a:buChar char="ü"/>
            </a:pPr>
            <a:r>
              <a:rPr lang="en-GB" sz="2400" dirty="0">
                <a:latin typeface="Arial" panose="020B0604020202020204" pitchFamily="34" charset="0"/>
                <a:cs typeface="Arial" panose="020B0604020202020204" pitchFamily="34" charset="0"/>
              </a:rPr>
              <a:t> The main frame consists of an upper and lower shell. </a:t>
            </a:r>
          </a:p>
          <a:p>
            <a:pPr marL="800100" lvl="1" indent="-342900" algn="just">
              <a:lnSpc>
                <a:spcPct val="150000"/>
              </a:lnSpc>
              <a:buFont typeface="Wingdings" pitchFamily="2" charset="2"/>
              <a:buChar char="ü"/>
            </a:pPr>
            <a:r>
              <a:rPr lang="en-GB" sz="2400" dirty="0">
                <a:latin typeface="Arial" panose="020B0604020202020204" pitchFamily="34" charset="0"/>
                <a:cs typeface="Arial" panose="020B0604020202020204" pitchFamily="34" charset="0"/>
              </a:rPr>
              <a:t>The upper shell is an inverted conic frustrum with concave liners.</a:t>
            </a:r>
          </a:p>
          <a:p>
            <a:pPr marL="800100" lvl="1" indent="-342900" algn="just">
              <a:lnSpc>
                <a:spcPct val="150000"/>
              </a:lnSpc>
              <a:buFont typeface="Wingdings" pitchFamily="2" charset="2"/>
              <a:buChar char="ü"/>
            </a:pPr>
            <a:r>
              <a:rPr lang="en-GB" sz="2400" dirty="0">
                <a:latin typeface="Arial" panose="020B0604020202020204" pitchFamily="34" charset="0"/>
                <a:cs typeface="Arial" panose="020B0604020202020204" pitchFamily="34" charset="0"/>
              </a:rPr>
              <a:t> The head is given an eccentric gyration by an eccentric sleeve, which is rotated by a bevel gear and pinion, driven by a countershaft, which is coupled to the drive.</a:t>
            </a:r>
          </a:p>
          <a:p>
            <a:pPr marL="800100" lvl="1" indent="-342900" algn="just">
              <a:lnSpc>
                <a:spcPct val="150000"/>
              </a:lnSpc>
              <a:buFont typeface="Wingdings" pitchFamily="2" charset="2"/>
              <a:buChar char="ü"/>
            </a:pPr>
            <a:r>
              <a:rPr lang="en-GB" sz="2400" dirty="0">
                <a:latin typeface="Arial" panose="020B0604020202020204" pitchFamily="34" charset="0"/>
                <a:cs typeface="Arial" panose="020B0604020202020204" pitchFamily="34" charset="0"/>
              </a:rPr>
              <a:t> The gyrating head and the stationary concave are the crushing media. Just as concave liners protect the shell, the head is protected by a wear-resistant mantle.</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51</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TextBox 1">
            <a:extLst>
              <a:ext uri="{FF2B5EF4-FFF2-40B4-BE49-F238E27FC236}">
                <a16:creationId xmlns:a16="http://schemas.microsoft.com/office/drawing/2014/main" id="{11EA4EA9-3079-9617-1410-D66B9EE27155}"/>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3.11. Crushing equipment: Gyratory crusher</a:t>
            </a:r>
          </a:p>
        </p:txBody>
      </p:sp>
    </p:spTree>
    <p:extLst>
      <p:ext uri="{BB962C8B-B14F-4D97-AF65-F5344CB8AC3E}">
        <p14:creationId xmlns:p14="http://schemas.microsoft.com/office/powerpoint/2010/main" val="13438540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25400" y="450921"/>
            <a:ext cx="12118340" cy="577850"/>
          </a:xfrm>
          <a:prstGeom prst="rect">
            <a:avLst/>
          </a:prstGeom>
          <a:noFill/>
        </p:spPr>
        <p:txBody>
          <a:bodyPr wrap="square" rtlCol="0">
            <a:spAutoFit/>
          </a:bodyPr>
          <a:lstStyle/>
          <a:p>
            <a:pPr marL="342900" indent="-342900" algn="just">
              <a:lnSpc>
                <a:spcPct val="150000"/>
              </a:lnSpc>
              <a:buFont typeface="Wingdings" pitchFamily="2" charset="2"/>
              <a:buChar cha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Gyratory crusher (cont.)</a:t>
            </a:r>
            <a:endParaRPr lang="en-GB" sz="2400" dirty="0">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52</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pic>
        <p:nvPicPr>
          <p:cNvPr id="2" name="Picture 2" descr="ジャイレトリー・コーン">
            <a:extLst>
              <a:ext uri="{FF2B5EF4-FFF2-40B4-BE49-F238E27FC236}">
                <a16:creationId xmlns:a16="http://schemas.microsoft.com/office/drawing/2014/main" id="{701EEDFC-771D-E72D-455B-7526DDB999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8405" b="12542"/>
          <a:stretch/>
        </p:blipFill>
        <p:spPr bwMode="auto">
          <a:xfrm>
            <a:off x="323528" y="1335087"/>
            <a:ext cx="3384178" cy="48302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id="{176558DC-4582-9D3C-D3D2-ABE4CF49DB5B}"/>
              </a:ext>
            </a:extLst>
          </p:cNvPr>
          <p:cNvPicPr>
            <a:picLocks noChangeAspect="1" noChangeArrowheads="1"/>
          </p:cNvPicPr>
          <p:nvPr/>
        </p:nvPicPr>
        <p:blipFill>
          <a:blip r:embed="rId4" cstate="print"/>
          <a:srcRect/>
          <a:stretch>
            <a:fillRect/>
          </a:stretch>
        </p:blipFill>
        <p:spPr bwMode="auto">
          <a:xfrm>
            <a:off x="4067298" y="1151170"/>
            <a:ext cx="3496628" cy="4830218"/>
          </a:xfrm>
          <a:prstGeom prst="rect">
            <a:avLst/>
          </a:prstGeom>
          <a:noFill/>
          <a:ln w="9525">
            <a:noFill/>
            <a:miter lim="800000"/>
            <a:headEnd/>
            <a:tailEnd/>
          </a:ln>
        </p:spPr>
      </p:pic>
      <p:pic>
        <p:nvPicPr>
          <p:cNvPr id="13" name="Picture 2" descr="http://4.bp.blogspot.com/-VawygqKgub4/Uq42wOAmMBI/AAAAAAAAAjY/XKz1PyQw0o8/s200/180px-Gyratory_crusherGIF.gif">
            <a:extLst>
              <a:ext uri="{FF2B5EF4-FFF2-40B4-BE49-F238E27FC236}">
                <a16:creationId xmlns:a16="http://schemas.microsoft.com/office/drawing/2014/main" id="{21CF813E-FF26-8E03-278E-95A42BACE9D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505955" y="1571275"/>
            <a:ext cx="3089145" cy="42029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AF59C7-E939-21C8-0EC8-89DD49E7C0D1}"/>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3.11. Crushing equipment: Gyratory crusher (cont.)</a:t>
            </a:r>
          </a:p>
        </p:txBody>
      </p:sp>
    </p:spTree>
    <p:extLst>
      <p:ext uri="{BB962C8B-B14F-4D97-AF65-F5344CB8AC3E}">
        <p14:creationId xmlns:p14="http://schemas.microsoft.com/office/powerpoint/2010/main" val="21168342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53</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pic>
        <p:nvPicPr>
          <p:cNvPr id="14" name="Picture 2">
            <a:extLst>
              <a:ext uri="{FF2B5EF4-FFF2-40B4-BE49-F238E27FC236}">
                <a16:creationId xmlns:a16="http://schemas.microsoft.com/office/drawing/2014/main" id="{5450C372-2CB5-5E27-8BF9-36862A37A482}"/>
              </a:ext>
            </a:extLst>
          </p:cNvPr>
          <p:cNvPicPr>
            <a:picLocks noChangeAspect="1" noChangeArrowheads="1"/>
          </p:cNvPicPr>
          <p:nvPr/>
        </p:nvPicPr>
        <p:blipFill>
          <a:blip r:embed="rId3" cstate="print"/>
          <a:srcRect/>
          <a:stretch>
            <a:fillRect/>
          </a:stretch>
        </p:blipFill>
        <p:spPr bwMode="auto">
          <a:xfrm>
            <a:off x="476250" y="1430879"/>
            <a:ext cx="3054350" cy="4948045"/>
          </a:xfrm>
          <a:prstGeom prst="rect">
            <a:avLst/>
          </a:prstGeom>
          <a:noFill/>
          <a:ln w="9525">
            <a:noFill/>
            <a:miter lim="800000"/>
            <a:headEnd/>
            <a:tailEnd/>
          </a:ln>
        </p:spPr>
      </p:pic>
      <p:pic>
        <p:nvPicPr>
          <p:cNvPr id="1026" name="Picture 2" descr="FLSmidth zeroes in on sustainability - Australian Mining">
            <a:extLst>
              <a:ext uri="{FF2B5EF4-FFF2-40B4-BE49-F238E27FC236}">
                <a16:creationId xmlns:a16="http://schemas.microsoft.com/office/drawing/2014/main" id="{B5367C7A-D866-CAA4-7558-2813889BE4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528" y="1425085"/>
            <a:ext cx="7891672" cy="49480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54C1BEA-8252-C1EC-FD48-D92B01443394}"/>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3.11. Crushing equipment: Gyratory crusher (cont.)</a:t>
            </a:r>
          </a:p>
        </p:txBody>
      </p:sp>
    </p:spTree>
    <p:extLst>
      <p:ext uri="{BB962C8B-B14F-4D97-AF65-F5344CB8AC3E}">
        <p14:creationId xmlns:p14="http://schemas.microsoft.com/office/powerpoint/2010/main" val="18871863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5858014"/>
          </a:xfrm>
          <a:prstGeom prst="rect">
            <a:avLst/>
          </a:prstGeom>
          <a:noFill/>
        </p:spPr>
        <p:txBody>
          <a:bodyPr wrap="square" rtlCol="0">
            <a:spAutoFit/>
          </a:bodyPr>
          <a:lstStyle/>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 Introduction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3.2. Liberation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3.3. Size reduction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3.4. Crushing</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3.5. Type of crusher and crushing mechanism</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3.6. Crushing stages and circuit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3.7. Properties of rock/ore</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3.8. Comminution theory </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3.9. Crushing equipment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 3.10. Crushing equipment: Jaw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3.11. Crushing equipment: Gyratory crusher</a:t>
            </a:r>
          </a:p>
          <a:p>
            <a:pPr>
              <a:lnSpc>
                <a:spcPct val="150000"/>
              </a:lnSpc>
            </a:pPr>
            <a:r>
              <a:rPr lang="en-US" b="1" dirty="0">
                <a:latin typeface="Arial" panose="020B0604020202020204" pitchFamily="34" charset="0"/>
                <a:cs typeface="Arial" panose="020B0604020202020204" pitchFamily="34" charset="0"/>
              </a:rPr>
              <a:t>3.12. Crushing equipment: Cone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3.13. Crushing equipment: Roll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3.14. Crushing equipment: Impact/hammer crusher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54</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8884304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25400" y="450921"/>
            <a:ext cx="12118340" cy="1685846"/>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 crushing mechanism of the cone crusher is similar to gyratory crushers.</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 difference is between gyratory and cone crusher is that  the latter has shorter head, receives finer feed and produces finer products.</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55</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pic>
        <p:nvPicPr>
          <p:cNvPr id="12" name="Picture 2" descr="ジャイレトリー・コーン">
            <a:extLst>
              <a:ext uri="{FF2B5EF4-FFF2-40B4-BE49-F238E27FC236}">
                <a16:creationId xmlns:a16="http://schemas.microsoft.com/office/drawing/2014/main" id="{BA11DF3D-B748-457B-B375-A98270F08F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5601" y="2167189"/>
            <a:ext cx="6940797" cy="4711616"/>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3">
            <a:extLst>
              <a:ext uri="{FF2B5EF4-FFF2-40B4-BE49-F238E27FC236}">
                <a16:creationId xmlns:a16="http://schemas.microsoft.com/office/drawing/2014/main" id="{4F0771A8-1A48-6500-ED8F-976563AD01F1}"/>
              </a:ext>
            </a:extLst>
          </p:cNvPr>
          <p:cNvSpPr txBox="1">
            <a:spLocks noChangeArrowheads="1"/>
          </p:cNvSpPr>
          <p:nvPr/>
        </p:nvSpPr>
        <p:spPr bwMode="auto">
          <a:xfrm>
            <a:off x="1130118" y="3514190"/>
            <a:ext cx="216449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ja-JP" sz="2400" b="1" dirty="0">
                <a:solidFill>
                  <a:srgbClr val="0000CC"/>
                </a:solidFill>
                <a:latin typeface="Arial" panose="020B0604020202020204" pitchFamily="34" charset="0"/>
                <a:cs typeface="Arial" panose="020B0604020202020204" pitchFamily="34" charset="0"/>
              </a:rPr>
              <a:t>Gyratory Crusher</a:t>
            </a:r>
          </a:p>
        </p:txBody>
      </p:sp>
      <p:sp>
        <p:nvSpPr>
          <p:cNvPr id="14" name="Text Box 4">
            <a:extLst>
              <a:ext uri="{FF2B5EF4-FFF2-40B4-BE49-F238E27FC236}">
                <a16:creationId xmlns:a16="http://schemas.microsoft.com/office/drawing/2014/main" id="{D87003A7-BC4D-9618-5AC1-B1C941643E27}"/>
              </a:ext>
            </a:extLst>
          </p:cNvPr>
          <p:cNvSpPr txBox="1">
            <a:spLocks noChangeArrowheads="1"/>
          </p:cNvSpPr>
          <p:nvPr/>
        </p:nvSpPr>
        <p:spPr bwMode="auto">
          <a:xfrm>
            <a:off x="8814933" y="3720094"/>
            <a:ext cx="191986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ja-JP" sz="2400" b="1" dirty="0">
                <a:solidFill>
                  <a:srgbClr val="0000CC"/>
                </a:solidFill>
                <a:latin typeface="Arial" panose="020B0604020202020204" pitchFamily="34" charset="0"/>
                <a:cs typeface="Arial" panose="020B0604020202020204" pitchFamily="34" charset="0"/>
              </a:rPr>
              <a:t>Cone Crusher</a:t>
            </a:r>
          </a:p>
        </p:txBody>
      </p:sp>
      <p:sp>
        <p:nvSpPr>
          <p:cNvPr id="15" name="Text Box 7">
            <a:extLst>
              <a:ext uri="{FF2B5EF4-FFF2-40B4-BE49-F238E27FC236}">
                <a16:creationId xmlns:a16="http://schemas.microsoft.com/office/drawing/2014/main" id="{E58BF90B-EE17-0150-069E-F874A45B7AF2}"/>
              </a:ext>
            </a:extLst>
          </p:cNvPr>
          <p:cNvSpPr txBox="1">
            <a:spLocks noChangeArrowheads="1"/>
          </p:cNvSpPr>
          <p:nvPr/>
        </p:nvSpPr>
        <p:spPr bwMode="auto">
          <a:xfrm>
            <a:off x="2512269" y="2729024"/>
            <a:ext cx="8636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000" dirty="0">
                <a:solidFill>
                  <a:prstClr val="black"/>
                </a:solidFill>
              </a:rPr>
              <a:t>Shell</a:t>
            </a:r>
          </a:p>
        </p:txBody>
      </p:sp>
      <p:sp>
        <p:nvSpPr>
          <p:cNvPr id="16" name="Text Box 8">
            <a:extLst>
              <a:ext uri="{FF2B5EF4-FFF2-40B4-BE49-F238E27FC236}">
                <a16:creationId xmlns:a16="http://schemas.microsoft.com/office/drawing/2014/main" id="{FF714DBA-57F9-9B56-45E8-BA09A8C3EEE8}"/>
              </a:ext>
            </a:extLst>
          </p:cNvPr>
          <p:cNvSpPr txBox="1">
            <a:spLocks noChangeArrowheads="1"/>
          </p:cNvSpPr>
          <p:nvPr/>
        </p:nvSpPr>
        <p:spPr bwMode="auto">
          <a:xfrm>
            <a:off x="3878811" y="3961079"/>
            <a:ext cx="647402" cy="3077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50000"/>
              </a:spcBef>
            </a:pPr>
            <a:r>
              <a:rPr lang="en-US" altLang="ja-JP" sz="2000" dirty="0">
                <a:solidFill>
                  <a:prstClr val="black"/>
                </a:solidFill>
              </a:rPr>
              <a:t>Head</a:t>
            </a:r>
          </a:p>
        </p:txBody>
      </p:sp>
      <p:sp>
        <p:nvSpPr>
          <p:cNvPr id="17" name="Text Box 9">
            <a:extLst>
              <a:ext uri="{FF2B5EF4-FFF2-40B4-BE49-F238E27FC236}">
                <a16:creationId xmlns:a16="http://schemas.microsoft.com/office/drawing/2014/main" id="{50547663-E8CA-D8D1-6CE2-7A03C2E2005D}"/>
              </a:ext>
            </a:extLst>
          </p:cNvPr>
          <p:cNvSpPr txBox="1">
            <a:spLocks noChangeArrowheads="1"/>
          </p:cNvSpPr>
          <p:nvPr/>
        </p:nvSpPr>
        <p:spPr bwMode="auto">
          <a:xfrm>
            <a:off x="8248612" y="2758523"/>
            <a:ext cx="8636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000">
                <a:solidFill>
                  <a:prstClr val="black"/>
                </a:solidFill>
              </a:rPr>
              <a:t>Shell</a:t>
            </a:r>
          </a:p>
        </p:txBody>
      </p:sp>
      <p:sp>
        <p:nvSpPr>
          <p:cNvPr id="18" name="Text Box 10">
            <a:extLst>
              <a:ext uri="{FF2B5EF4-FFF2-40B4-BE49-F238E27FC236}">
                <a16:creationId xmlns:a16="http://schemas.microsoft.com/office/drawing/2014/main" id="{D47872B6-57D2-1FC1-EE25-E2F5A47A1080}"/>
              </a:ext>
            </a:extLst>
          </p:cNvPr>
          <p:cNvSpPr txBox="1">
            <a:spLocks noChangeArrowheads="1"/>
          </p:cNvSpPr>
          <p:nvPr/>
        </p:nvSpPr>
        <p:spPr bwMode="auto">
          <a:xfrm>
            <a:off x="7385012" y="2667191"/>
            <a:ext cx="863600" cy="4001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ja-JP" sz="2000" dirty="0">
                <a:solidFill>
                  <a:prstClr val="black"/>
                </a:solidFill>
              </a:rPr>
              <a:t>Head</a:t>
            </a:r>
          </a:p>
        </p:txBody>
      </p:sp>
      <p:sp>
        <p:nvSpPr>
          <p:cNvPr id="19" name="左右矢印 2">
            <a:extLst>
              <a:ext uri="{FF2B5EF4-FFF2-40B4-BE49-F238E27FC236}">
                <a16:creationId xmlns:a16="http://schemas.microsoft.com/office/drawing/2014/main" id="{A7B5CE0E-164A-BDD9-A356-B8766BB654A9}"/>
              </a:ext>
            </a:extLst>
          </p:cNvPr>
          <p:cNvSpPr/>
          <p:nvPr/>
        </p:nvSpPr>
        <p:spPr>
          <a:xfrm>
            <a:off x="3333829" y="3200382"/>
            <a:ext cx="647402" cy="394866"/>
          </a:xfrm>
          <a:prstGeom prst="leftRightArrow">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prstClr val="white"/>
              </a:solidFill>
            </a:endParaRPr>
          </a:p>
        </p:txBody>
      </p:sp>
      <p:sp>
        <p:nvSpPr>
          <p:cNvPr id="20" name="左右矢印 14">
            <a:extLst>
              <a:ext uri="{FF2B5EF4-FFF2-40B4-BE49-F238E27FC236}">
                <a16:creationId xmlns:a16="http://schemas.microsoft.com/office/drawing/2014/main" id="{BF4F9B63-CCB6-E51F-AFB3-13915D472EB4}"/>
              </a:ext>
            </a:extLst>
          </p:cNvPr>
          <p:cNvSpPr/>
          <p:nvPr/>
        </p:nvSpPr>
        <p:spPr>
          <a:xfrm>
            <a:off x="7999554" y="3608546"/>
            <a:ext cx="312943" cy="199378"/>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prstClr val="white"/>
              </a:solidFill>
            </a:endParaRPr>
          </a:p>
        </p:txBody>
      </p:sp>
      <p:sp>
        <p:nvSpPr>
          <p:cNvPr id="30" name="Text Box 8">
            <a:extLst>
              <a:ext uri="{FF2B5EF4-FFF2-40B4-BE49-F238E27FC236}">
                <a16:creationId xmlns:a16="http://schemas.microsoft.com/office/drawing/2014/main" id="{B65DF3A8-EAED-FED2-3DC7-D5BAB8539FBC}"/>
              </a:ext>
            </a:extLst>
          </p:cNvPr>
          <p:cNvSpPr txBox="1">
            <a:spLocks noChangeArrowheads="1"/>
          </p:cNvSpPr>
          <p:nvPr/>
        </p:nvSpPr>
        <p:spPr bwMode="auto">
          <a:xfrm>
            <a:off x="7565258" y="4113479"/>
            <a:ext cx="647402" cy="3077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50000"/>
              </a:spcBef>
            </a:pPr>
            <a:r>
              <a:rPr lang="en-US" altLang="ja-JP" sz="2000" dirty="0">
                <a:solidFill>
                  <a:prstClr val="black"/>
                </a:solidFill>
              </a:rPr>
              <a:t>Head</a:t>
            </a:r>
          </a:p>
        </p:txBody>
      </p:sp>
      <p:sp>
        <p:nvSpPr>
          <p:cNvPr id="31" name="Text Box 6">
            <a:extLst>
              <a:ext uri="{FF2B5EF4-FFF2-40B4-BE49-F238E27FC236}">
                <a16:creationId xmlns:a16="http://schemas.microsoft.com/office/drawing/2014/main" id="{93229CCC-C469-A441-2059-3969C00FE459}"/>
              </a:ext>
            </a:extLst>
          </p:cNvPr>
          <p:cNvSpPr txBox="1">
            <a:spLocks noChangeArrowheads="1"/>
          </p:cNvSpPr>
          <p:nvPr/>
        </p:nvSpPr>
        <p:spPr bwMode="auto">
          <a:xfrm>
            <a:off x="8418935" y="5677287"/>
            <a:ext cx="3463328" cy="461665"/>
          </a:xfrm>
          <a:prstGeom prst="rect">
            <a:avLst/>
          </a:prstGeom>
          <a:noFill/>
          <a:ln w="9525">
            <a:noFill/>
            <a:miter lim="800000"/>
            <a:headEnd/>
            <a:tailEnd/>
          </a:ln>
          <a:effectLst/>
        </p:spPr>
        <p:txBody>
          <a:bodyPr wrap="square">
            <a:spAutoFit/>
          </a:bodyPr>
          <a:lstStyle/>
          <a:p>
            <a:pPr>
              <a:spcBef>
                <a:spcPct val="50000"/>
              </a:spcBef>
            </a:pPr>
            <a:r>
              <a:rPr lang="en-US" altLang="ja-JP" sz="2400" b="1" dirty="0">
                <a:solidFill>
                  <a:srgbClr val="FF0000"/>
                </a:solidFill>
                <a:latin typeface="Arial" panose="020B0604020202020204" pitchFamily="34" charset="0"/>
                <a:ea typeface="ＭＳ Ｐゴシック" pitchFamily="50" charset="-128"/>
                <a:cs typeface="Arial" panose="020B0604020202020204" pitchFamily="34" charset="0"/>
              </a:rPr>
              <a:t>25–250mm ⇒ 5–40mm</a:t>
            </a:r>
          </a:p>
        </p:txBody>
      </p:sp>
      <p:sp>
        <p:nvSpPr>
          <p:cNvPr id="32" name="Text Box 8">
            <a:extLst>
              <a:ext uri="{FF2B5EF4-FFF2-40B4-BE49-F238E27FC236}">
                <a16:creationId xmlns:a16="http://schemas.microsoft.com/office/drawing/2014/main" id="{8D092285-E45B-38AE-1444-55225EE15825}"/>
              </a:ext>
            </a:extLst>
          </p:cNvPr>
          <p:cNvSpPr txBox="1">
            <a:spLocks noChangeArrowheads="1"/>
          </p:cNvSpPr>
          <p:nvPr/>
        </p:nvSpPr>
        <p:spPr bwMode="auto">
          <a:xfrm>
            <a:off x="25400" y="5741298"/>
            <a:ext cx="4681537" cy="461665"/>
          </a:xfrm>
          <a:prstGeom prst="rect">
            <a:avLst/>
          </a:prstGeom>
          <a:noFill/>
          <a:ln w="9525">
            <a:noFill/>
            <a:miter lim="800000"/>
            <a:headEnd/>
            <a:tailEnd/>
          </a:ln>
          <a:effectLst/>
        </p:spPr>
        <p:txBody>
          <a:bodyPr wrap="square">
            <a:spAutoFit/>
          </a:bodyPr>
          <a:lstStyle/>
          <a:p>
            <a:pPr>
              <a:spcBef>
                <a:spcPct val="50000"/>
              </a:spcBef>
            </a:pPr>
            <a:r>
              <a:rPr lang="en-US" altLang="ja-JP" sz="2400" dirty="0">
                <a:solidFill>
                  <a:srgbClr val="FF0000"/>
                </a:solidFill>
                <a:latin typeface="Arial" panose="020B0604020202020204" pitchFamily="34" charset="0"/>
                <a:ea typeface="ＭＳ Ｐゴシック" pitchFamily="50" charset="-128"/>
                <a:cs typeface="Arial" panose="020B0604020202020204" pitchFamily="34" charset="0"/>
              </a:rPr>
              <a:t>150-–800mm ⇒25–250mm</a:t>
            </a:r>
          </a:p>
        </p:txBody>
      </p:sp>
      <p:sp>
        <p:nvSpPr>
          <p:cNvPr id="33" name="TextBox 32">
            <a:extLst>
              <a:ext uri="{FF2B5EF4-FFF2-40B4-BE49-F238E27FC236}">
                <a16:creationId xmlns:a16="http://schemas.microsoft.com/office/drawing/2014/main" id="{C53E57E9-B067-F850-349E-09EBFE85058D}"/>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3.12. Crushing equipment: Cone crusher</a:t>
            </a:r>
          </a:p>
        </p:txBody>
      </p:sp>
    </p:spTree>
    <p:extLst>
      <p:ext uri="{BB962C8B-B14F-4D97-AF65-F5344CB8AC3E}">
        <p14:creationId xmlns:p14="http://schemas.microsoft.com/office/powerpoint/2010/main" val="39208852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5858014"/>
          </a:xfrm>
          <a:prstGeom prst="rect">
            <a:avLst/>
          </a:prstGeom>
          <a:noFill/>
        </p:spPr>
        <p:txBody>
          <a:bodyPr wrap="square" rtlCol="0">
            <a:spAutoFit/>
          </a:bodyPr>
          <a:lstStyle/>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 Introduction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3.2. Liberation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3.3. Size reduction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3.4. Crushing</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3.5. Type of crusher and crushing mechanism</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3.6. Crushing stages and circuit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3.7. Properties of rock/ore</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3.8. Comminution theory </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3.9. Crushing equipment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 3.10. Crushing equipment: Jaw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3.11. Crushing equipment: Gyratory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3.12. Crushing equipment: Cone crusher</a:t>
            </a:r>
          </a:p>
          <a:p>
            <a:pPr>
              <a:lnSpc>
                <a:spcPct val="150000"/>
              </a:lnSpc>
            </a:pPr>
            <a:r>
              <a:rPr lang="en-US" b="1" dirty="0">
                <a:latin typeface="Arial" panose="020B0604020202020204" pitchFamily="34" charset="0"/>
                <a:cs typeface="Arial" panose="020B0604020202020204" pitchFamily="34" charset="0"/>
              </a:rPr>
              <a:t>3.13. Crushing equipment: Roll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3.14. Crushing equipment: Impact/hammer crusher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56</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10485869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25400" y="450921"/>
            <a:ext cx="12118340" cy="6117829"/>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Crushing rolls consist essentially of two horizontally mounted cylinders, which are rotated in opposite directions, inward and downward.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 feed should be nipped between the approaching roll faces and be drawn down between the rolls.</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In all modern roll crushers, one of the rolls is rigidly mounted and the other spring-loaded, as a protection against damage caused by the passage of an uncrushable object (tramp iron).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 distance (“set”) between the rolls is determined by the number of spacers between the moveable roll and the solidly mounted roll.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Adjustment of the set and compensation for wear can be made by changing the number of spacers.</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57</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33" name="TextBox 32">
            <a:extLst>
              <a:ext uri="{FF2B5EF4-FFF2-40B4-BE49-F238E27FC236}">
                <a16:creationId xmlns:a16="http://schemas.microsoft.com/office/drawing/2014/main" id="{C53E57E9-B067-F850-349E-09EBFE85058D}"/>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3.13. Crushing equipment: Roll crusher</a:t>
            </a:r>
          </a:p>
        </p:txBody>
      </p:sp>
    </p:spTree>
    <p:extLst>
      <p:ext uri="{BB962C8B-B14F-4D97-AF65-F5344CB8AC3E}">
        <p14:creationId xmlns:p14="http://schemas.microsoft.com/office/powerpoint/2010/main" val="19027579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58</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33" name="TextBox 32">
            <a:extLst>
              <a:ext uri="{FF2B5EF4-FFF2-40B4-BE49-F238E27FC236}">
                <a16:creationId xmlns:a16="http://schemas.microsoft.com/office/drawing/2014/main" id="{C53E57E9-B067-F850-349E-09EBFE85058D}"/>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3.13. Crushing equipment: Roll crusher (cont.)</a:t>
            </a:r>
          </a:p>
        </p:txBody>
      </p:sp>
      <p:pic>
        <p:nvPicPr>
          <p:cNvPr id="1026" name="Picture 2" descr="Mine Crushers Working Principle And GIF Pictures | M&amp;C">
            <a:extLst>
              <a:ext uri="{FF2B5EF4-FFF2-40B4-BE49-F238E27FC236}">
                <a16:creationId xmlns:a16="http://schemas.microsoft.com/office/drawing/2014/main" id="{93D0777A-45EE-1734-0E14-3ED06D019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1" y="976875"/>
            <a:ext cx="6392636" cy="4251103"/>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55896198-8F7B-03D5-B159-413621F77DB0}"/>
              </a:ext>
            </a:extLst>
          </p:cNvPr>
          <p:cNvPicPr>
            <a:picLocks noChangeAspect="1"/>
          </p:cNvPicPr>
          <p:nvPr/>
        </p:nvPicPr>
        <p:blipFill rotWithShape="1">
          <a:blip r:embed="rId4"/>
          <a:srcRect l="39762" t="43000" r="12989" b="9401"/>
          <a:stretch/>
        </p:blipFill>
        <p:spPr>
          <a:xfrm>
            <a:off x="6558608" y="1938351"/>
            <a:ext cx="5328592" cy="3019535"/>
          </a:xfrm>
          <a:prstGeom prst="rect">
            <a:avLst/>
          </a:prstGeom>
        </p:spPr>
      </p:pic>
    </p:spTree>
    <p:extLst>
      <p:ext uri="{BB962C8B-B14F-4D97-AF65-F5344CB8AC3E}">
        <p14:creationId xmlns:p14="http://schemas.microsoft.com/office/powerpoint/2010/main" val="4864403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25400" y="525063"/>
            <a:ext cx="12118340" cy="6001643"/>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 diameter of the rolls should be large in comparison with the feed size and therefore crushing rolls are limited to </a:t>
            </a:r>
            <a:r>
              <a:rPr lang="en-GB" sz="2400" u="sng" dirty="0">
                <a:latin typeface="Arial" panose="020B0604020202020204" pitchFamily="34" charset="0"/>
                <a:cs typeface="Arial" panose="020B0604020202020204" pitchFamily="34" charset="0"/>
              </a:rPr>
              <a:t>fine crushing</a:t>
            </a:r>
            <a:r>
              <a:rPr lang="en-GB" sz="2400" dirty="0">
                <a:latin typeface="Arial" panose="020B0604020202020204" pitchFamily="34" charset="0"/>
                <a:cs typeface="Arial" panose="020B0604020202020204" pitchFamily="34" charset="0"/>
              </a:rPr>
              <a:t> only and the speed of rotation is relatively low (80-120 rev min</a:t>
            </a:r>
            <a:r>
              <a:rPr lang="en-GB" sz="2400" baseline="30000" dirty="0">
                <a:latin typeface="Arial" panose="020B0604020202020204" pitchFamily="34" charset="0"/>
                <a:cs typeface="Arial" panose="020B0604020202020204" pitchFamily="34" charset="0"/>
              </a:rPr>
              <a:t>-1</a:t>
            </a:r>
            <a:r>
              <a:rPr lang="en-GB" sz="2400" dirty="0">
                <a:latin typeface="Arial" panose="020B0604020202020204" pitchFamily="34" charset="0"/>
                <a:cs typeface="Arial" panose="020B0604020202020204" pitchFamily="34" charset="0"/>
              </a:rPr>
              <a:t>).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 Higher speeds become dangerous, in particular with large, heavy rolls. Crushing rolls are generally superseded by shorthead cone crushers and rod mills, but still find application in smaller plants and laboratories.</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Because of their uneven product size, crushing rolls are usually operated in closed circuit with a screen.</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 The circulating load is normally high (up to 600 %). To avoid production of too much fines, “graded crushing” can be practised. </a:t>
            </a:r>
          </a:p>
          <a:p>
            <a:pPr marL="342900" indent="-342900">
              <a:buFont typeface="Wingdings" pitchFamily="2" charset="2"/>
              <a:buChar char="§"/>
            </a:pPr>
            <a:endParaRPr lang="en-GB" sz="2400" u="sng" dirty="0">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59</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33" name="TextBox 32">
            <a:extLst>
              <a:ext uri="{FF2B5EF4-FFF2-40B4-BE49-F238E27FC236}">
                <a16:creationId xmlns:a16="http://schemas.microsoft.com/office/drawing/2014/main" id="{C53E57E9-B067-F850-349E-09EBFE85058D}"/>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3.13. Crushing equipment: Roll crusher (cont.)</a:t>
            </a:r>
          </a:p>
        </p:txBody>
      </p:sp>
    </p:spTree>
    <p:extLst>
      <p:ext uri="{BB962C8B-B14F-4D97-AF65-F5344CB8AC3E}">
        <p14:creationId xmlns:p14="http://schemas.microsoft.com/office/powerpoint/2010/main" val="12870515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27000" y="718696"/>
            <a:ext cx="12065000" cy="1685846"/>
          </a:xfrm>
          <a:prstGeom prst="rect">
            <a:avLst/>
          </a:prstGeom>
          <a:noFill/>
        </p:spPr>
        <p:txBody>
          <a:bodyPr wrap="square" rtlCol="0">
            <a:spAutoFit/>
          </a:bodyPr>
          <a:lstStyle/>
          <a:p>
            <a:pPr marL="342900" indent="-342900">
              <a:lnSpc>
                <a:spcPct val="150000"/>
              </a:lnSpc>
              <a:buFont typeface="Wingdings" pitchFamily="2" charset="2"/>
              <a:buChar char="§"/>
            </a:pPr>
            <a:r>
              <a:rPr lang="en-US" sz="2400" dirty="0">
                <a:latin typeface="Arial" panose="020B0604020202020204" pitchFamily="34" charset="0"/>
                <a:cs typeface="Arial" panose="020B0604020202020204" pitchFamily="34" charset="0"/>
              </a:rPr>
              <a:t>In order to be able to separate valuable minerals in mined ores (concentration) from gangue minerals, the individual mineral particles have to be liberated. </a:t>
            </a:r>
          </a:p>
          <a:p>
            <a:pPr>
              <a:lnSpc>
                <a:spcPct val="150000"/>
              </a:lnSpc>
            </a:pPr>
            <a:endParaRPr lang="en-US" sz="2400" dirty="0">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3.1. Introduction</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6</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grpSp>
        <p:nvGrpSpPr>
          <p:cNvPr id="2" name="Group 70">
            <a:extLst>
              <a:ext uri="{FF2B5EF4-FFF2-40B4-BE49-F238E27FC236}">
                <a16:creationId xmlns:a16="http://schemas.microsoft.com/office/drawing/2014/main" id="{45820E6B-8112-A888-0E74-0201AA95F89E}"/>
              </a:ext>
            </a:extLst>
          </p:cNvPr>
          <p:cNvGrpSpPr>
            <a:grpSpLocks/>
          </p:cNvGrpSpPr>
          <p:nvPr/>
        </p:nvGrpSpPr>
        <p:grpSpPr bwMode="auto">
          <a:xfrm>
            <a:off x="2591132" y="3589732"/>
            <a:ext cx="1201738" cy="1033462"/>
            <a:chOff x="748" y="2251"/>
            <a:chExt cx="757" cy="651"/>
          </a:xfrm>
        </p:grpSpPr>
        <p:sp>
          <p:nvSpPr>
            <p:cNvPr id="4" name="Freeform 71">
              <a:extLst>
                <a:ext uri="{FF2B5EF4-FFF2-40B4-BE49-F238E27FC236}">
                  <a16:creationId xmlns:a16="http://schemas.microsoft.com/office/drawing/2014/main" id="{812B47C2-9A5B-2826-0F65-206D55C2F117}"/>
                </a:ext>
              </a:extLst>
            </p:cNvPr>
            <p:cNvSpPr>
              <a:spLocks/>
            </p:cNvSpPr>
            <p:nvPr/>
          </p:nvSpPr>
          <p:spPr bwMode="auto">
            <a:xfrm>
              <a:off x="748" y="2251"/>
              <a:ext cx="757" cy="651"/>
            </a:xfrm>
            <a:custGeom>
              <a:avLst/>
              <a:gdLst>
                <a:gd name="T0" fmla="*/ 174 w 757"/>
                <a:gd name="T1" fmla="*/ 74 h 651"/>
                <a:gd name="T2" fmla="*/ 86 w 757"/>
                <a:gd name="T3" fmla="*/ 67 h 651"/>
                <a:gd name="T4" fmla="*/ 25 w 757"/>
                <a:gd name="T5" fmla="*/ 115 h 651"/>
                <a:gd name="T6" fmla="*/ 86 w 757"/>
                <a:gd name="T7" fmla="*/ 372 h 651"/>
                <a:gd name="T8" fmla="*/ 154 w 757"/>
                <a:gd name="T9" fmla="*/ 426 h 651"/>
                <a:gd name="T10" fmla="*/ 215 w 757"/>
                <a:gd name="T11" fmla="*/ 454 h 651"/>
                <a:gd name="T12" fmla="*/ 235 w 757"/>
                <a:gd name="T13" fmla="*/ 460 h 651"/>
                <a:gd name="T14" fmla="*/ 296 w 757"/>
                <a:gd name="T15" fmla="*/ 508 h 651"/>
                <a:gd name="T16" fmla="*/ 391 w 757"/>
                <a:gd name="T17" fmla="*/ 650 h 651"/>
                <a:gd name="T18" fmla="*/ 506 w 757"/>
                <a:gd name="T19" fmla="*/ 643 h 651"/>
                <a:gd name="T20" fmla="*/ 560 w 757"/>
                <a:gd name="T21" fmla="*/ 616 h 651"/>
                <a:gd name="T22" fmla="*/ 608 w 757"/>
                <a:gd name="T23" fmla="*/ 555 h 651"/>
                <a:gd name="T24" fmla="*/ 689 w 757"/>
                <a:gd name="T25" fmla="*/ 487 h 651"/>
                <a:gd name="T26" fmla="*/ 736 w 757"/>
                <a:gd name="T27" fmla="*/ 379 h 651"/>
                <a:gd name="T28" fmla="*/ 757 w 757"/>
                <a:gd name="T29" fmla="*/ 291 h 651"/>
                <a:gd name="T30" fmla="*/ 750 w 757"/>
                <a:gd name="T31" fmla="*/ 162 h 651"/>
                <a:gd name="T32" fmla="*/ 709 w 757"/>
                <a:gd name="T33" fmla="*/ 108 h 651"/>
                <a:gd name="T34" fmla="*/ 547 w 757"/>
                <a:gd name="T35" fmla="*/ 47 h 651"/>
                <a:gd name="T36" fmla="*/ 391 w 757"/>
                <a:gd name="T37" fmla="*/ 40 h 651"/>
                <a:gd name="T38" fmla="*/ 296 w 757"/>
                <a:gd name="T39" fmla="*/ 20 h 651"/>
                <a:gd name="T40" fmla="*/ 255 w 757"/>
                <a:gd name="T41" fmla="*/ 6 h 651"/>
                <a:gd name="T42" fmla="*/ 235 w 757"/>
                <a:gd name="T43" fmla="*/ 0 h 651"/>
                <a:gd name="T44" fmla="*/ 194 w 757"/>
                <a:gd name="T45" fmla="*/ 13 h 651"/>
                <a:gd name="T46" fmla="*/ 174 w 757"/>
                <a:gd name="T47" fmla="*/ 74 h 6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57"/>
                <a:gd name="T73" fmla="*/ 0 h 651"/>
                <a:gd name="T74" fmla="*/ 757 w 757"/>
                <a:gd name="T75" fmla="*/ 651 h 6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57" h="651">
                  <a:moveTo>
                    <a:pt x="174" y="74"/>
                  </a:moveTo>
                  <a:cubicBezTo>
                    <a:pt x="140" y="62"/>
                    <a:pt x="124" y="62"/>
                    <a:pt x="86" y="67"/>
                  </a:cubicBezTo>
                  <a:cubicBezTo>
                    <a:pt x="59" y="77"/>
                    <a:pt x="45" y="94"/>
                    <a:pt x="25" y="115"/>
                  </a:cubicBezTo>
                  <a:cubicBezTo>
                    <a:pt x="0" y="213"/>
                    <a:pt x="13" y="305"/>
                    <a:pt x="86" y="372"/>
                  </a:cubicBezTo>
                  <a:cubicBezTo>
                    <a:pt x="147" y="428"/>
                    <a:pt x="108" y="413"/>
                    <a:pt x="154" y="426"/>
                  </a:cubicBezTo>
                  <a:cubicBezTo>
                    <a:pt x="185" y="448"/>
                    <a:pt x="168" y="439"/>
                    <a:pt x="215" y="454"/>
                  </a:cubicBezTo>
                  <a:cubicBezTo>
                    <a:pt x="222" y="456"/>
                    <a:pt x="235" y="460"/>
                    <a:pt x="235" y="460"/>
                  </a:cubicBezTo>
                  <a:cubicBezTo>
                    <a:pt x="257" y="475"/>
                    <a:pt x="274" y="493"/>
                    <a:pt x="296" y="508"/>
                  </a:cubicBezTo>
                  <a:cubicBezTo>
                    <a:pt x="337" y="567"/>
                    <a:pt x="314" y="623"/>
                    <a:pt x="391" y="650"/>
                  </a:cubicBezTo>
                  <a:cubicBezTo>
                    <a:pt x="429" y="648"/>
                    <a:pt x="468" y="651"/>
                    <a:pt x="506" y="643"/>
                  </a:cubicBezTo>
                  <a:cubicBezTo>
                    <a:pt x="526" y="639"/>
                    <a:pt x="560" y="616"/>
                    <a:pt x="560" y="616"/>
                  </a:cubicBezTo>
                  <a:cubicBezTo>
                    <a:pt x="573" y="597"/>
                    <a:pt x="591" y="570"/>
                    <a:pt x="608" y="555"/>
                  </a:cubicBezTo>
                  <a:cubicBezTo>
                    <a:pt x="636" y="530"/>
                    <a:pt x="662" y="515"/>
                    <a:pt x="689" y="487"/>
                  </a:cubicBezTo>
                  <a:cubicBezTo>
                    <a:pt x="702" y="451"/>
                    <a:pt x="719" y="414"/>
                    <a:pt x="736" y="379"/>
                  </a:cubicBezTo>
                  <a:cubicBezTo>
                    <a:pt x="742" y="349"/>
                    <a:pt x="751" y="321"/>
                    <a:pt x="757" y="291"/>
                  </a:cubicBezTo>
                  <a:cubicBezTo>
                    <a:pt x="755" y="248"/>
                    <a:pt x="754" y="205"/>
                    <a:pt x="750" y="162"/>
                  </a:cubicBezTo>
                  <a:cubicBezTo>
                    <a:pt x="747" y="134"/>
                    <a:pt x="728" y="123"/>
                    <a:pt x="709" y="108"/>
                  </a:cubicBezTo>
                  <a:cubicBezTo>
                    <a:pt x="658" y="67"/>
                    <a:pt x="615" y="51"/>
                    <a:pt x="547" y="47"/>
                  </a:cubicBezTo>
                  <a:cubicBezTo>
                    <a:pt x="495" y="44"/>
                    <a:pt x="443" y="42"/>
                    <a:pt x="391" y="40"/>
                  </a:cubicBezTo>
                  <a:cubicBezTo>
                    <a:pt x="360" y="32"/>
                    <a:pt x="327" y="29"/>
                    <a:pt x="296" y="20"/>
                  </a:cubicBezTo>
                  <a:cubicBezTo>
                    <a:pt x="282" y="16"/>
                    <a:pt x="269" y="10"/>
                    <a:pt x="255" y="6"/>
                  </a:cubicBezTo>
                  <a:cubicBezTo>
                    <a:pt x="248" y="4"/>
                    <a:pt x="235" y="0"/>
                    <a:pt x="235" y="0"/>
                  </a:cubicBezTo>
                  <a:cubicBezTo>
                    <a:pt x="233" y="1"/>
                    <a:pt x="195" y="12"/>
                    <a:pt x="194" y="13"/>
                  </a:cubicBezTo>
                  <a:cubicBezTo>
                    <a:pt x="182" y="25"/>
                    <a:pt x="183" y="58"/>
                    <a:pt x="174" y="74"/>
                  </a:cubicBezTo>
                  <a:close/>
                </a:path>
              </a:pathLst>
            </a:custGeom>
            <a:solidFill>
              <a:schemeClr val="accent1"/>
            </a:solidFill>
            <a:ln w="9525">
              <a:solidFill>
                <a:schemeClr val="accent2"/>
              </a:solidFill>
              <a:round/>
              <a:headEnd/>
              <a:tailEnd/>
            </a:ln>
          </p:spPr>
          <p:txBody>
            <a:bodyPr/>
            <a:lstStyle/>
            <a:p>
              <a:endParaRPr lang="en-JP">
                <a:latin typeface="Arial" panose="020B0604020202020204" pitchFamily="34" charset="0"/>
                <a:cs typeface="Arial" panose="020B0604020202020204" pitchFamily="34" charset="0"/>
              </a:endParaRPr>
            </a:p>
          </p:txBody>
        </p:sp>
        <p:sp>
          <p:nvSpPr>
            <p:cNvPr id="5" name="Freeform 72">
              <a:extLst>
                <a:ext uri="{FF2B5EF4-FFF2-40B4-BE49-F238E27FC236}">
                  <a16:creationId xmlns:a16="http://schemas.microsoft.com/office/drawing/2014/main" id="{F33DCB89-7F89-5A36-43AE-AEC2AD431060}"/>
                </a:ext>
              </a:extLst>
            </p:cNvPr>
            <p:cNvSpPr>
              <a:spLocks/>
            </p:cNvSpPr>
            <p:nvPr/>
          </p:nvSpPr>
          <p:spPr bwMode="auto">
            <a:xfrm>
              <a:off x="884" y="2387"/>
              <a:ext cx="187" cy="188"/>
            </a:xfrm>
            <a:custGeom>
              <a:avLst/>
              <a:gdLst>
                <a:gd name="T0" fmla="*/ 44 w 187"/>
                <a:gd name="T1" fmla="*/ 34 h 188"/>
                <a:gd name="T2" fmla="*/ 17 w 187"/>
                <a:gd name="T3" fmla="*/ 102 h 188"/>
                <a:gd name="T4" fmla="*/ 58 w 187"/>
                <a:gd name="T5" fmla="*/ 135 h 188"/>
                <a:gd name="T6" fmla="*/ 99 w 187"/>
                <a:gd name="T7" fmla="*/ 149 h 188"/>
                <a:gd name="T8" fmla="*/ 187 w 187"/>
                <a:gd name="T9" fmla="*/ 95 h 188"/>
                <a:gd name="T10" fmla="*/ 146 w 187"/>
                <a:gd name="T11" fmla="*/ 27 h 188"/>
                <a:gd name="T12" fmla="*/ 105 w 187"/>
                <a:gd name="T13" fmla="*/ 13 h 188"/>
                <a:gd name="T14" fmla="*/ 44 w 187"/>
                <a:gd name="T15" fmla="*/ 34 h 188"/>
                <a:gd name="T16" fmla="*/ 0 60000 65536"/>
                <a:gd name="T17" fmla="*/ 0 60000 65536"/>
                <a:gd name="T18" fmla="*/ 0 60000 65536"/>
                <a:gd name="T19" fmla="*/ 0 60000 65536"/>
                <a:gd name="T20" fmla="*/ 0 60000 65536"/>
                <a:gd name="T21" fmla="*/ 0 60000 65536"/>
                <a:gd name="T22" fmla="*/ 0 60000 65536"/>
                <a:gd name="T23" fmla="*/ 0 60000 65536"/>
                <a:gd name="T24" fmla="*/ 0 w 187"/>
                <a:gd name="T25" fmla="*/ 0 h 188"/>
                <a:gd name="T26" fmla="*/ 187 w 187"/>
                <a:gd name="T27" fmla="*/ 188 h 1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7" h="188">
                  <a:moveTo>
                    <a:pt x="44" y="34"/>
                  </a:moveTo>
                  <a:cubicBezTo>
                    <a:pt x="18" y="51"/>
                    <a:pt x="0" y="67"/>
                    <a:pt x="17" y="102"/>
                  </a:cubicBezTo>
                  <a:cubicBezTo>
                    <a:pt x="21" y="110"/>
                    <a:pt x="48" y="131"/>
                    <a:pt x="58" y="135"/>
                  </a:cubicBezTo>
                  <a:cubicBezTo>
                    <a:pt x="71" y="141"/>
                    <a:pt x="99" y="149"/>
                    <a:pt x="99" y="149"/>
                  </a:cubicBezTo>
                  <a:cubicBezTo>
                    <a:pt x="155" y="188"/>
                    <a:pt x="171" y="140"/>
                    <a:pt x="187" y="95"/>
                  </a:cubicBezTo>
                  <a:cubicBezTo>
                    <a:pt x="181" y="70"/>
                    <a:pt x="171" y="41"/>
                    <a:pt x="146" y="27"/>
                  </a:cubicBezTo>
                  <a:cubicBezTo>
                    <a:pt x="133" y="20"/>
                    <a:pt x="105" y="13"/>
                    <a:pt x="105" y="13"/>
                  </a:cubicBezTo>
                  <a:cubicBezTo>
                    <a:pt x="39" y="21"/>
                    <a:pt x="44" y="0"/>
                    <a:pt x="44" y="34"/>
                  </a:cubicBezTo>
                  <a:close/>
                </a:path>
              </a:pathLst>
            </a:custGeom>
            <a:solidFill>
              <a:srgbClr val="FFFF00"/>
            </a:solidFill>
            <a:ln w="9525">
              <a:solidFill>
                <a:srgbClr val="FFFF00"/>
              </a:solidFill>
              <a:round/>
              <a:headEnd/>
              <a:tailEnd/>
            </a:ln>
          </p:spPr>
          <p:txBody>
            <a:bodyPr/>
            <a:lstStyle/>
            <a:p>
              <a:endParaRPr lang="en-JP">
                <a:latin typeface="Arial" panose="020B0604020202020204" pitchFamily="34" charset="0"/>
                <a:cs typeface="Arial" panose="020B0604020202020204" pitchFamily="34" charset="0"/>
              </a:endParaRPr>
            </a:p>
          </p:txBody>
        </p:sp>
        <p:sp>
          <p:nvSpPr>
            <p:cNvPr id="6" name="Freeform 73">
              <a:extLst>
                <a:ext uri="{FF2B5EF4-FFF2-40B4-BE49-F238E27FC236}">
                  <a16:creationId xmlns:a16="http://schemas.microsoft.com/office/drawing/2014/main" id="{A0D9B907-FFE9-4CCE-06B3-A09E41B734F6}"/>
                </a:ext>
              </a:extLst>
            </p:cNvPr>
            <p:cNvSpPr>
              <a:spLocks/>
            </p:cNvSpPr>
            <p:nvPr/>
          </p:nvSpPr>
          <p:spPr bwMode="auto">
            <a:xfrm>
              <a:off x="1111" y="2568"/>
              <a:ext cx="187" cy="188"/>
            </a:xfrm>
            <a:custGeom>
              <a:avLst/>
              <a:gdLst>
                <a:gd name="T0" fmla="*/ 44 w 187"/>
                <a:gd name="T1" fmla="*/ 34 h 188"/>
                <a:gd name="T2" fmla="*/ 17 w 187"/>
                <a:gd name="T3" fmla="*/ 102 h 188"/>
                <a:gd name="T4" fmla="*/ 58 w 187"/>
                <a:gd name="T5" fmla="*/ 135 h 188"/>
                <a:gd name="T6" fmla="*/ 99 w 187"/>
                <a:gd name="T7" fmla="*/ 149 h 188"/>
                <a:gd name="T8" fmla="*/ 187 w 187"/>
                <a:gd name="T9" fmla="*/ 95 h 188"/>
                <a:gd name="T10" fmla="*/ 146 w 187"/>
                <a:gd name="T11" fmla="*/ 27 h 188"/>
                <a:gd name="T12" fmla="*/ 105 w 187"/>
                <a:gd name="T13" fmla="*/ 13 h 188"/>
                <a:gd name="T14" fmla="*/ 44 w 187"/>
                <a:gd name="T15" fmla="*/ 34 h 188"/>
                <a:gd name="T16" fmla="*/ 0 60000 65536"/>
                <a:gd name="T17" fmla="*/ 0 60000 65536"/>
                <a:gd name="T18" fmla="*/ 0 60000 65536"/>
                <a:gd name="T19" fmla="*/ 0 60000 65536"/>
                <a:gd name="T20" fmla="*/ 0 60000 65536"/>
                <a:gd name="T21" fmla="*/ 0 60000 65536"/>
                <a:gd name="T22" fmla="*/ 0 60000 65536"/>
                <a:gd name="T23" fmla="*/ 0 60000 65536"/>
                <a:gd name="T24" fmla="*/ 0 w 187"/>
                <a:gd name="T25" fmla="*/ 0 h 188"/>
                <a:gd name="T26" fmla="*/ 187 w 187"/>
                <a:gd name="T27" fmla="*/ 188 h 1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7" h="188">
                  <a:moveTo>
                    <a:pt x="44" y="34"/>
                  </a:moveTo>
                  <a:cubicBezTo>
                    <a:pt x="18" y="51"/>
                    <a:pt x="0" y="67"/>
                    <a:pt x="17" y="102"/>
                  </a:cubicBezTo>
                  <a:cubicBezTo>
                    <a:pt x="21" y="110"/>
                    <a:pt x="48" y="131"/>
                    <a:pt x="58" y="135"/>
                  </a:cubicBezTo>
                  <a:cubicBezTo>
                    <a:pt x="71" y="141"/>
                    <a:pt x="99" y="149"/>
                    <a:pt x="99" y="149"/>
                  </a:cubicBezTo>
                  <a:cubicBezTo>
                    <a:pt x="155" y="188"/>
                    <a:pt x="171" y="140"/>
                    <a:pt x="187" y="95"/>
                  </a:cubicBezTo>
                  <a:cubicBezTo>
                    <a:pt x="181" y="70"/>
                    <a:pt x="171" y="41"/>
                    <a:pt x="146" y="27"/>
                  </a:cubicBezTo>
                  <a:cubicBezTo>
                    <a:pt x="133" y="20"/>
                    <a:pt x="105" y="13"/>
                    <a:pt x="105" y="13"/>
                  </a:cubicBezTo>
                  <a:cubicBezTo>
                    <a:pt x="39" y="21"/>
                    <a:pt x="44" y="0"/>
                    <a:pt x="44" y="34"/>
                  </a:cubicBezTo>
                  <a:close/>
                </a:path>
              </a:pathLst>
            </a:custGeom>
            <a:solidFill>
              <a:srgbClr val="FFFF00"/>
            </a:solidFill>
            <a:ln w="9525">
              <a:solidFill>
                <a:srgbClr val="FFFF00"/>
              </a:solidFill>
              <a:round/>
              <a:headEnd/>
              <a:tailEnd/>
            </a:ln>
          </p:spPr>
          <p:txBody>
            <a:bodyPr/>
            <a:lstStyle/>
            <a:p>
              <a:endParaRPr lang="en-JP">
                <a:latin typeface="Arial" panose="020B0604020202020204" pitchFamily="34" charset="0"/>
                <a:cs typeface="Arial" panose="020B0604020202020204" pitchFamily="34" charset="0"/>
              </a:endParaRPr>
            </a:p>
          </p:txBody>
        </p:sp>
        <p:sp>
          <p:nvSpPr>
            <p:cNvPr id="7" name="Freeform 74">
              <a:extLst>
                <a:ext uri="{FF2B5EF4-FFF2-40B4-BE49-F238E27FC236}">
                  <a16:creationId xmlns:a16="http://schemas.microsoft.com/office/drawing/2014/main" id="{D4263C89-2C44-47CD-2F26-B978FAEC806F}"/>
                </a:ext>
              </a:extLst>
            </p:cNvPr>
            <p:cNvSpPr>
              <a:spLocks/>
            </p:cNvSpPr>
            <p:nvPr/>
          </p:nvSpPr>
          <p:spPr bwMode="auto">
            <a:xfrm>
              <a:off x="1292" y="2387"/>
              <a:ext cx="187" cy="188"/>
            </a:xfrm>
            <a:custGeom>
              <a:avLst/>
              <a:gdLst>
                <a:gd name="T0" fmla="*/ 44 w 187"/>
                <a:gd name="T1" fmla="*/ 34 h 188"/>
                <a:gd name="T2" fmla="*/ 17 w 187"/>
                <a:gd name="T3" fmla="*/ 102 h 188"/>
                <a:gd name="T4" fmla="*/ 58 w 187"/>
                <a:gd name="T5" fmla="*/ 135 h 188"/>
                <a:gd name="T6" fmla="*/ 99 w 187"/>
                <a:gd name="T7" fmla="*/ 149 h 188"/>
                <a:gd name="T8" fmla="*/ 187 w 187"/>
                <a:gd name="T9" fmla="*/ 95 h 188"/>
                <a:gd name="T10" fmla="*/ 146 w 187"/>
                <a:gd name="T11" fmla="*/ 27 h 188"/>
                <a:gd name="T12" fmla="*/ 105 w 187"/>
                <a:gd name="T13" fmla="*/ 13 h 188"/>
                <a:gd name="T14" fmla="*/ 44 w 187"/>
                <a:gd name="T15" fmla="*/ 34 h 188"/>
                <a:gd name="T16" fmla="*/ 0 60000 65536"/>
                <a:gd name="T17" fmla="*/ 0 60000 65536"/>
                <a:gd name="T18" fmla="*/ 0 60000 65536"/>
                <a:gd name="T19" fmla="*/ 0 60000 65536"/>
                <a:gd name="T20" fmla="*/ 0 60000 65536"/>
                <a:gd name="T21" fmla="*/ 0 60000 65536"/>
                <a:gd name="T22" fmla="*/ 0 60000 65536"/>
                <a:gd name="T23" fmla="*/ 0 60000 65536"/>
                <a:gd name="T24" fmla="*/ 0 w 187"/>
                <a:gd name="T25" fmla="*/ 0 h 188"/>
                <a:gd name="T26" fmla="*/ 187 w 187"/>
                <a:gd name="T27" fmla="*/ 188 h 1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7" h="188">
                  <a:moveTo>
                    <a:pt x="44" y="34"/>
                  </a:moveTo>
                  <a:cubicBezTo>
                    <a:pt x="18" y="51"/>
                    <a:pt x="0" y="67"/>
                    <a:pt x="17" y="102"/>
                  </a:cubicBezTo>
                  <a:cubicBezTo>
                    <a:pt x="21" y="110"/>
                    <a:pt x="48" y="131"/>
                    <a:pt x="58" y="135"/>
                  </a:cubicBezTo>
                  <a:cubicBezTo>
                    <a:pt x="71" y="141"/>
                    <a:pt x="99" y="149"/>
                    <a:pt x="99" y="149"/>
                  </a:cubicBezTo>
                  <a:cubicBezTo>
                    <a:pt x="155" y="188"/>
                    <a:pt x="171" y="140"/>
                    <a:pt x="187" y="95"/>
                  </a:cubicBezTo>
                  <a:cubicBezTo>
                    <a:pt x="181" y="70"/>
                    <a:pt x="171" y="41"/>
                    <a:pt x="146" y="27"/>
                  </a:cubicBezTo>
                  <a:cubicBezTo>
                    <a:pt x="133" y="20"/>
                    <a:pt x="105" y="13"/>
                    <a:pt x="105" y="13"/>
                  </a:cubicBezTo>
                  <a:cubicBezTo>
                    <a:pt x="39" y="21"/>
                    <a:pt x="44" y="0"/>
                    <a:pt x="44" y="34"/>
                  </a:cubicBezTo>
                  <a:close/>
                </a:path>
              </a:pathLst>
            </a:custGeom>
            <a:solidFill>
              <a:srgbClr val="FFFF00"/>
            </a:solidFill>
            <a:ln w="9525">
              <a:solidFill>
                <a:srgbClr val="FFFF00"/>
              </a:solidFill>
              <a:round/>
              <a:headEnd/>
              <a:tailEnd/>
            </a:ln>
          </p:spPr>
          <p:txBody>
            <a:bodyPr/>
            <a:lstStyle/>
            <a:p>
              <a:endParaRPr lang="en-JP">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278C66BE-0323-8387-FEDC-C35A6C2BA5D9}"/>
              </a:ext>
            </a:extLst>
          </p:cNvPr>
          <p:cNvGrpSpPr/>
          <p:nvPr/>
        </p:nvGrpSpPr>
        <p:grpSpPr>
          <a:xfrm>
            <a:off x="5007305" y="3659150"/>
            <a:ext cx="1225550" cy="647701"/>
            <a:chOff x="7458075" y="2667000"/>
            <a:chExt cx="1225550" cy="647701"/>
          </a:xfrm>
        </p:grpSpPr>
        <p:sp>
          <p:nvSpPr>
            <p:cNvPr id="10" name="Oval 134">
              <a:extLst>
                <a:ext uri="{FF2B5EF4-FFF2-40B4-BE49-F238E27FC236}">
                  <a16:creationId xmlns:a16="http://schemas.microsoft.com/office/drawing/2014/main" id="{2DBA4124-3B63-3662-B105-38239C0B9B0D}"/>
                </a:ext>
              </a:extLst>
            </p:cNvPr>
            <p:cNvSpPr>
              <a:spLocks noChangeArrowheads="1"/>
            </p:cNvSpPr>
            <p:nvPr/>
          </p:nvSpPr>
          <p:spPr bwMode="auto">
            <a:xfrm>
              <a:off x="7747000" y="28829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1" name="Oval 135">
              <a:extLst>
                <a:ext uri="{FF2B5EF4-FFF2-40B4-BE49-F238E27FC236}">
                  <a16:creationId xmlns:a16="http://schemas.microsoft.com/office/drawing/2014/main" id="{0E372687-F626-317B-6DDC-08D5F88A33FC}"/>
                </a:ext>
              </a:extLst>
            </p:cNvPr>
            <p:cNvSpPr>
              <a:spLocks noChangeArrowheads="1"/>
            </p:cNvSpPr>
            <p:nvPr/>
          </p:nvSpPr>
          <p:spPr bwMode="auto">
            <a:xfrm>
              <a:off x="7602538" y="2738438"/>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2" name="Oval 136">
              <a:extLst>
                <a:ext uri="{FF2B5EF4-FFF2-40B4-BE49-F238E27FC236}">
                  <a16:creationId xmlns:a16="http://schemas.microsoft.com/office/drawing/2014/main" id="{AF884004-C163-683F-58C5-AF1AFF1C1FA4}"/>
                </a:ext>
              </a:extLst>
            </p:cNvPr>
            <p:cNvSpPr>
              <a:spLocks noChangeArrowheads="1"/>
            </p:cNvSpPr>
            <p:nvPr/>
          </p:nvSpPr>
          <p:spPr bwMode="auto">
            <a:xfrm>
              <a:off x="7962900" y="2738438"/>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3" name="Oval 137">
              <a:extLst>
                <a:ext uri="{FF2B5EF4-FFF2-40B4-BE49-F238E27FC236}">
                  <a16:creationId xmlns:a16="http://schemas.microsoft.com/office/drawing/2014/main" id="{6E0FE830-687A-4AA8-8828-586E80C43A13}"/>
                </a:ext>
              </a:extLst>
            </p:cNvPr>
            <p:cNvSpPr>
              <a:spLocks noChangeArrowheads="1"/>
            </p:cNvSpPr>
            <p:nvPr/>
          </p:nvSpPr>
          <p:spPr bwMode="auto">
            <a:xfrm>
              <a:off x="7961313" y="2954338"/>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4" name="Oval 138">
              <a:extLst>
                <a:ext uri="{FF2B5EF4-FFF2-40B4-BE49-F238E27FC236}">
                  <a16:creationId xmlns:a16="http://schemas.microsoft.com/office/drawing/2014/main" id="{614AECDB-DDEE-299C-847F-B4A6DEFA289A}"/>
                </a:ext>
              </a:extLst>
            </p:cNvPr>
            <p:cNvSpPr>
              <a:spLocks noChangeArrowheads="1"/>
            </p:cNvSpPr>
            <p:nvPr/>
          </p:nvSpPr>
          <p:spPr bwMode="auto">
            <a:xfrm>
              <a:off x="7962900" y="30988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5" name="Oval 139">
              <a:extLst>
                <a:ext uri="{FF2B5EF4-FFF2-40B4-BE49-F238E27FC236}">
                  <a16:creationId xmlns:a16="http://schemas.microsoft.com/office/drawing/2014/main" id="{EB2AC40C-8E0E-2C58-38D9-56ADDBBA77D6}"/>
                </a:ext>
              </a:extLst>
            </p:cNvPr>
            <p:cNvSpPr>
              <a:spLocks noChangeArrowheads="1"/>
            </p:cNvSpPr>
            <p:nvPr/>
          </p:nvSpPr>
          <p:spPr bwMode="auto">
            <a:xfrm>
              <a:off x="7818438" y="30988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6" name="Oval 140">
              <a:extLst>
                <a:ext uri="{FF2B5EF4-FFF2-40B4-BE49-F238E27FC236}">
                  <a16:creationId xmlns:a16="http://schemas.microsoft.com/office/drawing/2014/main" id="{BCF8CB14-2916-4B7F-DEF1-30CD47146C67}"/>
                </a:ext>
              </a:extLst>
            </p:cNvPr>
            <p:cNvSpPr>
              <a:spLocks noChangeArrowheads="1"/>
            </p:cNvSpPr>
            <p:nvPr/>
          </p:nvSpPr>
          <p:spPr bwMode="auto">
            <a:xfrm>
              <a:off x="8107363" y="30988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7" name="Oval 141">
              <a:extLst>
                <a:ext uri="{FF2B5EF4-FFF2-40B4-BE49-F238E27FC236}">
                  <a16:creationId xmlns:a16="http://schemas.microsoft.com/office/drawing/2014/main" id="{66FB307A-BF9D-CB98-9331-0BCA895BB0F2}"/>
                </a:ext>
              </a:extLst>
            </p:cNvPr>
            <p:cNvSpPr>
              <a:spLocks noChangeArrowheads="1"/>
            </p:cNvSpPr>
            <p:nvPr/>
          </p:nvSpPr>
          <p:spPr bwMode="auto">
            <a:xfrm>
              <a:off x="7673975" y="30988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8" name="Oval 142">
              <a:extLst>
                <a:ext uri="{FF2B5EF4-FFF2-40B4-BE49-F238E27FC236}">
                  <a16:creationId xmlns:a16="http://schemas.microsoft.com/office/drawing/2014/main" id="{43A4C9D6-9FDE-D3A4-05F1-9DED6A701317}"/>
                </a:ext>
              </a:extLst>
            </p:cNvPr>
            <p:cNvSpPr>
              <a:spLocks noChangeArrowheads="1"/>
            </p:cNvSpPr>
            <p:nvPr/>
          </p:nvSpPr>
          <p:spPr bwMode="auto">
            <a:xfrm>
              <a:off x="7673975" y="2954338"/>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9" name="Oval 143">
              <a:extLst>
                <a:ext uri="{FF2B5EF4-FFF2-40B4-BE49-F238E27FC236}">
                  <a16:creationId xmlns:a16="http://schemas.microsoft.com/office/drawing/2014/main" id="{F07A0302-C5B0-209A-8E14-F08A2F927DEF}"/>
                </a:ext>
              </a:extLst>
            </p:cNvPr>
            <p:cNvSpPr>
              <a:spLocks noChangeArrowheads="1"/>
            </p:cNvSpPr>
            <p:nvPr/>
          </p:nvSpPr>
          <p:spPr bwMode="auto">
            <a:xfrm>
              <a:off x="8178800" y="288131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0" name="Oval 144">
              <a:extLst>
                <a:ext uri="{FF2B5EF4-FFF2-40B4-BE49-F238E27FC236}">
                  <a16:creationId xmlns:a16="http://schemas.microsoft.com/office/drawing/2014/main" id="{31730E99-BEDB-CE07-EB66-E7B1D2D7287F}"/>
                </a:ext>
              </a:extLst>
            </p:cNvPr>
            <p:cNvSpPr>
              <a:spLocks noChangeArrowheads="1"/>
            </p:cNvSpPr>
            <p:nvPr/>
          </p:nvSpPr>
          <p:spPr bwMode="auto">
            <a:xfrm>
              <a:off x="7818438" y="28114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1" name="Oval 145">
              <a:extLst>
                <a:ext uri="{FF2B5EF4-FFF2-40B4-BE49-F238E27FC236}">
                  <a16:creationId xmlns:a16="http://schemas.microsoft.com/office/drawing/2014/main" id="{DCC7A35E-B522-50C6-93B1-EB771335E4FE}"/>
                </a:ext>
              </a:extLst>
            </p:cNvPr>
            <p:cNvSpPr>
              <a:spLocks noChangeArrowheads="1"/>
            </p:cNvSpPr>
            <p:nvPr/>
          </p:nvSpPr>
          <p:spPr bwMode="auto">
            <a:xfrm>
              <a:off x="7961313" y="3170238"/>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2" name="Oval 146">
              <a:extLst>
                <a:ext uri="{FF2B5EF4-FFF2-40B4-BE49-F238E27FC236}">
                  <a16:creationId xmlns:a16="http://schemas.microsoft.com/office/drawing/2014/main" id="{2B435F48-12FC-DD96-F709-AD9DFD2C10E4}"/>
                </a:ext>
              </a:extLst>
            </p:cNvPr>
            <p:cNvSpPr>
              <a:spLocks noChangeArrowheads="1"/>
            </p:cNvSpPr>
            <p:nvPr/>
          </p:nvSpPr>
          <p:spPr bwMode="auto">
            <a:xfrm>
              <a:off x="8034338" y="26670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3" name="Oval 147">
              <a:extLst>
                <a:ext uri="{FF2B5EF4-FFF2-40B4-BE49-F238E27FC236}">
                  <a16:creationId xmlns:a16="http://schemas.microsoft.com/office/drawing/2014/main" id="{3E78901B-83AF-F1F7-A641-65C8F3DB2FC5}"/>
                </a:ext>
              </a:extLst>
            </p:cNvPr>
            <p:cNvSpPr>
              <a:spLocks noChangeArrowheads="1"/>
            </p:cNvSpPr>
            <p:nvPr/>
          </p:nvSpPr>
          <p:spPr bwMode="auto">
            <a:xfrm>
              <a:off x="8032750" y="28829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4" name="Oval 148">
              <a:extLst>
                <a:ext uri="{FF2B5EF4-FFF2-40B4-BE49-F238E27FC236}">
                  <a16:creationId xmlns:a16="http://schemas.microsoft.com/office/drawing/2014/main" id="{F398E36E-07DC-63AC-2573-2C1C9747F759}"/>
                </a:ext>
              </a:extLst>
            </p:cNvPr>
            <p:cNvSpPr>
              <a:spLocks noChangeArrowheads="1"/>
            </p:cNvSpPr>
            <p:nvPr/>
          </p:nvSpPr>
          <p:spPr bwMode="auto">
            <a:xfrm>
              <a:off x="8034338" y="30273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5" name="Oval 149">
              <a:extLst>
                <a:ext uri="{FF2B5EF4-FFF2-40B4-BE49-F238E27FC236}">
                  <a16:creationId xmlns:a16="http://schemas.microsoft.com/office/drawing/2014/main" id="{D49906F3-D7EE-4C92-51E4-F4B9F185A204}"/>
                </a:ext>
              </a:extLst>
            </p:cNvPr>
            <p:cNvSpPr>
              <a:spLocks noChangeArrowheads="1"/>
            </p:cNvSpPr>
            <p:nvPr/>
          </p:nvSpPr>
          <p:spPr bwMode="auto">
            <a:xfrm>
              <a:off x="7889875" y="30273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6" name="Oval 150">
              <a:extLst>
                <a:ext uri="{FF2B5EF4-FFF2-40B4-BE49-F238E27FC236}">
                  <a16:creationId xmlns:a16="http://schemas.microsoft.com/office/drawing/2014/main" id="{14E17A37-9C27-BE77-9362-A83D8B96CD6E}"/>
                </a:ext>
              </a:extLst>
            </p:cNvPr>
            <p:cNvSpPr>
              <a:spLocks noChangeArrowheads="1"/>
            </p:cNvSpPr>
            <p:nvPr/>
          </p:nvSpPr>
          <p:spPr bwMode="auto">
            <a:xfrm>
              <a:off x="8178800" y="30273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7" name="Oval 151">
              <a:extLst>
                <a:ext uri="{FF2B5EF4-FFF2-40B4-BE49-F238E27FC236}">
                  <a16:creationId xmlns:a16="http://schemas.microsoft.com/office/drawing/2014/main" id="{6C7D645C-D06E-D679-BB38-748A479BB0E8}"/>
                </a:ext>
              </a:extLst>
            </p:cNvPr>
            <p:cNvSpPr>
              <a:spLocks noChangeArrowheads="1"/>
            </p:cNvSpPr>
            <p:nvPr/>
          </p:nvSpPr>
          <p:spPr bwMode="auto">
            <a:xfrm>
              <a:off x="7745413" y="30273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8" name="Oval 152">
              <a:extLst>
                <a:ext uri="{FF2B5EF4-FFF2-40B4-BE49-F238E27FC236}">
                  <a16:creationId xmlns:a16="http://schemas.microsoft.com/office/drawing/2014/main" id="{2F3EA192-C3CE-F481-2D81-FDC1DB797C52}"/>
                </a:ext>
              </a:extLst>
            </p:cNvPr>
            <p:cNvSpPr>
              <a:spLocks noChangeArrowheads="1"/>
            </p:cNvSpPr>
            <p:nvPr/>
          </p:nvSpPr>
          <p:spPr bwMode="auto">
            <a:xfrm>
              <a:off x="7745413" y="28829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9" name="Oval 153">
              <a:extLst>
                <a:ext uri="{FF2B5EF4-FFF2-40B4-BE49-F238E27FC236}">
                  <a16:creationId xmlns:a16="http://schemas.microsoft.com/office/drawing/2014/main" id="{B9242654-32B1-F053-8E55-84749FC21D4F}"/>
                </a:ext>
              </a:extLst>
            </p:cNvPr>
            <p:cNvSpPr>
              <a:spLocks noChangeArrowheads="1"/>
            </p:cNvSpPr>
            <p:nvPr/>
          </p:nvSpPr>
          <p:spPr bwMode="auto">
            <a:xfrm>
              <a:off x="8250238" y="2809875"/>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30" name="Oval 154">
              <a:extLst>
                <a:ext uri="{FF2B5EF4-FFF2-40B4-BE49-F238E27FC236}">
                  <a16:creationId xmlns:a16="http://schemas.microsoft.com/office/drawing/2014/main" id="{4BA36838-733D-440A-35F8-564713C6D282}"/>
                </a:ext>
              </a:extLst>
            </p:cNvPr>
            <p:cNvSpPr>
              <a:spLocks noChangeArrowheads="1"/>
            </p:cNvSpPr>
            <p:nvPr/>
          </p:nvSpPr>
          <p:spPr bwMode="auto">
            <a:xfrm>
              <a:off x="7602538" y="2955925"/>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31" name="Oval 155">
              <a:extLst>
                <a:ext uri="{FF2B5EF4-FFF2-40B4-BE49-F238E27FC236}">
                  <a16:creationId xmlns:a16="http://schemas.microsoft.com/office/drawing/2014/main" id="{FC77F810-BBB4-39C2-42A5-5C9847F626CF}"/>
                </a:ext>
              </a:extLst>
            </p:cNvPr>
            <p:cNvSpPr>
              <a:spLocks noChangeArrowheads="1"/>
            </p:cNvSpPr>
            <p:nvPr/>
          </p:nvSpPr>
          <p:spPr bwMode="auto">
            <a:xfrm>
              <a:off x="7458075" y="28114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32" name="Oval 156">
              <a:extLst>
                <a:ext uri="{FF2B5EF4-FFF2-40B4-BE49-F238E27FC236}">
                  <a16:creationId xmlns:a16="http://schemas.microsoft.com/office/drawing/2014/main" id="{38F5C7E8-5BB0-5AA5-3DF9-727E3AE42BD5}"/>
                </a:ext>
              </a:extLst>
            </p:cNvPr>
            <p:cNvSpPr>
              <a:spLocks noChangeArrowheads="1"/>
            </p:cNvSpPr>
            <p:nvPr/>
          </p:nvSpPr>
          <p:spPr bwMode="auto">
            <a:xfrm>
              <a:off x="7818438" y="28114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33" name="Oval 157">
              <a:extLst>
                <a:ext uri="{FF2B5EF4-FFF2-40B4-BE49-F238E27FC236}">
                  <a16:creationId xmlns:a16="http://schemas.microsoft.com/office/drawing/2014/main" id="{351CF88C-4879-1D20-7B89-FCD6226AC549}"/>
                </a:ext>
              </a:extLst>
            </p:cNvPr>
            <p:cNvSpPr>
              <a:spLocks noChangeArrowheads="1"/>
            </p:cNvSpPr>
            <p:nvPr/>
          </p:nvSpPr>
          <p:spPr bwMode="auto">
            <a:xfrm>
              <a:off x="7816850" y="30273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34" name="Oval 158">
              <a:extLst>
                <a:ext uri="{FF2B5EF4-FFF2-40B4-BE49-F238E27FC236}">
                  <a16:creationId xmlns:a16="http://schemas.microsoft.com/office/drawing/2014/main" id="{E035BB85-D930-074F-379F-EF4D576016C4}"/>
                </a:ext>
              </a:extLst>
            </p:cNvPr>
            <p:cNvSpPr>
              <a:spLocks noChangeArrowheads="1"/>
            </p:cNvSpPr>
            <p:nvPr/>
          </p:nvSpPr>
          <p:spPr bwMode="auto">
            <a:xfrm>
              <a:off x="7818438" y="3171825"/>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35" name="Oval 159">
              <a:extLst>
                <a:ext uri="{FF2B5EF4-FFF2-40B4-BE49-F238E27FC236}">
                  <a16:creationId xmlns:a16="http://schemas.microsoft.com/office/drawing/2014/main" id="{32E34D90-4171-77D7-FB2B-58A09FC63E91}"/>
                </a:ext>
              </a:extLst>
            </p:cNvPr>
            <p:cNvSpPr>
              <a:spLocks noChangeArrowheads="1"/>
            </p:cNvSpPr>
            <p:nvPr/>
          </p:nvSpPr>
          <p:spPr bwMode="auto">
            <a:xfrm>
              <a:off x="7745413" y="32432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36" name="Oval 160">
              <a:extLst>
                <a:ext uri="{FF2B5EF4-FFF2-40B4-BE49-F238E27FC236}">
                  <a16:creationId xmlns:a16="http://schemas.microsoft.com/office/drawing/2014/main" id="{09D30B06-03D5-7D53-BB2B-F88416C30489}"/>
                </a:ext>
              </a:extLst>
            </p:cNvPr>
            <p:cNvSpPr>
              <a:spLocks noChangeArrowheads="1"/>
            </p:cNvSpPr>
            <p:nvPr/>
          </p:nvSpPr>
          <p:spPr bwMode="auto">
            <a:xfrm>
              <a:off x="7962900" y="3171825"/>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37" name="Oval 161">
              <a:extLst>
                <a:ext uri="{FF2B5EF4-FFF2-40B4-BE49-F238E27FC236}">
                  <a16:creationId xmlns:a16="http://schemas.microsoft.com/office/drawing/2014/main" id="{EB6FBE33-712F-E68E-5865-AA2E4158912F}"/>
                </a:ext>
              </a:extLst>
            </p:cNvPr>
            <p:cNvSpPr>
              <a:spLocks noChangeArrowheads="1"/>
            </p:cNvSpPr>
            <p:nvPr/>
          </p:nvSpPr>
          <p:spPr bwMode="auto">
            <a:xfrm>
              <a:off x="7529513" y="3171825"/>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38" name="Oval 162">
              <a:extLst>
                <a:ext uri="{FF2B5EF4-FFF2-40B4-BE49-F238E27FC236}">
                  <a16:creationId xmlns:a16="http://schemas.microsoft.com/office/drawing/2014/main" id="{DBEBD248-4920-7849-0935-7DD5767115F0}"/>
                </a:ext>
              </a:extLst>
            </p:cNvPr>
            <p:cNvSpPr>
              <a:spLocks noChangeArrowheads="1"/>
            </p:cNvSpPr>
            <p:nvPr/>
          </p:nvSpPr>
          <p:spPr bwMode="auto">
            <a:xfrm>
              <a:off x="7529513" y="30273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39" name="Oval 163">
              <a:extLst>
                <a:ext uri="{FF2B5EF4-FFF2-40B4-BE49-F238E27FC236}">
                  <a16:creationId xmlns:a16="http://schemas.microsoft.com/office/drawing/2014/main" id="{4D2D8787-94FD-4C14-4B96-2ADEBFB05A30}"/>
                </a:ext>
              </a:extLst>
            </p:cNvPr>
            <p:cNvSpPr>
              <a:spLocks noChangeArrowheads="1"/>
            </p:cNvSpPr>
            <p:nvPr/>
          </p:nvSpPr>
          <p:spPr bwMode="auto">
            <a:xfrm>
              <a:off x="8034338" y="2954338"/>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40" name="Oval 164">
              <a:extLst>
                <a:ext uri="{FF2B5EF4-FFF2-40B4-BE49-F238E27FC236}">
                  <a16:creationId xmlns:a16="http://schemas.microsoft.com/office/drawing/2014/main" id="{71350D52-A115-9DA7-1026-1CE500FDB289}"/>
                </a:ext>
              </a:extLst>
            </p:cNvPr>
            <p:cNvSpPr>
              <a:spLocks noChangeArrowheads="1"/>
            </p:cNvSpPr>
            <p:nvPr/>
          </p:nvSpPr>
          <p:spPr bwMode="auto">
            <a:xfrm flipV="1">
              <a:off x="8178800" y="2882900"/>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41" name="Oval 165">
              <a:extLst>
                <a:ext uri="{FF2B5EF4-FFF2-40B4-BE49-F238E27FC236}">
                  <a16:creationId xmlns:a16="http://schemas.microsoft.com/office/drawing/2014/main" id="{7AC925D8-9548-18A5-8E8F-0A5124C65F54}"/>
                </a:ext>
              </a:extLst>
            </p:cNvPr>
            <p:cNvSpPr>
              <a:spLocks noChangeArrowheads="1"/>
            </p:cNvSpPr>
            <p:nvPr/>
          </p:nvSpPr>
          <p:spPr bwMode="auto">
            <a:xfrm flipV="1">
              <a:off x="8034338" y="2738438"/>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42" name="Oval 166">
              <a:extLst>
                <a:ext uri="{FF2B5EF4-FFF2-40B4-BE49-F238E27FC236}">
                  <a16:creationId xmlns:a16="http://schemas.microsoft.com/office/drawing/2014/main" id="{20CE4B11-12F5-6684-EE1C-52AF6AE48B2C}"/>
                </a:ext>
              </a:extLst>
            </p:cNvPr>
            <p:cNvSpPr>
              <a:spLocks noChangeArrowheads="1"/>
            </p:cNvSpPr>
            <p:nvPr/>
          </p:nvSpPr>
          <p:spPr bwMode="auto">
            <a:xfrm flipV="1">
              <a:off x="8394700" y="2738438"/>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43" name="Oval 167">
              <a:extLst>
                <a:ext uri="{FF2B5EF4-FFF2-40B4-BE49-F238E27FC236}">
                  <a16:creationId xmlns:a16="http://schemas.microsoft.com/office/drawing/2014/main" id="{511B01EF-AEBC-4DA3-F223-258A3F2E9975}"/>
                </a:ext>
              </a:extLst>
            </p:cNvPr>
            <p:cNvSpPr>
              <a:spLocks noChangeArrowheads="1"/>
            </p:cNvSpPr>
            <p:nvPr/>
          </p:nvSpPr>
          <p:spPr bwMode="auto">
            <a:xfrm flipV="1">
              <a:off x="8393113" y="2954338"/>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44" name="Oval 168">
              <a:extLst>
                <a:ext uri="{FF2B5EF4-FFF2-40B4-BE49-F238E27FC236}">
                  <a16:creationId xmlns:a16="http://schemas.microsoft.com/office/drawing/2014/main" id="{D499754C-06E7-9124-D0F7-8EAB585C4767}"/>
                </a:ext>
              </a:extLst>
            </p:cNvPr>
            <p:cNvSpPr>
              <a:spLocks noChangeArrowheads="1"/>
            </p:cNvSpPr>
            <p:nvPr/>
          </p:nvSpPr>
          <p:spPr bwMode="auto">
            <a:xfrm flipV="1">
              <a:off x="8394700" y="3098800"/>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45" name="Oval 169">
              <a:extLst>
                <a:ext uri="{FF2B5EF4-FFF2-40B4-BE49-F238E27FC236}">
                  <a16:creationId xmlns:a16="http://schemas.microsoft.com/office/drawing/2014/main" id="{09B7EAF8-64E7-E92A-5FCB-F346D14667C8}"/>
                </a:ext>
              </a:extLst>
            </p:cNvPr>
            <p:cNvSpPr>
              <a:spLocks noChangeArrowheads="1"/>
            </p:cNvSpPr>
            <p:nvPr/>
          </p:nvSpPr>
          <p:spPr bwMode="auto">
            <a:xfrm flipV="1">
              <a:off x="8250238" y="3098800"/>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46" name="Oval 170">
              <a:extLst>
                <a:ext uri="{FF2B5EF4-FFF2-40B4-BE49-F238E27FC236}">
                  <a16:creationId xmlns:a16="http://schemas.microsoft.com/office/drawing/2014/main" id="{9C448C13-F157-6EA6-5FB2-342D9FC7A586}"/>
                </a:ext>
              </a:extLst>
            </p:cNvPr>
            <p:cNvSpPr>
              <a:spLocks noChangeArrowheads="1"/>
            </p:cNvSpPr>
            <p:nvPr/>
          </p:nvSpPr>
          <p:spPr bwMode="auto">
            <a:xfrm flipV="1">
              <a:off x="8539163" y="3098800"/>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47" name="Oval 171">
              <a:extLst>
                <a:ext uri="{FF2B5EF4-FFF2-40B4-BE49-F238E27FC236}">
                  <a16:creationId xmlns:a16="http://schemas.microsoft.com/office/drawing/2014/main" id="{EBB5868C-5F46-9E84-1D62-FCF2D20FE8C2}"/>
                </a:ext>
              </a:extLst>
            </p:cNvPr>
            <p:cNvSpPr>
              <a:spLocks noChangeArrowheads="1"/>
            </p:cNvSpPr>
            <p:nvPr/>
          </p:nvSpPr>
          <p:spPr bwMode="auto">
            <a:xfrm flipV="1">
              <a:off x="8105775" y="3098800"/>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48" name="Oval 172">
              <a:extLst>
                <a:ext uri="{FF2B5EF4-FFF2-40B4-BE49-F238E27FC236}">
                  <a16:creationId xmlns:a16="http://schemas.microsoft.com/office/drawing/2014/main" id="{85BDC551-E2CB-83F4-ADA6-4F2987E038D6}"/>
                </a:ext>
              </a:extLst>
            </p:cNvPr>
            <p:cNvSpPr>
              <a:spLocks noChangeArrowheads="1"/>
            </p:cNvSpPr>
            <p:nvPr/>
          </p:nvSpPr>
          <p:spPr bwMode="auto">
            <a:xfrm flipV="1">
              <a:off x="8105775" y="2954338"/>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49" name="Oval 173">
              <a:extLst>
                <a:ext uri="{FF2B5EF4-FFF2-40B4-BE49-F238E27FC236}">
                  <a16:creationId xmlns:a16="http://schemas.microsoft.com/office/drawing/2014/main" id="{F1A5ECD0-FED8-B4CD-E3CD-23AE7F0CC949}"/>
                </a:ext>
              </a:extLst>
            </p:cNvPr>
            <p:cNvSpPr>
              <a:spLocks noChangeArrowheads="1"/>
            </p:cNvSpPr>
            <p:nvPr/>
          </p:nvSpPr>
          <p:spPr bwMode="auto">
            <a:xfrm flipV="1">
              <a:off x="8610600" y="288131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50" name="Oval 174">
              <a:extLst>
                <a:ext uri="{FF2B5EF4-FFF2-40B4-BE49-F238E27FC236}">
                  <a16:creationId xmlns:a16="http://schemas.microsoft.com/office/drawing/2014/main" id="{CB3DBDC4-1316-32A7-2FDF-068D95E80A6E}"/>
                </a:ext>
              </a:extLst>
            </p:cNvPr>
            <p:cNvSpPr>
              <a:spLocks noChangeArrowheads="1"/>
            </p:cNvSpPr>
            <p:nvPr/>
          </p:nvSpPr>
          <p:spPr bwMode="auto">
            <a:xfrm flipV="1">
              <a:off x="8250238" y="28114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51" name="Oval 175">
              <a:extLst>
                <a:ext uri="{FF2B5EF4-FFF2-40B4-BE49-F238E27FC236}">
                  <a16:creationId xmlns:a16="http://schemas.microsoft.com/office/drawing/2014/main" id="{935D62B7-7E9F-D30B-D107-C6E8ACB5425E}"/>
                </a:ext>
              </a:extLst>
            </p:cNvPr>
            <p:cNvSpPr>
              <a:spLocks noChangeArrowheads="1"/>
            </p:cNvSpPr>
            <p:nvPr/>
          </p:nvSpPr>
          <p:spPr bwMode="auto">
            <a:xfrm flipV="1">
              <a:off x="8464550" y="2882900"/>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52" name="Oval 176">
              <a:extLst>
                <a:ext uri="{FF2B5EF4-FFF2-40B4-BE49-F238E27FC236}">
                  <a16:creationId xmlns:a16="http://schemas.microsoft.com/office/drawing/2014/main" id="{F75C1FA8-B18C-BC58-15EC-54FAA9AE5750}"/>
                </a:ext>
              </a:extLst>
            </p:cNvPr>
            <p:cNvSpPr>
              <a:spLocks noChangeArrowheads="1"/>
            </p:cNvSpPr>
            <p:nvPr/>
          </p:nvSpPr>
          <p:spPr bwMode="auto">
            <a:xfrm flipV="1">
              <a:off x="8466138" y="30273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53" name="Oval 177">
              <a:extLst>
                <a:ext uri="{FF2B5EF4-FFF2-40B4-BE49-F238E27FC236}">
                  <a16:creationId xmlns:a16="http://schemas.microsoft.com/office/drawing/2014/main" id="{A08D5007-12CF-A91B-51B7-BF877123E1FA}"/>
                </a:ext>
              </a:extLst>
            </p:cNvPr>
            <p:cNvSpPr>
              <a:spLocks noChangeArrowheads="1"/>
            </p:cNvSpPr>
            <p:nvPr/>
          </p:nvSpPr>
          <p:spPr bwMode="auto">
            <a:xfrm flipV="1">
              <a:off x="8321675" y="30273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54" name="Oval 178">
              <a:extLst>
                <a:ext uri="{FF2B5EF4-FFF2-40B4-BE49-F238E27FC236}">
                  <a16:creationId xmlns:a16="http://schemas.microsoft.com/office/drawing/2014/main" id="{5CCDC678-E257-273D-F27D-DFF9DB26744B}"/>
                </a:ext>
              </a:extLst>
            </p:cNvPr>
            <p:cNvSpPr>
              <a:spLocks noChangeArrowheads="1"/>
            </p:cNvSpPr>
            <p:nvPr/>
          </p:nvSpPr>
          <p:spPr bwMode="auto">
            <a:xfrm flipV="1">
              <a:off x="8610600" y="30273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55" name="Oval 179">
              <a:extLst>
                <a:ext uri="{FF2B5EF4-FFF2-40B4-BE49-F238E27FC236}">
                  <a16:creationId xmlns:a16="http://schemas.microsoft.com/office/drawing/2014/main" id="{D7F6705D-900E-EDD1-2A56-9A6E2A14EFA9}"/>
                </a:ext>
              </a:extLst>
            </p:cNvPr>
            <p:cNvSpPr>
              <a:spLocks noChangeArrowheads="1"/>
            </p:cNvSpPr>
            <p:nvPr/>
          </p:nvSpPr>
          <p:spPr bwMode="auto">
            <a:xfrm flipV="1">
              <a:off x="8177213" y="30273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56" name="Oval 180">
              <a:extLst>
                <a:ext uri="{FF2B5EF4-FFF2-40B4-BE49-F238E27FC236}">
                  <a16:creationId xmlns:a16="http://schemas.microsoft.com/office/drawing/2014/main" id="{706EC0D5-5CBA-2FC0-811E-BAEE64D5C53D}"/>
                </a:ext>
              </a:extLst>
            </p:cNvPr>
            <p:cNvSpPr>
              <a:spLocks noChangeArrowheads="1"/>
            </p:cNvSpPr>
            <p:nvPr/>
          </p:nvSpPr>
          <p:spPr bwMode="auto">
            <a:xfrm flipV="1">
              <a:off x="8177213" y="2882900"/>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57" name="Oval 181">
              <a:extLst>
                <a:ext uri="{FF2B5EF4-FFF2-40B4-BE49-F238E27FC236}">
                  <a16:creationId xmlns:a16="http://schemas.microsoft.com/office/drawing/2014/main" id="{20502E31-9376-71E4-D1AD-A6E1AFDD2341}"/>
                </a:ext>
              </a:extLst>
            </p:cNvPr>
            <p:cNvSpPr>
              <a:spLocks noChangeArrowheads="1"/>
            </p:cNvSpPr>
            <p:nvPr/>
          </p:nvSpPr>
          <p:spPr bwMode="auto">
            <a:xfrm flipV="1">
              <a:off x="8032750" y="2954338"/>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58" name="Oval 182">
              <a:extLst>
                <a:ext uri="{FF2B5EF4-FFF2-40B4-BE49-F238E27FC236}">
                  <a16:creationId xmlns:a16="http://schemas.microsoft.com/office/drawing/2014/main" id="{50E5BE6D-C739-D7B5-CCAE-F7C44DF4CC82}"/>
                </a:ext>
              </a:extLst>
            </p:cNvPr>
            <p:cNvSpPr>
              <a:spLocks noChangeArrowheads="1"/>
            </p:cNvSpPr>
            <p:nvPr/>
          </p:nvSpPr>
          <p:spPr bwMode="auto">
            <a:xfrm flipV="1">
              <a:off x="7889875" y="28114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59" name="Oval 183">
              <a:extLst>
                <a:ext uri="{FF2B5EF4-FFF2-40B4-BE49-F238E27FC236}">
                  <a16:creationId xmlns:a16="http://schemas.microsoft.com/office/drawing/2014/main" id="{A379CC3E-D27C-1DA3-4A75-892406BDB71D}"/>
                </a:ext>
              </a:extLst>
            </p:cNvPr>
            <p:cNvSpPr>
              <a:spLocks noChangeArrowheads="1"/>
            </p:cNvSpPr>
            <p:nvPr/>
          </p:nvSpPr>
          <p:spPr bwMode="auto">
            <a:xfrm flipV="1">
              <a:off x="8250238" y="28114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60" name="Oval 184">
              <a:extLst>
                <a:ext uri="{FF2B5EF4-FFF2-40B4-BE49-F238E27FC236}">
                  <a16:creationId xmlns:a16="http://schemas.microsoft.com/office/drawing/2014/main" id="{9BE10A49-9D11-CA76-262A-EB07662F26E1}"/>
                </a:ext>
              </a:extLst>
            </p:cNvPr>
            <p:cNvSpPr>
              <a:spLocks noChangeArrowheads="1"/>
            </p:cNvSpPr>
            <p:nvPr/>
          </p:nvSpPr>
          <p:spPr bwMode="auto">
            <a:xfrm flipV="1">
              <a:off x="8248650" y="30273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61" name="Oval 185">
              <a:extLst>
                <a:ext uri="{FF2B5EF4-FFF2-40B4-BE49-F238E27FC236}">
                  <a16:creationId xmlns:a16="http://schemas.microsoft.com/office/drawing/2014/main" id="{58F15EA6-21BA-8CE5-1611-55A5089A161A}"/>
                </a:ext>
              </a:extLst>
            </p:cNvPr>
            <p:cNvSpPr>
              <a:spLocks noChangeArrowheads="1"/>
            </p:cNvSpPr>
            <p:nvPr/>
          </p:nvSpPr>
          <p:spPr bwMode="auto">
            <a:xfrm flipV="1">
              <a:off x="8250238" y="3171825"/>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62" name="Oval 186">
              <a:extLst>
                <a:ext uri="{FF2B5EF4-FFF2-40B4-BE49-F238E27FC236}">
                  <a16:creationId xmlns:a16="http://schemas.microsoft.com/office/drawing/2014/main" id="{DC0BBD17-9420-0E01-FA6C-C7A8D830A848}"/>
                </a:ext>
              </a:extLst>
            </p:cNvPr>
            <p:cNvSpPr>
              <a:spLocks noChangeArrowheads="1"/>
            </p:cNvSpPr>
            <p:nvPr/>
          </p:nvSpPr>
          <p:spPr bwMode="auto">
            <a:xfrm flipV="1">
              <a:off x="8104188" y="32432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63" name="Oval 187">
              <a:extLst>
                <a:ext uri="{FF2B5EF4-FFF2-40B4-BE49-F238E27FC236}">
                  <a16:creationId xmlns:a16="http://schemas.microsoft.com/office/drawing/2014/main" id="{1D16A01F-A55D-3467-D5BA-05C987015B73}"/>
                </a:ext>
              </a:extLst>
            </p:cNvPr>
            <p:cNvSpPr>
              <a:spLocks noChangeArrowheads="1"/>
            </p:cNvSpPr>
            <p:nvPr/>
          </p:nvSpPr>
          <p:spPr bwMode="auto">
            <a:xfrm flipV="1">
              <a:off x="8394700" y="3171825"/>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64" name="Oval 188">
              <a:extLst>
                <a:ext uri="{FF2B5EF4-FFF2-40B4-BE49-F238E27FC236}">
                  <a16:creationId xmlns:a16="http://schemas.microsoft.com/office/drawing/2014/main" id="{8D87ED33-127F-1FED-7253-4E6FAF6D02EC}"/>
                </a:ext>
              </a:extLst>
            </p:cNvPr>
            <p:cNvSpPr>
              <a:spLocks noChangeArrowheads="1"/>
            </p:cNvSpPr>
            <p:nvPr/>
          </p:nvSpPr>
          <p:spPr bwMode="auto">
            <a:xfrm flipV="1">
              <a:off x="7961313" y="32432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65" name="Oval 189">
              <a:extLst>
                <a:ext uri="{FF2B5EF4-FFF2-40B4-BE49-F238E27FC236}">
                  <a16:creationId xmlns:a16="http://schemas.microsoft.com/office/drawing/2014/main" id="{CD97859D-B349-6682-1699-E3E8A85A5E73}"/>
                </a:ext>
              </a:extLst>
            </p:cNvPr>
            <p:cNvSpPr>
              <a:spLocks noChangeArrowheads="1"/>
            </p:cNvSpPr>
            <p:nvPr/>
          </p:nvSpPr>
          <p:spPr bwMode="auto">
            <a:xfrm flipV="1">
              <a:off x="7961313" y="30273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66" name="Oval 190">
              <a:extLst>
                <a:ext uri="{FF2B5EF4-FFF2-40B4-BE49-F238E27FC236}">
                  <a16:creationId xmlns:a16="http://schemas.microsoft.com/office/drawing/2014/main" id="{B4DA07F3-AC93-2111-B48E-BB6044C1B695}"/>
                </a:ext>
              </a:extLst>
            </p:cNvPr>
            <p:cNvSpPr>
              <a:spLocks noChangeArrowheads="1"/>
            </p:cNvSpPr>
            <p:nvPr/>
          </p:nvSpPr>
          <p:spPr bwMode="auto">
            <a:xfrm flipV="1">
              <a:off x="8466138" y="295275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grpSp>
      <p:grpSp>
        <p:nvGrpSpPr>
          <p:cNvPr id="67" name="Group 249">
            <a:extLst>
              <a:ext uri="{FF2B5EF4-FFF2-40B4-BE49-F238E27FC236}">
                <a16:creationId xmlns:a16="http://schemas.microsoft.com/office/drawing/2014/main" id="{580438C3-1E87-C329-5964-119176BC1E55}"/>
              </a:ext>
            </a:extLst>
          </p:cNvPr>
          <p:cNvGrpSpPr>
            <a:grpSpLocks/>
          </p:cNvGrpSpPr>
          <p:nvPr/>
        </p:nvGrpSpPr>
        <p:grpSpPr bwMode="auto">
          <a:xfrm>
            <a:off x="4871824" y="3636841"/>
            <a:ext cx="1225550" cy="647700"/>
            <a:chOff x="3153" y="2251"/>
            <a:chExt cx="772" cy="408"/>
          </a:xfrm>
        </p:grpSpPr>
        <p:sp>
          <p:nvSpPr>
            <p:cNvPr id="68" name="Oval 250">
              <a:extLst>
                <a:ext uri="{FF2B5EF4-FFF2-40B4-BE49-F238E27FC236}">
                  <a16:creationId xmlns:a16="http://schemas.microsoft.com/office/drawing/2014/main" id="{51FEE0E6-00CE-236C-D4DD-1DA7F058CA7E}"/>
                </a:ext>
              </a:extLst>
            </p:cNvPr>
            <p:cNvSpPr>
              <a:spLocks noChangeArrowheads="1"/>
            </p:cNvSpPr>
            <p:nvPr/>
          </p:nvSpPr>
          <p:spPr bwMode="auto">
            <a:xfrm>
              <a:off x="3335" y="2387"/>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69" name="Oval 251">
              <a:extLst>
                <a:ext uri="{FF2B5EF4-FFF2-40B4-BE49-F238E27FC236}">
                  <a16:creationId xmlns:a16="http://schemas.microsoft.com/office/drawing/2014/main" id="{B90EFE18-5009-DFE5-3DD2-8E0CCC810FD5}"/>
                </a:ext>
              </a:extLst>
            </p:cNvPr>
            <p:cNvSpPr>
              <a:spLocks noChangeArrowheads="1"/>
            </p:cNvSpPr>
            <p:nvPr/>
          </p:nvSpPr>
          <p:spPr bwMode="auto">
            <a:xfrm>
              <a:off x="3244" y="2296"/>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70" name="Oval 252">
              <a:extLst>
                <a:ext uri="{FF2B5EF4-FFF2-40B4-BE49-F238E27FC236}">
                  <a16:creationId xmlns:a16="http://schemas.microsoft.com/office/drawing/2014/main" id="{535089DD-A3C1-4FC4-5F45-A7A0EA9A101E}"/>
                </a:ext>
              </a:extLst>
            </p:cNvPr>
            <p:cNvSpPr>
              <a:spLocks noChangeArrowheads="1"/>
            </p:cNvSpPr>
            <p:nvPr/>
          </p:nvSpPr>
          <p:spPr bwMode="auto">
            <a:xfrm>
              <a:off x="3471" y="2296"/>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71" name="Oval 253">
              <a:extLst>
                <a:ext uri="{FF2B5EF4-FFF2-40B4-BE49-F238E27FC236}">
                  <a16:creationId xmlns:a16="http://schemas.microsoft.com/office/drawing/2014/main" id="{193FDEE9-E010-E563-F0FF-33C18B10C0E7}"/>
                </a:ext>
              </a:extLst>
            </p:cNvPr>
            <p:cNvSpPr>
              <a:spLocks noChangeArrowheads="1"/>
            </p:cNvSpPr>
            <p:nvPr/>
          </p:nvSpPr>
          <p:spPr bwMode="auto">
            <a:xfrm>
              <a:off x="3470" y="2432"/>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72" name="Oval 254">
              <a:extLst>
                <a:ext uri="{FF2B5EF4-FFF2-40B4-BE49-F238E27FC236}">
                  <a16:creationId xmlns:a16="http://schemas.microsoft.com/office/drawing/2014/main" id="{4D91E220-C826-892E-C16D-D1215A00C2B8}"/>
                </a:ext>
              </a:extLst>
            </p:cNvPr>
            <p:cNvSpPr>
              <a:spLocks noChangeArrowheads="1"/>
            </p:cNvSpPr>
            <p:nvPr/>
          </p:nvSpPr>
          <p:spPr bwMode="auto">
            <a:xfrm>
              <a:off x="3471" y="2523"/>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73" name="Oval 255">
              <a:extLst>
                <a:ext uri="{FF2B5EF4-FFF2-40B4-BE49-F238E27FC236}">
                  <a16:creationId xmlns:a16="http://schemas.microsoft.com/office/drawing/2014/main" id="{4F90F555-6BDD-0D0B-A032-9DC475E0F8F9}"/>
                </a:ext>
              </a:extLst>
            </p:cNvPr>
            <p:cNvSpPr>
              <a:spLocks noChangeArrowheads="1"/>
            </p:cNvSpPr>
            <p:nvPr/>
          </p:nvSpPr>
          <p:spPr bwMode="auto">
            <a:xfrm>
              <a:off x="3380" y="2523"/>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74" name="Oval 256">
              <a:extLst>
                <a:ext uri="{FF2B5EF4-FFF2-40B4-BE49-F238E27FC236}">
                  <a16:creationId xmlns:a16="http://schemas.microsoft.com/office/drawing/2014/main" id="{9EFF39A4-998D-50D0-DADD-5C9576D395CF}"/>
                </a:ext>
              </a:extLst>
            </p:cNvPr>
            <p:cNvSpPr>
              <a:spLocks noChangeArrowheads="1"/>
            </p:cNvSpPr>
            <p:nvPr/>
          </p:nvSpPr>
          <p:spPr bwMode="auto">
            <a:xfrm>
              <a:off x="3562" y="2523"/>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75" name="Oval 257">
              <a:extLst>
                <a:ext uri="{FF2B5EF4-FFF2-40B4-BE49-F238E27FC236}">
                  <a16:creationId xmlns:a16="http://schemas.microsoft.com/office/drawing/2014/main" id="{0DF655A9-D34C-3B5D-9A0F-B868B8372AEB}"/>
                </a:ext>
              </a:extLst>
            </p:cNvPr>
            <p:cNvSpPr>
              <a:spLocks noChangeArrowheads="1"/>
            </p:cNvSpPr>
            <p:nvPr/>
          </p:nvSpPr>
          <p:spPr bwMode="auto">
            <a:xfrm>
              <a:off x="3289" y="2523"/>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76" name="Oval 258">
              <a:extLst>
                <a:ext uri="{FF2B5EF4-FFF2-40B4-BE49-F238E27FC236}">
                  <a16:creationId xmlns:a16="http://schemas.microsoft.com/office/drawing/2014/main" id="{4A93E41A-EFC6-825F-60F8-A4A60649F561}"/>
                </a:ext>
              </a:extLst>
            </p:cNvPr>
            <p:cNvSpPr>
              <a:spLocks noChangeArrowheads="1"/>
            </p:cNvSpPr>
            <p:nvPr/>
          </p:nvSpPr>
          <p:spPr bwMode="auto">
            <a:xfrm>
              <a:off x="3289" y="2432"/>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77" name="Oval 259">
              <a:extLst>
                <a:ext uri="{FF2B5EF4-FFF2-40B4-BE49-F238E27FC236}">
                  <a16:creationId xmlns:a16="http://schemas.microsoft.com/office/drawing/2014/main" id="{1FC46236-C6DB-8474-09DE-201BE5397F59}"/>
                </a:ext>
              </a:extLst>
            </p:cNvPr>
            <p:cNvSpPr>
              <a:spLocks noChangeArrowheads="1"/>
            </p:cNvSpPr>
            <p:nvPr/>
          </p:nvSpPr>
          <p:spPr bwMode="auto">
            <a:xfrm>
              <a:off x="3607" y="2386"/>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78" name="Oval 260">
              <a:extLst>
                <a:ext uri="{FF2B5EF4-FFF2-40B4-BE49-F238E27FC236}">
                  <a16:creationId xmlns:a16="http://schemas.microsoft.com/office/drawing/2014/main" id="{84708521-D7C5-FF37-9148-653B2DEA4E45}"/>
                </a:ext>
              </a:extLst>
            </p:cNvPr>
            <p:cNvSpPr>
              <a:spLocks noChangeArrowheads="1"/>
            </p:cNvSpPr>
            <p:nvPr/>
          </p:nvSpPr>
          <p:spPr bwMode="auto">
            <a:xfrm>
              <a:off x="3380" y="2342"/>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79" name="Oval 261">
              <a:extLst>
                <a:ext uri="{FF2B5EF4-FFF2-40B4-BE49-F238E27FC236}">
                  <a16:creationId xmlns:a16="http://schemas.microsoft.com/office/drawing/2014/main" id="{EE2E8C30-0D3B-9D7B-8004-8BB6504AAC9A}"/>
                </a:ext>
              </a:extLst>
            </p:cNvPr>
            <p:cNvSpPr>
              <a:spLocks noChangeArrowheads="1"/>
            </p:cNvSpPr>
            <p:nvPr/>
          </p:nvSpPr>
          <p:spPr bwMode="auto">
            <a:xfrm>
              <a:off x="3470" y="2568"/>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80" name="Oval 262">
              <a:extLst>
                <a:ext uri="{FF2B5EF4-FFF2-40B4-BE49-F238E27FC236}">
                  <a16:creationId xmlns:a16="http://schemas.microsoft.com/office/drawing/2014/main" id="{54C91A31-B465-1ABB-0A92-D8D874E027B3}"/>
                </a:ext>
              </a:extLst>
            </p:cNvPr>
            <p:cNvSpPr>
              <a:spLocks noChangeArrowheads="1"/>
            </p:cNvSpPr>
            <p:nvPr/>
          </p:nvSpPr>
          <p:spPr bwMode="auto">
            <a:xfrm>
              <a:off x="3516" y="2251"/>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81" name="Oval 263">
              <a:extLst>
                <a:ext uri="{FF2B5EF4-FFF2-40B4-BE49-F238E27FC236}">
                  <a16:creationId xmlns:a16="http://schemas.microsoft.com/office/drawing/2014/main" id="{B9213222-9E57-DAA3-3FB1-B7902E407056}"/>
                </a:ext>
              </a:extLst>
            </p:cNvPr>
            <p:cNvSpPr>
              <a:spLocks noChangeArrowheads="1"/>
            </p:cNvSpPr>
            <p:nvPr/>
          </p:nvSpPr>
          <p:spPr bwMode="auto">
            <a:xfrm>
              <a:off x="3515" y="2387"/>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82" name="Oval 264">
              <a:extLst>
                <a:ext uri="{FF2B5EF4-FFF2-40B4-BE49-F238E27FC236}">
                  <a16:creationId xmlns:a16="http://schemas.microsoft.com/office/drawing/2014/main" id="{7A69F6D6-A309-2A1A-018B-37D6A037A390}"/>
                </a:ext>
              </a:extLst>
            </p:cNvPr>
            <p:cNvSpPr>
              <a:spLocks noChangeArrowheads="1"/>
            </p:cNvSpPr>
            <p:nvPr/>
          </p:nvSpPr>
          <p:spPr bwMode="auto">
            <a:xfrm>
              <a:off x="3516" y="2478"/>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83" name="Oval 265">
              <a:extLst>
                <a:ext uri="{FF2B5EF4-FFF2-40B4-BE49-F238E27FC236}">
                  <a16:creationId xmlns:a16="http://schemas.microsoft.com/office/drawing/2014/main" id="{62DF968C-A379-F5C9-B6EE-A98C341BF351}"/>
                </a:ext>
              </a:extLst>
            </p:cNvPr>
            <p:cNvSpPr>
              <a:spLocks noChangeArrowheads="1"/>
            </p:cNvSpPr>
            <p:nvPr/>
          </p:nvSpPr>
          <p:spPr bwMode="auto">
            <a:xfrm>
              <a:off x="3425" y="2478"/>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84" name="Oval 266">
              <a:extLst>
                <a:ext uri="{FF2B5EF4-FFF2-40B4-BE49-F238E27FC236}">
                  <a16:creationId xmlns:a16="http://schemas.microsoft.com/office/drawing/2014/main" id="{98458AA2-4A87-7381-B978-93C1E8918846}"/>
                </a:ext>
              </a:extLst>
            </p:cNvPr>
            <p:cNvSpPr>
              <a:spLocks noChangeArrowheads="1"/>
            </p:cNvSpPr>
            <p:nvPr/>
          </p:nvSpPr>
          <p:spPr bwMode="auto">
            <a:xfrm>
              <a:off x="3607" y="2478"/>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85" name="Oval 267">
              <a:extLst>
                <a:ext uri="{FF2B5EF4-FFF2-40B4-BE49-F238E27FC236}">
                  <a16:creationId xmlns:a16="http://schemas.microsoft.com/office/drawing/2014/main" id="{467AD3AF-2136-C54B-EB58-5003A8FAC71E}"/>
                </a:ext>
              </a:extLst>
            </p:cNvPr>
            <p:cNvSpPr>
              <a:spLocks noChangeArrowheads="1"/>
            </p:cNvSpPr>
            <p:nvPr/>
          </p:nvSpPr>
          <p:spPr bwMode="auto">
            <a:xfrm>
              <a:off x="3334" y="2478"/>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86" name="Oval 268">
              <a:extLst>
                <a:ext uri="{FF2B5EF4-FFF2-40B4-BE49-F238E27FC236}">
                  <a16:creationId xmlns:a16="http://schemas.microsoft.com/office/drawing/2014/main" id="{9625E72A-DF2A-B7BF-827A-4730D70EE448}"/>
                </a:ext>
              </a:extLst>
            </p:cNvPr>
            <p:cNvSpPr>
              <a:spLocks noChangeArrowheads="1"/>
            </p:cNvSpPr>
            <p:nvPr/>
          </p:nvSpPr>
          <p:spPr bwMode="auto">
            <a:xfrm>
              <a:off x="3334" y="2387"/>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87" name="Oval 269">
              <a:extLst>
                <a:ext uri="{FF2B5EF4-FFF2-40B4-BE49-F238E27FC236}">
                  <a16:creationId xmlns:a16="http://schemas.microsoft.com/office/drawing/2014/main" id="{10C6B4CA-828B-A4B1-86BB-48C0B401666C}"/>
                </a:ext>
              </a:extLst>
            </p:cNvPr>
            <p:cNvSpPr>
              <a:spLocks noChangeArrowheads="1"/>
            </p:cNvSpPr>
            <p:nvPr/>
          </p:nvSpPr>
          <p:spPr bwMode="auto">
            <a:xfrm>
              <a:off x="3652" y="2341"/>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88" name="Oval 270">
              <a:extLst>
                <a:ext uri="{FF2B5EF4-FFF2-40B4-BE49-F238E27FC236}">
                  <a16:creationId xmlns:a16="http://schemas.microsoft.com/office/drawing/2014/main" id="{111CEE47-68B0-2265-847E-C8B322C5A91C}"/>
                </a:ext>
              </a:extLst>
            </p:cNvPr>
            <p:cNvSpPr>
              <a:spLocks noChangeArrowheads="1"/>
            </p:cNvSpPr>
            <p:nvPr/>
          </p:nvSpPr>
          <p:spPr bwMode="auto">
            <a:xfrm>
              <a:off x="3244" y="2433"/>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90" name="Oval 271">
              <a:extLst>
                <a:ext uri="{FF2B5EF4-FFF2-40B4-BE49-F238E27FC236}">
                  <a16:creationId xmlns:a16="http://schemas.microsoft.com/office/drawing/2014/main" id="{4A7162F1-8DE0-2109-3C42-3BC4AAC51A23}"/>
                </a:ext>
              </a:extLst>
            </p:cNvPr>
            <p:cNvSpPr>
              <a:spLocks noChangeArrowheads="1"/>
            </p:cNvSpPr>
            <p:nvPr/>
          </p:nvSpPr>
          <p:spPr bwMode="auto">
            <a:xfrm>
              <a:off x="3153" y="2342"/>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94" name="Oval 272">
              <a:extLst>
                <a:ext uri="{FF2B5EF4-FFF2-40B4-BE49-F238E27FC236}">
                  <a16:creationId xmlns:a16="http://schemas.microsoft.com/office/drawing/2014/main" id="{EA7892EF-5F6C-B4C2-50AB-E29FCDC37387}"/>
                </a:ext>
              </a:extLst>
            </p:cNvPr>
            <p:cNvSpPr>
              <a:spLocks noChangeArrowheads="1"/>
            </p:cNvSpPr>
            <p:nvPr/>
          </p:nvSpPr>
          <p:spPr bwMode="auto">
            <a:xfrm>
              <a:off x="3380" y="2342"/>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95" name="Oval 273">
              <a:extLst>
                <a:ext uri="{FF2B5EF4-FFF2-40B4-BE49-F238E27FC236}">
                  <a16:creationId xmlns:a16="http://schemas.microsoft.com/office/drawing/2014/main" id="{B8D288C1-3421-EA24-027D-A6C337C880CD}"/>
                </a:ext>
              </a:extLst>
            </p:cNvPr>
            <p:cNvSpPr>
              <a:spLocks noChangeArrowheads="1"/>
            </p:cNvSpPr>
            <p:nvPr/>
          </p:nvSpPr>
          <p:spPr bwMode="auto">
            <a:xfrm>
              <a:off x="3379" y="2478"/>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96" name="Oval 274">
              <a:extLst>
                <a:ext uri="{FF2B5EF4-FFF2-40B4-BE49-F238E27FC236}">
                  <a16:creationId xmlns:a16="http://schemas.microsoft.com/office/drawing/2014/main" id="{6D389236-DDF2-585C-F369-82E6D8EB04CA}"/>
                </a:ext>
              </a:extLst>
            </p:cNvPr>
            <p:cNvSpPr>
              <a:spLocks noChangeArrowheads="1"/>
            </p:cNvSpPr>
            <p:nvPr/>
          </p:nvSpPr>
          <p:spPr bwMode="auto">
            <a:xfrm>
              <a:off x="3380" y="2569"/>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97" name="Oval 275">
              <a:extLst>
                <a:ext uri="{FF2B5EF4-FFF2-40B4-BE49-F238E27FC236}">
                  <a16:creationId xmlns:a16="http://schemas.microsoft.com/office/drawing/2014/main" id="{5A642733-400C-7D79-9E4A-6CB082F6207E}"/>
                </a:ext>
              </a:extLst>
            </p:cNvPr>
            <p:cNvSpPr>
              <a:spLocks noChangeArrowheads="1"/>
            </p:cNvSpPr>
            <p:nvPr/>
          </p:nvSpPr>
          <p:spPr bwMode="auto">
            <a:xfrm>
              <a:off x="3334" y="2614"/>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98" name="Oval 276">
              <a:extLst>
                <a:ext uri="{FF2B5EF4-FFF2-40B4-BE49-F238E27FC236}">
                  <a16:creationId xmlns:a16="http://schemas.microsoft.com/office/drawing/2014/main" id="{AA64357F-505E-E6C6-BC78-EF2898FA54E6}"/>
                </a:ext>
              </a:extLst>
            </p:cNvPr>
            <p:cNvSpPr>
              <a:spLocks noChangeArrowheads="1"/>
            </p:cNvSpPr>
            <p:nvPr/>
          </p:nvSpPr>
          <p:spPr bwMode="auto">
            <a:xfrm>
              <a:off x="3471" y="2569"/>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99" name="Oval 277">
              <a:extLst>
                <a:ext uri="{FF2B5EF4-FFF2-40B4-BE49-F238E27FC236}">
                  <a16:creationId xmlns:a16="http://schemas.microsoft.com/office/drawing/2014/main" id="{47A7ED6E-3936-BAD5-7868-8AA20049D59D}"/>
                </a:ext>
              </a:extLst>
            </p:cNvPr>
            <p:cNvSpPr>
              <a:spLocks noChangeArrowheads="1"/>
            </p:cNvSpPr>
            <p:nvPr/>
          </p:nvSpPr>
          <p:spPr bwMode="auto">
            <a:xfrm>
              <a:off x="3198" y="2569"/>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00" name="Oval 278">
              <a:extLst>
                <a:ext uri="{FF2B5EF4-FFF2-40B4-BE49-F238E27FC236}">
                  <a16:creationId xmlns:a16="http://schemas.microsoft.com/office/drawing/2014/main" id="{84836C68-A6CB-DE03-9493-0A62A210F712}"/>
                </a:ext>
              </a:extLst>
            </p:cNvPr>
            <p:cNvSpPr>
              <a:spLocks noChangeArrowheads="1"/>
            </p:cNvSpPr>
            <p:nvPr/>
          </p:nvSpPr>
          <p:spPr bwMode="auto">
            <a:xfrm>
              <a:off x="3198" y="2478"/>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01" name="Oval 279">
              <a:extLst>
                <a:ext uri="{FF2B5EF4-FFF2-40B4-BE49-F238E27FC236}">
                  <a16:creationId xmlns:a16="http://schemas.microsoft.com/office/drawing/2014/main" id="{12FF5C01-CF01-7CDF-4924-43DBDEB0960A}"/>
                </a:ext>
              </a:extLst>
            </p:cNvPr>
            <p:cNvSpPr>
              <a:spLocks noChangeArrowheads="1"/>
            </p:cNvSpPr>
            <p:nvPr/>
          </p:nvSpPr>
          <p:spPr bwMode="auto">
            <a:xfrm>
              <a:off x="3516" y="2432"/>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02" name="Oval 280">
              <a:extLst>
                <a:ext uri="{FF2B5EF4-FFF2-40B4-BE49-F238E27FC236}">
                  <a16:creationId xmlns:a16="http://schemas.microsoft.com/office/drawing/2014/main" id="{E57381E6-824F-128D-41E9-867668803A37}"/>
                </a:ext>
              </a:extLst>
            </p:cNvPr>
            <p:cNvSpPr>
              <a:spLocks noChangeArrowheads="1"/>
            </p:cNvSpPr>
            <p:nvPr/>
          </p:nvSpPr>
          <p:spPr bwMode="auto">
            <a:xfrm flipV="1">
              <a:off x="3607" y="2387"/>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03" name="Oval 281">
              <a:extLst>
                <a:ext uri="{FF2B5EF4-FFF2-40B4-BE49-F238E27FC236}">
                  <a16:creationId xmlns:a16="http://schemas.microsoft.com/office/drawing/2014/main" id="{BA8347D8-E6DA-D749-EBAE-264517E74D98}"/>
                </a:ext>
              </a:extLst>
            </p:cNvPr>
            <p:cNvSpPr>
              <a:spLocks noChangeArrowheads="1"/>
            </p:cNvSpPr>
            <p:nvPr/>
          </p:nvSpPr>
          <p:spPr bwMode="auto">
            <a:xfrm flipV="1">
              <a:off x="3516" y="2296"/>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04" name="Oval 282">
              <a:extLst>
                <a:ext uri="{FF2B5EF4-FFF2-40B4-BE49-F238E27FC236}">
                  <a16:creationId xmlns:a16="http://schemas.microsoft.com/office/drawing/2014/main" id="{24C5D118-F75A-0047-3BF5-4E9186AAF563}"/>
                </a:ext>
              </a:extLst>
            </p:cNvPr>
            <p:cNvSpPr>
              <a:spLocks noChangeArrowheads="1"/>
            </p:cNvSpPr>
            <p:nvPr/>
          </p:nvSpPr>
          <p:spPr bwMode="auto">
            <a:xfrm flipV="1">
              <a:off x="3743" y="2296"/>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05" name="Oval 283">
              <a:extLst>
                <a:ext uri="{FF2B5EF4-FFF2-40B4-BE49-F238E27FC236}">
                  <a16:creationId xmlns:a16="http://schemas.microsoft.com/office/drawing/2014/main" id="{23E45561-B9A9-E544-1116-932886174E54}"/>
                </a:ext>
              </a:extLst>
            </p:cNvPr>
            <p:cNvSpPr>
              <a:spLocks noChangeArrowheads="1"/>
            </p:cNvSpPr>
            <p:nvPr/>
          </p:nvSpPr>
          <p:spPr bwMode="auto">
            <a:xfrm flipV="1">
              <a:off x="3742" y="2432"/>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06" name="Oval 284">
              <a:extLst>
                <a:ext uri="{FF2B5EF4-FFF2-40B4-BE49-F238E27FC236}">
                  <a16:creationId xmlns:a16="http://schemas.microsoft.com/office/drawing/2014/main" id="{3A119F90-D238-8929-83DD-904B969A53D4}"/>
                </a:ext>
              </a:extLst>
            </p:cNvPr>
            <p:cNvSpPr>
              <a:spLocks noChangeArrowheads="1"/>
            </p:cNvSpPr>
            <p:nvPr/>
          </p:nvSpPr>
          <p:spPr bwMode="auto">
            <a:xfrm flipV="1">
              <a:off x="3743" y="2523"/>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07" name="Oval 285">
              <a:extLst>
                <a:ext uri="{FF2B5EF4-FFF2-40B4-BE49-F238E27FC236}">
                  <a16:creationId xmlns:a16="http://schemas.microsoft.com/office/drawing/2014/main" id="{ACE1CB81-C5A2-B3BD-FE99-88F7667E32E2}"/>
                </a:ext>
              </a:extLst>
            </p:cNvPr>
            <p:cNvSpPr>
              <a:spLocks noChangeArrowheads="1"/>
            </p:cNvSpPr>
            <p:nvPr/>
          </p:nvSpPr>
          <p:spPr bwMode="auto">
            <a:xfrm flipV="1">
              <a:off x="3652" y="2523"/>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08" name="Oval 286">
              <a:extLst>
                <a:ext uri="{FF2B5EF4-FFF2-40B4-BE49-F238E27FC236}">
                  <a16:creationId xmlns:a16="http://schemas.microsoft.com/office/drawing/2014/main" id="{D352384B-665E-226D-FA7F-83F3F6B7E6FA}"/>
                </a:ext>
              </a:extLst>
            </p:cNvPr>
            <p:cNvSpPr>
              <a:spLocks noChangeArrowheads="1"/>
            </p:cNvSpPr>
            <p:nvPr/>
          </p:nvSpPr>
          <p:spPr bwMode="auto">
            <a:xfrm flipV="1">
              <a:off x="3834" y="2523"/>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09" name="Oval 287">
              <a:extLst>
                <a:ext uri="{FF2B5EF4-FFF2-40B4-BE49-F238E27FC236}">
                  <a16:creationId xmlns:a16="http://schemas.microsoft.com/office/drawing/2014/main" id="{FB69B844-DFCE-F363-AF0B-0A100DFE108B}"/>
                </a:ext>
              </a:extLst>
            </p:cNvPr>
            <p:cNvSpPr>
              <a:spLocks noChangeArrowheads="1"/>
            </p:cNvSpPr>
            <p:nvPr/>
          </p:nvSpPr>
          <p:spPr bwMode="auto">
            <a:xfrm flipV="1">
              <a:off x="3561" y="2523"/>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10" name="Oval 288">
              <a:extLst>
                <a:ext uri="{FF2B5EF4-FFF2-40B4-BE49-F238E27FC236}">
                  <a16:creationId xmlns:a16="http://schemas.microsoft.com/office/drawing/2014/main" id="{5CDB5CA9-B973-EB43-756B-479B0C19409E}"/>
                </a:ext>
              </a:extLst>
            </p:cNvPr>
            <p:cNvSpPr>
              <a:spLocks noChangeArrowheads="1"/>
            </p:cNvSpPr>
            <p:nvPr/>
          </p:nvSpPr>
          <p:spPr bwMode="auto">
            <a:xfrm flipV="1">
              <a:off x="3561" y="2432"/>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11" name="Oval 289">
              <a:extLst>
                <a:ext uri="{FF2B5EF4-FFF2-40B4-BE49-F238E27FC236}">
                  <a16:creationId xmlns:a16="http://schemas.microsoft.com/office/drawing/2014/main" id="{D1CAEE30-1B41-E057-D81A-D143EA3A01B3}"/>
                </a:ext>
              </a:extLst>
            </p:cNvPr>
            <p:cNvSpPr>
              <a:spLocks noChangeArrowheads="1"/>
            </p:cNvSpPr>
            <p:nvPr/>
          </p:nvSpPr>
          <p:spPr bwMode="auto">
            <a:xfrm flipV="1">
              <a:off x="3879" y="2386"/>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12" name="Oval 290">
              <a:extLst>
                <a:ext uri="{FF2B5EF4-FFF2-40B4-BE49-F238E27FC236}">
                  <a16:creationId xmlns:a16="http://schemas.microsoft.com/office/drawing/2014/main" id="{8E32D8F0-9A92-56BA-F118-D0EBFEE40DBE}"/>
                </a:ext>
              </a:extLst>
            </p:cNvPr>
            <p:cNvSpPr>
              <a:spLocks noChangeArrowheads="1"/>
            </p:cNvSpPr>
            <p:nvPr/>
          </p:nvSpPr>
          <p:spPr bwMode="auto">
            <a:xfrm flipV="1">
              <a:off x="3652" y="2342"/>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13" name="Oval 291">
              <a:extLst>
                <a:ext uri="{FF2B5EF4-FFF2-40B4-BE49-F238E27FC236}">
                  <a16:creationId xmlns:a16="http://schemas.microsoft.com/office/drawing/2014/main" id="{3E3857C0-A668-0338-F776-6497A7936307}"/>
                </a:ext>
              </a:extLst>
            </p:cNvPr>
            <p:cNvSpPr>
              <a:spLocks noChangeArrowheads="1"/>
            </p:cNvSpPr>
            <p:nvPr/>
          </p:nvSpPr>
          <p:spPr bwMode="auto">
            <a:xfrm flipV="1">
              <a:off x="3787" y="2387"/>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14" name="Oval 292">
              <a:extLst>
                <a:ext uri="{FF2B5EF4-FFF2-40B4-BE49-F238E27FC236}">
                  <a16:creationId xmlns:a16="http://schemas.microsoft.com/office/drawing/2014/main" id="{113CC9F0-D63E-4581-A9FE-D9C98E0D3274}"/>
                </a:ext>
              </a:extLst>
            </p:cNvPr>
            <p:cNvSpPr>
              <a:spLocks noChangeArrowheads="1"/>
            </p:cNvSpPr>
            <p:nvPr/>
          </p:nvSpPr>
          <p:spPr bwMode="auto">
            <a:xfrm flipV="1">
              <a:off x="3788" y="2478"/>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16" name="Oval 293">
              <a:extLst>
                <a:ext uri="{FF2B5EF4-FFF2-40B4-BE49-F238E27FC236}">
                  <a16:creationId xmlns:a16="http://schemas.microsoft.com/office/drawing/2014/main" id="{B8871DBC-D0DD-DACD-88EE-DE70507A9CBF}"/>
                </a:ext>
              </a:extLst>
            </p:cNvPr>
            <p:cNvSpPr>
              <a:spLocks noChangeArrowheads="1"/>
            </p:cNvSpPr>
            <p:nvPr/>
          </p:nvSpPr>
          <p:spPr bwMode="auto">
            <a:xfrm flipV="1">
              <a:off x="3697" y="2478"/>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17" name="Oval 294">
              <a:extLst>
                <a:ext uri="{FF2B5EF4-FFF2-40B4-BE49-F238E27FC236}">
                  <a16:creationId xmlns:a16="http://schemas.microsoft.com/office/drawing/2014/main" id="{C1F2F711-86B9-AC97-9A70-6814DFC02D25}"/>
                </a:ext>
              </a:extLst>
            </p:cNvPr>
            <p:cNvSpPr>
              <a:spLocks noChangeArrowheads="1"/>
            </p:cNvSpPr>
            <p:nvPr/>
          </p:nvSpPr>
          <p:spPr bwMode="auto">
            <a:xfrm flipV="1">
              <a:off x="3879" y="2478"/>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18" name="Oval 295">
              <a:extLst>
                <a:ext uri="{FF2B5EF4-FFF2-40B4-BE49-F238E27FC236}">
                  <a16:creationId xmlns:a16="http://schemas.microsoft.com/office/drawing/2014/main" id="{4BB03ABB-4EF3-E00C-6D8D-D83DF7647517}"/>
                </a:ext>
              </a:extLst>
            </p:cNvPr>
            <p:cNvSpPr>
              <a:spLocks noChangeArrowheads="1"/>
            </p:cNvSpPr>
            <p:nvPr/>
          </p:nvSpPr>
          <p:spPr bwMode="auto">
            <a:xfrm flipV="1">
              <a:off x="3606" y="2478"/>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19" name="Oval 296">
              <a:extLst>
                <a:ext uri="{FF2B5EF4-FFF2-40B4-BE49-F238E27FC236}">
                  <a16:creationId xmlns:a16="http://schemas.microsoft.com/office/drawing/2014/main" id="{B1950D98-3D41-A168-B8B7-C3F85C7DABC2}"/>
                </a:ext>
              </a:extLst>
            </p:cNvPr>
            <p:cNvSpPr>
              <a:spLocks noChangeArrowheads="1"/>
            </p:cNvSpPr>
            <p:nvPr/>
          </p:nvSpPr>
          <p:spPr bwMode="auto">
            <a:xfrm flipV="1">
              <a:off x="3606" y="2387"/>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20" name="Oval 297">
              <a:extLst>
                <a:ext uri="{FF2B5EF4-FFF2-40B4-BE49-F238E27FC236}">
                  <a16:creationId xmlns:a16="http://schemas.microsoft.com/office/drawing/2014/main" id="{4559E2DB-0717-F492-2A8F-7AD33639DB12}"/>
                </a:ext>
              </a:extLst>
            </p:cNvPr>
            <p:cNvSpPr>
              <a:spLocks noChangeArrowheads="1"/>
            </p:cNvSpPr>
            <p:nvPr/>
          </p:nvSpPr>
          <p:spPr bwMode="auto">
            <a:xfrm flipV="1">
              <a:off x="3515" y="2432"/>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21" name="Oval 298">
              <a:extLst>
                <a:ext uri="{FF2B5EF4-FFF2-40B4-BE49-F238E27FC236}">
                  <a16:creationId xmlns:a16="http://schemas.microsoft.com/office/drawing/2014/main" id="{265BD0FE-0A56-FC0D-02CF-923F3AFAA7F2}"/>
                </a:ext>
              </a:extLst>
            </p:cNvPr>
            <p:cNvSpPr>
              <a:spLocks noChangeArrowheads="1"/>
            </p:cNvSpPr>
            <p:nvPr/>
          </p:nvSpPr>
          <p:spPr bwMode="auto">
            <a:xfrm flipV="1">
              <a:off x="3425" y="2342"/>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22" name="Oval 299">
              <a:extLst>
                <a:ext uri="{FF2B5EF4-FFF2-40B4-BE49-F238E27FC236}">
                  <a16:creationId xmlns:a16="http://schemas.microsoft.com/office/drawing/2014/main" id="{7FC11EE2-F0CF-AFD4-68D0-878A3A58CDFA}"/>
                </a:ext>
              </a:extLst>
            </p:cNvPr>
            <p:cNvSpPr>
              <a:spLocks noChangeArrowheads="1"/>
            </p:cNvSpPr>
            <p:nvPr/>
          </p:nvSpPr>
          <p:spPr bwMode="auto">
            <a:xfrm flipV="1">
              <a:off x="3652" y="2342"/>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23" name="Oval 300">
              <a:extLst>
                <a:ext uri="{FF2B5EF4-FFF2-40B4-BE49-F238E27FC236}">
                  <a16:creationId xmlns:a16="http://schemas.microsoft.com/office/drawing/2014/main" id="{26A9A37B-BE36-0675-4F38-5BDD13D30B83}"/>
                </a:ext>
              </a:extLst>
            </p:cNvPr>
            <p:cNvSpPr>
              <a:spLocks noChangeArrowheads="1"/>
            </p:cNvSpPr>
            <p:nvPr/>
          </p:nvSpPr>
          <p:spPr bwMode="auto">
            <a:xfrm flipV="1">
              <a:off x="3651" y="2478"/>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24" name="Oval 301">
              <a:extLst>
                <a:ext uri="{FF2B5EF4-FFF2-40B4-BE49-F238E27FC236}">
                  <a16:creationId xmlns:a16="http://schemas.microsoft.com/office/drawing/2014/main" id="{4CE15DDA-1840-03BC-4144-7BB4CC01A2C9}"/>
                </a:ext>
              </a:extLst>
            </p:cNvPr>
            <p:cNvSpPr>
              <a:spLocks noChangeArrowheads="1"/>
            </p:cNvSpPr>
            <p:nvPr/>
          </p:nvSpPr>
          <p:spPr bwMode="auto">
            <a:xfrm flipV="1">
              <a:off x="3652" y="2569"/>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25" name="Oval 302">
              <a:extLst>
                <a:ext uri="{FF2B5EF4-FFF2-40B4-BE49-F238E27FC236}">
                  <a16:creationId xmlns:a16="http://schemas.microsoft.com/office/drawing/2014/main" id="{E7C0CF0F-0379-88FA-990B-6CFBF186FB39}"/>
                </a:ext>
              </a:extLst>
            </p:cNvPr>
            <p:cNvSpPr>
              <a:spLocks noChangeArrowheads="1"/>
            </p:cNvSpPr>
            <p:nvPr/>
          </p:nvSpPr>
          <p:spPr bwMode="auto">
            <a:xfrm flipV="1">
              <a:off x="3560" y="2614"/>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26" name="Oval 303">
              <a:extLst>
                <a:ext uri="{FF2B5EF4-FFF2-40B4-BE49-F238E27FC236}">
                  <a16:creationId xmlns:a16="http://schemas.microsoft.com/office/drawing/2014/main" id="{0BB7CBF2-5FC8-F9D9-D94E-0F2710C78397}"/>
                </a:ext>
              </a:extLst>
            </p:cNvPr>
            <p:cNvSpPr>
              <a:spLocks noChangeArrowheads="1"/>
            </p:cNvSpPr>
            <p:nvPr/>
          </p:nvSpPr>
          <p:spPr bwMode="auto">
            <a:xfrm flipV="1">
              <a:off x="3743" y="2569"/>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27" name="Oval 304">
              <a:extLst>
                <a:ext uri="{FF2B5EF4-FFF2-40B4-BE49-F238E27FC236}">
                  <a16:creationId xmlns:a16="http://schemas.microsoft.com/office/drawing/2014/main" id="{87395DDA-EC3B-C375-38F5-40F9AB74F9B1}"/>
                </a:ext>
              </a:extLst>
            </p:cNvPr>
            <p:cNvSpPr>
              <a:spLocks noChangeArrowheads="1"/>
            </p:cNvSpPr>
            <p:nvPr/>
          </p:nvSpPr>
          <p:spPr bwMode="auto">
            <a:xfrm flipV="1">
              <a:off x="3470" y="2614"/>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28" name="Oval 305">
              <a:extLst>
                <a:ext uri="{FF2B5EF4-FFF2-40B4-BE49-F238E27FC236}">
                  <a16:creationId xmlns:a16="http://schemas.microsoft.com/office/drawing/2014/main" id="{8F4E5339-CC58-ACE2-E2E6-BDBD13DF097D}"/>
                </a:ext>
              </a:extLst>
            </p:cNvPr>
            <p:cNvSpPr>
              <a:spLocks noChangeArrowheads="1"/>
            </p:cNvSpPr>
            <p:nvPr/>
          </p:nvSpPr>
          <p:spPr bwMode="auto">
            <a:xfrm flipV="1">
              <a:off x="3470" y="2478"/>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29" name="Oval 306">
              <a:extLst>
                <a:ext uri="{FF2B5EF4-FFF2-40B4-BE49-F238E27FC236}">
                  <a16:creationId xmlns:a16="http://schemas.microsoft.com/office/drawing/2014/main" id="{97A8EB6A-BEC5-9458-52AC-95B4279B0F9A}"/>
                </a:ext>
              </a:extLst>
            </p:cNvPr>
            <p:cNvSpPr>
              <a:spLocks noChangeArrowheads="1"/>
            </p:cNvSpPr>
            <p:nvPr/>
          </p:nvSpPr>
          <p:spPr bwMode="auto">
            <a:xfrm flipV="1">
              <a:off x="3788" y="2431"/>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grpSp>
      <p:sp>
        <p:nvSpPr>
          <p:cNvPr id="130" name="Text Box 308">
            <a:extLst>
              <a:ext uri="{FF2B5EF4-FFF2-40B4-BE49-F238E27FC236}">
                <a16:creationId xmlns:a16="http://schemas.microsoft.com/office/drawing/2014/main" id="{5B395275-FD1C-90D2-4495-29397CC1B7FE}"/>
              </a:ext>
            </a:extLst>
          </p:cNvPr>
          <p:cNvSpPr txBox="1">
            <a:spLocks noChangeArrowheads="1"/>
          </p:cNvSpPr>
          <p:nvPr/>
        </p:nvSpPr>
        <p:spPr bwMode="auto">
          <a:xfrm>
            <a:off x="4161169" y="2504517"/>
            <a:ext cx="28328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ja-JP" b="1" dirty="0">
                <a:latin typeface="Arial" panose="020B0604020202020204" pitchFamily="34" charset="0"/>
                <a:cs typeface="Arial" panose="020B0604020202020204" pitchFamily="34" charset="0"/>
              </a:rPr>
              <a:t>Comminution</a:t>
            </a:r>
          </a:p>
          <a:p>
            <a:pPr eaLnBrk="1" hangingPunct="1">
              <a:spcBef>
                <a:spcPct val="50000"/>
              </a:spcBef>
            </a:pPr>
            <a:r>
              <a:rPr lang="en-US" altLang="ja-JP" dirty="0">
                <a:latin typeface="Arial" panose="020B0604020202020204" pitchFamily="34" charset="0"/>
                <a:cs typeface="Arial" panose="020B0604020202020204" pitchFamily="34" charset="0"/>
              </a:rPr>
              <a:t>Crushing/grinding </a:t>
            </a:r>
          </a:p>
        </p:txBody>
      </p:sp>
      <p:sp>
        <p:nvSpPr>
          <p:cNvPr id="131" name="Text Box 309">
            <a:extLst>
              <a:ext uri="{FF2B5EF4-FFF2-40B4-BE49-F238E27FC236}">
                <a16:creationId xmlns:a16="http://schemas.microsoft.com/office/drawing/2014/main" id="{D4BC05E9-2529-C873-3962-E8ABBD994089}"/>
              </a:ext>
            </a:extLst>
          </p:cNvPr>
          <p:cNvSpPr txBox="1">
            <a:spLocks noChangeArrowheads="1"/>
          </p:cNvSpPr>
          <p:nvPr/>
        </p:nvSpPr>
        <p:spPr bwMode="auto">
          <a:xfrm>
            <a:off x="471323" y="3199633"/>
            <a:ext cx="190391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ja-JP" dirty="0">
                <a:latin typeface="Arial" panose="020B0604020202020204" pitchFamily="34" charset="0"/>
                <a:cs typeface="Arial" panose="020B0604020202020204" pitchFamily="34" charset="0"/>
              </a:rPr>
              <a:t>Valuables mineral </a:t>
            </a:r>
          </a:p>
        </p:txBody>
      </p:sp>
      <p:sp>
        <p:nvSpPr>
          <p:cNvPr id="132" name="Line 310">
            <a:extLst>
              <a:ext uri="{FF2B5EF4-FFF2-40B4-BE49-F238E27FC236}">
                <a16:creationId xmlns:a16="http://schemas.microsoft.com/office/drawing/2014/main" id="{DE318052-B3F5-8A84-0D24-9B434FB31851}"/>
              </a:ext>
            </a:extLst>
          </p:cNvPr>
          <p:cNvSpPr>
            <a:spLocks noChangeShapeType="1"/>
          </p:cNvSpPr>
          <p:nvPr/>
        </p:nvSpPr>
        <p:spPr bwMode="auto">
          <a:xfrm>
            <a:off x="2205370" y="3582131"/>
            <a:ext cx="819150" cy="36637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JP">
              <a:latin typeface="Arial" panose="020B0604020202020204" pitchFamily="34" charset="0"/>
              <a:cs typeface="Arial" panose="020B0604020202020204" pitchFamily="34" charset="0"/>
            </a:endParaRPr>
          </a:p>
        </p:txBody>
      </p:sp>
      <p:sp>
        <p:nvSpPr>
          <p:cNvPr id="133" name="Text Box 311">
            <a:extLst>
              <a:ext uri="{FF2B5EF4-FFF2-40B4-BE49-F238E27FC236}">
                <a16:creationId xmlns:a16="http://schemas.microsoft.com/office/drawing/2014/main" id="{AAA76CC3-3836-01C5-4E25-A03DB7F4696A}"/>
              </a:ext>
            </a:extLst>
          </p:cNvPr>
          <p:cNvSpPr txBox="1">
            <a:spLocks noChangeArrowheads="1"/>
          </p:cNvSpPr>
          <p:nvPr/>
        </p:nvSpPr>
        <p:spPr bwMode="auto">
          <a:xfrm>
            <a:off x="306471" y="4614858"/>
            <a:ext cx="269924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ja-JP" dirty="0">
                <a:latin typeface="Arial" panose="020B0604020202020204" pitchFamily="34" charset="0"/>
                <a:cs typeface="Arial" panose="020B0604020202020204" pitchFamily="34" charset="0"/>
              </a:rPr>
              <a:t>Non-valuables</a:t>
            </a:r>
          </a:p>
          <a:p>
            <a:pPr eaLnBrk="1" hangingPunct="1">
              <a:spcBef>
                <a:spcPct val="50000"/>
              </a:spcBef>
            </a:pPr>
            <a:r>
              <a:rPr lang="en-US" altLang="ja-JP" dirty="0">
                <a:latin typeface="Arial" panose="020B0604020202020204" pitchFamily="34" charset="0"/>
                <a:cs typeface="Arial" panose="020B0604020202020204" pitchFamily="34" charset="0"/>
              </a:rPr>
              <a:t>(gangue minerals)</a:t>
            </a:r>
          </a:p>
        </p:txBody>
      </p:sp>
      <p:sp>
        <p:nvSpPr>
          <p:cNvPr id="134" name="Text Box 314">
            <a:extLst>
              <a:ext uri="{FF2B5EF4-FFF2-40B4-BE49-F238E27FC236}">
                <a16:creationId xmlns:a16="http://schemas.microsoft.com/office/drawing/2014/main" id="{730FE5F1-73E9-0039-4AC0-22C8530830E2}"/>
              </a:ext>
            </a:extLst>
          </p:cNvPr>
          <p:cNvSpPr txBox="1">
            <a:spLocks noChangeArrowheads="1"/>
          </p:cNvSpPr>
          <p:nvPr/>
        </p:nvSpPr>
        <p:spPr bwMode="auto">
          <a:xfrm>
            <a:off x="6088392" y="3554588"/>
            <a:ext cx="24003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en-US" altLang="ja-JP" dirty="0">
                <a:solidFill>
                  <a:srgbClr val="FF0000"/>
                </a:solidFill>
                <a:highlight>
                  <a:srgbClr val="FFFF00"/>
                </a:highlight>
                <a:latin typeface="Arial" panose="020B0604020202020204" pitchFamily="34" charset="0"/>
                <a:cs typeface="Arial" panose="020B0604020202020204" pitchFamily="34" charset="0"/>
              </a:rPr>
              <a:t>Separation (concentration)</a:t>
            </a:r>
          </a:p>
        </p:txBody>
      </p:sp>
      <p:sp>
        <p:nvSpPr>
          <p:cNvPr id="135" name="Text Box 316">
            <a:extLst>
              <a:ext uri="{FF2B5EF4-FFF2-40B4-BE49-F238E27FC236}">
                <a16:creationId xmlns:a16="http://schemas.microsoft.com/office/drawing/2014/main" id="{97371429-BF3B-C098-3D09-D1F7A839C373}"/>
              </a:ext>
            </a:extLst>
          </p:cNvPr>
          <p:cNvSpPr txBox="1">
            <a:spLocks noChangeArrowheads="1"/>
          </p:cNvSpPr>
          <p:nvPr/>
        </p:nvSpPr>
        <p:spPr bwMode="auto">
          <a:xfrm>
            <a:off x="9290085" y="5767944"/>
            <a:ext cx="1403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ja-JP" dirty="0">
                <a:latin typeface="Arial" panose="020B0604020202020204" pitchFamily="34" charset="0"/>
                <a:cs typeface="Arial" panose="020B0604020202020204" pitchFamily="34" charset="0"/>
              </a:rPr>
              <a:t>Tailings</a:t>
            </a:r>
          </a:p>
        </p:txBody>
      </p:sp>
      <p:sp>
        <p:nvSpPr>
          <p:cNvPr id="136" name="Text Box 320">
            <a:extLst>
              <a:ext uri="{FF2B5EF4-FFF2-40B4-BE49-F238E27FC236}">
                <a16:creationId xmlns:a16="http://schemas.microsoft.com/office/drawing/2014/main" id="{3E4169F1-3EDF-24DC-0370-6FF5048AE10C}"/>
              </a:ext>
            </a:extLst>
          </p:cNvPr>
          <p:cNvSpPr txBox="1">
            <a:spLocks noChangeArrowheads="1"/>
          </p:cNvSpPr>
          <p:nvPr/>
        </p:nvSpPr>
        <p:spPr bwMode="auto">
          <a:xfrm>
            <a:off x="3386470" y="4733287"/>
            <a:ext cx="407034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en-US" altLang="ja-JP" b="1" dirty="0">
                <a:latin typeface="Arial" panose="020B0604020202020204" pitchFamily="34" charset="0"/>
                <a:cs typeface="Arial" panose="020B0604020202020204" pitchFamily="34" charset="0"/>
              </a:rPr>
              <a:t>Liberated minerals </a:t>
            </a:r>
          </a:p>
          <a:p>
            <a:pPr algn="ctr" eaLnBrk="1" hangingPunct="1">
              <a:spcBef>
                <a:spcPct val="50000"/>
              </a:spcBef>
            </a:pPr>
            <a:r>
              <a:rPr lang="en-US" altLang="ja-JP" dirty="0">
                <a:latin typeface="Arial" panose="020B0604020202020204" pitchFamily="34" charset="0"/>
                <a:cs typeface="Arial" panose="020B0604020202020204" pitchFamily="34" charset="0"/>
              </a:rPr>
              <a:t>(i.e., valuable mineral particles are liberated from gangue mineral particles)</a:t>
            </a:r>
          </a:p>
        </p:txBody>
      </p:sp>
      <p:sp>
        <p:nvSpPr>
          <p:cNvPr id="137" name="Text Box 316">
            <a:extLst>
              <a:ext uri="{FF2B5EF4-FFF2-40B4-BE49-F238E27FC236}">
                <a16:creationId xmlns:a16="http://schemas.microsoft.com/office/drawing/2014/main" id="{1246D484-F4B3-97F5-3B9D-ED0CE92BAF9F}"/>
              </a:ext>
            </a:extLst>
          </p:cNvPr>
          <p:cNvSpPr txBox="1">
            <a:spLocks noChangeArrowheads="1"/>
          </p:cNvSpPr>
          <p:nvPr/>
        </p:nvSpPr>
        <p:spPr bwMode="auto">
          <a:xfrm>
            <a:off x="9017828" y="2116410"/>
            <a:ext cx="19478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ja-JP" dirty="0">
                <a:latin typeface="Arial" panose="020B0604020202020204" pitchFamily="34" charset="0"/>
                <a:cs typeface="Arial" panose="020B0604020202020204" pitchFamily="34" charset="0"/>
              </a:rPr>
              <a:t>Concentrate</a:t>
            </a:r>
          </a:p>
        </p:txBody>
      </p:sp>
      <p:grpSp>
        <p:nvGrpSpPr>
          <p:cNvPr id="138" name="Group 249">
            <a:extLst>
              <a:ext uri="{FF2B5EF4-FFF2-40B4-BE49-F238E27FC236}">
                <a16:creationId xmlns:a16="http://schemas.microsoft.com/office/drawing/2014/main" id="{2AA43317-E8D2-C41C-5C56-11AD4870F0E6}"/>
              </a:ext>
            </a:extLst>
          </p:cNvPr>
          <p:cNvGrpSpPr>
            <a:grpSpLocks/>
          </p:cNvGrpSpPr>
          <p:nvPr/>
        </p:nvGrpSpPr>
        <p:grpSpPr bwMode="auto">
          <a:xfrm>
            <a:off x="9037421" y="2515697"/>
            <a:ext cx="1225550" cy="647700"/>
            <a:chOff x="3153" y="2251"/>
            <a:chExt cx="772" cy="408"/>
          </a:xfrm>
        </p:grpSpPr>
        <p:sp>
          <p:nvSpPr>
            <p:cNvPr id="139" name="Oval 250">
              <a:extLst>
                <a:ext uri="{FF2B5EF4-FFF2-40B4-BE49-F238E27FC236}">
                  <a16:creationId xmlns:a16="http://schemas.microsoft.com/office/drawing/2014/main" id="{076231FA-DFC7-F467-24AA-4F319F6496DA}"/>
                </a:ext>
              </a:extLst>
            </p:cNvPr>
            <p:cNvSpPr>
              <a:spLocks noChangeArrowheads="1"/>
            </p:cNvSpPr>
            <p:nvPr/>
          </p:nvSpPr>
          <p:spPr bwMode="auto">
            <a:xfrm>
              <a:off x="3335" y="2387"/>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40" name="Oval 251">
              <a:extLst>
                <a:ext uri="{FF2B5EF4-FFF2-40B4-BE49-F238E27FC236}">
                  <a16:creationId xmlns:a16="http://schemas.microsoft.com/office/drawing/2014/main" id="{EE9CAA6A-2AA7-EF39-69C3-932157B2441D}"/>
                </a:ext>
              </a:extLst>
            </p:cNvPr>
            <p:cNvSpPr>
              <a:spLocks noChangeArrowheads="1"/>
            </p:cNvSpPr>
            <p:nvPr/>
          </p:nvSpPr>
          <p:spPr bwMode="auto">
            <a:xfrm>
              <a:off x="3244" y="2296"/>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41" name="Oval 252">
              <a:extLst>
                <a:ext uri="{FF2B5EF4-FFF2-40B4-BE49-F238E27FC236}">
                  <a16:creationId xmlns:a16="http://schemas.microsoft.com/office/drawing/2014/main" id="{B5DB720E-AE64-8C65-B270-2AD2EAA5DBF6}"/>
                </a:ext>
              </a:extLst>
            </p:cNvPr>
            <p:cNvSpPr>
              <a:spLocks noChangeArrowheads="1"/>
            </p:cNvSpPr>
            <p:nvPr/>
          </p:nvSpPr>
          <p:spPr bwMode="auto">
            <a:xfrm>
              <a:off x="3471" y="2296"/>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42" name="Oval 253">
              <a:extLst>
                <a:ext uri="{FF2B5EF4-FFF2-40B4-BE49-F238E27FC236}">
                  <a16:creationId xmlns:a16="http://schemas.microsoft.com/office/drawing/2014/main" id="{6AEED702-C881-1F8F-A5BE-E6A64E84AEEE}"/>
                </a:ext>
              </a:extLst>
            </p:cNvPr>
            <p:cNvSpPr>
              <a:spLocks noChangeArrowheads="1"/>
            </p:cNvSpPr>
            <p:nvPr/>
          </p:nvSpPr>
          <p:spPr bwMode="auto">
            <a:xfrm>
              <a:off x="3470" y="2432"/>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43" name="Oval 254">
              <a:extLst>
                <a:ext uri="{FF2B5EF4-FFF2-40B4-BE49-F238E27FC236}">
                  <a16:creationId xmlns:a16="http://schemas.microsoft.com/office/drawing/2014/main" id="{0A1499D1-111C-6C6E-A802-0378CDC672DE}"/>
                </a:ext>
              </a:extLst>
            </p:cNvPr>
            <p:cNvSpPr>
              <a:spLocks noChangeArrowheads="1"/>
            </p:cNvSpPr>
            <p:nvPr/>
          </p:nvSpPr>
          <p:spPr bwMode="auto">
            <a:xfrm>
              <a:off x="3471" y="2523"/>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44" name="Oval 255">
              <a:extLst>
                <a:ext uri="{FF2B5EF4-FFF2-40B4-BE49-F238E27FC236}">
                  <a16:creationId xmlns:a16="http://schemas.microsoft.com/office/drawing/2014/main" id="{B5711E2D-5207-EC24-9B66-324FA216395A}"/>
                </a:ext>
              </a:extLst>
            </p:cNvPr>
            <p:cNvSpPr>
              <a:spLocks noChangeArrowheads="1"/>
            </p:cNvSpPr>
            <p:nvPr/>
          </p:nvSpPr>
          <p:spPr bwMode="auto">
            <a:xfrm>
              <a:off x="3380" y="2523"/>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45" name="Oval 256">
              <a:extLst>
                <a:ext uri="{FF2B5EF4-FFF2-40B4-BE49-F238E27FC236}">
                  <a16:creationId xmlns:a16="http://schemas.microsoft.com/office/drawing/2014/main" id="{ACE105B5-4578-58E4-7856-4F69D82D72FD}"/>
                </a:ext>
              </a:extLst>
            </p:cNvPr>
            <p:cNvSpPr>
              <a:spLocks noChangeArrowheads="1"/>
            </p:cNvSpPr>
            <p:nvPr/>
          </p:nvSpPr>
          <p:spPr bwMode="auto">
            <a:xfrm>
              <a:off x="3562" y="2523"/>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46" name="Oval 257">
              <a:extLst>
                <a:ext uri="{FF2B5EF4-FFF2-40B4-BE49-F238E27FC236}">
                  <a16:creationId xmlns:a16="http://schemas.microsoft.com/office/drawing/2014/main" id="{5E735C43-85AD-F444-3305-0FF3A8A27167}"/>
                </a:ext>
              </a:extLst>
            </p:cNvPr>
            <p:cNvSpPr>
              <a:spLocks noChangeArrowheads="1"/>
            </p:cNvSpPr>
            <p:nvPr/>
          </p:nvSpPr>
          <p:spPr bwMode="auto">
            <a:xfrm>
              <a:off x="3289" y="2523"/>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47" name="Oval 258">
              <a:extLst>
                <a:ext uri="{FF2B5EF4-FFF2-40B4-BE49-F238E27FC236}">
                  <a16:creationId xmlns:a16="http://schemas.microsoft.com/office/drawing/2014/main" id="{6D3128F7-157D-D143-F2DD-AED7F04F3915}"/>
                </a:ext>
              </a:extLst>
            </p:cNvPr>
            <p:cNvSpPr>
              <a:spLocks noChangeArrowheads="1"/>
            </p:cNvSpPr>
            <p:nvPr/>
          </p:nvSpPr>
          <p:spPr bwMode="auto">
            <a:xfrm>
              <a:off x="3289" y="2432"/>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48" name="Oval 259">
              <a:extLst>
                <a:ext uri="{FF2B5EF4-FFF2-40B4-BE49-F238E27FC236}">
                  <a16:creationId xmlns:a16="http://schemas.microsoft.com/office/drawing/2014/main" id="{568F9106-DAC9-8074-1E47-6C00E3C419F5}"/>
                </a:ext>
              </a:extLst>
            </p:cNvPr>
            <p:cNvSpPr>
              <a:spLocks noChangeArrowheads="1"/>
            </p:cNvSpPr>
            <p:nvPr/>
          </p:nvSpPr>
          <p:spPr bwMode="auto">
            <a:xfrm>
              <a:off x="3607" y="2386"/>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49" name="Oval 260">
              <a:extLst>
                <a:ext uri="{FF2B5EF4-FFF2-40B4-BE49-F238E27FC236}">
                  <a16:creationId xmlns:a16="http://schemas.microsoft.com/office/drawing/2014/main" id="{B8A8C315-C4B0-28A0-2FE8-A8895FBB2D29}"/>
                </a:ext>
              </a:extLst>
            </p:cNvPr>
            <p:cNvSpPr>
              <a:spLocks noChangeArrowheads="1"/>
            </p:cNvSpPr>
            <p:nvPr/>
          </p:nvSpPr>
          <p:spPr bwMode="auto">
            <a:xfrm>
              <a:off x="3380" y="2342"/>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50" name="Oval 261">
              <a:extLst>
                <a:ext uri="{FF2B5EF4-FFF2-40B4-BE49-F238E27FC236}">
                  <a16:creationId xmlns:a16="http://schemas.microsoft.com/office/drawing/2014/main" id="{74BC5B0B-36AB-1D7A-FD0B-EDB7EE737B56}"/>
                </a:ext>
              </a:extLst>
            </p:cNvPr>
            <p:cNvSpPr>
              <a:spLocks noChangeArrowheads="1"/>
            </p:cNvSpPr>
            <p:nvPr/>
          </p:nvSpPr>
          <p:spPr bwMode="auto">
            <a:xfrm>
              <a:off x="3470" y="2568"/>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51" name="Oval 262">
              <a:extLst>
                <a:ext uri="{FF2B5EF4-FFF2-40B4-BE49-F238E27FC236}">
                  <a16:creationId xmlns:a16="http://schemas.microsoft.com/office/drawing/2014/main" id="{5B4CAFE9-761A-750E-3E2D-949324C477EC}"/>
                </a:ext>
              </a:extLst>
            </p:cNvPr>
            <p:cNvSpPr>
              <a:spLocks noChangeArrowheads="1"/>
            </p:cNvSpPr>
            <p:nvPr/>
          </p:nvSpPr>
          <p:spPr bwMode="auto">
            <a:xfrm>
              <a:off x="3516" y="2251"/>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52" name="Oval 263">
              <a:extLst>
                <a:ext uri="{FF2B5EF4-FFF2-40B4-BE49-F238E27FC236}">
                  <a16:creationId xmlns:a16="http://schemas.microsoft.com/office/drawing/2014/main" id="{6C746501-9893-BF8C-FDCD-F1519834CD7C}"/>
                </a:ext>
              </a:extLst>
            </p:cNvPr>
            <p:cNvSpPr>
              <a:spLocks noChangeArrowheads="1"/>
            </p:cNvSpPr>
            <p:nvPr/>
          </p:nvSpPr>
          <p:spPr bwMode="auto">
            <a:xfrm>
              <a:off x="3515" y="2387"/>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53" name="Oval 264">
              <a:extLst>
                <a:ext uri="{FF2B5EF4-FFF2-40B4-BE49-F238E27FC236}">
                  <a16:creationId xmlns:a16="http://schemas.microsoft.com/office/drawing/2014/main" id="{81F2CDC8-9E14-DF8D-B4AD-241FE888D2B5}"/>
                </a:ext>
              </a:extLst>
            </p:cNvPr>
            <p:cNvSpPr>
              <a:spLocks noChangeArrowheads="1"/>
            </p:cNvSpPr>
            <p:nvPr/>
          </p:nvSpPr>
          <p:spPr bwMode="auto">
            <a:xfrm>
              <a:off x="3516" y="2478"/>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54" name="Oval 265">
              <a:extLst>
                <a:ext uri="{FF2B5EF4-FFF2-40B4-BE49-F238E27FC236}">
                  <a16:creationId xmlns:a16="http://schemas.microsoft.com/office/drawing/2014/main" id="{F01E7735-52DA-22DF-2070-A3A653FDD6D6}"/>
                </a:ext>
              </a:extLst>
            </p:cNvPr>
            <p:cNvSpPr>
              <a:spLocks noChangeArrowheads="1"/>
            </p:cNvSpPr>
            <p:nvPr/>
          </p:nvSpPr>
          <p:spPr bwMode="auto">
            <a:xfrm>
              <a:off x="3425" y="2478"/>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55" name="Oval 266">
              <a:extLst>
                <a:ext uri="{FF2B5EF4-FFF2-40B4-BE49-F238E27FC236}">
                  <a16:creationId xmlns:a16="http://schemas.microsoft.com/office/drawing/2014/main" id="{98A0E84F-BBCA-554D-8402-3197284BE7AC}"/>
                </a:ext>
              </a:extLst>
            </p:cNvPr>
            <p:cNvSpPr>
              <a:spLocks noChangeArrowheads="1"/>
            </p:cNvSpPr>
            <p:nvPr/>
          </p:nvSpPr>
          <p:spPr bwMode="auto">
            <a:xfrm>
              <a:off x="3607" y="2478"/>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56" name="Oval 267">
              <a:extLst>
                <a:ext uri="{FF2B5EF4-FFF2-40B4-BE49-F238E27FC236}">
                  <a16:creationId xmlns:a16="http://schemas.microsoft.com/office/drawing/2014/main" id="{26BA2BB4-4A7D-58BA-5600-BD72CE3B3CA8}"/>
                </a:ext>
              </a:extLst>
            </p:cNvPr>
            <p:cNvSpPr>
              <a:spLocks noChangeArrowheads="1"/>
            </p:cNvSpPr>
            <p:nvPr/>
          </p:nvSpPr>
          <p:spPr bwMode="auto">
            <a:xfrm>
              <a:off x="3334" y="2478"/>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57" name="Oval 268">
              <a:extLst>
                <a:ext uri="{FF2B5EF4-FFF2-40B4-BE49-F238E27FC236}">
                  <a16:creationId xmlns:a16="http://schemas.microsoft.com/office/drawing/2014/main" id="{DB020DF8-452D-AAC8-612D-557D2F3858CB}"/>
                </a:ext>
              </a:extLst>
            </p:cNvPr>
            <p:cNvSpPr>
              <a:spLocks noChangeArrowheads="1"/>
            </p:cNvSpPr>
            <p:nvPr/>
          </p:nvSpPr>
          <p:spPr bwMode="auto">
            <a:xfrm>
              <a:off x="3334" y="2387"/>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58" name="Oval 269">
              <a:extLst>
                <a:ext uri="{FF2B5EF4-FFF2-40B4-BE49-F238E27FC236}">
                  <a16:creationId xmlns:a16="http://schemas.microsoft.com/office/drawing/2014/main" id="{5BE7EE99-8C70-4FC7-4CD2-5C34F46BDCC3}"/>
                </a:ext>
              </a:extLst>
            </p:cNvPr>
            <p:cNvSpPr>
              <a:spLocks noChangeArrowheads="1"/>
            </p:cNvSpPr>
            <p:nvPr/>
          </p:nvSpPr>
          <p:spPr bwMode="auto">
            <a:xfrm>
              <a:off x="3652" y="2341"/>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59" name="Oval 270">
              <a:extLst>
                <a:ext uri="{FF2B5EF4-FFF2-40B4-BE49-F238E27FC236}">
                  <a16:creationId xmlns:a16="http://schemas.microsoft.com/office/drawing/2014/main" id="{85C23FE2-195A-BA50-8AD8-8B30949FB5E7}"/>
                </a:ext>
              </a:extLst>
            </p:cNvPr>
            <p:cNvSpPr>
              <a:spLocks noChangeArrowheads="1"/>
            </p:cNvSpPr>
            <p:nvPr/>
          </p:nvSpPr>
          <p:spPr bwMode="auto">
            <a:xfrm>
              <a:off x="3244" y="2433"/>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60" name="Oval 271">
              <a:extLst>
                <a:ext uri="{FF2B5EF4-FFF2-40B4-BE49-F238E27FC236}">
                  <a16:creationId xmlns:a16="http://schemas.microsoft.com/office/drawing/2014/main" id="{26EC8D1C-580C-3ACD-C46E-2FCA4CE88F5D}"/>
                </a:ext>
              </a:extLst>
            </p:cNvPr>
            <p:cNvSpPr>
              <a:spLocks noChangeArrowheads="1"/>
            </p:cNvSpPr>
            <p:nvPr/>
          </p:nvSpPr>
          <p:spPr bwMode="auto">
            <a:xfrm>
              <a:off x="3153" y="2342"/>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61" name="Oval 272">
              <a:extLst>
                <a:ext uri="{FF2B5EF4-FFF2-40B4-BE49-F238E27FC236}">
                  <a16:creationId xmlns:a16="http://schemas.microsoft.com/office/drawing/2014/main" id="{CD3CB016-7C74-E8F8-5C6E-E284A5DB16AC}"/>
                </a:ext>
              </a:extLst>
            </p:cNvPr>
            <p:cNvSpPr>
              <a:spLocks noChangeArrowheads="1"/>
            </p:cNvSpPr>
            <p:nvPr/>
          </p:nvSpPr>
          <p:spPr bwMode="auto">
            <a:xfrm>
              <a:off x="3380" y="2342"/>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62" name="Oval 273">
              <a:extLst>
                <a:ext uri="{FF2B5EF4-FFF2-40B4-BE49-F238E27FC236}">
                  <a16:creationId xmlns:a16="http://schemas.microsoft.com/office/drawing/2014/main" id="{15A5345F-3005-6984-9C91-8DFAB5BD2DC9}"/>
                </a:ext>
              </a:extLst>
            </p:cNvPr>
            <p:cNvSpPr>
              <a:spLocks noChangeArrowheads="1"/>
            </p:cNvSpPr>
            <p:nvPr/>
          </p:nvSpPr>
          <p:spPr bwMode="auto">
            <a:xfrm>
              <a:off x="3379" y="2478"/>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63" name="Oval 274">
              <a:extLst>
                <a:ext uri="{FF2B5EF4-FFF2-40B4-BE49-F238E27FC236}">
                  <a16:creationId xmlns:a16="http://schemas.microsoft.com/office/drawing/2014/main" id="{93762FA6-A224-A754-E122-BF9A065EB7A8}"/>
                </a:ext>
              </a:extLst>
            </p:cNvPr>
            <p:cNvSpPr>
              <a:spLocks noChangeArrowheads="1"/>
            </p:cNvSpPr>
            <p:nvPr/>
          </p:nvSpPr>
          <p:spPr bwMode="auto">
            <a:xfrm>
              <a:off x="3380" y="2569"/>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64" name="Oval 275">
              <a:extLst>
                <a:ext uri="{FF2B5EF4-FFF2-40B4-BE49-F238E27FC236}">
                  <a16:creationId xmlns:a16="http://schemas.microsoft.com/office/drawing/2014/main" id="{D0CBD3C9-D048-0E9A-83FA-E07A6273AD19}"/>
                </a:ext>
              </a:extLst>
            </p:cNvPr>
            <p:cNvSpPr>
              <a:spLocks noChangeArrowheads="1"/>
            </p:cNvSpPr>
            <p:nvPr/>
          </p:nvSpPr>
          <p:spPr bwMode="auto">
            <a:xfrm>
              <a:off x="3334" y="2614"/>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65" name="Oval 276">
              <a:extLst>
                <a:ext uri="{FF2B5EF4-FFF2-40B4-BE49-F238E27FC236}">
                  <a16:creationId xmlns:a16="http://schemas.microsoft.com/office/drawing/2014/main" id="{ABA8CB4F-89A1-EDDA-6385-E0AE83B70E4E}"/>
                </a:ext>
              </a:extLst>
            </p:cNvPr>
            <p:cNvSpPr>
              <a:spLocks noChangeArrowheads="1"/>
            </p:cNvSpPr>
            <p:nvPr/>
          </p:nvSpPr>
          <p:spPr bwMode="auto">
            <a:xfrm>
              <a:off x="3471" y="2569"/>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66" name="Oval 277">
              <a:extLst>
                <a:ext uri="{FF2B5EF4-FFF2-40B4-BE49-F238E27FC236}">
                  <a16:creationId xmlns:a16="http://schemas.microsoft.com/office/drawing/2014/main" id="{1B859B83-4EF4-B19D-8DD5-7937B03C989B}"/>
                </a:ext>
              </a:extLst>
            </p:cNvPr>
            <p:cNvSpPr>
              <a:spLocks noChangeArrowheads="1"/>
            </p:cNvSpPr>
            <p:nvPr/>
          </p:nvSpPr>
          <p:spPr bwMode="auto">
            <a:xfrm>
              <a:off x="3198" y="2569"/>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67" name="Oval 278">
              <a:extLst>
                <a:ext uri="{FF2B5EF4-FFF2-40B4-BE49-F238E27FC236}">
                  <a16:creationId xmlns:a16="http://schemas.microsoft.com/office/drawing/2014/main" id="{A113B277-E0DB-9647-894E-A4D32EC76044}"/>
                </a:ext>
              </a:extLst>
            </p:cNvPr>
            <p:cNvSpPr>
              <a:spLocks noChangeArrowheads="1"/>
            </p:cNvSpPr>
            <p:nvPr/>
          </p:nvSpPr>
          <p:spPr bwMode="auto">
            <a:xfrm>
              <a:off x="3198" y="2478"/>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68" name="Oval 279">
              <a:extLst>
                <a:ext uri="{FF2B5EF4-FFF2-40B4-BE49-F238E27FC236}">
                  <a16:creationId xmlns:a16="http://schemas.microsoft.com/office/drawing/2014/main" id="{EDC3AFFD-3075-E557-0410-A12C4E102CD8}"/>
                </a:ext>
              </a:extLst>
            </p:cNvPr>
            <p:cNvSpPr>
              <a:spLocks noChangeArrowheads="1"/>
            </p:cNvSpPr>
            <p:nvPr/>
          </p:nvSpPr>
          <p:spPr bwMode="auto">
            <a:xfrm>
              <a:off x="3516" y="2432"/>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69" name="Oval 280">
              <a:extLst>
                <a:ext uri="{FF2B5EF4-FFF2-40B4-BE49-F238E27FC236}">
                  <a16:creationId xmlns:a16="http://schemas.microsoft.com/office/drawing/2014/main" id="{5EB742E2-A071-0889-8CAF-1AD7A6EFF94B}"/>
                </a:ext>
              </a:extLst>
            </p:cNvPr>
            <p:cNvSpPr>
              <a:spLocks noChangeArrowheads="1"/>
            </p:cNvSpPr>
            <p:nvPr/>
          </p:nvSpPr>
          <p:spPr bwMode="auto">
            <a:xfrm flipV="1">
              <a:off x="3607" y="2387"/>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70" name="Oval 281">
              <a:extLst>
                <a:ext uri="{FF2B5EF4-FFF2-40B4-BE49-F238E27FC236}">
                  <a16:creationId xmlns:a16="http://schemas.microsoft.com/office/drawing/2014/main" id="{530AB279-4ADC-79E6-A252-55E9DBA9DFDC}"/>
                </a:ext>
              </a:extLst>
            </p:cNvPr>
            <p:cNvSpPr>
              <a:spLocks noChangeArrowheads="1"/>
            </p:cNvSpPr>
            <p:nvPr/>
          </p:nvSpPr>
          <p:spPr bwMode="auto">
            <a:xfrm flipV="1">
              <a:off x="3516" y="2296"/>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71" name="Oval 282">
              <a:extLst>
                <a:ext uri="{FF2B5EF4-FFF2-40B4-BE49-F238E27FC236}">
                  <a16:creationId xmlns:a16="http://schemas.microsoft.com/office/drawing/2014/main" id="{1E249CCA-30B3-93F5-EB23-253672EE7F5E}"/>
                </a:ext>
              </a:extLst>
            </p:cNvPr>
            <p:cNvSpPr>
              <a:spLocks noChangeArrowheads="1"/>
            </p:cNvSpPr>
            <p:nvPr/>
          </p:nvSpPr>
          <p:spPr bwMode="auto">
            <a:xfrm flipV="1">
              <a:off x="3743" y="2296"/>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72" name="Oval 283">
              <a:extLst>
                <a:ext uri="{FF2B5EF4-FFF2-40B4-BE49-F238E27FC236}">
                  <a16:creationId xmlns:a16="http://schemas.microsoft.com/office/drawing/2014/main" id="{388888AD-29B3-C8E5-8EFD-41F98E8B4F3A}"/>
                </a:ext>
              </a:extLst>
            </p:cNvPr>
            <p:cNvSpPr>
              <a:spLocks noChangeArrowheads="1"/>
            </p:cNvSpPr>
            <p:nvPr/>
          </p:nvSpPr>
          <p:spPr bwMode="auto">
            <a:xfrm flipV="1">
              <a:off x="3742" y="2432"/>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73" name="Oval 284">
              <a:extLst>
                <a:ext uri="{FF2B5EF4-FFF2-40B4-BE49-F238E27FC236}">
                  <a16:creationId xmlns:a16="http://schemas.microsoft.com/office/drawing/2014/main" id="{6961AFAB-30B7-6940-93A6-B4294EA3BC51}"/>
                </a:ext>
              </a:extLst>
            </p:cNvPr>
            <p:cNvSpPr>
              <a:spLocks noChangeArrowheads="1"/>
            </p:cNvSpPr>
            <p:nvPr/>
          </p:nvSpPr>
          <p:spPr bwMode="auto">
            <a:xfrm flipV="1">
              <a:off x="3743" y="2523"/>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74" name="Oval 285">
              <a:extLst>
                <a:ext uri="{FF2B5EF4-FFF2-40B4-BE49-F238E27FC236}">
                  <a16:creationId xmlns:a16="http://schemas.microsoft.com/office/drawing/2014/main" id="{F9C7492D-9658-5B29-A637-B7CFFE095A51}"/>
                </a:ext>
              </a:extLst>
            </p:cNvPr>
            <p:cNvSpPr>
              <a:spLocks noChangeArrowheads="1"/>
            </p:cNvSpPr>
            <p:nvPr/>
          </p:nvSpPr>
          <p:spPr bwMode="auto">
            <a:xfrm flipV="1">
              <a:off x="3652" y="2523"/>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75" name="Oval 286">
              <a:extLst>
                <a:ext uri="{FF2B5EF4-FFF2-40B4-BE49-F238E27FC236}">
                  <a16:creationId xmlns:a16="http://schemas.microsoft.com/office/drawing/2014/main" id="{9D0DB524-497F-6BF3-2DAF-020AF0486847}"/>
                </a:ext>
              </a:extLst>
            </p:cNvPr>
            <p:cNvSpPr>
              <a:spLocks noChangeArrowheads="1"/>
            </p:cNvSpPr>
            <p:nvPr/>
          </p:nvSpPr>
          <p:spPr bwMode="auto">
            <a:xfrm flipV="1">
              <a:off x="3834" y="2523"/>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76" name="Oval 287">
              <a:extLst>
                <a:ext uri="{FF2B5EF4-FFF2-40B4-BE49-F238E27FC236}">
                  <a16:creationId xmlns:a16="http://schemas.microsoft.com/office/drawing/2014/main" id="{588DB7FD-6BD7-03AE-DD43-E51D280AD2FC}"/>
                </a:ext>
              </a:extLst>
            </p:cNvPr>
            <p:cNvSpPr>
              <a:spLocks noChangeArrowheads="1"/>
            </p:cNvSpPr>
            <p:nvPr/>
          </p:nvSpPr>
          <p:spPr bwMode="auto">
            <a:xfrm flipV="1">
              <a:off x="3561" y="2523"/>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77" name="Oval 288">
              <a:extLst>
                <a:ext uri="{FF2B5EF4-FFF2-40B4-BE49-F238E27FC236}">
                  <a16:creationId xmlns:a16="http://schemas.microsoft.com/office/drawing/2014/main" id="{A5D6AD57-C573-D48E-B681-462FF7BCF3B8}"/>
                </a:ext>
              </a:extLst>
            </p:cNvPr>
            <p:cNvSpPr>
              <a:spLocks noChangeArrowheads="1"/>
            </p:cNvSpPr>
            <p:nvPr/>
          </p:nvSpPr>
          <p:spPr bwMode="auto">
            <a:xfrm flipV="1">
              <a:off x="3561" y="2432"/>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78" name="Oval 289">
              <a:extLst>
                <a:ext uri="{FF2B5EF4-FFF2-40B4-BE49-F238E27FC236}">
                  <a16:creationId xmlns:a16="http://schemas.microsoft.com/office/drawing/2014/main" id="{D4F11A35-9B72-2C3A-4558-8F7CB2F92AC6}"/>
                </a:ext>
              </a:extLst>
            </p:cNvPr>
            <p:cNvSpPr>
              <a:spLocks noChangeArrowheads="1"/>
            </p:cNvSpPr>
            <p:nvPr/>
          </p:nvSpPr>
          <p:spPr bwMode="auto">
            <a:xfrm flipV="1">
              <a:off x="3879" y="2386"/>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79" name="Oval 290">
              <a:extLst>
                <a:ext uri="{FF2B5EF4-FFF2-40B4-BE49-F238E27FC236}">
                  <a16:creationId xmlns:a16="http://schemas.microsoft.com/office/drawing/2014/main" id="{46A57227-02B7-B8AD-43DA-71E4D087FFC8}"/>
                </a:ext>
              </a:extLst>
            </p:cNvPr>
            <p:cNvSpPr>
              <a:spLocks noChangeArrowheads="1"/>
            </p:cNvSpPr>
            <p:nvPr/>
          </p:nvSpPr>
          <p:spPr bwMode="auto">
            <a:xfrm flipV="1">
              <a:off x="3652" y="2342"/>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80" name="Oval 291">
              <a:extLst>
                <a:ext uri="{FF2B5EF4-FFF2-40B4-BE49-F238E27FC236}">
                  <a16:creationId xmlns:a16="http://schemas.microsoft.com/office/drawing/2014/main" id="{A429F353-99AC-516E-5FA6-347F48D69ED6}"/>
                </a:ext>
              </a:extLst>
            </p:cNvPr>
            <p:cNvSpPr>
              <a:spLocks noChangeArrowheads="1"/>
            </p:cNvSpPr>
            <p:nvPr/>
          </p:nvSpPr>
          <p:spPr bwMode="auto">
            <a:xfrm flipV="1">
              <a:off x="3787" y="2387"/>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81" name="Oval 292">
              <a:extLst>
                <a:ext uri="{FF2B5EF4-FFF2-40B4-BE49-F238E27FC236}">
                  <a16:creationId xmlns:a16="http://schemas.microsoft.com/office/drawing/2014/main" id="{CF0EC468-A3D2-8410-4F0A-2C43ABC3BE67}"/>
                </a:ext>
              </a:extLst>
            </p:cNvPr>
            <p:cNvSpPr>
              <a:spLocks noChangeArrowheads="1"/>
            </p:cNvSpPr>
            <p:nvPr/>
          </p:nvSpPr>
          <p:spPr bwMode="auto">
            <a:xfrm flipV="1">
              <a:off x="3788" y="2478"/>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82" name="Oval 293">
              <a:extLst>
                <a:ext uri="{FF2B5EF4-FFF2-40B4-BE49-F238E27FC236}">
                  <a16:creationId xmlns:a16="http://schemas.microsoft.com/office/drawing/2014/main" id="{4D12CB3F-7707-905D-EDD2-E23DBDBA27EE}"/>
                </a:ext>
              </a:extLst>
            </p:cNvPr>
            <p:cNvSpPr>
              <a:spLocks noChangeArrowheads="1"/>
            </p:cNvSpPr>
            <p:nvPr/>
          </p:nvSpPr>
          <p:spPr bwMode="auto">
            <a:xfrm flipV="1">
              <a:off x="3697" y="2478"/>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83" name="Oval 294">
              <a:extLst>
                <a:ext uri="{FF2B5EF4-FFF2-40B4-BE49-F238E27FC236}">
                  <a16:creationId xmlns:a16="http://schemas.microsoft.com/office/drawing/2014/main" id="{C50689FC-0445-1495-07D2-3BA23F462A4D}"/>
                </a:ext>
              </a:extLst>
            </p:cNvPr>
            <p:cNvSpPr>
              <a:spLocks noChangeArrowheads="1"/>
            </p:cNvSpPr>
            <p:nvPr/>
          </p:nvSpPr>
          <p:spPr bwMode="auto">
            <a:xfrm flipV="1">
              <a:off x="3879" y="2478"/>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84" name="Oval 295">
              <a:extLst>
                <a:ext uri="{FF2B5EF4-FFF2-40B4-BE49-F238E27FC236}">
                  <a16:creationId xmlns:a16="http://schemas.microsoft.com/office/drawing/2014/main" id="{8362FF35-CF84-570F-3CE8-89891C415E2E}"/>
                </a:ext>
              </a:extLst>
            </p:cNvPr>
            <p:cNvSpPr>
              <a:spLocks noChangeArrowheads="1"/>
            </p:cNvSpPr>
            <p:nvPr/>
          </p:nvSpPr>
          <p:spPr bwMode="auto">
            <a:xfrm flipV="1">
              <a:off x="3606" y="2478"/>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85" name="Oval 296">
              <a:extLst>
                <a:ext uri="{FF2B5EF4-FFF2-40B4-BE49-F238E27FC236}">
                  <a16:creationId xmlns:a16="http://schemas.microsoft.com/office/drawing/2014/main" id="{31AAE17C-3102-CBCB-491B-15259B49A8C4}"/>
                </a:ext>
              </a:extLst>
            </p:cNvPr>
            <p:cNvSpPr>
              <a:spLocks noChangeArrowheads="1"/>
            </p:cNvSpPr>
            <p:nvPr/>
          </p:nvSpPr>
          <p:spPr bwMode="auto">
            <a:xfrm flipV="1">
              <a:off x="3606" y="2387"/>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86" name="Oval 297">
              <a:extLst>
                <a:ext uri="{FF2B5EF4-FFF2-40B4-BE49-F238E27FC236}">
                  <a16:creationId xmlns:a16="http://schemas.microsoft.com/office/drawing/2014/main" id="{30D51FD8-9201-7A6A-059C-282AA599AD3B}"/>
                </a:ext>
              </a:extLst>
            </p:cNvPr>
            <p:cNvSpPr>
              <a:spLocks noChangeArrowheads="1"/>
            </p:cNvSpPr>
            <p:nvPr/>
          </p:nvSpPr>
          <p:spPr bwMode="auto">
            <a:xfrm flipV="1">
              <a:off x="3515" y="2432"/>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87" name="Oval 298">
              <a:extLst>
                <a:ext uri="{FF2B5EF4-FFF2-40B4-BE49-F238E27FC236}">
                  <a16:creationId xmlns:a16="http://schemas.microsoft.com/office/drawing/2014/main" id="{26EE2F05-4076-7087-AE9E-9BA697FDD71D}"/>
                </a:ext>
              </a:extLst>
            </p:cNvPr>
            <p:cNvSpPr>
              <a:spLocks noChangeArrowheads="1"/>
            </p:cNvSpPr>
            <p:nvPr/>
          </p:nvSpPr>
          <p:spPr bwMode="auto">
            <a:xfrm flipV="1">
              <a:off x="3425" y="2342"/>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88" name="Oval 299">
              <a:extLst>
                <a:ext uri="{FF2B5EF4-FFF2-40B4-BE49-F238E27FC236}">
                  <a16:creationId xmlns:a16="http://schemas.microsoft.com/office/drawing/2014/main" id="{85ECEA76-2A6A-18E2-6E27-21E2A6110CEA}"/>
                </a:ext>
              </a:extLst>
            </p:cNvPr>
            <p:cNvSpPr>
              <a:spLocks noChangeArrowheads="1"/>
            </p:cNvSpPr>
            <p:nvPr/>
          </p:nvSpPr>
          <p:spPr bwMode="auto">
            <a:xfrm flipV="1">
              <a:off x="3652" y="2342"/>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89" name="Oval 300">
              <a:extLst>
                <a:ext uri="{FF2B5EF4-FFF2-40B4-BE49-F238E27FC236}">
                  <a16:creationId xmlns:a16="http://schemas.microsoft.com/office/drawing/2014/main" id="{EE6A2D7D-9207-2C36-2C9A-C1F896060560}"/>
                </a:ext>
              </a:extLst>
            </p:cNvPr>
            <p:cNvSpPr>
              <a:spLocks noChangeArrowheads="1"/>
            </p:cNvSpPr>
            <p:nvPr/>
          </p:nvSpPr>
          <p:spPr bwMode="auto">
            <a:xfrm flipV="1">
              <a:off x="3651" y="2478"/>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90" name="Oval 301">
              <a:extLst>
                <a:ext uri="{FF2B5EF4-FFF2-40B4-BE49-F238E27FC236}">
                  <a16:creationId xmlns:a16="http://schemas.microsoft.com/office/drawing/2014/main" id="{CD4DFEB3-810B-91CE-51B4-2A48370D7FCA}"/>
                </a:ext>
              </a:extLst>
            </p:cNvPr>
            <p:cNvSpPr>
              <a:spLocks noChangeArrowheads="1"/>
            </p:cNvSpPr>
            <p:nvPr/>
          </p:nvSpPr>
          <p:spPr bwMode="auto">
            <a:xfrm flipV="1">
              <a:off x="3652" y="2569"/>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91" name="Oval 302">
              <a:extLst>
                <a:ext uri="{FF2B5EF4-FFF2-40B4-BE49-F238E27FC236}">
                  <a16:creationId xmlns:a16="http://schemas.microsoft.com/office/drawing/2014/main" id="{3BE6C09B-23AC-65B4-BA4E-C02DF16EAD28}"/>
                </a:ext>
              </a:extLst>
            </p:cNvPr>
            <p:cNvSpPr>
              <a:spLocks noChangeArrowheads="1"/>
            </p:cNvSpPr>
            <p:nvPr/>
          </p:nvSpPr>
          <p:spPr bwMode="auto">
            <a:xfrm flipV="1">
              <a:off x="3560" y="2614"/>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92" name="Oval 303">
              <a:extLst>
                <a:ext uri="{FF2B5EF4-FFF2-40B4-BE49-F238E27FC236}">
                  <a16:creationId xmlns:a16="http://schemas.microsoft.com/office/drawing/2014/main" id="{0C1A4C5A-93DE-D011-FEA3-E23A820106A9}"/>
                </a:ext>
              </a:extLst>
            </p:cNvPr>
            <p:cNvSpPr>
              <a:spLocks noChangeArrowheads="1"/>
            </p:cNvSpPr>
            <p:nvPr/>
          </p:nvSpPr>
          <p:spPr bwMode="auto">
            <a:xfrm flipV="1">
              <a:off x="3743" y="2569"/>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93" name="Oval 304">
              <a:extLst>
                <a:ext uri="{FF2B5EF4-FFF2-40B4-BE49-F238E27FC236}">
                  <a16:creationId xmlns:a16="http://schemas.microsoft.com/office/drawing/2014/main" id="{C1D94888-2590-9F3E-B48C-66DDB9F5E7C1}"/>
                </a:ext>
              </a:extLst>
            </p:cNvPr>
            <p:cNvSpPr>
              <a:spLocks noChangeArrowheads="1"/>
            </p:cNvSpPr>
            <p:nvPr/>
          </p:nvSpPr>
          <p:spPr bwMode="auto">
            <a:xfrm flipV="1">
              <a:off x="3470" y="2614"/>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94" name="Oval 305">
              <a:extLst>
                <a:ext uri="{FF2B5EF4-FFF2-40B4-BE49-F238E27FC236}">
                  <a16:creationId xmlns:a16="http://schemas.microsoft.com/office/drawing/2014/main" id="{4C190B4E-D46D-9898-C13D-B7AFDD666A6E}"/>
                </a:ext>
              </a:extLst>
            </p:cNvPr>
            <p:cNvSpPr>
              <a:spLocks noChangeArrowheads="1"/>
            </p:cNvSpPr>
            <p:nvPr/>
          </p:nvSpPr>
          <p:spPr bwMode="auto">
            <a:xfrm flipV="1">
              <a:off x="3470" y="2478"/>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95" name="Oval 306">
              <a:extLst>
                <a:ext uri="{FF2B5EF4-FFF2-40B4-BE49-F238E27FC236}">
                  <a16:creationId xmlns:a16="http://schemas.microsoft.com/office/drawing/2014/main" id="{641270F5-68D2-DBF8-5826-A334A1BCEC0A}"/>
                </a:ext>
              </a:extLst>
            </p:cNvPr>
            <p:cNvSpPr>
              <a:spLocks noChangeArrowheads="1"/>
            </p:cNvSpPr>
            <p:nvPr/>
          </p:nvSpPr>
          <p:spPr bwMode="auto">
            <a:xfrm flipV="1">
              <a:off x="3788" y="2431"/>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grpSp>
      <p:grpSp>
        <p:nvGrpSpPr>
          <p:cNvPr id="196" name="Group 195">
            <a:extLst>
              <a:ext uri="{FF2B5EF4-FFF2-40B4-BE49-F238E27FC236}">
                <a16:creationId xmlns:a16="http://schemas.microsoft.com/office/drawing/2014/main" id="{63CCF974-4180-E224-B588-BF4473741EB2}"/>
              </a:ext>
            </a:extLst>
          </p:cNvPr>
          <p:cNvGrpSpPr/>
          <p:nvPr/>
        </p:nvGrpSpPr>
        <p:grpSpPr>
          <a:xfrm>
            <a:off x="9243230" y="5102618"/>
            <a:ext cx="1225550" cy="647701"/>
            <a:chOff x="7458075" y="2667000"/>
            <a:chExt cx="1225550" cy="647701"/>
          </a:xfrm>
        </p:grpSpPr>
        <p:sp>
          <p:nvSpPr>
            <p:cNvPr id="197" name="Oval 134">
              <a:extLst>
                <a:ext uri="{FF2B5EF4-FFF2-40B4-BE49-F238E27FC236}">
                  <a16:creationId xmlns:a16="http://schemas.microsoft.com/office/drawing/2014/main" id="{BB78F494-AEFA-48E5-5503-C18A52680E20}"/>
                </a:ext>
              </a:extLst>
            </p:cNvPr>
            <p:cNvSpPr>
              <a:spLocks noChangeArrowheads="1"/>
            </p:cNvSpPr>
            <p:nvPr/>
          </p:nvSpPr>
          <p:spPr bwMode="auto">
            <a:xfrm>
              <a:off x="7747000" y="28829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98" name="Oval 135">
              <a:extLst>
                <a:ext uri="{FF2B5EF4-FFF2-40B4-BE49-F238E27FC236}">
                  <a16:creationId xmlns:a16="http://schemas.microsoft.com/office/drawing/2014/main" id="{14E2E43F-198D-B98C-8699-EAFE9D215CF6}"/>
                </a:ext>
              </a:extLst>
            </p:cNvPr>
            <p:cNvSpPr>
              <a:spLocks noChangeArrowheads="1"/>
            </p:cNvSpPr>
            <p:nvPr/>
          </p:nvSpPr>
          <p:spPr bwMode="auto">
            <a:xfrm>
              <a:off x="7602538" y="2738438"/>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99" name="Oval 136">
              <a:extLst>
                <a:ext uri="{FF2B5EF4-FFF2-40B4-BE49-F238E27FC236}">
                  <a16:creationId xmlns:a16="http://schemas.microsoft.com/office/drawing/2014/main" id="{3FDB213C-E154-151C-9913-DDD5BC10AC46}"/>
                </a:ext>
              </a:extLst>
            </p:cNvPr>
            <p:cNvSpPr>
              <a:spLocks noChangeArrowheads="1"/>
            </p:cNvSpPr>
            <p:nvPr/>
          </p:nvSpPr>
          <p:spPr bwMode="auto">
            <a:xfrm>
              <a:off x="7962900" y="2738438"/>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00" name="Oval 137">
              <a:extLst>
                <a:ext uri="{FF2B5EF4-FFF2-40B4-BE49-F238E27FC236}">
                  <a16:creationId xmlns:a16="http://schemas.microsoft.com/office/drawing/2014/main" id="{1F0F9051-1FDD-9782-A9E2-E087CDB0D0D3}"/>
                </a:ext>
              </a:extLst>
            </p:cNvPr>
            <p:cNvSpPr>
              <a:spLocks noChangeArrowheads="1"/>
            </p:cNvSpPr>
            <p:nvPr/>
          </p:nvSpPr>
          <p:spPr bwMode="auto">
            <a:xfrm>
              <a:off x="7961313" y="2954338"/>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01" name="Oval 138">
              <a:extLst>
                <a:ext uri="{FF2B5EF4-FFF2-40B4-BE49-F238E27FC236}">
                  <a16:creationId xmlns:a16="http://schemas.microsoft.com/office/drawing/2014/main" id="{2AE5AB06-B96D-2E22-C649-19702B4F8D0B}"/>
                </a:ext>
              </a:extLst>
            </p:cNvPr>
            <p:cNvSpPr>
              <a:spLocks noChangeArrowheads="1"/>
            </p:cNvSpPr>
            <p:nvPr/>
          </p:nvSpPr>
          <p:spPr bwMode="auto">
            <a:xfrm>
              <a:off x="7962900" y="30988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02" name="Oval 139">
              <a:extLst>
                <a:ext uri="{FF2B5EF4-FFF2-40B4-BE49-F238E27FC236}">
                  <a16:creationId xmlns:a16="http://schemas.microsoft.com/office/drawing/2014/main" id="{F26F6FF6-7AAE-8C84-ED7C-FB1551A11D1D}"/>
                </a:ext>
              </a:extLst>
            </p:cNvPr>
            <p:cNvSpPr>
              <a:spLocks noChangeArrowheads="1"/>
            </p:cNvSpPr>
            <p:nvPr/>
          </p:nvSpPr>
          <p:spPr bwMode="auto">
            <a:xfrm>
              <a:off x="7818438" y="30988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03" name="Oval 140">
              <a:extLst>
                <a:ext uri="{FF2B5EF4-FFF2-40B4-BE49-F238E27FC236}">
                  <a16:creationId xmlns:a16="http://schemas.microsoft.com/office/drawing/2014/main" id="{B2DD5859-BAE0-42D0-FA09-23FC7B160460}"/>
                </a:ext>
              </a:extLst>
            </p:cNvPr>
            <p:cNvSpPr>
              <a:spLocks noChangeArrowheads="1"/>
            </p:cNvSpPr>
            <p:nvPr/>
          </p:nvSpPr>
          <p:spPr bwMode="auto">
            <a:xfrm>
              <a:off x="8107363" y="30988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04" name="Oval 141">
              <a:extLst>
                <a:ext uri="{FF2B5EF4-FFF2-40B4-BE49-F238E27FC236}">
                  <a16:creationId xmlns:a16="http://schemas.microsoft.com/office/drawing/2014/main" id="{C3B252BE-A8A5-743A-4383-B1AA076C17C0}"/>
                </a:ext>
              </a:extLst>
            </p:cNvPr>
            <p:cNvSpPr>
              <a:spLocks noChangeArrowheads="1"/>
            </p:cNvSpPr>
            <p:nvPr/>
          </p:nvSpPr>
          <p:spPr bwMode="auto">
            <a:xfrm>
              <a:off x="7673975" y="30988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05" name="Oval 142">
              <a:extLst>
                <a:ext uri="{FF2B5EF4-FFF2-40B4-BE49-F238E27FC236}">
                  <a16:creationId xmlns:a16="http://schemas.microsoft.com/office/drawing/2014/main" id="{F41BE2C8-0637-9646-C098-F096FBD9C0E2}"/>
                </a:ext>
              </a:extLst>
            </p:cNvPr>
            <p:cNvSpPr>
              <a:spLocks noChangeArrowheads="1"/>
            </p:cNvSpPr>
            <p:nvPr/>
          </p:nvSpPr>
          <p:spPr bwMode="auto">
            <a:xfrm>
              <a:off x="7673975" y="2954338"/>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06" name="Oval 143">
              <a:extLst>
                <a:ext uri="{FF2B5EF4-FFF2-40B4-BE49-F238E27FC236}">
                  <a16:creationId xmlns:a16="http://schemas.microsoft.com/office/drawing/2014/main" id="{A1899352-C211-784A-B7B1-A6595C48F1B9}"/>
                </a:ext>
              </a:extLst>
            </p:cNvPr>
            <p:cNvSpPr>
              <a:spLocks noChangeArrowheads="1"/>
            </p:cNvSpPr>
            <p:nvPr/>
          </p:nvSpPr>
          <p:spPr bwMode="auto">
            <a:xfrm>
              <a:off x="8178800" y="288131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07" name="Oval 144">
              <a:extLst>
                <a:ext uri="{FF2B5EF4-FFF2-40B4-BE49-F238E27FC236}">
                  <a16:creationId xmlns:a16="http://schemas.microsoft.com/office/drawing/2014/main" id="{8B97C186-D1A8-A76E-0C70-F4732F76F207}"/>
                </a:ext>
              </a:extLst>
            </p:cNvPr>
            <p:cNvSpPr>
              <a:spLocks noChangeArrowheads="1"/>
            </p:cNvSpPr>
            <p:nvPr/>
          </p:nvSpPr>
          <p:spPr bwMode="auto">
            <a:xfrm>
              <a:off x="7818438" y="28114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08" name="Oval 145">
              <a:extLst>
                <a:ext uri="{FF2B5EF4-FFF2-40B4-BE49-F238E27FC236}">
                  <a16:creationId xmlns:a16="http://schemas.microsoft.com/office/drawing/2014/main" id="{F961A5BC-61B3-FA34-8ED8-D0554CFC1D29}"/>
                </a:ext>
              </a:extLst>
            </p:cNvPr>
            <p:cNvSpPr>
              <a:spLocks noChangeArrowheads="1"/>
            </p:cNvSpPr>
            <p:nvPr/>
          </p:nvSpPr>
          <p:spPr bwMode="auto">
            <a:xfrm>
              <a:off x="7961313" y="3170238"/>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09" name="Oval 146">
              <a:extLst>
                <a:ext uri="{FF2B5EF4-FFF2-40B4-BE49-F238E27FC236}">
                  <a16:creationId xmlns:a16="http://schemas.microsoft.com/office/drawing/2014/main" id="{A124C2C6-A096-B263-7291-BCF089EBAB1E}"/>
                </a:ext>
              </a:extLst>
            </p:cNvPr>
            <p:cNvSpPr>
              <a:spLocks noChangeArrowheads="1"/>
            </p:cNvSpPr>
            <p:nvPr/>
          </p:nvSpPr>
          <p:spPr bwMode="auto">
            <a:xfrm>
              <a:off x="8034338" y="26670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10" name="Oval 147">
              <a:extLst>
                <a:ext uri="{FF2B5EF4-FFF2-40B4-BE49-F238E27FC236}">
                  <a16:creationId xmlns:a16="http://schemas.microsoft.com/office/drawing/2014/main" id="{AAB726E0-52A2-EBEC-8054-E57822E19759}"/>
                </a:ext>
              </a:extLst>
            </p:cNvPr>
            <p:cNvSpPr>
              <a:spLocks noChangeArrowheads="1"/>
            </p:cNvSpPr>
            <p:nvPr/>
          </p:nvSpPr>
          <p:spPr bwMode="auto">
            <a:xfrm>
              <a:off x="8032750" y="28829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11" name="Oval 148">
              <a:extLst>
                <a:ext uri="{FF2B5EF4-FFF2-40B4-BE49-F238E27FC236}">
                  <a16:creationId xmlns:a16="http://schemas.microsoft.com/office/drawing/2014/main" id="{442E5E68-4445-245F-54FF-958AA9BCB935}"/>
                </a:ext>
              </a:extLst>
            </p:cNvPr>
            <p:cNvSpPr>
              <a:spLocks noChangeArrowheads="1"/>
            </p:cNvSpPr>
            <p:nvPr/>
          </p:nvSpPr>
          <p:spPr bwMode="auto">
            <a:xfrm>
              <a:off x="8034338" y="30273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12" name="Oval 149">
              <a:extLst>
                <a:ext uri="{FF2B5EF4-FFF2-40B4-BE49-F238E27FC236}">
                  <a16:creationId xmlns:a16="http://schemas.microsoft.com/office/drawing/2014/main" id="{5A78B9E8-628B-E430-C83B-4FFB99FF660C}"/>
                </a:ext>
              </a:extLst>
            </p:cNvPr>
            <p:cNvSpPr>
              <a:spLocks noChangeArrowheads="1"/>
            </p:cNvSpPr>
            <p:nvPr/>
          </p:nvSpPr>
          <p:spPr bwMode="auto">
            <a:xfrm>
              <a:off x="7889875" y="30273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13" name="Oval 150">
              <a:extLst>
                <a:ext uri="{FF2B5EF4-FFF2-40B4-BE49-F238E27FC236}">
                  <a16:creationId xmlns:a16="http://schemas.microsoft.com/office/drawing/2014/main" id="{3E0B97F6-343D-1DB7-7D36-48C375F72FFC}"/>
                </a:ext>
              </a:extLst>
            </p:cNvPr>
            <p:cNvSpPr>
              <a:spLocks noChangeArrowheads="1"/>
            </p:cNvSpPr>
            <p:nvPr/>
          </p:nvSpPr>
          <p:spPr bwMode="auto">
            <a:xfrm>
              <a:off x="8178800" y="30273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14" name="Oval 151">
              <a:extLst>
                <a:ext uri="{FF2B5EF4-FFF2-40B4-BE49-F238E27FC236}">
                  <a16:creationId xmlns:a16="http://schemas.microsoft.com/office/drawing/2014/main" id="{6A6CAEA5-7181-0919-45AA-245F276C3533}"/>
                </a:ext>
              </a:extLst>
            </p:cNvPr>
            <p:cNvSpPr>
              <a:spLocks noChangeArrowheads="1"/>
            </p:cNvSpPr>
            <p:nvPr/>
          </p:nvSpPr>
          <p:spPr bwMode="auto">
            <a:xfrm>
              <a:off x="7745413" y="30273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15" name="Oval 152">
              <a:extLst>
                <a:ext uri="{FF2B5EF4-FFF2-40B4-BE49-F238E27FC236}">
                  <a16:creationId xmlns:a16="http://schemas.microsoft.com/office/drawing/2014/main" id="{9F6301ED-DE8F-5AC4-304D-A960AAA154D8}"/>
                </a:ext>
              </a:extLst>
            </p:cNvPr>
            <p:cNvSpPr>
              <a:spLocks noChangeArrowheads="1"/>
            </p:cNvSpPr>
            <p:nvPr/>
          </p:nvSpPr>
          <p:spPr bwMode="auto">
            <a:xfrm>
              <a:off x="7745413" y="28829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16" name="Oval 153">
              <a:extLst>
                <a:ext uri="{FF2B5EF4-FFF2-40B4-BE49-F238E27FC236}">
                  <a16:creationId xmlns:a16="http://schemas.microsoft.com/office/drawing/2014/main" id="{65DB804F-E460-96C8-6A4E-A5A369B51908}"/>
                </a:ext>
              </a:extLst>
            </p:cNvPr>
            <p:cNvSpPr>
              <a:spLocks noChangeArrowheads="1"/>
            </p:cNvSpPr>
            <p:nvPr/>
          </p:nvSpPr>
          <p:spPr bwMode="auto">
            <a:xfrm>
              <a:off x="8250238" y="2809875"/>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17" name="Oval 154">
              <a:extLst>
                <a:ext uri="{FF2B5EF4-FFF2-40B4-BE49-F238E27FC236}">
                  <a16:creationId xmlns:a16="http://schemas.microsoft.com/office/drawing/2014/main" id="{7CC34D65-1F63-186B-8C87-E2F9BEC07AE2}"/>
                </a:ext>
              </a:extLst>
            </p:cNvPr>
            <p:cNvSpPr>
              <a:spLocks noChangeArrowheads="1"/>
            </p:cNvSpPr>
            <p:nvPr/>
          </p:nvSpPr>
          <p:spPr bwMode="auto">
            <a:xfrm>
              <a:off x="7602538" y="2955925"/>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18" name="Oval 155">
              <a:extLst>
                <a:ext uri="{FF2B5EF4-FFF2-40B4-BE49-F238E27FC236}">
                  <a16:creationId xmlns:a16="http://schemas.microsoft.com/office/drawing/2014/main" id="{C5E00C1A-8466-ADB2-927C-B028132670CD}"/>
                </a:ext>
              </a:extLst>
            </p:cNvPr>
            <p:cNvSpPr>
              <a:spLocks noChangeArrowheads="1"/>
            </p:cNvSpPr>
            <p:nvPr/>
          </p:nvSpPr>
          <p:spPr bwMode="auto">
            <a:xfrm>
              <a:off x="7458075" y="28114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19" name="Oval 156">
              <a:extLst>
                <a:ext uri="{FF2B5EF4-FFF2-40B4-BE49-F238E27FC236}">
                  <a16:creationId xmlns:a16="http://schemas.microsoft.com/office/drawing/2014/main" id="{95D011CB-9291-233E-B11B-3F674509A92D}"/>
                </a:ext>
              </a:extLst>
            </p:cNvPr>
            <p:cNvSpPr>
              <a:spLocks noChangeArrowheads="1"/>
            </p:cNvSpPr>
            <p:nvPr/>
          </p:nvSpPr>
          <p:spPr bwMode="auto">
            <a:xfrm>
              <a:off x="7818438" y="28114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20" name="Oval 157">
              <a:extLst>
                <a:ext uri="{FF2B5EF4-FFF2-40B4-BE49-F238E27FC236}">
                  <a16:creationId xmlns:a16="http://schemas.microsoft.com/office/drawing/2014/main" id="{BCB79372-60DB-153C-D269-5DFEFD7956B2}"/>
                </a:ext>
              </a:extLst>
            </p:cNvPr>
            <p:cNvSpPr>
              <a:spLocks noChangeArrowheads="1"/>
            </p:cNvSpPr>
            <p:nvPr/>
          </p:nvSpPr>
          <p:spPr bwMode="auto">
            <a:xfrm>
              <a:off x="7816850" y="30273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21" name="Oval 158">
              <a:extLst>
                <a:ext uri="{FF2B5EF4-FFF2-40B4-BE49-F238E27FC236}">
                  <a16:creationId xmlns:a16="http://schemas.microsoft.com/office/drawing/2014/main" id="{0C948EAA-94B2-AE2E-6D16-D13597954DD3}"/>
                </a:ext>
              </a:extLst>
            </p:cNvPr>
            <p:cNvSpPr>
              <a:spLocks noChangeArrowheads="1"/>
            </p:cNvSpPr>
            <p:nvPr/>
          </p:nvSpPr>
          <p:spPr bwMode="auto">
            <a:xfrm>
              <a:off x="7818438" y="3171825"/>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22" name="Oval 159">
              <a:extLst>
                <a:ext uri="{FF2B5EF4-FFF2-40B4-BE49-F238E27FC236}">
                  <a16:creationId xmlns:a16="http://schemas.microsoft.com/office/drawing/2014/main" id="{13791703-B7D4-78B2-F51A-9A25F3A41C49}"/>
                </a:ext>
              </a:extLst>
            </p:cNvPr>
            <p:cNvSpPr>
              <a:spLocks noChangeArrowheads="1"/>
            </p:cNvSpPr>
            <p:nvPr/>
          </p:nvSpPr>
          <p:spPr bwMode="auto">
            <a:xfrm>
              <a:off x="7745413" y="32432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23" name="Oval 160">
              <a:extLst>
                <a:ext uri="{FF2B5EF4-FFF2-40B4-BE49-F238E27FC236}">
                  <a16:creationId xmlns:a16="http://schemas.microsoft.com/office/drawing/2014/main" id="{021128F9-1B7B-ACDD-7601-D9B82DDF5562}"/>
                </a:ext>
              </a:extLst>
            </p:cNvPr>
            <p:cNvSpPr>
              <a:spLocks noChangeArrowheads="1"/>
            </p:cNvSpPr>
            <p:nvPr/>
          </p:nvSpPr>
          <p:spPr bwMode="auto">
            <a:xfrm>
              <a:off x="7962900" y="3171825"/>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24" name="Oval 161">
              <a:extLst>
                <a:ext uri="{FF2B5EF4-FFF2-40B4-BE49-F238E27FC236}">
                  <a16:creationId xmlns:a16="http://schemas.microsoft.com/office/drawing/2014/main" id="{91DCA1DB-F05C-85D5-3CC6-042F2EB099E4}"/>
                </a:ext>
              </a:extLst>
            </p:cNvPr>
            <p:cNvSpPr>
              <a:spLocks noChangeArrowheads="1"/>
            </p:cNvSpPr>
            <p:nvPr/>
          </p:nvSpPr>
          <p:spPr bwMode="auto">
            <a:xfrm>
              <a:off x="7529513" y="3171825"/>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25" name="Oval 162">
              <a:extLst>
                <a:ext uri="{FF2B5EF4-FFF2-40B4-BE49-F238E27FC236}">
                  <a16:creationId xmlns:a16="http://schemas.microsoft.com/office/drawing/2014/main" id="{00C674F4-B12D-C54E-7DB0-87762042740F}"/>
                </a:ext>
              </a:extLst>
            </p:cNvPr>
            <p:cNvSpPr>
              <a:spLocks noChangeArrowheads="1"/>
            </p:cNvSpPr>
            <p:nvPr/>
          </p:nvSpPr>
          <p:spPr bwMode="auto">
            <a:xfrm>
              <a:off x="7529513" y="30273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26" name="Oval 163">
              <a:extLst>
                <a:ext uri="{FF2B5EF4-FFF2-40B4-BE49-F238E27FC236}">
                  <a16:creationId xmlns:a16="http://schemas.microsoft.com/office/drawing/2014/main" id="{F28549C6-FE31-0595-2EAF-4DD7F48B6D67}"/>
                </a:ext>
              </a:extLst>
            </p:cNvPr>
            <p:cNvSpPr>
              <a:spLocks noChangeArrowheads="1"/>
            </p:cNvSpPr>
            <p:nvPr/>
          </p:nvSpPr>
          <p:spPr bwMode="auto">
            <a:xfrm>
              <a:off x="8034338" y="2954338"/>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27" name="Oval 164">
              <a:extLst>
                <a:ext uri="{FF2B5EF4-FFF2-40B4-BE49-F238E27FC236}">
                  <a16:creationId xmlns:a16="http://schemas.microsoft.com/office/drawing/2014/main" id="{B37D5C9F-C2BD-38FE-5BE0-EDD012EEBD76}"/>
                </a:ext>
              </a:extLst>
            </p:cNvPr>
            <p:cNvSpPr>
              <a:spLocks noChangeArrowheads="1"/>
            </p:cNvSpPr>
            <p:nvPr/>
          </p:nvSpPr>
          <p:spPr bwMode="auto">
            <a:xfrm flipV="1">
              <a:off x="8178800" y="2882900"/>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28" name="Oval 165">
              <a:extLst>
                <a:ext uri="{FF2B5EF4-FFF2-40B4-BE49-F238E27FC236}">
                  <a16:creationId xmlns:a16="http://schemas.microsoft.com/office/drawing/2014/main" id="{820CF6F8-287D-A5EF-3CEF-E50868CCD995}"/>
                </a:ext>
              </a:extLst>
            </p:cNvPr>
            <p:cNvSpPr>
              <a:spLocks noChangeArrowheads="1"/>
            </p:cNvSpPr>
            <p:nvPr/>
          </p:nvSpPr>
          <p:spPr bwMode="auto">
            <a:xfrm flipV="1">
              <a:off x="8034338" y="2738438"/>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29" name="Oval 166">
              <a:extLst>
                <a:ext uri="{FF2B5EF4-FFF2-40B4-BE49-F238E27FC236}">
                  <a16:creationId xmlns:a16="http://schemas.microsoft.com/office/drawing/2014/main" id="{BD566A51-BF87-4490-E5C6-7A5252712A9A}"/>
                </a:ext>
              </a:extLst>
            </p:cNvPr>
            <p:cNvSpPr>
              <a:spLocks noChangeArrowheads="1"/>
            </p:cNvSpPr>
            <p:nvPr/>
          </p:nvSpPr>
          <p:spPr bwMode="auto">
            <a:xfrm flipV="1">
              <a:off x="8394700" y="2738438"/>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30" name="Oval 167">
              <a:extLst>
                <a:ext uri="{FF2B5EF4-FFF2-40B4-BE49-F238E27FC236}">
                  <a16:creationId xmlns:a16="http://schemas.microsoft.com/office/drawing/2014/main" id="{5F117322-84AC-87F5-45DA-AD983AB9375C}"/>
                </a:ext>
              </a:extLst>
            </p:cNvPr>
            <p:cNvSpPr>
              <a:spLocks noChangeArrowheads="1"/>
            </p:cNvSpPr>
            <p:nvPr/>
          </p:nvSpPr>
          <p:spPr bwMode="auto">
            <a:xfrm flipV="1">
              <a:off x="8393113" y="2954338"/>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31" name="Oval 168">
              <a:extLst>
                <a:ext uri="{FF2B5EF4-FFF2-40B4-BE49-F238E27FC236}">
                  <a16:creationId xmlns:a16="http://schemas.microsoft.com/office/drawing/2014/main" id="{BF961461-CBDF-823E-8626-8757EE15221C}"/>
                </a:ext>
              </a:extLst>
            </p:cNvPr>
            <p:cNvSpPr>
              <a:spLocks noChangeArrowheads="1"/>
            </p:cNvSpPr>
            <p:nvPr/>
          </p:nvSpPr>
          <p:spPr bwMode="auto">
            <a:xfrm flipV="1">
              <a:off x="8394700" y="3098800"/>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32" name="Oval 169">
              <a:extLst>
                <a:ext uri="{FF2B5EF4-FFF2-40B4-BE49-F238E27FC236}">
                  <a16:creationId xmlns:a16="http://schemas.microsoft.com/office/drawing/2014/main" id="{EA299CD1-C119-617A-E668-8EE59DC34D2E}"/>
                </a:ext>
              </a:extLst>
            </p:cNvPr>
            <p:cNvSpPr>
              <a:spLocks noChangeArrowheads="1"/>
            </p:cNvSpPr>
            <p:nvPr/>
          </p:nvSpPr>
          <p:spPr bwMode="auto">
            <a:xfrm flipV="1">
              <a:off x="8250238" y="3098800"/>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33" name="Oval 170">
              <a:extLst>
                <a:ext uri="{FF2B5EF4-FFF2-40B4-BE49-F238E27FC236}">
                  <a16:creationId xmlns:a16="http://schemas.microsoft.com/office/drawing/2014/main" id="{078954BD-CD73-BF50-27D3-195177516327}"/>
                </a:ext>
              </a:extLst>
            </p:cNvPr>
            <p:cNvSpPr>
              <a:spLocks noChangeArrowheads="1"/>
            </p:cNvSpPr>
            <p:nvPr/>
          </p:nvSpPr>
          <p:spPr bwMode="auto">
            <a:xfrm flipV="1">
              <a:off x="8539163" y="3098800"/>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34" name="Oval 171">
              <a:extLst>
                <a:ext uri="{FF2B5EF4-FFF2-40B4-BE49-F238E27FC236}">
                  <a16:creationId xmlns:a16="http://schemas.microsoft.com/office/drawing/2014/main" id="{8200662F-C755-717B-1A5E-4AB80DC594CC}"/>
                </a:ext>
              </a:extLst>
            </p:cNvPr>
            <p:cNvSpPr>
              <a:spLocks noChangeArrowheads="1"/>
            </p:cNvSpPr>
            <p:nvPr/>
          </p:nvSpPr>
          <p:spPr bwMode="auto">
            <a:xfrm flipV="1">
              <a:off x="8105775" y="3098800"/>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35" name="Oval 172">
              <a:extLst>
                <a:ext uri="{FF2B5EF4-FFF2-40B4-BE49-F238E27FC236}">
                  <a16:creationId xmlns:a16="http://schemas.microsoft.com/office/drawing/2014/main" id="{F2595389-1BBE-1DDC-1BAA-5894BE90E23D}"/>
                </a:ext>
              </a:extLst>
            </p:cNvPr>
            <p:cNvSpPr>
              <a:spLocks noChangeArrowheads="1"/>
            </p:cNvSpPr>
            <p:nvPr/>
          </p:nvSpPr>
          <p:spPr bwMode="auto">
            <a:xfrm flipV="1">
              <a:off x="8105775" y="2954338"/>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36" name="Oval 173">
              <a:extLst>
                <a:ext uri="{FF2B5EF4-FFF2-40B4-BE49-F238E27FC236}">
                  <a16:creationId xmlns:a16="http://schemas.microsoft.com/office/drawing/2014/main" id="{AADDBA70-3652-44BC-4CBE-8129DDBEB751}"/>
                </a:ext>
              </a:extLst>
            </p:cNvPr>
            <p:cNvSpPr>
              <a:spLocks noChangeArrowheads="1"/>
            </p:cNvSpPr>
            <p:nvPr/>
          </p:nvSpPr>
          <p:spPr bwMode="auto">
            <a:xfrm flipV="1">
              <a:off x="8610600" y="288131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37" name="Oval 174">
              <a:extLst>
                <a:ext uri="{FF2B5EF4-FFF2-40B4-BE49-F238E27FC236}">
                  <a16:creationId xmlns:a16="http://schemas.microsoft.com/office/drawing/2014/main" id="{B24756D5-C19D-08F6-4586-1D4F86CF8AEF}"/>
                </a:ext>
              </a:extLst>
            </p:cNvPr>
            <p:cNvSpPr>
              <a:spLocks noChangeArrowheads="1"/>
            </p:cNvSpPr>
            <p:nvPr/>
          </p:nvSpPr>
          <p:spPr bwMode="auto">
            <a:xfrm flipV="1">
              <a:off x="8250238" y="28114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38" name="Oval 175">
              <a:extLst>
                <a:ext uri="{FF2B5EF4-FFF2-40B4-BE49-F238E27FC236}">
                  <a16:creationId xmlns:a16="http://schemas.microsoft.com/office/drawing/2014/main" id="{403A3571-575B-B6E8-39C0-AC62312835C8}"/>
                </a:ext>
              </a:extLst>
            </p:cNvPr>
            <p:cNvSpPr>
              <a:spLocks noChangeArrowheads="1"/>
            </p:cNvSpPr>
            <p:nvPr/>
          </p:nvSpPr>
          <p:spPr bwMode="auto">
            <a:xfrm flipV="1">
              <a:off x="8464550" y="2882900"/>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39" name="Oval 176">
              <a:extLst>
                <a:ext uri="{FF2B5EF4-FFF2-40B4-BE49-F238E27FC236}">
                  <a16:creationId xmlns:a16="http://schemas.microsoft.com/office/drawing/2014/main" id="{82490EE0-EFFA-6168-4509-80BDAF8B0D42}"/>
                </a:ext>
              </a:extLst>
            </p:cNvPr>
            <p:cNvSpPr>
              <a:spLocks noChangeArrowheads="1"/>
            </p:cNvSpPr>
            <p:nvPr/>
          </p:nvSpPr>
          <p:spPr bwMode="auto">
            <a:xfrm flipV="1">
              <a:off x="8466138" y="30273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40" name="Oval 177">
              <a:extLst>
                <a:ext uri="{FF2B5EF4-FFF2-40B4-BE49-F238E27FC236}">
                  <a16:creationId xmlns:a16="http://schemas.microsoft.com/office/drawing/2014/main" id="{EC8D8FA5-21FB-C8CF-053D-DC5CAD95A91A}"/>
                </a:ext>
              </a:extLst>
            </p:cNvPr>
            <p:cNvSpPr>
              <a:spLocks noChangeArrowheads="1"/>
            </p:cNvSpPr>
            <p:nvPr/>
          </p:nvSpPr>
          <p:spPr bwMode="auto">
            <a:xfrm flipV="1">
              <a:off x="8321675" y="30273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41" name="Oval 178">
              <a:extLst>
                <a:ext uri="{FF2B5EF4-FFF2-40B4-BE49-F238E27FC236}">
                  <a16:creationId xmlns:a16="http://schemas.microsoft.com/office/drawing/2014/main" id="{6D8C6AAC-13D6-6C93-90A7-F3BD1861FEB1}"/>
                </a:ext>
              </a:extLst>
            </p:cNvPr>
            <p:cNvSpPr>
              <a:spLocks noChangeArrowheads="1"/>
            </p:cNvSpPr>
            <p:nvPr/>
          </p:nvSpPr>
          <p:spPr bwMode="auto">
            <a:xfrm flipV="1">
              <a:off x="8610600" y="30273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42" name="Oval 179">
              <a:extLst>
                <a:ext uri="{FF2B5EF4-FFF2-40B4-BE49-F238E27FC236}">
                  <a16:creationId xmlns:a16="http://schemas.microsoft.com/office/drawing/2014/main" id="{DD70C478-6CE7-3FC2-EB80-0BB0BAA42701}"/>
                </a:ext>
              </a:extLst>
            </p:cNvPr>
            <p:cNvSpPr>
              <a:spLocks noChangeArrowheads="1"/>
            </p:cNvSpPr>
            <p:nvPr/>
          </p:nvSpPr>
          <p:spPr bwMode="auto">
            <a:xfrm flipV="1">
              <a:off x="8177213" y="30273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43" name="Oval 180">
              <a:extLst>
                <a:ext uri="{FF2B5EF4-FFF2-40B4-BE49-F238E27FC236}">
                  <a16:creationId xmlns:a16="http://schemas.microsoft.com/office/drawing/2014/main" id="{F8AADABB-90B5-B68E-4C28-6D22C1A091E8}"/>
                </a:ext>
              </a:extLst>
            </p:cNvPr>
            <p:cNvSpPr>
              <a:spLocks noChangeArrowheads="1"/>
            </p:cNvSpPr>
            <p:nvPr/>
          </p:nvSpPr>
          <p:spPr bwMode="auto">
            <a:xfrm flipV="1">
              <a:off x="8177213" y="2882900"/>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44" name="Oval 181">
              <a:extLst>
                <a:ext uri="{FF2B5EF4-FFF2-40B4-BE49-F238E27FC236}">
                  <a16:creationId xmlns:a16="http://schemas.microsoft.com/office/drawing/2014/main" id="{1917A01E-352D-4DA8-E6B2-E870A107848D}"/>
                </a:ext>
              </a:extLst>
            </p:cNvPr>
            <p:cNvSpPr>
              <a:spLocks noChangeArrowheads="1"/>
            </p:cNvSpPr>
            <p:nvPr/>
          </p:nvSpPr>
          <p:spPr bwMode="auto">
            <a:xfrm flipV="1">
              <a:off x="8032750" y="2954338"/>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45" name="Oval 182">
              <a:extLst>
                <a:ext uri="{FF2B5EF4-FFF2-40B4-BE49-F238E27FC236}">
                  <a16:creationId xmlns:a16="http://schemas.microsoft.com/office/drawing/2014/main" id="{ADCCA4E1-6ACF-E6E0-DF5E-F632097A6D9D}"/>
                </a:ext>
              </a:extLst>
            </p:cNvPr>
            <p:cNvSpPr>
              <a:spLocks noChangeArrowheads="1"/>
            </p:cNvSpPr>
            <p:nvPr/>
          </p:nvSpPr>
          <p:spPr bwMode="auto">
            <a:xfrm flipV="1">
              <a:off x="7889875" y="28114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46" name="Oval 183">
              <a:extLst>
                <a:ext uri="{FF2B5EF4-FFF2-40B4-BE49-F238E27FC236}">
                  <a16:creationId xmlns:a16="http://schemas.microsoft.com/office/drawing/2014/main" id="{11A87CA7-A4C9-725A-E35F-C2DC78D80A2F}"/>
                </a:ext>
              </a:extLst>
            </p:cNvPr>
            <p:cNvSpPr>
              <a:spLocks noChangeArrowheads="1"/>
            </p:cNvSpPr>
            <p:nvPr/>
          </p:nvSpPr>
          <p:spPr bwMode="auto">
            <a:xfrm flipV="1">
              <a:off x="8250238" y="28114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47" name="Oval 184">
              <a:extLst>
                <a:ext uri="{FF2B5EF4-FFF2-40B4-BE49-F238E27FC236}">
                  <a16:creationId xmlns:a16="http://schemas.microsoft.com/office/drawing/2014/main" id="{29C058AB-26B3-6C88-4179-4F43ED2274BA}"/>
                </a:ext>
              </a:extLst>
            </p:cNvPr>
            <p:cNvSpPr>
              <a:spLocks noChangeArrowheads="1"/>
            </p:cNvSpPr>
            <p:nvPr/>
          </p:nvSpPr>
          <p:spPr bwMode="auto">
            <a:xfrm flipV="1">
              <a:off x="8248650" y="30273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48" name="Oval 185">
              <a:extLst>
                <a:ext uri="{FF2B5EF4-FFF2-40B4-BE49-F238E27FC236}">
                  <a16:creationId xmlns:a16="http://schemas.microsoft.com/office/drawing/2014/main" id="{E529E063-FACB-D397-0029-614E9A051A56}"/>
                </a:ext>
              </a:extLst>
            </p:cNvPr>
            <p:cNvSpPr>
              <a:spLocks noChangeArrowheads="1"/>
            </p:cNvSpPr>
            <p:nvPr/>
          </p:nvSpPr>
          <p:spPr bwMode="auto">
            <a:xfrm flipV="1">
              <a:off x="8250238" y="3171825"/>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49" name="Oval 186">
              <a:extLst>
                <a:ext uri="{FF2B5EF4-FFF2-40B4-BE49-F238E27FC236}">
                  <a16:creationId xmlns:a16="http://schemas.microsoft.com/office/drawing/2014/main" id="{3DB995EF-E44D-7633-2380-94CEB8DD1838}"/>
                </a:ext>
              </a:extLst>
            </p:cNvPr>
            <p:cNvSpPr>
              <a:spLocks noChangeArrowheads="1"/>
            </p:cNvSpPr>
            <p:nvPr/>
          </p:nvSpPr>
          <p:spPr bwMode="auto">
            <a:xfrm flipV="1">
              <a:off x="8104188" y="32432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50" name="Oval 187">
              <a:extLst>
                <a:ext uri="{FF2B5EF4-FFF2-40B4-BE49-F238E27FC236}">
                  <a16:creationId xmlns:a16="http://schemas.microsoft.com/office/drawing/2014/main" id="{A95F9D80-B585-488E-A6CF-1F326E2F79AC}"/>
                </a:ext>
              </a:extLst>
            </p:cNvPr>
            <p:cNvSpPr>
              <a:spLocks noChangeArrowheads="1"/>
            </p:cNvSpPr>
            <p:nvPr/>
          </p:nvSpPr>
          <p:spPr bwMode="auto">
            <a:xfrm flipV="1">
              <a:off x="8394700" y="3171825"/>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51" name="Oval 188">
              <a:extLst>
                <a:ext uri="{FF2B5EF4-FFF2-40B4-BE49-F238E27FC236}">
                  <a16:creationId xmlns:a16="http://schemas.microsoft.com/office/drawing/2014/main" id="{A79C6DED-3A4A-CB7A-1C7A-B3A2E193C3FA}"/>
                </a:ext>
              </a:extLst>
            </p:cNvPr>
            <p:cNvSpPr>
              <a:spLocks noChangeArrowheads="1"/>
            </p:cNvSpPr>
            <p:nvPr/>
          </p:nvSpPr>
          <p:spPr bwMode="auto">
            <a:xfrm flipV="1">
              <a:off x="7961313" y="32432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52" name="Oval 189">
              <a:extLst>
                <a:ext uri="{FF2B5EF4-FFF2-40B4-BE49-F238E27FC236}">
                  <a16:creationId xmlns:a16="http://schemas.microsoft.com/office/drawing/2014/main" id="{85EEBD8C-8F92-3A0B-3E4E-76AEEDF28839}"/>
                </a:ext>
              </a:extLst>
            </p:cNvPr>
            <p:cNvSpPr>
              <a:spLocks noChangeArrowheads="1"/>
            </p:cNvSpPr>
            <p:nvPr/>
          </p:nvSpPr>
          <p:spPr bwMode="auto">
            <a:xfrm flipV="1">
              <a:off x="7961313" y="30273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53" name="Oval 190">
              <a:extLst>
                <a:ext uri="{FF2B5EF4-FFF2-40B4-BE49-F238E27FC236}">
                  <a16:creationId xmlns:a16="http://schemas.microsoft.com/office/drawing/2014/main" id="{179D593A-9041-8274-8E94-A4BD8E8230C1}"/>
                </a:ext>
              </a:extLst>
            </p:cNvPr>
            <p:cNvSpPr>
              <a:spLocks noChangeArrowheads="1"/>
            </p:cNvSpPr>
            <p:nvPr/>
          </p:nvSpPr>
          <p:spPr bwMode="auto">
            <a:xfrm flipV="1">
              <a:off x="8466138" y="295275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grpSp>
      <p:pic>
        <p:nvPicPr>
          <p:cNvPr id="254" name="Picture 95">
            <a:extLst>
              <a:ext uri="{FF2B5EF4-FFF2-40B4-BE49-F238E27FC236}">
                <a16:creationId xmlns:a16="http://schemas.microsoft.com/office/drawing/2014/main" id="{1871BE89-7C9C-1776-60BC-E5C039291AFA}"/>
              </a:ext>
            </a:extLst>
          </p:cNvPr>
          <p:cNvPicPr>
            <a:picLocks noChangeAspect="1"/>
          </p:cNvPicPr>
          <p:nvPr/>
        </p:nvPicPr>
        <p:blipFill>
          <a:blip r:embed="rId3" cstate="print">
            <a:duotone>
              <a:prstClr val="black"/>
              <a:srgbClr val="ED7D31">
                <a:tint val="45000"/>
                <a:satMod val="400000"/>
              </a:srgbClr>
            </a:duotone>
            <a:extLst>
              <a:ext uri="{28A0092B-C50C-407E-A947-70E740481C1C}">
                <a14:useLocalDpi xmlns:a14="http://schemas.microsoft.com/office/drawing/2010/main" val="0"/>
              </a:ext>
            </a:extLst>
          </a:blip>
          <a:stretch>
            <a:fillRect/>
          </a:stretch>
        </p:blipFill>
        <p:spPr>
          <a:xfrm rot="16200000">
            <a:off x="4166683" y="3696502"/>
            <a:ext cx="567093" cy="592907"/>
          </a:xfrm>
          <a:prstGeom prst="rect">
            <a:avLst/>
          </a:prstGeom>
        </p:spPr>
      </p:pic>
      <p:pic>
        <p:nvPicPr>
          <p:cNvPr id="255" name="Picture 95">
            <a:extLst>
              <a:ext uri="{FF2B5EF4-FFF2-40B4-BE49-F238E27FC236}">
                <a16:creationId xmlns:a16="http://schemas.microsoft.com/office/drawing/2014/main" id="{36DC3844-B620-D51C-B6D9-72CDF7780004}"/>
              </a:ext>
            </a:extLst>
          </p:cNvPr>
          <p:cNvPicPr>
            <a:picLocks noChangeAspect="1"/>
          </p:cNvPicPr>
          <p:nvPr/>
        </p:nvPicPr>
        <p:blipFill>
          <a:blip r:embed="rId3" cstate="print">
            <a:duotone>
              <a:prstClr val="black"/>
              <a:srgbClr val="ED7D31">
                <a:tint val="45000"/>
                <a:satMod val="400000"/>
              </a:srgbClr>
            </a:duotone>
            <a:extLst>
              <a:ext uri="{28A0092B-C50C-407E-A947-70E740481C1C}">
                <a14:useLocalDpi xmlns:a14="http://schemas.microsoft.com/office/drawing/2010/main" val="0"/>
              </a:ext>
            </a:extLst>
          </a:blip>
          <a:stretch>
            <a:fillRect/>
          </a:stretch>
        </p:blipFill>
        <p:spPr>
          <a:xfrm rot="14271453">
            <a:off x="7972061" y="2436111"/>
            <a:ext cx="678156" cy="1833737"/>
          </a:xfrm>
          <a:prstGeom prst="rect">
            <a:avLst/>
          </a:prstGeom>
        </p:spPr>
      </p:pic>
      <p:pic>
        <p:nvPicPr>
          <p:cNvPr id="256" name="Picture 95">
            <a:extLst>
              <a:ext uri="{FF2B5EF4-FFF2-40B4-BE49-F238E27FC236}">
                <a16:creationId xmlns:a16="http://schemas.microsoft.com/office/drawing/2014/main" id="{F2A96151-9D12-E6FB-A3DD-976E0C20B7DC}"/>
              </a:ext>
            </a:extLst>
          </p:cNvPr>
          <p:cNvPicPr>
            <a:picLocks noChangeAspect="1"/>
          </p:cNvPicPr>
          <p:nvPr/>
        </p:nvPicPr>
        <p:blipFill>
          <a:blip r:embed="rId3" cstate="print">
            <a:duotone>
              <a:prstClr val="black"/>
              <a:srgbClr val="ED7D31">
                <a:tint val="45000"/>
                <a:satMod val="400000"/>
              </a:srgbClr>
            </a:duotone>
            <a:extLst>
              <a:ext uri="{28A0092B-C50C-407E-A947-70E740481C1C}">
                <a14:useLocalDpi xmlns:a14="http://schemas.microsoft.com/office/drawing/2010/main" val="0"/>
              </a:ext>
            </a:extLst>
          </a:blip>
          <a:stretch>
            <a:fillRect/>
          </a:stretch>
        </p:blipFill>
        <p:spPr>
          <a:xfrm rot="18112923">
            <a:off x="8075380" y="3816418"/>
            <a:ext cx="678156" cy="1833737"/>
          </a:xfrm>
          <a:prstGeom prst="rect">
            <a:avLst/>
          </a:prstGeom>
        </p:spPr>
      </p:pic>
      <p:sp>
        <p:nvSpPr>
          <p:cNvPr id="257" name="Line 4">
            <a:extLst>
              <a:ext uri="{FF2B5EF4-FFF2-40B4-BE49-F238E27FC236}">
                <a16:creationId xmlns:a16="http://schemas.microsoft.com/office/drawing/2014/main" id="{70FD283A-23B6-2F1F-5292-4856798AC3C2}"/>
              </a:ext>
            </a:extLst>
          </p:cNvPr>
          <p:cNvSpPr>
            <a:spLocks noChangeShapeType="1"/>
          </p:cNvSpPr>
          <p:nvPr/>
        </p:nvSpPr>
        <p:spPr bwMode="auto">
          <a:xfrm flipV="1">
            <a:off x="2493543" y="4276501"/>
            <a:ext cx="592906" cy="43876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JP">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35771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5858014"/>
          </a:xfrm>
          <a:prstGeom prst="rect">
            <a:avLst/>
          </a:prstGeom>
          <a:noFill/>
        </p:spPr>
        <p:txBody>
          <a:bodyPr wrap="square" rtlCol="0">
            <a:spAutoFit/>
          </a:bodyPr>
          <a:lstStyle/>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 Introduction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3.2. Liberation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3.3. Size reduction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3.4. Crushing</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3.5. Type of crusher and crushing mechanism</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3.6. Crushing stages and circuit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3.7. Properties of rock/ore</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3.8. Comminution theory </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3.9. Crushing equipment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 3.10. Crushing equipment: Jaw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3.11. Crushing equipment: Gyratory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3.12. Crushing equipment: Cone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3.13. Crushing equipment: Roll crusher</a:t>
            </a:r>
          </a:p>
          <a:p>
            <a:pPr>
              <a:lnSpc>
                <a:spcPct val="150000"/>
              </a:lnSpc>
            </a:pPr>
            <a:r>
              <a:rPr lang="en-US" b="1" dirty="0">
                <a:latin typeface="Arial" panose="020B0604020202020204" pitchFamily="34" charset="0"/>
                <a:cs typeface="Arial" panose="020B0604020202020204" pitchFamily="34" charset="0"/>
              </a:rPr>
              <a:t>3.14. Crushing equipment: Impact/hammer crusher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60</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16134938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25400" y="525063"/>
            <a:ext cx="12118340" cy="6555641"/>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Hammer mills (impact crushers) reduce from a large size to very fine in one operation.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A great many forms exist, but the common principle is that a set of beaters (flailing hammers) spins round inside a stationary casing, with a large grid at the bottom as discharge. The size of the openings in the grid determines the product size. The crushing forces are applied instantaneously. The rock particles are broken either by impact from the hammers or by impact against the casing or against other particles.</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Hammer mills are best suitable for rather soft and friable material, because they wear rapidly. They are used in particular on clayey ores, that would clog reciprocating (i.e. with a to-and-fro movement of the crushing media) crushers as jaw crushers and particularly gyratory and cone crushers. </a:t>
            </a:r>
          </a:p>
          <a:p>
            <a:pPr marL="342900" indent="-342900">
              <a:buFont typeface="Wingdings" pitchFamily="2" charset="2"/>
              <a:buChar char="§"/>
            </a:pPr>
            <a:endParaRPr lang="en-GB" sz="2400" u="sng" dirty="0">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61</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33" name="TextBox 32">
            <a:extLst>
              <a:ext uri="{FF2B5EF4-FFF2-40B4-BE49-F238E27FC236}">
                <a16:creationId xmlns:a16="http://schemas.microsoft.com/office/drawing/2014/main" id="{C53E57E9-B067-F850-349E-09EBFE85058D}"/>
              </a:ext>
            </a:extLst>
          </p:cNvPr>
          <p:cNvSpPr txBox="1"/>
          <p:nvPr/>
        </p:nvSpPr>
        <p:spPr>
          <a:xfrm>
            <a:off x="0" y="54607"/>
            <a:ext cx="96876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3.14. Crushing equipment: Impact/hammer crusher</a:t>
            </a:r>
          </a:p>
        </p:txBody>
      </p:sp>
    </p:spTree>
    <p:extLst>
      <p:ext uri="{BB962C8B-B14F-4D97-AF65-F5344CB8AC3E}">
        <p14:creationId xmlns:p14="http://schemas.microsoft.com/office/powerpoint/2010/main" val="10748900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62</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33" name="TextBox 32">
            <a:extLst>
              <a:ext uri="{FF2B5EF4-FFF2-40B4-BE49-F238E27FC236}">
                <a16:creationId xmlns:a16="http://schemas.microsoft.com/office/drawing/2014/main" id="{C53E57E9-B067-F850-349E-09EBFE85058D}"/>
              </a:ext>
            </a:extLst>
          </p:cNvPr>
          <p:cNvSpPr txBox="1"/>
          <p:nvPr/>
        </p:nvSpPr>
        <p:spPr>
          <a:xfrm>
            <a:off x="0" y="54607"/>
            <a:ext cx="96876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3.14. Crushing equipment: Impact/hammer crusher (cont.)</a:t>
            </a:r>
          </a:p>
        </p:txBody>
      </p:sp>
      <p:pic>
        <p:nvPicPr>
          <p:cNvPr id="2" name="Picture 4" descr="ham_ani">
            <a:extLst>
              <a:ext uri="{FF2B5EF4-FFF2-40B4-BE49-F238E27FC236}">
                <a16:creationId xmlns:a16="http://schemas.microsoft.com/office/drawing/2014/main" id="{EDEDD636-B778-D2C5-DB0D-1413492B59D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320" y="1175528"/>
            <a:ext cx="4986727" cy="45634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4F95CBA9-1F99-213A-0AB6-CEFA735555DF}"/>
              </a:ext>
            </a:extLst>
          </p:cNvPr>
          <p:cNvPicPr>
            <a:picLocks noChangeAspect="1" noChangeArrowheads="1"/>
          </p:cNvPicPr>
          <p:nvPr/>
        </p:nvPicPr>
        <p:blipFill>
          <a:blip r:embed="rId4" cstate="print"/>
          <a:srcRect/>
          <a:stretch>
            <a:fillRect/>
          </a:stretch>
        </p:blipFill>
        <p:spPr bwMode="auto">
          <a:xfrm>
            <a:off x="5678526" y="614922"/>
            <a:ext cx="6336704" cy="5256584"/>
          </a:xfrm>
          <a:prstGeom prst="rect">
            <a:avLst/>
          </a:prstGeom>
          <a:noFill/>
          <a:ln w="9525">
            <a:noFill/>
            <a:miter lim="800000"/>
            <a:headEnd/>
            <a:tailEnd/>
          </a:ln>
        </p:spPr>
      </p:pic>
    </p:spTree>
    <p:extLst>
      <p:ext uri="{BB962C8B-B14F-4D97-AF65-F5344CB8AC3E}">
        <p14:creationId xmlns:p14="http://schemas.microsoft.com/office/powerpoint/2010/main" val="2953989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720365D-01A5-7740-8043-ED9DD43E433D}"/>
              </a:ext>
            </a:extLst>
          </p:cNvPr>
          <p:cNvSpPr txBox="1">
            <a:spLocks/>
          </p:cNvSpPr>
          <p:nvPr/>
        </p:nvSpPr>
        <p:spPr>
          <a:xfrm>
            <a:off x="1524000" y="2035192"/>
            <a:ext cx="9144000" cy="3106455"/>
          </a:xfrm>
          <a:prstGeom prst="rect">
            <a:avLst/>
          </a:prstGeom>
          <a:noFill/>
        </p:spPr>
        <p:txBody>
          <a:bodyPr lIns="288000" tIns="36000" bIns="36000" anchor="ctr">
            <a:noAutofit/>
          </a:bodyPr>
          <a:lstStyle/>
          <a:p>
            <a:pPr marL="84138" algn="ctr" fontAlgn="auto">
              <a:spcAft>
                <a:spcPts val="0"/>
              </a:spcAft>
              <a:defRPr/>
            </a:pPr>
            <a:r>
              <a:rPr lang="en-US" altLang="ja-JP" sz="5400" b="1" dirty="0">
                <a:gradFill>
                  <a:gsLst>
                    <a:gs pos="0">
                      <a:schemeClr val="tx1">
                        <a:lumMod val="65000"/>
                        <a:lumOff val="35000"/>
                      </a:schemeClr>
                    </a:gs>
                    <a:gs pos="47000">
                      <a:srgbClr val="FFC000"/>
                    </a:gs>
                    <a:gs pos="100000">
                      <a:srgbClr val="FF0000"/>
                    </a:gs>
                  </a:gsLst>
                  <a:lin ang="10800000" scaled="1"/>
                </a:gradFill>
                <a:latin typeface="Segoe Print" panose="02000600000000000000" pitchFamily="2" charset="0"/>
              </a:rPr>
              <a:t>End of Lecture 3</a:t>
            </a:r>
          </a:p>
        </p:txBody>
      </p:sp>
      <p:cxnSp>
        <p:nvCxnSpPr>
          <p:cNvPr id="9" name="Straight Connector 8">
            <a:extLst>
              <a:ext uri="{FF2B5EF4-FFF2-40B4-BE49-F238E27FC236}">
                <a16:creationId xmlns:a16="http://schemas.microsoft.com/office/drawing/2014/main" id="{CBE290CE-31AF-054E-95A7-81486557648E}"/>
              </a:ext>
            </a:extLst>
          </p:cNvPr>
          <p:cNvCxnSpPr>
            <a:cxnSpLocks/>
          </p:cNvCxnSpPr>
          <p:nvPr/>
        </p:nvCxnSpPr>
        <p:spPr>
          <a:xfrm>
            <a:off x="1914236" y="2396235"/>
            <a:ext cx="8312728" cy="0"/>
          </a:xfrm>
          <a:prstGeom prst="line">
            <a:avLst/>
          </a:prstGeom>
          <a:ln w="31750">
            <a:gradFill flip="none" rotWithShape="1">
              <a:gsLst>
                <a:gs pos="0">
                  <a:schemeClr val="accent1">
                    <a:lumMod val="40000"/>
                    <a:lumOff val="60000"/>
                  </a:schemeClr>
                </a:gs>
                <a:gs pos="51000">
                  <a:srgbClr val="FFC0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CB5CE36-BEA1-CA43-BEE9-6133BA00AFB9}"/>
              </a:ext>
            </a:extLst>
          </p:cNvPr>
          <p:cNvCxnSpPr>
            <a:cxnSpLocks/>
          </p:cNvCxnSpPr>
          <p:nvPr/>
        </p:nvCxnSpPr>
        <p:spPr>
          <a:xfrm flipH="1">
            <a:off x="3937728" y="4283997"/>
            <a:ext cx="4265744" cy="0"/>
          </a:xfrm>
          <a:prstGeom prst="line">
            <a:avLst/>
          </a:prstGeom>
          <a:ln w="15875">
            <a:gradFill flip="none" rotWithShape="1">
              <a:gsLst>
                <a:gs pos="0">
                  <a:schemeClr val="accent1">
                    <a:lumMod val="40000"/>
                    <a:lumOff val="60000"/>
                  </a:schemeClr>
                </a:gs>
                <a:gs pos="47000">
                  <a:srgbClr val="FFC0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6E6C6412-592E-2743-8172-9E5043344099}"/>
              </a:ext>
            </a:extLst>
          </p:cNvPr>
          <p:cNvSpPr>
            <a:spLocks noGrp="1"/>
          </p:cNvSpPr>
          <p:nvPr>
            <p:ph type="sldNum" sz="quarter" idx="12"/>
          </p:nvPr>
        </p:nvSpPr>
        <p:spPr/>
        <p:txBody>
          <a:bodyPr/>
          <a:lstStyle/>
          <a:p>
            <a:fld id="{5E44D307-537E-B14F-8E24-3415F18CDC97}" type="slidenum">
              <a:rPr lang="en-JP" smtClean="0"/>
              <a:t>63</a:t>
            </a:fld>
            <a:endParaRPr lang="en-JP"/>
          </a:p>
        </p:txBody>
      </p:sp>
    </p:spTree>
    <p:extLst>
      <p:ext uri="{BB962C8B-B14F-4D97-AF65-F5344CB8AC3E}">
        <p14:creationId xmlns:p14="http://schemas.microsoft.com/office/powerpoint/2010/main" val="41536338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5858014"/>
          </a:xfrm>
          <a:prstGeom prst="rect">
            <a:avLst/>
          </a:prstGeom>
          <a:noFill/>
        </p:spPr>
        <p:txBody>
          <a:bodyPr wrap="square" rtlCol="0">
            <a:spAutoFit/>
          </a:bodyPr>
          <a:lstStyle/>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 Introduction</a:t>
            </a:r>
          </a:p>
          <a:p>
            <a:pPr>
              <a:lnSpc>
                <a:spcPct val="150000"/>
              </a:lnSpc>
            </a:pPr>
            <a:r>
              <a:rPr lang="en-US" b="1" dirty="0">
                <a:latin typeface="Arial" panose="020B0604020202020204" pitchFamily="34" charset="0"/>
                <a:cs typeface="Arial" panose="020B0604020202020204" pitchFamily="34" charset="0"/>
              </a:rPr>
              <a:t>3.2. Liberation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3.3. Size reduction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3.4. Crushing</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3.5. Type of crusher and crushing mechanism</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3.6. Crushing stages and circuit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3.7. Properties of rock/ore</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3.8. Comminution theory </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3.9. Crushing equipment</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 3.10. Crushing equipment: Jaw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3.11. Crushing equipment: Gyratory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3.12. Crushing equipment: Cone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3.13. Crushing equipment: Roll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3.14. Crushing equipment: Impact/hammer crusher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7</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33874239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27000" y="718696"/>
            <a:ext cx="12065000" cy="6117829"/>
          </a:xfrm>
          <a:prstGeom prst="rect">
            <a:avLst/>
          </a:prstGeom>
          <a:noFill/>
        </p:spPr>
        <p:txBody>
          <a:bodyPr wrap="square" rtlCol="0">
            <a:spAutoFit/>
          </a:bodyPr>
          <a:lstStyle/>
          <a:p>
            <a:pPr marL="342900" indent="-342900">
              <a:lnSpc>
                <a:spcPct val="150000"/>
              </a:lnSpc>
              <a:buFont typeface="Wingdings" pitchFamily="2" charset="2"/>
              <a:buChar char="§"/>
            </a:pPr>
            <a:r>
              <a:rPr lang="en-US" sz="2400" dirty="0">
                <a:latin typeface="Arial" panose="020B0604020202020204" pitchFamily="34" charset="0"/>
                <a:cs typeface="Arial" panose="020B0604020202020204" pitchFamily="34" charset="0"/>
              </a:rPr>
              <a:t>Liberation of valuable mineral from the gangue minerals is achieved by size reduction of mined ore (breaking down ore particles-comminution).</a:t>
            </a:r>
          </a:p>
          <a:p>
            <a:pPr marL="342900" indent="-342900">
              <a:lnSpc>
                <a:spcPct val="150000"/>
              </a:lnSpc>
              <a:buFont typeface="Wingdings" pitchFamily="2" charset="2"/>
              <a:buChar char="§"/>
            </a:pPr>
            <a:r>
              <a:rPr lang="en-US" sz="2400" dirty="0">
                <a:latin typeface="Arial" panose="020B0604020202020204" pitchFamily="34" charset="0"/>
                <a:cs typeface="Arial" panose="020B0604020202020204" pitchFamily="34" charset="0"/>
              </a:rPr>
              <a:t>The degree of size-reduction required is different for a given mined ore. </a:t>
            </a:r>
          </a:p>
          <a:p>
            <a:pPr marL="342900" indent="-342900">
              <a:lnSpc>
                <a:spcPct val="150000"/>
              </a:lnSpc>
              <a:buFont typeface="Wingdings" pitchFamily="2" charset="2"/>
              <a:buChar char="§"/>
            </a:pPr>
            <a:r>
              <a:rPr lang="en-US" sz="2400" dirty="0">
                <a:latin typeface="Arial" panose="020B0604020202020204" pitchFamily="34" charset="0"/>
                <a:cs typeface="Arial" panose="020B0604020202020204" pitchFamily="34" charset="0"/>
              </a:rPr>
              <a:t>It is determined mainly by the characteristics of the ore (interlocking, dissemination) and by economic considerations (comparing the cost of further size-reduction to the additional recovery that can be achieved).</a:t>
            </a:r>
          </a:p>
          <a:p>
            <a:pPr marL="342900" indent="-342900">
              <a:lnSpc>
                <a:spcPct val="150000"/>
              </a:lnSpc>
              <a:buFont typeface="Wingdings" pitchFamily="2" charset="2"/>
              <a:buChar char="§"/>
            </a:pPr>
            <a:r>
              <a:rPr lang="en-US" sz="2400" dirty="0">
                <a:latin typeface="Arial" panose="020B0604020202020204" pitchFamily="34" charset="0"/>
                <a:cs typeface="Arial" panose="020B0604020202020204" pitchFamily="34" charset="0"/>
              </a:rPr>
              <a:t>As stated earlier, </a:t>
            </a:r>
            <a:r>
              <a:rPr lang="en-GB" sz="2400" dirty="0">
                <a:latin typeface="Arial" panose="020B0604020202020204" pitchFamily="34" charset="0"/>
                <a:cs typeface="Arial" panose="020B0604020202020204" pitchFamily="34" charset="0"/>
              </a:rPr>
              <a:t>t</a:t>
            </a:r>
            <a:r>
              <a:rPr lang="en-GB" sz="2400" dirty="0"/>
              <a:t>he objective of mineral processing, regardless of the methods used, is always the same, i.e., </a:t>
            </a:r>
          </a:p>
          <a:p>
            <a:pPr marL="800100" lvl="1" indent="-342900">
              <a:lnSpc>
                <a:spcPct val="150000"/>
              </a:lnSpc>
              <a:buFont typeface="Wingdings" pitchFamily="2" charset="2"/>
              <a:buChar char="ü"/>
            </a:pPr>
            <a:r>
              <a:rPr lang="en-GB" sz="2400" b="1" dirty="0">
                <a:latin typeface="Arial" panose="020B0604020202020204" pitchFamily="34" charset="0"/>
                <a:cs typeface="Arial" panose="020B0604020202020204" pitchFamily="34" charset="0"/>
              </a:rPr>
              <a:t>to separate the minerals into two or more products with the values in the concentrates, the gangue in the tailings, and the “locked” particles in the </a:t>
            </a:r>
            <a:r>
              <a:rPr lang="en-GB" sz="2400" b="1" dirty="0" err="1">
                <a:latin typeface="Arial" panose="020B0604020202020204" pitchFamily="34" charset="0"/>
                <a:cs typeface="Arial" panose="020B0604020202020204" pitchFamily="34" charset="0"/>
              </a:rPr>
              <a:t>middlings</a:t>
            </a:r>
            <a:r>
              <a:rPr lang="en-GB" sz="2400" b="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3.2. Liberation</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8</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25155685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9</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AutoShape 3">
            <a:extLst>
              <a:ext uri="{FF2B5EF4-FFF2-40B4-BE49-F238E27FC236}">
                <a16:creationId xmlns:a16="http://schemas.microsoft.com/office/drawing/2014/main" id="{C905FD35-E3E8-1391-2B7A-AF8812728C9A}"/>
              </a:ext>
            </a:extLst>
          </p:cNvPr>
          <p:cNvSpPr>
            <a:spLocks noChangeArrowheads="1"/>
          </p:cNvSpPr>
          <p:nvPr/>
        </p:nvSpPr>
        <p:spPr bwMode="auto">
          <a:xfrm>
            <a:off x="5292973" y="2442745"/>
            <a:ext cx="431800" cy="360363"/>
          </a:xfrm>
          <a:prstGeom prst="octagon">
            <a:avLst>
              <a:gd name="adj" fmla="val 29287"/>
            </a:avLst>
          </a:prstGeom>
          <a:solidFill>
            <a:srgbClr val="FF9933"/>
          </a:solidFill>
          <a:ln w="19050">
            <a:solidFill>
              <a:schemeClr val="tx1"/>
            </a:solidFill>
            <a:miter lim="800000"/>
            <a:headEnd/>
            <a:tailEnd/>
          </a:ln>
          <a:effectLst/>
        </p:spPr>
        <p:txBody>
          <a:bodyPr wrap="none" anchor="ctr"/>
          <a:lstStyle/>
          <a:p>
            <a:endParaRPr lang="ja-JP" altLang="en-US" sz="2400">
              <a:latin typeface="Arial" panose="020B0604020202020204" pitchFamily="34" charset="0"/>
              <a:cs typeface="Arial" panose="020B0604020202020204" pitchFamily="34" charset="0"/>
            </a:endParaRPr>
          </a:p>
        </p:txBody>
      </p:sp>
      <p:sp>
        <p:nvSpPr>
          <p:cNvPr id="4" name="AutoShape 4">
            <a:extLst>
              <a:ext uri="{FF2B5EF4-FFF2-40B4-BE49-F238E27FC236}">
                <a16:creationId xmlns:a16="http://schemas.microsoft.com/office/drawing/2014/main" id="{1E8E17ED-D1FB-63B6-89DF-652D9DD62779}"/>
              </a:ext>
            </a:extLst>
          </p:cNvPr>
          <p:cNvSpPr>
            <a:spLocks noChangeArrowheads="1"/>
          </p:cNvSpPr>
          <p:nvPr/>
        </p:nvSpPr>
        <p:spPr bwMode="auto">
          <a:xfrm>
            <a:off x="5869235" y="2442745"/>
            <a:ext cx="431800" cy="360363"/>
          </a:xfrm>
          <a:prstGeom prst="octagon">
            <a:avLst>
              <a:gd name="adj" fmla="val 29287"/>
            </a:avLst>
          </a:prstGeom>
          <a:solidFill>
            <a:srgbClr val="FF9933"/>
          </a:solidFill>
          <a:ln w="19050">
            <a:solidFill>
              <a:schemeClr val="tx1"/>
            </a:solidFill>
            <a:miter lim="800000"/>
            <a:headEnd/>
            <a:tailEnd/>
          </a:ln>
          <a:effectLst/>
        </p:spPr>
        <p:txBody>
          <a:bodyPr wrap="none" anchor="ctr"/>
          <a:lstStyle/>
          <a:p>
            <a:endParaRPr lang="ja-JP" altLang="en-US" sz="2400">
              <a:latin typeface="Arial" panose="020B0604020202020204" pitchFamily="34" charset="0"/>
              <a:cs typeface="Arial" panose="020B0604020202020204" pitchFamily="34" charset="0"/>
            </a:endParaRPr>
          </a:p>
        </p:txBody>
      </p:sp>
      <p:sp>
        <p:nvSpPr>
          <p:cNvPr id="5" name="AutoShape 5">
            <a:extLst>
              <a:ext uri="{FF2B5EF4-FFF2-40B4-BE49-F238E27FC236}">
                <a16:creationId xmlns:a16="http://schemas.microsoft.com/office/drawing/2014/main" id="{97DFFF09-C4EB-45B1-D0A0-AECE506172A6}"/>
              </a:ext>
            </a:extLst>
          </p:cNvPr>
          <p:cNvSpPr>
            <a:spLocks noChangeArrowheads="1"/>
          </p:cNvSpPr>
          <p:nvPr/>
        </p:nvSpPr>
        <p:spPr bwMode="auto">
          <a:xfrm>
            <a:off x="6372473" y="2442745"/>
            <a:ext cx="431800" cy="360363"/>
          </a:xfrm>
          <a:prstGeom prst="octagon">
            <a:avLst>
              <a:gd name="adj" fmla="val 29287"/>
            </a:avLst>
          </a:prstGeom>
          <a:solidFill>
            <a:srgbClr val="FF9933"/>
          </a:solidFill>
          <a:ln w="19050">
            <a:solidFill>
              <a:schemeClr val="tx1"/>
            </a:solidFill>
            <a:miter lim="800000"/>
            <a:headEnd/>
            <a:tailEnd/>
          </a:ln>
          <a:effectLst/>
        </p:spPr>
        <p:txBody>
          <a:bodyPr wrap="none" anchor="ctr"/>
          <a:lstStyle/>
          <a:p>
            <a:endParaRPr lang="ja-JP" altLang="en-US" sz="2400">
              <a:latin typeface="Arial" panose="020B0604020202020204" pitchFamily="34" charset="0"/>
              <a:cs typeface="Arial" panose="020B0604020202020204" pitchFamily="34" charset="0"/>
            </a:endParaRPr>
          </a:p>
        </p:txBody>
      </p:sp>
      <p:sp>
        <p:nvSpPr>
          <p:cNvPr id="6" name="AutoShape 6">
            <a:extLst>
              <a:ext uri="{FF2B5EF4-FFF2-40B4-BE49-F238E27FC236}">
                <a16:creationId xmlns:a16="http://schemas.microsoft.com/office/drawing/2014/main" id="{16E3F9EB-B072-5083-6078-FF4F0DB4F9E9}"/>
              </a:ext>
            </a:extLst>
          </p:cNvPr>
          <p:cNvSpPr>
            <a:spLocks noChangeArrowheads="1"/>
          </p:cNvSpPr>
          <p:nvPr/>
        </p:nvSpPr>
        <p:spPr bwMode="auto">
          <a:xfrm>
            <a:off x="5335835" y="3623845"/>
            <a:ext cx="431800" cy="360363"/>
          </a:xfrm>
          <a:prstGeom prst="octagon">
            <a:avLst>
              <a:gd name="adj" fmla="val 29287"/>
            </a:avLst>
          </a:prstGeom>
          <a:solidFill>
            <a:schemeClr val="tx1"/>
          </a:solidFill>
          <a:ln w="19050">
            <a:solidFill>
              <a:schemeClr val="tx1"/>
            </a:solidFill>
            <a:miter lim="800000"/>
            <a:headEnd/>
            <a:tailEnd/>
          </a:ln>
          <a:effectLst/>
        </p:spPr>
        <p:txBody>
          <a:bodyPr wrap="none" anchor="ctr"/>
          <a:lstStyle/>
          <a:p>
            <a:endParaRPr lang="ja-JP" altLang="en-US" sz="2400">
              <a:latin typeface="Arial" panose="020B0604020202020204" pitchFamily="34" charset="0"/>
              <a:cs typeface="Arial" panose="020B0604020202020204" pitchFamily="34" charset="0"/>
            </a:endParaRPr>
          </a:p>
        </p:txBody>
      </p:sp>
      <p:sp>
        <p:nvSpPr>
          <p:cNvPr id="7" name="AutoShape 7">
            <a:extLst>
              <a:ext uri="{FF2B5EF4-FFF2-40B4-BE49-F238E27FC236}">
                <a16:creationId xmlns:a16="http://schemas.microsoft.com/office/drawing/2014/main" id="{CA047649-7F79-B6AE-8A5C-5DD929B05661}"/>
              </a:ext>
            </a:extLst>
          </p:cNvPr>
          <p:cNvSpPr>
            <a:spLocks noChangeArrowheads="1"/>
          </p:cNvSpPr>
          <p:nvPr/>
        </p:nvSpPr>
        <p:spPr bwMode="auto">
          <a:xfrm>
            <a:off x="5839073" y="3623845"/>
            <a:ext cx="431800" cy="360363"/>
          </a:xfrm>
          <a:prstGeom prst="octagon">
            <a:avLst>
              <a:gd name="adj" fmla="val 29287"/>
            </a:avLst>
          </a:prstGeom>
          <a:solidFill>
            <a:schemeClr val="tx1"/>
          </a:solidFill>
          <a:ln w="19050">
            <a:solidFill>
              <a:schemeClr val="tx1"/>
            </a:solidFill>
            <a:miter lim="800000"/>
            <a:headEnd/>
            <a:tailEnd/>
          </a:ln>
          <a:effectLst/>
        </p:spPr>
        <p:txBody>
          <a:bodyPr wrap="none" anchor="ctr"/>
          <a:lstStyle/>
          <a:p>
            <a:endParaRPr lang="ja-JP" altLang="en-US" sz="2400">
              <a:latin typeface="Arial" panose="020B0604020202020204" pitchFamily="34" charset="0"/>
              <a:cs typeface="Arial" panose="020B0604020202020204" pitchFamily="34" charset="0"/>
            </a:endParaRPr>
          </a:p>
        </p:txBody>
      </p:sp>
      <p:sp>
        <p:nvSpPr>
          <p:cNvPr id="9" name="AutoShape 8">
            <a:extLst>
              <a:ext uri="{FF2B5EF4-FFF2-40B4-BE49-F238E27FC236}">
                <a16:creationId xmlns:a16="http://schemas.microsoft.com/office/drawing/2014/main" id="{617EDE4A-AFBD-BC60-DA06-128FCC88A4AF}"/>
              </a:ext>
            </a:extLst>
          </p:cNvPr>
          <p:cNvSpPr>
            <a:spLocks noChangeArrowheads="1"/>
          </p:cNvSpPr>
          <p:nvPr/>
        </p:nvSpPr>
        <p:spPr bwMode="auto">
          <a:xfrm>
            <a:off x="6343898" y="3623845"/>
            <a:ext cx="431800" cy="360363"/>
          </a:xfrm>
          <a:prstGeom prst="octagon">
            <a:avLst>
              <a:gd name="adj" fmla="val 29287"/>
            </a:avLst>
          </a:prstGeom>
          <a:solidFill>
            <a:schemeClr val="tx1"/>
          </a:solidFill>
          <a:ln w="19050">
            <a:solidFill>
              <a:schemeClr val="tx1"/>
            </a:solidFill>
            <a:miter lim="800000"/>
            <a:headEnd/>
            <a:tailEnd/>
          </a:ln>
          <a:effectLst/>
        </p:spPr>
        <p:txBody>
          <a:bodyPr wrap="none" anchor="ctr"/>
          <a:lstStyle/>
          <a:p>
            <a:endParaRPr lang="ja-JP" altLang="en-US" sz="240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2C041CBC-48ED-F640-2F54-BB06DCD13EE4}"/>
              </a:ext>
            </a:extLst>
          </p:cNvPr>
          <p:cNvGrpSpPr>
            <a:grpSpLocks/>
          </p:cNvGrpSpPr>
          <p:nvPr/>
        </p:nvGrpSpPr>
        <p:grpSpPr bwMode="auto">
          <a:xfrm>
            <a:off x="5297735" y="3019008"/>
            <a:ext cx="431800" cy="363537"/>
            <a:chOff x="3016" y="2659"/>
            <a:chExt cx="272" cy="229"/>
          </a:xfrm>
        </p:grpSpPr>
        <p:sp>
          <p:nvSpPr>
            <p:cNvPr id="11" name="AutoShape 10">
              <a:extLst>
                <a:ext uri="{FF2B5EF4-FFF2-40B4-BE49-F238E27FC236}">
                  <a16:creationId xmlns:a16="http://schemas.microsoft.com/office/drawing/2014/main" id="{5F4F1625-F381-425B-3639-0F454F18AB78}"/>
                </a:ext>
              </a:extLst>
            </p:cNvPr>
            <p:cNvSpPr>
              <a:spLocks noChangeArrowheads="1"/>
            </p:cNvSpPr>
            <p:nvPr/>
          </p:nvSpPr>
          <p:spPr bwMode="auto">
            <a:xfrm>
              <a:off x="3016" y="2659"/>
              <a:ext cx="272" cy="227"/>
            </a:xfrm>
            <a:prstGeom prst="octagon">
              <a:avLst>
                <a:gd name="adj" fmla="val 29287"/>
              </a:avLst>
            </a:prstGeom>
            <a:solidFill>
              <a:srgbClr val="FF9933"/>
            </a:solidFill>
            <a:ln w="19050">
              <a:solidFill>
                <a:schemeClr val="tx1"/>
              </a:solidFill>
              <a:miter lim="800000"/>
              <a:headEnd/>
              <a:tailEnd/>
            </a:ln>
            <a:effectLst/>
          </p:spPr>
          <p:txBody>
            <a:bodyPr wrap="none" anchor="ctr"/>
            <a:lstStyle/>
            <a:p>
              <a:endParaRPr lang="ja-JP" altLang="en-US" sz="2400">
                <a:latin typeface="Arial" panose="020B0604020202020204" pitchFamily="34" charset="0"/>
                <a:cs typeface="Arial" panose="020B0604020202020204" pitchFamily="34" charset="0"/>
              </a:endParaRPr>
            </a:p>
          </p:txBody>
        </p:sp>
        <p:sp>
          <p:nvSpPr>
            <p:cNvPr id="12" name="Freeform 11">
              <a:extLst>
                <a:ext uri="{FF2B5EF4-FFF2-40B4-BE49-F238E27FC236}">
                  <a16:creationId xmlns:a16="http://schemas.microsoft.com/office/drawing/2014/main" id="{4C69B0FB-60BC-CD67-A232-0A9402CBFDBD}"/>
                </a:ext>
              </a:extLst>
            </p:cNvPr>
            <p:cNvSpPr>
              <a:spLocks/>
            </p:cNvSpPr>
            <p:nvPr/>
          </p:nvSpPr>
          <p:spPr bwMode="auto">
            <a:xfrm>
              <a:off x="3016" y="2795"/>
              <a:ext cx="272" cy="93"/>
            </a:xfrm>
            <a:custGeom>
              <a:avLst/>
              <a:gdLst/>
              <a:ahLst/>
              <a:cxnLst>
                <a:cxn ang="0">
                  <a:pos x="0" y="0"/>
                </a:cxn>
                <a:cxn ang="0">
                  <a:pos x="272" y="0"/>
                </a:cxn>
                <a:cxn ang="0">
                  <a:pos x="272" y="33"/>
                </a:cxn>
                <a:cxn ang="0">
                  <a:pos x="227" y="91"/>
                </a:cxn>
                <a:cxn ang="0">
                  <a:pos x="68" y="93"/>
                </a:cxn>
                <a:cxn ang="0">
                  <a:pos x="0" y="25"/>
                </a:cxn>
                <a:cxn ang="0">
                  <a:pos x="0" y="0"/>
                </a:cxn>
              </a:cxnLst>
              <a:rect l="0" t="0" r="r" b="b"/>
              <a:pathLst>
                <a:path w="272" h="93">
                  <a:moveTo>
                    <a:pt x="0" y="0"/>
                  </a:moveTo>
                  <a:lnTo>
                    <a:pt x="272" y="0"/>
                  </a:lnTo>
                  <a:lnTo>
                    <a:pt x="272" y="33"/>
                  </a:lnTo>
                  <a:lnTo>
                    <a:pt x="227" y="91"/>
                  </a:lnTo>
                  <a:lnTo>
                    <a:pt x="68" y="93"/>
                  </a:lnTo>
                  <a:lnTo>
                    <a:pt x="0" y="25"/>
                  </a:lnTo>
                  <a:lnTo>
                    <a:pt x="0" y="0"/>
                  </a:lnTo>
                  <a:close/>
                </a:path>
              </a:pathLst>
            </a:custGeom>
            <a:solidFill>
              <a:schemeClr val="tx1"/>
            </a:solidFill>
            <a:ln w="19050" cap="flat" cmpd="sng">
              <a:solidFill>
                <a:schemeClr val="tx1"/>
              </a:solidFill>
              <a:prstDash val="solid"/>
              <a:round/>
              <a:headEnd type="none" w="med" len="med"/>
              <a:tailEnd type="none" w="med" len="med"/>
            </a:ln>
            <a:effectLst/>
          </p:spPr>
          <p:txBody>
            <a:bodyPr wrap="none" anchor="ctr"/>
            <a:lstStyle/>
            <a:p>
              <a:endParaRPr lang="ja-JP" altLang="en-US" sz="2400">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06B3EB74-AA4F-2EA7-519B-541546E4EA8D}"/>
              </a:ext>
            </a:extLst>
          </p:cNvPr>
          <p:cNvGrpSpPr>
            <a:grpSpLocks/>
          </p:cNvGrpSpPr>
          <p:nvPr/>
        </p:nvGrpSpPr>
        <p:grpSpPr bwMode="auto">
          <a:xfrm rot="-5042572">
            <a:off x="5911304" y="2981701"/>
            <a:ext cx="431800" cy="363538"/>
            <a:chOff x="3016" y="2659"/>
            <a:chExt cx="272" cy="229"/>
          </a:xfrm>
        </p:grpSpPr>
        <p:sp>
          <p:nvSpPr>
            <p:cNvPr id="14" name="AutoShape 13">
              <a:extLst>
                <a:ext uri="{FF2B5EF4-FFF2-40B4-BE49-F238E27FC236}">
                  <a16:creationId xmlns:a16="http://schemas.microsoft.com/office/drawing/2014/main" id="{59E54311-DC2C-C9C3-20FD-37F753591667}"/>
                </a:ext>
              </a:extLst>
            </p:cNvPr>
            <p:cNvSpPr>
              <a:spLocks noChangeArrowheads="1"/>
            </p:cNvSpPr>
            <p:nvPr/>
          </p:nvSpPr>
          <p:spPr bwMode="auto">
            <a:xfrm>
              <a:off x="3016" y="2659"/>
              <a:ext cx="272" cy="227"/>
            </a:xfrm>
            <a:prstGeom prst="octagon">
              <a:avLst>
                <a:gd name="adj" fmla="val 29287"/>
              </a:avLst>
            </a:prstGeom>
            <a:solidFill>
              <a:srgbClr val="FF9933"/>
            </a:solidFill>
            <a:ln w="19050">
              <a:solidFill>
                <a:schemeClr val="tx1"/>
              </a:solidFill>
              <a:miter lim="800000"/>
              <a:headEnd/>
              <a:tailEnd/>
            </a:ln>
            <a:effectLst/>
          </p:spPr>
          <p:txBody>
            <a:bodyPr wrap="none" anchor="ctr"/>
            <a:lstStyle/>
            <a:p>
              <a:endParaRPr lang="ja-JP" altLang="en-US" sz="2400">
                <a:latin typeface="Arial" panose="020B0604020202020204" pitchFamily="34" charset="0"/>
                <a:cs typeface="Arial" panose="020B0604020202020204" pitchFamily="34" charset="0"/>
              </a:endParaRPr>
            </a:p>
          </p:txBody>
        </p:sp>
        <p:sp>
          <p:nvSpPr>
            <p:cNvPr id="15" name="Freeform 14">
              <a:extLst>
                <a:ext uri="{FF2B5EF4-FFF2-40B4-BE49-F238E27FC236}">
                  <a16:creationId xmlns:a16="http://schemas.microsoft.com/office/drawing/2014/main" id="{807C85F8-5BA8-C781-9939-873414CDD9B4}"/>
                </a:ext>
              </a:extLst>
            </p:cNvPr>
            <p:cNvSpPr>
              <a:spLocks/>
            </p:cNvSpPr>
            <p:nvPr/>
          </p:nvSpPr>
          <p:spPr bwMode="auto">
            <a:xfrm>
              <a:off x="3016" y="2795"/>
              <a:ext cx="272" cy="93"/>
            </a:xfrm>
            <a:custGeom>
              <a:avLst/>
              <a:gdLst/>
              <a:ahLst/>
              <a:cxnLst>
                <a:cxn ang="0">
                  <a:pos x="0" y="0"/>
                </a:cxn>
                <a:cxn ang="0">
                  <a:pos x="272" y="0"/>
                </a:cxn>
                <a:cxn ang="0">
                  <a:pos x="272" y="33"/>
                </a:cxn>
                <a:cxn ang="0">
                  <a:pos x="227" y="91"/>
                </a:cxn>
                <a:cxn ang="0">
                  <a:pos x="68" y="93"/>
                </a:cxn>
                <a:cxn ang="0">
                  <a:pos x="0" y="25"/>
                </a:cxn>
                <a:cxn ang="0">
                  <a:pos x="0" y="0"/>
                </a:cxn>
              </a:cxnLst>
              <a:rect l="0" t="0" r="r" b="b"/>
              <a:pathLst>
                <a:path w="272" h="93">
                  <a:moveTo>
                    <a:pt x="0" y="0"/>
                  </a:moveTo>
                  <a:lnTo>
                    <a:pt x="272" y="0"/>
                  </a:lnTo>
                  <a:lnTo>
                    <a:pt x="272" y="33"/>
                  </a:lnTo>
                  <a:lnTo>
                    <a:pt x="227" y="91"/>
                  </a:lnTo>
                  <a:lnTo>
                    <a:pt x="68" y="93"/>
                  </a:lnTo>
                  <a:lnTo>
                    <a:pt x="0" y="25"/>
                  </a:lnTo>
                  <a:lnTo>
                    <a:pt x="0" y="0"/>
                  </a:lnTo>
                  <a:close/>
                </a:path>
              </a:pathLst>
            </a:custGeom>
            <a:solidFill>
              <a:schemeClr val="tx1"/>
            </a:solidFill>
            <a:ln w="19050" cap="flat" cmpd="sng">
              <a:solidFill>
                <a:schemeClr val="tx1"/>
              </a:solidFill>
              <a:prstDash val="solid"/>
              <a:round/>
              <a:headEnd type="none" w="med" len="med"/>
              <a:tailEnd type="none" w="med" len="med"/>
            </a:ln>
            <a:effectLst/>
          </p:spPr>
          <p:txBody>
            <a:bodyPr wrap="none" anchor="ctr"/>
            <a:lstStyle/>
            <a:p>
              <a:endParaRPr lang="ja-JP" altLang="en-US" sz="2400">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A9D43561-20E7-30C0-E4E4-17DDA0DBE4C3}"/>
              </a:ext>
            </a:extLst>
          </p:cNvPr>
          <p:cNvGrpSpPr>
            <a:grpSpLocks/>
          </p:cNvGrpSpPr>
          <p:nvPr/>
        </p:nvGrpSpPr>
        <p:grpSpPr bwMode="auto">
          <a:xfrm rot="10316454">
            <a:off x="6377235" y="3019008"/>
            <a:ext cx="431800" cy="363537"/>
            <a:chOff x="3016" y="2659"/>
            <a:chExt cx="272" cy="229"/>
          </a:xfrm>
        </p:grpSpPr>
        <p:sp>
          <p:nvSpPr>
            <p:cNvPr id="17" name="AutoShape 16">
              <a:extLst>
                <a:ext uri="{FF2B5EF4-FFF2-40B4-BE49-F238E27FC236}">
                  <a16:creationId xmlns:a16="http://schemas.microsoft.com/office/drawing/2014/main" id="{81854403-7C7B-87F8-9783-98655C4080CA}"/>
                </a:ext>
              </a:extLst>
            </p:cNvPr>
            <p:cNvSpPr>
              <a:spLocks noChangeArrowheads="1"/>
            </p:cNvSpPr>
            <p:nvPr/>
          </p:nvSpPr>
          <p:spPr bwMode="auto">
            <a:xfrm>
              <a:off x="3016" y="2659"/>
              <a:ext cx="272" cy="227"/>
            </a:xfrm>
            <a:prstGeom prst="octagon">
              <a:avLst>
                <a:gd name="adj" fmla="val 29287"/>
              </a:avLst>
            </a:prstGeom>
            <a:solidFill>
              <a:srgbClr val="FF9933"/>
            </a:solidFill>
            <a:ln w="19050">
              <a:solidFill>
                <a:schemeClr val="tx1"/>
              </a:solidFill>
              <a:miter lim="800000"/>
              <a:headEnd/>
              <a:tailEnd/>
            </a:ln>
            <a:effectLst/>
          </p:spPr>
          <p:txBody>
            <a:bodyPr wrap="none" anchor="ctr"/>
            <a:lstStyle/>
            <a:p>
              <a:endParaRPr lang="ja-JP" altLang="en-US" sz="2400">
                <a:latin typeface="Arial" panose="020B0604020202020204" pitchFamily="34" charset="0"/>
                <a:cs typeface="Arial" panose="020B0604020202020204" pitchFamily="34" charset="0"/>
              </a:endParaRPr>
            </a:p>
          </p:txBody>
        </p:sp>
        <p:sp>
          <p:nvSpPr>
            <p:cNvPr id="18" name="Freeform 17">
              <a:extLst>
                <a:ext uri="{FF2B5EF4-FFF2-40B4-BE49-F238E27FC236}">
                  <a16:creationId xmlns:a16="http://schemas.microsoft.com/office/drawing/2014/main" id="{C16A2DCC-F5E8-56D9-06D0-F4F0A1C95C53}"/>
                </a:ext>
              </a:extLst>
            </p:cNvPr>
            <p:cNvSpPr>
              <a:spLocks/>
            </p:cNvSpPr>
            <p:nvPr/>
          </p:nvSpPr>
          <p:spPr bwMode="auto">
            <a:xfrm>
              <a:off x="3016" y="2795"/>
              <a:ext cx="272" cy="93"/>
            </a:xfrm>
            <a:custGeom>
              <a:avLst/>
              <a:gdLst/>
              <a:ahLst/>
              <a:cxnLst>
                <a:cxn ang="0">
                  <a:pos x="0" y="0"/>
                </a:cxn>
                <a:cxn ang="0">
                  <a:pos x="272" y="0"/>
                </a:cxn>
                <a:cxn ang="0">
                  <a:pos x="272" y="33"/>
                </a:cxn>
                <a:cxn ang="0">
                  <a:pos x="227" y="91"/>
                </a:cxn>
                <a:cxn ang="0">
                  <a:pos x="68" y="93"/>
                </a:cxn>
                <a:cxn ang="0">
                  <a:pos x="0" y="25"/>
                </a:cxn>
                <a:cxn ang="0">
                  <a:pos x="0" y="0"/>
                </a:cxn>
              </a:cxnLst>
              <a:rect l="0" t="0" r="r" b="b"/>
              <a:pathLst>
                <a:path w="272" h="93">
                  <a:moveTo>
                    <a:pt x="0" y="0"/>
                  </a:moveTo>
                  <a:lnTo>
                    <a:pt x="272" y="0"/>
                  </a:lnTo>
                  <a:lnTo>
                    <a:pt x="272" y="33"/>
                  </a:lnTo>
                  <a:lnTo>
                    <a:pt x="227" y="91"/>
                  </a:lnTo>
                  <a:lnTo>
                    <a:pt x="68" y="93"/>
                  </a:lnTo>
                  <a:lnTo>
                    <a:pt x="0" y="25"/>
                  </a:lnTo>
                  <a:lnTo>
                    <a:pt x="0" y="0"/>
                  </a:lnTo>
                  <a:close/>
                </a:path>
              </a:pathLst>
            </a:custGeom>
            <a:solidFill>
              <a:schemeClr val="tx1"/>
            </a:solidFill>
            <a:ln w="19050" cap="flat" cmpd="sng">
              <a:solidFill>
                <a:schemeClr val="tx1"/>
              </a:solidFill>
              <a:prstDash val="solid"/>
              <a:round/>
              <a:headEnd type="none" w="med" len="med"/>
              <a:tailEnd type="none" w="med" len="med"/>
            </a:ln>
            <a:effectLst/>
          </p:spPr>
          <p:txBody>
            <a:bodyPr wrap="none" anchor="ctr"/>
            <a:lstStyle/>
            <a:p>
              <a:endParaRPr lang="ja-JP" altLang="en-US" sz="2400">
                <a:latin typeface="Arial" panose="020B0604020202020204" pitchFamily="34" charset="0"/>
                <a:cs typeface="Arial" panose="020B0604020202020204" pitchFamily="34" charset="0"/>
              </a:endParaRPr>
            </a:p>
          </p:txBody>
        </p:sp>
      </p:grpSp>
      <p:sp>
        <p:nvSpPr>
          <p:cNvPr id="19" name="Line 18">
            <a:extLst>
              <a:ext uri="{FF2B5EF4-FFF2-40B4-BE49-F238E27FC236}">
                <a16:creationId xmlns:a16="http://schemas.microsoft.com/office/drawing/2014/main" id="{D9F4A0D8-B7BD-8692-0F86-FE362CA003D1}"/>
              </a:ext>
            </a:extLst>
          </p:cNvPr>
          <p:cNvSpPr>
            <a:spLocks noChangeShapeType="1"/>
          </p:cNvSpPr>
          <p:nvPr/>
        </p:nvSpPr>
        <p:spPr bwMode="auto">
          <a:xfrm>
            <a:off x="5081835" y="2876133"/>
            <a:ext cx="1943100" cy="0"/>
          </a:xfrm>
          <a:prstGeom prst="line">
            <a:avLst/>
          </a:prstGeom>
          <a:noFill/>
          <a:ln w="19050">
            <a:solidFill>
              <a:schemeClr val="tx1"/>
            </a:solidFill>
            <a:prstDash val="dash"/>
            <a:round/>
            <a:headEnd/>
            <a:tailEnd/>
          </a:ln>
          <a:effectLst/>
        </p:spPr>
        <p:txBody>
          <a:bodyPr wrap="none" anchor="ctr"/>
          <a:lstStyle/>
          <a:p>
            <a:endParaRPr lang="ja-JP" altLang="en-US" sz="2400">
              <a:latin typeface="Arial" panose="020B0604020202020204" pitchFamily="34" charset="0"/>
              <a:cs typeface="Arial" panose="020B0604020202020204" pitchFamily="34" charset="0"/>
            </a:endParaRPr>
          </a:p>
        </p:txBody>
      </p:sp>
      <p:sp>
        <p:nvSpPr>
          <p:cNvPr id="20" name="Line 19">
            <a:extLst>
              <a:ext uri="{FF2B5EF4-FFF2-40B4-BE49-F238E27FC236}">
                <a16:creationId xmlns:a16="http://schemas.microsoft.com/office/drawing/2014/main" id="{2080CAF5-5D69-6A81-E342-5744AA93EDCB}"/>
              </a:ext>
            </a:extLst>
          </p:cNvPr>
          <p:cNvSpPr>
            <a:spLocks noChangeShapeType="1"/>
          </p:cNvSpPr>
          <p:nvPr/>
        </p:nvSpPr>
        <p:spPr bwMode="auto">
          <a:xfrm>
            <a:off x="5153273" y="3523833"/>
            <a:ext cx="1943100" cy="0"/>
          </a:xfrm>
          <a:prstGeom prst="line">
            <a:avLst/>
          </a:prstGeom>
          <a:noFill/>
          <a:ln w="19050">
            <a:solidFill>
              <a:schemeClr val="tx1"/>
            </a:solidFill>
            <a:prstDash val="dash"/>
            <a:round/>
            <a:headEnd/>
            <a:tailEnd/>
          </a:ln>
          <a:effectLst/>
        </p:spPr>
        <p:txBody>
          <a:bodyPr wrap="none" anchor="ctr"/>
          <a:lstStyle/>
          <a:p>
            <a:endParaRPr lang="ja-JP" altLang="en-US" sz="2400">
              <a:latin typeface="Arial" panose="020B0604020202020204" pitchFamily="34" charset="0"/>
              <a:cs typeface="Arial" panose="020B0604020202020204" pitchFamily="34" charset="0"/>
            </a:endParaRPr>
          </a:p>
        </p:txBody>
      </p:sp>
      <p:sp>
        <p:nvSpPr>
          <p:cNvPr id="21" name="AutoShape 40">
            <a:extLst>
              <a:ext uri="{FF2B5EF4-FFF2-40B4-BE49-F238E27FC236}">
                <a16:creationId xmlns:a16="http://schemas.microsoft.com/office/drawing/2014/main" id="{E3C21134-2D00-3276-1F46-A2070F628CD7}"/>
              </a:ext>
            </a:extLst>
          </p:cNvPr>
          <p:cNvSpPr>
            <a:spLocks/>
          </p:cNvSpPr>
          <p:nvPr/>
        </p:nvSpPr>
        <p:spPr bwMode="auto">
          <a:xfrm>
            <a:off x="6443116" y="1375830"/>
            <a:ext cx="3382962" cy="906884"/>
          </a:xfrm>
          <a:prstGeom prst="borderCallout2">
            <a:avLst>
              <a:gd name="adj1" fmla="val 18586"/>
              <a:gd name="adj2" fmla="val -1454"/>
              <a:gd name="adj3" fmla="val 20931"/>
              <a:gd name="adj4" fmla="val -15231"/>
              <a:gd name="adj5" fmla="val 126454"/>
              <a:gd name="adj6" fmla="val -26245"/>
            </a:avLst>
          </a:prstGeom>
          <a:gradFill>
            <a:gsLst>
              <a:gs pos="0">
                <a:schemeClr val="accent2">
                  <a:lumMod val="60000"/>
                  <a:lumOff val="40000"/>
                </a:schemeClr>
              </a:gs>
              <a:gs pos="50000">
                <a:schemeClr val="accent2">
                  <a:lumMod val="60000"/>
                  <a:lumOff val="40000"/>
                </a:schemeClr>
              </a:gs>
              <a:gs pos="100000">
                <a:schemeClr val="accent2">
                  <a:lumMod val="60000"/>
                  <a:lumOff val="40000"/>
                </a:schemeClr>
              </a:gs>
            </a:gsLst>
          </a:gradFill>
          <a:ln>
            <a:solidFill>
              <a:schemeClr val="tx1"/>
            </a:solidFill>
            <a:headEnd/>
            <a:tailEnd/>
          </a:ln>
        </p:spPr>
        <p:style>
          <a:lnRef idx="0">
            <a:schemeClr val="accent3"/>
          </a:lnRef>
          <a:fillRef idx="3">
            <a:schemeClr val="accent3"/>
          </a:fillRef>
          <a:effectRef idx="3">
            <a:schemeClr val="accent3"/>
          </a:effectRef>
          <a:fontRef idx="minor">
            <a:schemeClr val="lt1"/>
          </a:fontRef>
        </p:style>
        <p:txBody>
          <a:bodyPr anchor="ctr"/>
          <a:lstStyle/>
          <a:p>
            <a:pPr algn="ctr"/>
            <a:r>
              <a:rPr lang="en-US" altLang="ja-JP" sz="2400" dirty="0">
                <a:solidFill>
                  <a:schemeClr val="tx1"/>
                </a:solidFill>
                <a:latin typeface="Arial" panose="020B0604020202020204" pitchFamily="34" charset="0"/>
                <a:cs typeface="Arial" panose="020B0604020202020204" pitchFamily="34" charset="0"/>
              </a:rPr>
              <a:t>Liberated particles</a:t>
            </a:r>
          </a:p>
          <a:p>
            <a:pPr algn="ctr"/>
            <a:r>
              <a:rPr lang="en-US" altLang="ja-JP" sz="2400" dirty="0">
                <a:solidFill>
                  <a:schemeClr val="tx1"/>
                </a:solidFill>
                <a:latin typeface="Arial" panose="020B0604020202020204" pitchFamily="34" charset="0"/>
                <a:cs typeface="Arial" panose="020B0604020202020204" pitchFamily="34" charset="0"/>
              </a:rPr>
              <a:t>(valuable minerals)</a:t>
            </a:r>
            <a:endParaRPr lang="ja-JP" altLang="en-US" sz="2400" dirty="0">
              <a:solidFill>
                <a:schemeClr val="tx1"/>
              </a:solidFill>
              <a:latin typeface="Arial" panose="020B0604020202020204" pitchFamily="34" charset="0"/>
              <a:cs typeface="Arial" panose="020B0604020202020204" pitchFamily="34" charset="0"/>
            </a:endParaRPr>
          </a:p>
        </p:txBody>
      </p:sp>
      <p:sp>
        <p:nvSpPr>
          <p:cNvPr id="22" name="AutoShape 41">
            <a:extLst>
              <a:ext uri="{FF2B5EF4-FFF2-40B4-BE49-F238E27FC236}">
                <a16:creationId xmlns:a16="http://schemas.microsoft.com/office/drawing/2014/main" id="{F055867B-0D8B-5325-CC16-80CA71291FFA}"/>
              </a:ext>
            </a:extLst>
          </p:cNvPr>
          <p:cNvSpPr>
            <a:spLocks/>
          </p:cNvSpPr>
          <p:nvPr/>
        </p:nvSpPr>
        <p:spPr bwMode="auto">
          <a:xfrm>
            <a:off x="2625189" y="4538629"/>
            <a:ext cx="3036865" cy="795546"/>
          </a:xfrm>
          <a:prstGeom prst="borderCallout2">
            <a:avLst>
              <a:gd name="adj1" fmla="val 25698"/>
              <a:gd name="adj2" fmla="val 98911"/>
              <a:gd name="adj3" fmla="val 22099"/>
              <a:gd name="adj4" fmla="val 132339"/>
              <a:gd name="adj5" fmla="val -70983"/>
              <a:gd name="adj6" fmla="val 132515"/>
            </a:avLst>
          </a:prstGeom>
          <a:ln>
            <a:solidFill>
              <a:schemeClr val="tx1"/>
            </a:solidFill>
            <a:headEnd/>
            <a:tailEnd/>
          </a:ln>
        </p:spPr>
        <p:style>
          <a:lnRef idx="0">
            <a:schemeClr val="dk1"/>
          </a:lnRef>
          <a:fillRef idx="3">
            <a:schemeClr val="dk1"/>
          </a:fillRef>
          <a:effectRef idx="3">
            <a:schemeClr val="dk1"/>
          </a:effectRef>
          <a:fontRef idx="minor">
            <a:schemeClr val="lt1"/>
          </a:fontRef>
        </p:style>
        <p:txBody>
          <a:bodyPr anchor="ctr"/>
          <a:lstStyle/>
          <a:p>
            <a:pPr algn="ctr"/>
            <a:r>
              <a:rPr lang="en-US" altLang="ja-JP" sz="2400" dirty="0">
                <a:latin typeface="Arial" panose="020B0604020202020204" pitchFamily="34" charset="0"/>
                <a:cs typeface="Arial" panose="020B0604020202020204" pitchFamily="34" charset="0"/>
              </a:rPr>
              <a:t>Liberated particles (waste rocks)</a:t>
            </a:r>
            <a:endParaRPr lang="ja-JP" altLang="en-US" sz="2400" dirty="0">
              <a:latin typeface="Arial" panose="020B0604020202020204" pitchFamily="34" charset="0"/>
              <a:cs typeface="Arial" panose="020B0604020202020204" pitchFamily="34" charset="0"/>
            </a:endParaRPr>
          </a:p>
        </p:txBody>
      </p:sp>
      <p:sp>
        <p:nvSpPr>
          <p:cNvPr id="23" name="AutoShape 42">
            <a:extLst>
              <a:ext uri="{FF2B5EF4-FFF2-40B4-BE49-F238E27FC236}">
                <a16:creationId xmlns:a16="http://schemas.microsoft.com/office/drawing/2014/main" id="{EAFA563C-01C9-702F-3B32-A686306FF7AB}"/>
              </a:ext>
            </a:extLst>
          </p:cNvPr>
          <p:cNvSpPr>
            <a:spLocks noChangeArrowheads="1"/>
          </p:cNvSpPr>
          <p:nvPr/>
        </p:nvSpPr>
        <p:spPr bwMode="auto">
          <a:xfrm>
            <a:off x="5010398" y="2947570"/>
            <a:ext cx="2016125" cy="503238"/>
          </a:xfrm>
          <a:prstGeom prst="roundRect">
            <a:avLst>
              <a:gd name="adj" fmla="val 16667"/>
            </a:avLst>
          </a:prstGeom>
          <a:noFill/>
          <a:ln w="19050">
            <a:solidFill>
              <a:schemeClr val="tx1"/>
            </a:solidFill>
            <a:round/>
            <a:headEnd/>
            <a:tailEnd/>
          </a:ln>
          <a:effectLst/>
        </p:spPr>
        <p:txBody>
          <a:bodyPr wrap="none" anchor="ctr"/>
          <a:lstStyle/>
          <a:p>
            <a:endParaRPr lang="ja-JP" altLang="en-US" sz="2400">
              <a:latin typeface="Arial" panose="020B0604020202020204" pitchFamily="34" charset="0"/>
              <a:cs typeface="Arial" panose="020B0604020202020204" pitchFamily="34" charset="0"/>
            </a:endParaRPr>
          </a:p>
        </p:txBody>
      </p:sp>
      <p:sp>
        <p:nvSpPr>
          <p:cNvPr id="24" name="Freeform 51">
            <a:extLst>
              <a:ext uri="{FF2B5EF4-FFF2-40B4-BE49-F238E27FC236}">
                <a16:creationId xmlns:a16="http://schemas.microsoft.com/office/drawing/2014/main" id="{9695151C-A8A0-F0EF-693D-1FC44E19BEAE}"/>
              </a:ext>
            </a:extLst>
          </p:cNvPr>
          <p:cNvSpPr>
            <a:spLocks/>
          </p:cNvSpPr>
          <p:nvPr/>
        </p:nvSpPr>
        <p:spPr bwMode="auto">
          <a:xfrm>
            <a:off x="1986210" y="2661820"/>
            <a:ext cx="1201738" cy="1033463"/>
          </a:xfrm>
          <a:custGeom>
            <a:avLst/>
            <a:gdLst/>
            <a:ahLst/>
            <a:cxnLst>
              <a:cxn ang="0">
                <a:pos x="174" y="74"/>
              </a:cxn>
              <a:cxn ang="0">
                <a:pos x="86" y="67"/>
              </a:cxn>
              <a:cxn ang="0">
                <a:pos x="25" y="115"/>
              </a:cxn>
              <a:cxn ang="0">
                <a:pos x="86" y="372"/>
              </a:cxn>
              <a:cxn ang="0">
                <a:pos x="154" y="426"/>
              </a:cxn>
              <a:cxn ang="0">
                <a:pos x="215" y="454"/>
              </a:cxn>
              <a:cxn ang="0">
                <a:pos x="235" y="460"/>
              </a:cxn>
              <a:cxn ang="0">
                <a:pos x="296" y="508"/>
              </a:cxn>
              <a:cxn ang="0">
                <a:pos x="391" y="650"/>
              </a:cxn>
              <a:cxn ang="0">
                <a:pos x="506" y="643"/>
              </a:cxn>
              <a:cxn ang="0">
                <a:pos x="560" y="616"/>
              </a:cxn>
              <a:cxn ang="0">
                <a:pos x="608" y="555"/>
              </a:cxn>
              <a:cxn ang="0">
                <a:pos x="689" y="487"/>
              </a:cxn>
              <a:cxn ang="0">
                <a:pos x="736" y="379"/>
              </a:cxn>
              <a:cxn ang="0">
                <a:pos x="757" y="291"/>
              </a:cxn>
              <a:cxn ang="0">
                <a:pos x="750" y="162"/>
              </a:cxn>
              <a:cxn ang="0">
                <a:pos x="709" y="108"/>
              </a:cxn>
              <a:cxn ang="0">
                <a:pos x="547" y="47"/>
              </a:cxn>
              <a:cxn ang="0">
                <a:pos x="391" y="40"/>
              </a:cxn>
              <a:cxn ang="0">
                <a:pos x="296" y="20"/>
              </a:cxn>
              <a:cxn ang="0">
                <a:pos x="255" y="6"/>
              </a:cxn>
              <a:cxn ang="0">
                <a:pos x="235" y="0"/>
              </a:cxn>
              <a:cxn ang="0">
                <a:pos x="194" y="13"/>
              </a:cxn>
              <a:cxn ang="0">
                <a:pos x="174" y="74"/>
              </a:cxn>
            </a:cxnLst>
            <a:rect l="0" t="0" r="r" b="b"/>
            <a:pathLst>
              <a:path w="757" h="651">
                <a:moveTo>
                  <a:pt x="174" y="74"/>
                </a:moveTo>
                <a:cubicBezTo>
                  <a:pt x="140" y="62"/>
                  <a:pt x="124" y="62"/>
                  <a:pt x="86" y="67"/>
                </a:cubicBezTo>
                <a:cubicBezTo>
                  <a:pt x="59" y="77"/>
                  <a:pt x="45" y="94"/>
                  <a:pt x="25" y="115"/>
                </a:cubicBezTo>
                <a:cubicBezTo>
                  <a:pt x="0" y="213"/>
                  <a:pt x="13" y="305"/>
                  <a:pt x="86" y="372"/>
                </a:cubicBezTo>
                <a:cubicBezTo>
                  <a:pt x="147" y="428"/>
                  <a:pt x="108" y="413"/>
                  <a:pt x="154" y="426"/>
                </a:cubicBezTo>
                <a:cubicBezTo>
                  <a:pt x="185" y="448"/>
                  <a:pt x="168" y="439"/>
                  <a:pt x="215" y="454"/>
                </a:cubicBezTo>
                <a:cubicBezTo>
                  <a:pt x="222" y="456"/>
                  <a:pt x="235" y="460"/>
                  <a:pt x="235" y="460"/>
                </a:cubicBezTo>
                <a:cubicBezTo>
                  <a:pt x="257" y="475"/>
                  <a:pt x="274" y="493"/>
                  <a:pt x="296" y="508"/>
                </a:cubicBezTo>
                <a:cubicBezTo>
                  <a:pt x="337" y="567"/>
                  <a:pt x="314" y="623"/>
                  <a:pt x="391" y="650"/>
                </a:cubicBezTo>
                <a:cubicBezTo>
                  <a:pt x="429" y="648"/>
                  <a:pt x="468" y="651"/>
                  <a:pt x="506" y="643"/>
                </a:cubicBezTo>
                <a:cubicBezTo>
                  <a:pt x="526" y="639"/>
                  <a:pt x="560" y="616"/>
                  <a:pt x="560" y="616"/>
                </a:cubicBezTo>
                <a:cubicBezTo>
                  <a:pt x="573" y="597"/>
                  <a:pt x="591" y="570"/>
                  <a:pt x="608" y="555"/>
                </a:cubicBezTo>
                <a:cubicBezTo>
                  <a:pt x="636" y="530"/>
                  <a:pt x="662" y="515"/>
                  <a:pt x="689" y="487"/>
                </a:cubicBezTo>
                <a:cubicBezTo>
                  <a:pt x="702" y="451"/>
                  <a:pt x="719" y="414"/>
                  <a:pt x="736" y="379"/>
                </a:cubicBezTo>
                <a:cubicBezTo>
                  <a:pt x="742" y="349"/>
                  <a:pt x="751" y="321"/>
                  <a:pt x="757" y="291"/>
                </a:cubicBezTo>
                <a:cubicBezTo>
                  <a:pt x="755" y="248"/>
                  <a:pt x="754" y="205"/>
                  <a:pt x="750" y="162"/>
                </a:cubicBezTo>
                <a:cubicBezTo>
                  <a:pt x="747" y="134"/>
                  <a:pt x="728" y="123"/>
                  <a:pt x="709" y="108"/>
                </a:cubicBezTo>
                <a:cubicBezTo>
                  <a:pt x="658" y="67"/>
                  <a:pt x="615" y="51"/>
                  <a:pt x="547" y="47"/>
                </a:cubicBezTo>
                <a:cubicBezTo>
                  <a:pt x="495" y="44"/>
                  <a:pt x="443" y="42"/>
                  <a:pt x="391" y="40"/>
                </a:cubicBezTo>
                <a:cubicBezTo>
                  <a:pt x="360" y="32"/>
                  <a:pt x="327" y="29"/>
                  <a:pt x="296" y="20"/>
                </a:cubicBezTo>
                <a:cubicBezTo>
                  <a:pt x="282" y="16"/>
                  <a:pt x="269" y="10"/>
                  <a:pt x="255" y="6"/>
                </a:cubicBezTo>
                <a:cubicBezTo>
                  <a:pt x="248" y="4"/>
                  <a:pt x="235" y="0"/>
                  <a:pt x="235" y="0"/>
                </a:cubicBezTo>
                <a:cubicBezTo>
                  <a:pt x="233" y="1"/>
                  <a:pt x="195" y="12"/>
                  <a:pt x="194" y="13"/>
                </a:cubicBezTo>
                <a:cubicBezTo>
                  <a:pt x="182" y="25"/>
                  <a:pt x="183" y="58"/>
                  <a:pt x="174" y="74"/>
                </a:cubicBezTo>
                <a:close/>
              </a:path>
            </a:pathLst>
          </a:custGeom>
          <a:solidFill>
            <a:schemeClr val="tx1"/>
          </a:solidFill>
          <a:ln w="9525">
            <a:solidFill>
              <a:schemeClr val="accent2"/>
            </a:solidFill>
            <a:round/>
            <a:headEnd/>
            <a:tailEnd/>
          </a:ln>
          <a:effectLst/>
        </p:spPr>
        <p:txBody>
          <a:bodyPr/>
          <a:lstStyle/>
          <a:p>
            <a:endParaRPr lang="ja-JP" altLang="en-US" sz="2400">
              <a:latin typeface="Arial" panose="020B0604020202020204" pitchFamily="34" charset="0"/>
              <a:cs typeface="Arial" panose="020B0604020202020204" pitchFamily="34" charset="0"/>
            </a:endParaRPr>
          </a:p>
        </p:txBody>
      </p:sp>
      <p:sp>
        <p:nvSpPr>
          <p:cNvPr id="25" name="Freeform 52">
            <a:extLst>
              <a:ext uri="{FF2B5EF4-FFF2-40B4-BE49-F238E27FC236}">
                <a16:creationId xmlns:a16="http://schemas.microsoft.com/office/drawing/2014/main" id="{C7D73D44-ACA9-0E4E-0EA7-AEDE5B2AD923}"/>
              </a:ext>
            </a:extLst>
          </p:cNvPr>
          <p:cNvSpPr>
            <a:spLocks/>
          </p:cNvSpPr>
          <p:nvPr/>
        </p:nvSpPr>
        <p:spPr bwMode="auto">
          <a:xfrm>
            <a:off x="2202110" y="2877720"/>
            <a:ext cx="296863" cy="298450"/>
          </a:xfrm>
          <a:custGeom>
            <a:avLst/>
            <a:gdLst/>
            <a:ahLst/>
            <a:cxnLst>
              <a:cxn ang="0">
                <a:pos x="44" y="34"/>
              </a:cxn>
              <a:cxn ang="0">
                <a:pos x="17" y="102"/>
              </a:cxn>
              <a:cxn ang="0">
                <a:pos x="58" y="135"/>
              </a:cxn>
              <a:cxn ang="0">
                <a:pos x="99" y="149"/>
              </a:cxn>
              <a:cxn ang="0">
                <a:pos x="187" y="95"/>
              </a:cxn>
              <a:cxn ang="0">
                <a:pos x="146" y="27"/>
              </a:cxn>
              <a:cxn ang="0">
                <a:pos x="105" y="13"/>
              </a:cxn>
              <a:cxn ang="0">
                <a:pos x="44" y="34"/>
              </a:cxn>
            </a:cxnLst>
            <a:rect l="0" t="0" r="r" b="b"/>
            <a:pathLst>
              <a:path w="187" h="188">
                <a:moveTo>
                  <a:pt x="44" y="34"/>
                </a:moveTo>
                <a:cubicBezTo>
                  <a:pt x="18" y="51"/>
                  <a:pt x="0" y="67"/>
                  <a:pt x="17" y="102"/>
                </a:cubicBezTo>
                <a:cubicBezTo>
                  <a:pt x="21" y="110"/>
                  <a:pt x="48" y="131"/>
                  <a:pt x="58" y="135"/>
                </a:cubicBezTo>
                <a:cubicBezTo>
                  <a:pt x="71" y="141"/>
                  <a:pt x="99" y="149"/>
                  <a:pt x="99" y="149"/>
                </a:cubicBezTo>
                <a:cubicBezTo>
                  <a:pt x="155" y="188"/>
                  <a:pt x="171" y="140"/>
                  <a:pt x="187" y="95"/>
                </a:cubicBezTo>
                <a:cubicBezTo>
                  <a:pt x="181" y="70"/>
                  <a:pt x="171" y="41"/>
                  <a:pt x="146" y="27"/>
                </a:cubicBezTo>
                <a:cubicBezTo>
                  <a:pt x="133" y="20"/>
                  <a:pt x="105" y="13"/>
                  <a:pt x="105" y="13"/>
                </a:cubicBezTo>
                <a:cubicBezTo>
                  <a:pt x="39" y="21"/>
                  <a:pt x="44" y="0"/>
                  <a:pt x="44" y="34"/>
                </a:cubicBezTo>
                <a:close/>
              </a:path>
            </a:pathLst>
          </a:custGeom>
          <a:solidFill>
            <a:srgbClr val="FF8F43"/>
          </a:solidFill>
          <a:ln w="9525">
            <a:solidFill>
              <a:srgbClr val="FFFF00"/>
            </a:solidFill>
            <a:round/>
            <a:headEnd/>
            <a:tailEnd/>
          </a:ln>
          <a:effectLst/>
        </p:spPr>
        <p:txBody>
          <a:bodyPr/>
          <a:lstStyle/>
          <a:p>
            <a:endParaRPr lang="ja-JP" altLang="en-US" sz="2400">
              <a:latin typeface="Arial" panose="020B0604020202020204" pitchFamily="34" charset="0"/>
              <a:cs typeface="Arial" panose="020B0604020202020204" pitchFamily="34" charset="0"/>
            </a:endParaRPr>
          </a:p>
        </p:txBody>
      </p:sp>
      <p:sp>
        <p:nvSpPr>
          <p:cNvPr id="26" name="Freeform 53">
            <a:extLst>
              <a:ext uri="{FF2B5EF4-FFF2-40B4-BE49-F238E27FC236}">
                <a16:creationId xmlns:a16="http://schemas.microsoft.com/office/drawing/2014/main" id="{B687C29B-324C-C346-B84C-09B18849077D}"/>
              </a:ext>
            </a:extLst>
          </p:cNvPr>
          <p:cNvSpPr>
            <a:spLocks/>
          </p:cNvSpPr>
          <p:nvPr/>
        </p:nvSpPr>
        <p:spPr bwMode="auto">
          <a:xfrm>
            <a:off x="2562473" y="3165058"/>
            <a:ext cx="296862" cy="298450"/>
          </a:xfrm>
          <a:custGeom>
            <a:avLst/>
            <a:gdLst/>
            <a:ahLst/>
            <a:cxnLst>
              <a:cxn ang="0">
                <a:pos x="44" y="34"/>
              </a:cxn>
              <a:cxn ang="0">
                <a:pos x="17" y="102"/>
              </a:cxn>
              <a:cxn ang="0">
                <a:pos x="58" y="135"/>
              </a:cxn>
              <a:cxn ang="0">
                <a:pos x="99" y="149"/>
              </a:cxn>
              <a:cxn ang="0">
                <a:pos x="187" y="95"/>
              </a:cxn>
              <a:cxn ang="0">
                <a:pos x="146" y="27"/>
              </a:cxn>
              <a:cxn ang="0">
                <a:pos x="105" y="13"/>
              </a:cxn>
              <a:cxn ang="0">
                <a:pos x="44" y="34"/>
              </a:cxn>
            </a:cxnLst>
            <a:rect l="0" t="0" r="r" b="b"/>
            <a:pathLst>
              <a:path w="187" h="188">
                <a:moveTo>
                  <a:pt x="44" y="34"/>
                </a:moveTo>
                <a:cubicBezTo>
                  <a:pt x="18" y="51"/>
                  <a:pt x="0" y="67"/>
                  <a:pt x="17" y="102"/>
                </a:cubicBezTo>
                <a:cubicBezTo>
                  <a:pt x="21" y="110"/>
                  <a:pt x="48" y="131"/>
                  <a:pt x="58" y="135"/>
                </a:cubicBezTo>
                <a:cubicBezTo>
                  <a:pt x="71" y="141"/>
                  <a:pt x="99" y="149"/>
                  <a:pt x="99" y="149"/>
                </a:cubicBezTo>
                <a:cubicBezTo>
                  <a:pt x="155" y="188"/>
                  <a:pt x="171" y="140"/>
                  <a:pt x="187" y="95"/>
                </a:cubicBezTo>
                <a:cubicBezTo>
                  <a:pt x="181" y="70"/>
                  <a:pt x="171" y="41"/>
                  <a:pt x="146" y="27"/>
                </a:cubicBezTo>
                <a:cubicBezTo>
                  <a:pt x="133" y="20"/>
                  <a:pt x="105" y="13"/>
                  <a:pt x="105" y="13"/>
                </a:cubicBezTo>
                <a:cubicBezTo>
                  <a:pt x="39" y="21"/>
                  <a:pt x="44" y="0"/>
                  <a:pt x="44" y="34"/>
                </a:cubicBezTo>
                <a:close/>
              </a:path>
            </a:pathLst>
          </a:custGeom>
          <a:solidFill>
            <a:srgbClr val="FF8F43"/>
          </a:solidFill>
          <a:ln w="9525">
            <a:solidFill>
              <a:srgbClr val="FFFF00"/>
            </a:solidFill>
            <a:round/>
            <a:headEnd/>
            <a:tailEnd/>
          </a:ln>
          <a:effectLst/>
        </p:spPr>
        <p:txBody>
          <a:bodyPr/>
          <a:lstStyle/>
          <a:p>
            <a:endParaRPr lang="ja-JP" altLang="en-US" sz="2400">
              <a:latin typeface="Arial" panose="020B0604020202020204" pitchFamily="34" charset="0"/>
              <a:cs typeface="Arial" panose="020B0604020202020204" pitchFamily="34" charset="0"/>
            </a:endParaRPr>
          </a:p>
        </p:txBody>
      </p:sp>
      <p:sp>
        <p:nvSpPr>
          <p:cNvPr id="27" name="Freeform 54">
            <a:extLst>
              <a:ext uri="{FF2B5EF4-FFF2-40B4-BE49-F238E27FC236}">
                <a16:creationId xmlns:a16="http://schemas.microsoft.com/office/drawing/2014/main" id="{D414CCCD-FA7A-BC28-3004-AE12A478A879}"/>
              </a:ext>
            </a:extLst>
          </p:cNvPr>
          <p:cNvSpPr>
            <a:spLocks/>
          </p:cNvSpPr>
          <p:nvPr/>
        </p:nvSpPr>
        <p:spPr bwMode="auto">
          <a:xfrm>
            <a:off x="2849810" y="2877720"/>
            <a:ext cx="296863" cy="298450"/>
          </a:xfrm>
          <a:custGeom>
            <a:avLst/>
            <a:gdLst/>
            <a:ahLst/>
            <a:cxnLst>
              <a:cxn ang="0">
                <a:pos x="44" y="34"/>
              </a:cxn>
              <a:cxn ang="0">
                <a:pos x="17" y="102"/>
              </a:cxn>
              <a:cxn ang="0">
                <a:pos x="58" y="135"/>
              </a:cxn>
              <a:cxn ang="0">
                <a:pos x="99" y="149"/>
              </a:cxn>
              <a:cxn ang="0">
                <a:pos x="187" y="95"/>
              </a:cxn>
              <a:cxn ang="0">
                <a:pos x="146" y="27"/>
              </a:cxn>
              <a:cxn ang="0">
                <a:pos x="105" y="13"/>
              </a:cxn>
              <a:cxn ang="0">
                <a:pos x="44" y="34"/>
              </a:cxn>
            </a:cxnLst>
            <a:rect l="0" t="0" r="r" b="b"/>
            <a:pathLst>
              <a:path w="187" h="188">
                <a:moveTo>
                  <a:pt x="44" y="34"/>
                </a:moveTo>
                <a:cubicBezTo>
                  <a:pt x="18" y="51"/>
                  <a:pt x="0" y="67"/>
                  <a:pt x="17" y="102"/>
                </a:cubicBezTo>
                <a:cubicBezTo>
                  <a:pt x="21" y="110"/>
                  <a:pt x="48" y="131"/>
                  <a:pt x="58" y="135"/>
                </a:cubicBezTo>
                <a:cubicBezTo>
                  <a:pt x="71" y="141"/>
                  <a:pt x="99" y="149"/>
                  <a:pt x="99" y="149"/>
                </a:cubicBezTo>
                <a:cubicBezTo>
                  <a:pt x="155" y="188"/>
                  <a:pt x="171" y="140"/>
                  <a:pt x="187" y="95"/>
                </a:cubicBezTo>
                <a:cubicBezTo>
                  <a:pt x="181" y="70"/>
                  <a:pt x="171" y="41"/>
                  <a:pt x="146" y="27"/>
                </a:cubicBezTo>
                <a:cubicBezTo>
                  <a:pt x="133" y="20"/>
                  <a:pt x="105" y="13"/>
                  <a:pt x="105" y="13"/>
                </a:cubicBezTo>
                <a:cubicBezTo>
                  <a:pt x="39" y="21"/>
                  <a:pt x="44" y="0"/>
                  <a:pt x="44" y="34"/>
                </a:cubicBezTo>
                <a:close/>
              </a:path>
            </a:pathLst>
          </a:custGeom>
          <a:solidFill>
            <a:srgbClr val="FF8F43"/>
          </a:solidFill>
          <a:ln w="9525">
            <a:solidFill>
              <a:srgbClr val="FFFF00"/>
            </a:solidFill>
            <a:round/>
            <a:headEnd/>
            <a:tailEnd/>
          </a:ln>
          <a:effectLst/>
        </p:spPr>
        <p:txBody>
          <a:bodyPr/>
          <a:lstStyle/>
          <a:p>
            <a:endParaRPr lang="ja-JP" altLang="en-US" sz="2400">
              <a:latin typeface="Arial" panose="020B0604020202020204" pitchFamily="34" charset="0"/>
              <a:cs typeface="Arial" panose="020B0604020202020204" pitchFamily="34" charset="0"/>
            </a:endParaRPr>
          </a:p>
        </p:txBody>
      </p:sp>
      <p:sp>
        <p:nvSpPr>
          <p:cNvPr id="28" name="Text Box 55">
            <a:extLst>
              <a:ext uri="{FF2B5EF4-FFF2-40B4-BE49-F238E27FC236}">
                <a16:creationId xmlns:a16="http://schemas.microsoft.com/office/drawing/2014/main" id="{432A73DF-34FD-311C-CFCC-0A2B7B56E12C}"/>
              </a:ext>
            </a:extLst>
          </p:cNvPr>
          <p:cNvSpPr txBox="1">
            <a:spLocks noChangeArrowheads="1"/>
          </p:cNvSpPr>
          <p:nvPr/>
        </p:nvSpPr>
        <p:spPr bwMode="auto">
          <a:xfrm>
            <a:off x="1625848" y="1476677"/>
            <a:ext cx="1728787" cy="830997"/>
          </a:xfrm>
          <a:prstGeom prst="rect">
            <a:avLst/>
          </a:prstGeom>
          <a:solidFill>
            <a:srgbClr val="FF8F43"/>
          </a:solidFill>
          <a:ln w="9525">
            <a:noFill/>
            <a:miter lim="800000"/>
            <a:headEnd/>
            <a:tailEnd/>
          </a:ln>
          <a:effectLst/>
        </p:spPr>
        <p:txBody>
          <a:bodyPr>
            <a:spAutoFit/>
          </a:bodyPr>
          <a:lstStyle/>
          <a:p>
            <a:pPr algn="ctr">
              <a:spcBef>
                <a:spcPct val="50000"/>
              </a:spcBef>
            </a:pPr>
            <a:r>
              <a:rPr lang="en-US" altLang="ja-JP" sz="2400" dirty="0">
                <a:latin typeface="Arial" panose="020B0604020202020204" pitchFamily="34" charset="0"/>
                <a:cs typeface="Arial" panose="020B0604020202020204" pitchFamily="34" charset="0"/>
              </a:rPr>
              <a:t>Valuable mineral</a:t>
            </a:r>
            <a:endParaRPr lang="ja-JP" altLang="en-US" sz="2400" dirty="0">
              <a:latin typeface="Arial" panose="020B0604020202020204" pitchFamily="34" charset="0"/>
              <a:cs typeface="Arial" panose="020B0604020202020204" pitchFamily="34" charset="0"/>
            </a:endParaRPr>
          </a:p>
        </p:txBody>
      </p:sp>
      <p:sp>
        <p:nvSpPr>
          <p:cNvPr id="29" name="Line 56">
            <a:extLst>
              <a:ext uri="{FF2B5EF4-FFF2-40B4-BE49-F238E27FC236}">
                <a16:creationId xmlns:a16="http://schemas.microsoft.com/office/drawing/2014/main" id="{F924F1C5-0371-159E-5C8B-7CB43706A249}"/>
              </a:ext>
            </a:extLst>
          </p:cNvPr>
          <p:cNvSpPr>
            <a:spLocks noChangeShapeType="1"/>
          </p:cNvSpPr>
          <p:nvPr/>
        </p:nvSpPr>
        <p:spPr bwMode="auto">
          <a:xfrm>
            <a:off x="2384673" y="2396708"/>
            <a:ext cx="1587" cy="592137"/>
          </a:xfrm>
          <a:prstGeom prst="line">
            <a:avLst/>
          </a:prstGeom>
          <a:noFill/>
          <a:ln w="57150">
            <a:solidFill>
              <a:srgbClr val="FF0000"/>
            </a:solidFill>
            <a:round/>
            <a:headEnd/>
            <a:tailEnd type="triangle" w="med" len="med"/>
          </a:ln>
          <a:effectLst/>
        </p:spPr>
        <p:txBody>
          <a:bodyPr/>
          <a:lstStyle/>
          <a:p>
            <a:endParaRPr lang="ja-JP" altLang="en-US" sz="2400">
              <a:latin typeface="Arial" panose="020B0604020202020204" pitchFamily="34" charset="0"/>
              <a:cs typeface="Arial" panose="020B0604020202020204" pitchFamily="34" charset="0"/>
            </a:endParaRPr>
          </a:p>
        </p:txBody>
      </p:sp>
      <p:sp>
        <p:nvSpPr>
          <p:cNvPr id="30" name="Text Box 57">
            <a:extLst>
              <a:ext uri="{FF2B5EF4-FFF2-40B4-BE49-F238E27FC236}">
                <a16:creationId xmlns:a16="http://schemas.microsoft.com/office/drawing/2014/main" id="{0B7831A5-81BD-19C6-B885-7F41F86F1555}"/>
              </a:ext>
            </a:extLst>
          </p:cNvPr>
          <p:cNvSpPr txBox="1">
            <a:spLocks noChangeArrowheads="1"/>
          </p:cNvSpPr>
          <p:nvPr/>
        </p:nvSpPr>
        <p:spPr bwMode="auto">
          <a:xfrm>
            <a:off x="680485" y="3838158"/>
            <a:ext cx="2886876" cy="830997"/>
          </a:xfrm>
          <a:prstGeom prst="rect">
            <a:avLst/>
          </a:prstGeom>
          <a:noFill/>
          <a:ln w="9525">
            <a:noFill/>
            <a:miter lim="800000"/>
            <a:headEnd/>
            <a:tailEnd/>
          </a:ln>
          <a:effectLst/>
        </p:spPr>
        <p:txBody>
          <a:bodyPr wrap="square">
            <a:spAutoFit/>
          </a:bodyPr>
          <a:lstStyle/>
          <a:p>
            <a:pPr>
              <a:spcBef>
                <a:spcPct val="50000"/>
              </a:spcBef>
            </a:pPr>
            <a:r>
              <a:rPr lang="en-US" altLang="ja-JP" sz="2400" dirty="0">
                <a:latin typeface="Arial" panose="020B0604020202020204" pitchFamily="34" charset="0"/>
                <a:cs typeface="Arial" panose="020B0604020202020204" pitchFamily="34" charset="0"/>
              </a:rPr>
              <a:t>Non-valuable mineral</a:t>
            </a:r>
            <a:endParaRPr lang="ja-JP" altLang="en-US" sz="2400" dirty="0">
              <a:latin typeface="Arial" panose="020B0604020202020204" pitchFamily="34" charset="0"/>
              <a:cs typeface="Arial" panose="020B0604020202020204" pitchFamily="34" charset="0"/>
            </a:endParaRPr>
          </a:p>
        </p:txBody>
      </p:sp>
      <p:sp>
        <p:nvSpPr>
          <p:cNvPr id="31" name="Line 58">
            <a:extLst>
              <a:ext uri="{FF2B5EF4-FFF2-40B4-BE49-F238E27FC236}">
                <a16:creationId xmlns:a16="http://schemas.microsoft.com/office/drawing/2014/main" id="{31253BDC-FD69-291B-FE74-DF730275B191}"/>
              </a:ext>
            </a:extLst>
          </p:cNvPr>
          <p:cNvSpPr>
            <a:spLocks noChangeShapeType="1"/>
          </p:cNvSpPr>
          <p:nvPr/>
        </p:nvSpPr>
        <p:spPr bwMode="auto">
          <a:xfrm flipV="1">
            <a:off x="2273548" y="3636545"/>
            <a:ext cx="215900" cy="287338"/>
          </a:xfrm>
          <a:prstGeom prst="line">
            <a:avLst/>
          </a:prstGeom>
          <a:noFill/>
          <a:ln w="9525">
            <a:solidFill>
              <a:schemeClr val="tx1"/>
            </a:solidFill>
            <a:round/>
            <a:headEnd/>
            <a:tailEnd type="triangle" w="med" len="med"/>
          </a:ln>
          <a:effectLst/>
        </p:spPr>
        <p:txBody>
          <a:bodyPr/>
          <a:lstStyle/>
          <a:p>
            <a:endParaRPr lang="ja-JP" altLang="en-US" sz="2400">
              <a:latin typeface="Arial" panose="020B0604020202020204" pitchFamily="34" charset="0"/>
              <a:cs typeface="Arial" panose="020B0604020202020204" pitchFamily="34" charset="0"/>
            </a:endParaRPr>
          </a:p>
        </p:txBody>
      </p:sp>
      <p:sp>
        <p:nvSpPr>
          <p:cNvPr id="32" name="Text Box 59">
            <a:extLst>
              <a:ext uri="{FF2B5EF4-FFF2-40B4-BE49-F238E27FC236}">
                <a16:creationId xmlns:a16="http://schemas.microsoft.com/office/drawing/2014/main" id="{A751D55B-A1A1-4641-255A-F566FCEEAEE2}"/>
              </a:ext>
            </a:extLst>
          </p:cNvPr>
          <p:cNvSpPr txBox="1">
            <a:spLocks noChangeArrowheads="1"/>
          </p:cNvSpPr>
          <p:nvPr/>
        </p:nvSpPr>
        <p:spPr bwMode="auto">
          <a:xfrm>
            <a:off x="3354164" y="2412583"/>
            <a:ext cx="1656234" cy="461665"/>
          </a:xfrm>
          <a:prstGeom prst="rect">
            <a:avLst/>
          </a:prstGeom>
          <a:noFill/>
          <a:ln w="9525">
            <a:noFill/>
            <a:miter lim="800000"/>
            <a:headEnd/>
            <a:tailEnd/>
          </a:ln>
          <a:effectLst/>
        </p:spPr>
        <p:txBody>
          <a:bodyPr wrap="square">
            <a:spAutoFit/>
          </a:bodyPr>
          <a:lstStyle/>
          <a:p>
            <a:pPr algn="ctr">
              <a:spcBef>
                <a:spcPct val="50000"/>
              </a:spcBef>
            </a:pPr>
            <a:r>
              <a:rPr lang="en-US" altLang="ja-JP" sz="2400" dirty="0">
                <a:latin typeface="Arial" panose="020B0604020202020204" pitchFamily="34" charset="0"/>
                <a:cs typeface="Arial" panose="020B0604020202020204" pitchFamily="34" charset="0"/>
              </a:rPr>
              <a:t>Crushing</a:t>
            </a:r>
            <a:endParaRPr lang="ja-JP" altLang="en-US" sz="2400" dirty="0">
              <a:latin typeface="Arial" panose="020B0604020202020204" pitchFamily="34" charset="0"/>
              <a:cs typeface="Arial" panose="020B0604020202020204" pitchFamily="34" charset="0"/>
            </a:endParaRPr>
          </a:p>
        </p:txBody>
      </p:sp>
      <p:sp>
        <p:nvSpPr>
          <p:cNvPr id="33" name="AutoShape 60">
            <a:extLst>
              <a:ext uri="{FF2B5EF4-FFF2-40B4-BE49-F238E27FC236}">
                <a16:creationId xmlns:a16="http://schemas.microsoft.com/office/drawing/2014/main" id="{184AEA32-77A6-527F-78CF-8540F6F12427}"/>
              </a:ext>
            </a:extLst>
          </p:cNvPr>
          <p:cNvSpPr>
            <a:spLocks noChangeArrowheads="1"/>
          </p:cNvSpPr>
          <p:nvPr/>
        </p:nvSpPr>
        <p:spPr bwMode="auto">
          <a:xfrm>
            <a:off x="3783260" y="2917408"/>
            <a:ext cx="720725" cy="576262"/>
          </a:xfrm>
          <a:prstGeom prst="rightArrow">
            <a:avLst>
              <a:gd name="adj1" fmla="val 50000"/>
              <a:gd name="adj2" fmla="val 31267"/>
            </a:avLst>
          </a:prstGeom>
          <a:solidFill>
            <a:schemeClr val="tx1"/>
          </a:solidFill>
          <a:ln w="9525">
            <a:solidFill>
              <a:schemeClr val="tx1"/>
            </a:solidFill>
            <a:miter lim="800000"/>
            <a:headEnd/>
            <a:tailEnd/>
          </a:ln>
          <a:effectLst/>
        </p:spPr>
        <p:txBody>
          <a:bodyPr wrap="none" anchor="ctr"/>
          <a:lstStyle/>
          <a:p>
            <a:endParaRPr lang="ja-JP" altLang="en-US" sz="2400">
              <a:latin typeface="Arial" panose="020B0604020202020204" pitchFamily="34" charset="0"/>
              <a:cs typeface="Arial" panose="020B0604020202020204" pitchFamily="34" charset="0"/>
            </a:endParaRPr>
          </a:p>
        </p:txBody>
      </p:sp>
      <p:sp>
        <p:nvSpPr>
          <p:cNvPr id="34" name="AutoShape 61">
            <a:extLst>
              <a:ext uri="{FF2B5EF4-FFF2-40B4-BE49-F238E27FC236}">
                <a16:creationId xmlns:a16="http://schemas.microsoft.com/office/drawing/2014/main" id="{2D5748F0-1FF1-437A-3F52-88642B88CDCE}"/>
              </a:ext>
            </a:extLst>
          </p:cNvPr>
          <p:cNvSpPr>
            <a:spLocks/>
          </p:cNvSpPr>
          <p:nvPr/>
        </p:nvSpPr>
        <p:spPr bwMode="auto">
          <a:xfrm>
            <a:off x="7964487" y="2764238"/>
            <a:ext cx="2568745" cy="859607"/>
          </a:xfrm>
          <a:prstGeom prst="borderCallout2">
            <a:avLst>
              <a:gd name="adj1" fmla="val 20931"/>
              <a:gd name="adj2" fmla="val -458"/>
              <a:gd name="adj3" fmla="val 20931"/>
              <a:gd name="adj4" fmla="val -27009"/>
              <a:gd name="adj5" fmla="val 57847"/>
              <a:gd name="adj6" fmla="val -50287"/>
            </a:avLst>
          </a:prstGeom>
          <a:gradFill>
            <a:gsLst>
              <a:gs pos="0">
                <a:schemeClr val="accent2">
                  <a:lumMod val="60000"/>
                  <a:lumOff val="40000"/>
                </a:schemeClr>
              </a:gs>
              <a:gs pos="48000">
                <a:schemeClr val="bg1">
                  <a:lumMod val="75000"/>
                </a:schemeClr>
              </a:gs>
              <a:gs pos="91000">
                <a:schemeClr val="tx1"/>
              </a:gs>
            </a:gsLst>
            <a:lin ang="5400000" scaled="0"/>
          </a:gradFill>
          <a:ln w="19050">
            <a:solidFill>
              <a:schemeClr val="tx1"/>
            </a:solidFill>
            <a:miter lim="800000"/>
            <a:headEnd/>
            <a:tailEnd/>
          </a:ln>
          <a:effectLst/>
        </p:spPr>
        <p:txBody>
          <a:bodyPr anchor="ctr"/>
          <a:lstStyle/>
          <a:p>
            <a:pPr algn="ctr"/>
            <a:r>
              <a:rPr lang="en-US" altLang="ja-JP" sz="2400" dirty="0">
                <a:solidFill>
                  <a:schemeClr val="bg1"/>
                </a:solidFill>
                <a:latin typeface="Arial" panose="020B0604020202020204" pitchFamily="34" charset="0"/>
                <a:cs typeface="Arial" panose="020B0604020202020204" pitchFamily="34" charset="0"/>
              </a:rPr>
              <a:t>Unliberated particles</a:t>
            </a:r>
            <a:endParaRPr lang="ja-JP" altLang="en-US" sz="2400" dirty="0">
              <a:solidFill>
                <a:schemeClr val="bg1"/>
              </a:solidFill>
              <a:latin typeface="Arial" panose="020B0604020202020204" pitchFamily="34" charset="0"/>
              <a:cs typeface="Arial" panose="020B0604020202020204" pitchFamily="34" charset="0"/>
            </a:endParaRPr>
          </a:p>
        </p:txBody>
      </p:sp>
      <p:sp>
        <p:nvSpPr>
          <p:cNvPr id="35" name="テキスト ボックス 2">
            <a:extLst>
              <a:ext uri="{FF2B5EF4-FFF2-40B4-BE49-F238E27FC236}">
                <a16:creationId xmlns:a16="http://schemas.microsoft.com/office/drawing/2014/main" id="{DFA658D9-677C-D758-F90C-450F9500AC53}"/>
              </a:ext>
            </a:extLst>
          </p:cNvPr>
          <p:cNvSpPr txBox="1"/>
          <p:nvPr/>
        </p:nvSpPr>
        <p:spPr>
          <a:xfrm>
            <a:off x="977900" y="3262068"/>
            <a:ext cx="1941512" cy="461665"/>
          </a:xfrm>
          <a:prstGeom prst="rect">
            <a:avLst/>
          </a:prstGeom>
          <a:noFill/>
        </p:spPr>
        <p:txBody>
          <a:bodyPr wrap="square" rtlCol="0">
            <a:spAutoFit/>
          </a:bodyPr>
          <a:lstStyle/>
          <a:p>
            <a:pPr algn="ctr"/>
            <a:r>
              <a:rPr kumimoji="1" lang="en-US" altLang="ja-JP" sz="2400" dirty="0">
                <a:solidFill>
                  <a:srgbClr val="0000CC"/>
                </a:solidFill>
                <a:latin typeface="Arial" panose="020B0604020202020204" pitchFamily="34" charset="0"/>
                <a:cs typeface="Arial" panose="020B0604020202020204" pitchFamily="34" charset="0"/>
              </a:rPr>
              <a:t>Ore</a:t>
            </a:r>
            <a:endParaRPr kumimoji="1" lang="ja-JP" altLang="en-US" sz="2400" dirty="0">
              <a:solidFill>
                <a:srgbClr val="0000CC"/>
              </a:solidFill>
              <a:latin typeface="Arial" panose="020B0604020202020204" pitchFamily="34" charset="0"/>
              <a:cs typeface="Arial" panose="020B0604020202020204" pitchFamily="34" charset="0"/>
            </a:endParaRPr>
          </a:p>
        </p:txBody>
      </p:sp>
      <p:sp>
        <p:nvSpPr>
          <p:cNvPr id="36" name="四角形吹き出し 4">
            <a:extLst>
              <a:ext uri="{FF2B5EF4-FFF2-40B4-BE49-F238E27FC236}">
                <a16:creationId xmlns:a16="http://schemas.microsoft.com/office/drawing/2014/main" id="{4823D4F0-BC7C-2724-62E4-78FD3E45B2F0}"/>
              </a:ext>
            </a:extLst>
          </p:cNvPr>
          <p:cNvSpPr/>
          <p:nvPr/>
        </p:nvSpPr>
        <p:spPr bwMode="auto">
          <a:xfrm>
            <a:off x="7024935" y="4383392"/>
            <a:ext cx="3934917" cy="830997"/>
          </a:xfrm>
          <a:prstGeom prst="wedgeRectCallout">
            <a:avLst>
              <a:gd name="adj1" fmla="val -12666"/>
              <a:gd name="adj2" fmla="val -139809"/>
            </a:avLst>
          </a:prstGeom>
          <a:solidFill>
            <a:schemeClr val="tx2"/>
          </a:solidFill>
          <a:ln>
            <a:solidFill>
              <a:schemeClr val="accent1"/>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spAutoFit/>
          </a:bodyPr>
          <a:lstStyle/>
          <a:p>
            <a:r>
              <a:rPr lang="en-US" altLang="ja-JP" sz="2400" dirty="0">
                <a:solidFill>
                  <a:schemeClr val="bg1"/>
                </a:solidFill>
                <a:latin typeface="Arial" panose="020B0604020202020204" pitchFamily="34" charset="0"/>
                <a:cs typeface="Arial" pitchFamily="34" charset="0"/>
              </a:rPr>
              <a:t>Unliberated particles: middling, locked particles</a:t>
            </a:r>
            <a:endParaRPr lang="ja-JP" altLang="en-US" sz="2400" dirty="0">
              <a:solidFill>
                <a:schemeClr val="bg1"/>
              </a:solidFill>
              <a:latin typeface="Arial" panose="020B0604020202020204" pitchFamily="34" charset="0"/>
              <a:cs typeface="Arial" pitchFamily="34" charset="0"/>
            </a:endParaRPr>
          </a:p>
        </p:txBody>
      </p:sp>
      <p:sp>
        <p:nvSpPr>
          <p:cNvPr id="37" name="TextBox 36">
            <a:extLst>
              <a:ext uri="{FF2B5EF4-FFF2-40B4-BE49-F238E27FC236}">
                <a16:creationId xmlns:a16="http://schemas.microsoft.com/office/drawing/2014/main" id="{335A5368-C9F1-5AC3-2387-72DFF75D8B77}"/>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3.2. Liberation (cont.)</a:t>
            </a:r>
          </a:p>
        </p:txBody>
      </p:sp>
    </p:spTree>
    <p:extLst>
      <p:ext uri="{BB962C8B-B14F-4D97-AF65-F5344CB8AC3E}">
        <p14:creationId xmlns:p14="http://schemas.microsoft.com/office/powerpoint/2010/main" val="25398936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8675</TotalTime>
  <Words>5115</Words>
  <Application>Microsoft Macintosh PowerPoint</Application>
  <PresentationFormat>Widescreen</PresentationFormat>
  <Paragraphs>694</Paragraphs>
  <Slides>63</Slides>
  <Notes>60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63</vt:i4>
      </vt:variant>
    </vt:vector>
  </HeadingPairs>
  <TitlesOfParts>
    <vt:vector size="73" baseType="lpstr">
      <vt:lpstr>Apple Chancery</vt:lpstr>
      <vt:lpstr>Arial</vt:lpstr>
      <vt:lpstr>Calibri</vt:lpstr>
      <vt:lpstr>Calibri Light</vt:lpstr>
      <vt:lpstr>Cambria Math</vt:lpstr>
      <vt:lpstr>Courier New</vt:lpstr>
      <vt:lpstr>Segoe Print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marthias.silwamba@unza.zm</dc:creator>
  <cp:lastModifiedBy>marthias.silwamba@unza.zm</cp:lastModifiedBy>
  <cp:revision>110</cp:revision>
  <dcterms:created xsi:type="dcterms:W3CDTF">2021-09-09T14:56:40Z</dcterms:created>
  <dcterms:modified xsi:type="dcterms:W3CDTF">2023-04-02T19:50:34Z</dcterms:modified>
</cp:coreProperties>
</file>