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76" r:id="rId2"/>
    <p:sldId id="380" r:id="rId3"/>
    <p:sldId id="413" r:id="rId4"/>
    <p:sldId id="422" r:id="rId5"/>
    <p:sldId id="423" r:id="rId6"/>
    <p:sldId id="424" r:id="rId7"/>
    <p:sldId id="425" r:id="rId8"/>
    <p:sldId id="426" r:id="rId9"/>
    <p:sldId id="421" r:id="rId10"/>
    <p:sldId id="429" r:id="rId11"/>
    <p:sldId id="427" r:id="rId12"/>
    <p:sldId id="430" r:id="rId13"/>
    <p:sldId id="419" r:id="rId14"/>
    <p:sldId id="435" r:id="rId15"/>
    <p:sldId id="433" r:id="rId16"/>
    <p:sldId id="434" r:id="rId17"/>
    <p:sldId id="432" r:id="rId18"/>
    <p:sldId id="436" r:id="rId19"/>
    <p:sldId id="415" r:id="rId20"/>
    <p:sldId id="420" r:id="rId21"/>
    <p:sldId id="438" r:id="rId22"/>
    <p:sldId id="439" r:id="rId23"/>
    <p:sldId id="437" r:id="rId24"/>
    <p:sldId id="440" r:id="rId25"/>
    <p:sldId id="441" r:id="rId26"/>
    <p:sldId id="442" r:id="rId27"/>
    <p:sldId id="443" r:id="rId28"/>
    <p:sldId id="444" r:id="rId29"/>
    <p:sldId id="417" r:id="rId30"/>
    <p:sldId id="4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70" autoAdjust="0"/>
    <p:restoredTop sz="94660"/>
  </p:normalViewPr>
  <p:slideViewPr>
    <p:cSldViewPr snapToGrid="0">
      <p:cViewPr varScale="1">
        <p:scale>
          <a:sx n="104" d="100"/>
          <a:sy n="104"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51D77-2E2C-4F5B-B7C2-54EE130365D5}" type="datetimeFigureOut">
              <a:rPr lang="en-US" smtClean="0"/>
              <a:t>10/3/2023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6692C-A1CD-4575-A35E-CFA970825FAD}" type="slidenum">
              <a:rPr lang="en-US" smtClean="0"/>
              <a:t>‹#›</a:t>
            </a:fld>
            <a:endParaRPr lang="en-US"/>
          </a:p>
        </p:txBody>
      </p:sp>
    </p:spTree>
    <p:extLst>
      <p:ext uri="{BB962C8B-B14F-4D97-AF65-F5344CB8AC3E}">
        <p14:creationId xmlns:p14="http://schemas.microsoft.com/office/powerpoint/2010/main" val="215957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572966-6FB5-479B-84D7-EC6DB7C3172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92964" cy="1878255"/>
          </a:xfrm>
          <a:prstGeom prst="rect">
            <a:avLst/>
          </a:prstGeom>
        </p:spPr>
      </p:pic>
    </p:spTree>
    <p:extLst>
      <p:ext uri="{BB962C8B-B14F-4D97-AF65-F5344CB8AC3E}">
        <p14:creationId xmlns:p14="http://schemas.microsoft.com/office/powerpoint/2010/main" val="95947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72966-6FB5-479B-84D7-EC6DB7C3172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25893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572966-6FB5-479B-84D7-EC6DB7C3172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76122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572966-6FB5-479B-84D7-EC6DB7C3172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72633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572966-6FB5-479B-84D7-EC6DB7C31724}"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232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572966-6FB5-479B-84D7-EC6DB7C3172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6361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572966-6FB5-479B-84D7-EC6DB7C31724}"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172641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572966-6FB5-479B-84D7-EC6DB7C31724}"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6079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72966-6FB5-479B-84D7-EC6DB7C31724}"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354814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572966-6FB5-479B-84D7-EC6DB7C3172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184609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572966-6FB5-479B-84D7-EC6DB7C31724}"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9C698-D0F5-49E1-B744-138A58D34C2F}" type="slidenum">
              <a:rPr lang="en-US" smtClean="0"/>
              <a:t>‹#›</a:t>
            </a:fld>
            <a:endParaRPr lang="en-US"/>
          </a:p>
        </p:txBody>
      </p:sp>
    </p:spTree>
    <p:extLst>
      <p:ext uri="{BB962C8B-B14F-4D97-AF65-F5344CB8AC3E}">
        <p14:creationId xmlns:p14="http://schemas.microsoft.com/office/powerpoint/2010/main" val="43752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72966-6FB5-479B-84D7-EC6DB7C31724}" type="datetimeFigureOut">
              <a:rPr lang="en-US" smtClean="0"/>
              <a:t>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9C698-D0F5-49E1-B744-138A58D34C2F}"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29366" y="19843"/>
            <a:ext cx="1362634" cy="1837359"/>
          </a:xfrm>
          <a:prstGeom prst="rect">
            <a:avLst/>
          </a:prstGeom>
        </p:spPr>
      </p:pic>
    </p:spTree>
    <p:extLst>
      <p:ext uri="{BB962C8B-B14F-4D97-AF65-F5344CB8AC3E}">
        <p14:creationId xmlns:p14="http://schemas.microsoft.com/office/powerpoint/2010/main" val="271181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wataizya.minango@unza.z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173481"/>
            <a:ext cx="9144000" cy="2346472"/>
          </a:xfrm>
        </p:spPr>
        <p:txBody>
          <a:bodyPr>
            <a:normAutofit/>
          </a:bodyPr>
          <a:lstStyle/>
          <a:p>
            <a:r>
              <a:rPr lang="en-US" b="1" dirty="0"/>
              <a:t>GEE 4812: </a:t>
            </a:r>
            <a:br>
              <a:rPr lang="en-US" b="1" dirty="0"/>
            </a:br>
            <a:r>
              <a:rPr lang="en-US" b="1" dirty="0"/>
              <a:t>Principles of Geomatics</a:t>
            </a:r>
          </a:p>
        </p:txBody>
      </p:sp>
      <p:sp>
        <p:nvSpPr>
          <p:cNvPr id="5" name="Subtitle 2"/>
          <p:cNvSpPr>
            <a:spLocks noGrp="1"/>
          </p:cNvSpPr>
          <p:nvPr>
            <p:ph type="subTitle" idx="1"/>
          </p:nvPr>
        </p:nvSpPr>
        <p:spPr>
          <a:xfrm>
            <a:off x="502023" y="4476006"/>
            <a:ext cx="11187953" cy="1655762"/>
          </a:xfrm>
        </p:spPr>
        <p:txBody>
          <a:bodyPr>
            <a:normAutofit fontScale="70000" lnSpcReduction="20000"/>
          </a:bodyPr>
          <a:lstStyle/>
          <a:p>
            <a:pPr algn="l">
              <a:lnSpc>
                <a:spcPct val="120000"/>
              </a:lnSpc>
            </a:pPr>
            <a:r>
              <a:rPr lang="en-US" sz="4000" dirty="0"/>
              <a:t>LECTURER   :   Mr. </a:t>
            </a:r>
            <a:r>
              <a:rPr lang="en-US" sz="4000" dirty="0" err="1"/>
              <a:t>TWATAIZYA</a:t>
            </a:r>
            <a:r>
              <a:rPr lang="en-US" sz="4000" dirty="0"/>
              <a:t> </a:t>
            </a:r>
            <a:r>
              <a:rPr lang="en-US" sz="4000" dirty="0" err="1"/>
              <a:t>MINANGO</a:t>
            </a:r>
            <a:endParaRPr lang="en-US" sz="4000" dirty="0"/>
          </a:p>
          <a:p>
            <a:pPr algn="l">
              <a:lnSpc>
                <a:spcPct val="120000"/>
              </a:lnSpc>
            </a:pPr>
            <a:r>
              <a:rPr lang="en-US" sz="4000" dirty="0"/>
              <a:t>EMAIL          :   </a:t>
            </a:r>
            <a:r>
              <a:rPr lang="en-US" sz="4000" dirty="0">
                <a:hlinkClick r:id="rId2"/>
              </a:rPr>
              <a:t>twataizya.minango@unza.zm</a:t>
            </a:r>
            <a:endParaRPr lang="en-US" sz="4000" dirty="0"/>
          </a:p>
          <a:p>
            <a:pPr algn="l">
              <a:lnSpc>
                <a:spcPct val="120000"/>
              </a:lnSpc>
            </a:pPr>
            <a:r>
              <a:rPr lang="en-US" sz="4000" dirty="0"/>
              <a:t>OFFICE         :   B.Eng. Main Building, 1st Floor, Former </a:t>
            </a:r>
            <a:r>
              <a:rPr lang="en-US" sz="4000" dirty="0" err="1"/>
              <a:t>Zagis</a:t>
            </a:r>
            <a:r>
              <a:rPr lang="en-US" sz="4000" dirty="0"/>
              <a:t> Offices, Room 2</a:t>
            </a:r>
          </a:p>
          <a:p>
            <a:pPr algn="l">
              <a:lnSpc>
                <a:spcPct val="120000"/>
              </a:lnSpc>
            </a:pPr>
            <a:endParaRPr lang="en-US" sz="4000" dirty="0"/>
          </a:p>
        </p:txBody>
      </p:sp>
      <p:sp>
        <p:nvSpPr>
          <p:cNvPr id="3" name="Rectangle 2"/>
          <p:cNvSpPr/>
          <p:nvPr/>
        </p:nvSpPr>
        <p:spPr>
          <a:xfrm>
            <a:off x="502023" y="2703680"/>
            <a:ext cx="11205882" cy="1323439"/>
          </a:xfrm>
          <a:prstGeom prst="rect">
            <a:avLst/>
          </a:prstGeom>
          <a:noFill/>
        </p:spPr>
        <p:txBody>
          <a:bodyPr wrap="square" lIns="91440" tIns="45720" rIns="91440" bIns="45720">
            <a:spAutoFit/>
          </a:bodyPr>
          <a:lstStyle/>
          <a:p>
            <a:pPr algn="ctr"/>
            <a:r>
              <a:rPr lang="en-US" sz="8000" dirty="0" smtClean="0">
                <a:ln w="0"/>
                <a:solidFill>
                  <a:srgbClr val="FF0000"/>
                </a:solidFill>
                <a:effectLst>
                  <a:outerShdw blurRad="38100" dist="19050" dir="2700000" algn="tl" rotWithShape="0">
                    <a:schemeClr val="dk1">
                      <a:alpha val="40000"/>
                    </a:schemeClr>
                  </a:outerShdw>
                </a:effectLst>
              </a:rPr>
              <a:t>Remote Sensing </a:t>
            </a:r>
            <a:r>
              <a:rPr lang="en-US" sz="8000" dirty="0">
                <a:ln w="0"/>
                <a:solidFill>
                  <a:srgbClr val="FF0000"/>
                </a:solidFill>
                <a:effectLst>
                  <a:outerShdw blurRad="38100" dist="19050" dir="2700000" algn="tl" rotWithShape="0">
                    <a:schemeClr val="dk1">
                      <a:alpha val="40000"/>
                    </a:schemeClr>
                  </a:outerShdw>
                </a:effectLst>
              </a:rPr>
              <a:t>&amp; </a:t>
            </a:r>
            <a:r>
              <a:rPr lang="en-US" sz="8000" dirty="0" smtClean="0">
                <a:ln w="0"/>
                <a:solidFill>
                  <a:srgbClr val="FF0000"/>
                </a:solidFill>
                <a:effectLst>
                  <a:outerShdw blurRad="38100" dist="19050" dir="2700000" algn="tl" rotWithShape="0">
                    <a:schemeClr val="dk1">
                      <a:alpha val="40000"/>
                    </a:schemeClr>
                  </a:outerShdw>
                </a:effectLst>
              </a:rPr>
              <a:t>GIS</a:t>
            </a:r>
            <a:endParaRPr lang="en-US" sz="80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57784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0.1. Digital image config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758" y="2420435"/>
            <a:ext cx="4552950" cy="3438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defTabSz="893763"/>
            <a:r>
              <a:rPr lang="en-US" dirty="0" smtClean="0"/>
              <a:t>Remote Sensing: Digital Numbers</a:t>
            </a:r>
            <a:endParaRPr lang="en-US" dirty="0"/>
          </a:p>
        </p:txBody>
      </p:sp>
      <p:sp>
        <p:nvSpPr>
          <p:cNvPr id="4" name="Content Placeholder 2"/>
          <p:cNvSpPr>
            <a:spLocks noGrp="1"/>
          </p:cNvSpPr>
          <p:nvPr>
            <p:ph idx="1"/>
          </p:nvPr>
        </p:nvSpPr>
        <p:spPr>
          <a:xfrm>
            <a:off x="453917" y="1479666"/>
            <a:ext cx="6692841" cy="4379295"/>
          </a:xfrm>
        </p:spPr>
        <p:txBody>
          <a:bodyPr>
            <a:noAutofit/>
          </a:bodyPr>
          <a:lstStyle/>
          <a:p>
            <a:pPr algn="just">
              <a:lnSpc>
                <a:spcPct val="150000"/>
              </a:lnSpc>
              <a:tabLst>
                <a:tab pos="4043363" algn="l"/>
                <a:tab pos="5299075" algn="l"/>
              </a:tabLst>
            </a:pPr>
            <a:r>
              <a:rPr lang="en-US" dirty="0" smtClean="0"/>
              <a:t>Digital Numbers (</a:t>
            </a:r>
            <a:r>
              <a:rPr lang="en-US" dirty="0" err="1" smtClean="0"/>
              <a:t>DN</a:t>
            </a:r>
            <a:r>
              <a:rPr lang="en-US" dirty="0" smtClean="0"/>
              <a:t>) is value stored within a pixel of an image.</a:t>
            </a:r>
          </a:p>
          <a:p>
            <a:pPr algn="just">
              <a:lnSpc>
                <a:spcPct val="150000"/>
              </a:lnSpc>
              <a:tabLst>
                <a:tab pos="4043363" algn="l"/>
                <a:tab pos="5299075" algn="l"/>
              </a:tabLst>
            </a:pPr>
            <a:r>
              <a:rPr lang="en-US" dirty="0" err="1" smtClean="0"/>
              <a:t>DN</a:t>
            </a:r>
            <a:r>
              <a:rPr lang="en-US" dirty="0" smtClean="0"/>
              <a:t> represents amount of </a:t>
            </a:r>
            <a:r>
              <a:rPr lang="en-US" dirty="0" err="1" smtClean="0"/>
              <a:t>EMR</a:t>
            </a:r>
            <a:r>
              <a:rPr lang="en-US" dirty="0" smtClean="0"/>
              <a:t> reflected back to the sensor.</a:t>
            </a:r>
          </a:p>
          <a:p>
            <a:pPr algn="just">
              <a:lnSpc>
                <a:spcPct val="150000"/>
              </a:lnSpc>
              <a:tabLst>
                <a:tab pos="4043363" algn="l"/>
                <a:tab pos="5299075" algn="l"/>
              </a:tabLst>
            </a:pPr>
            <a:r>
              <a:rPr lang="en-US" dirty="0" err="1" smtClean="0"/>
              <a:t>DNs</a:t>
            </a:r>
            <a:r>
              <a:rPr lang="en-US" dirty="0" smtClean="0"/>
              <a:t> are sometimes called Brightness Values (BV).</a:t>
            </a:r>
            <a:endParaRPr lang="en-US" dirty="0"/>
          </a:p>
        </p:txBody>
      </p:sp>
    </p:spTree>
    <p:extLst>
      <p:ext uri="{BB962C8B-B14F-4D97-AF65-F5344CB8AC3E}">
        <p14:creationId xmlns:p14="http://schemas.microsoft.com/office/powerpoint/2010/main" val="2123593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Spectral Signature</a:t>
            </a:r>
            <a:endParaRPr lang="en-US" dirty="0"/>
          </a:p>
        </p:txBody>
      </p:sp>
      <p:sp>
        <p:nvSpPr>
          <p:cNvPr id="4" name="Content Placeholder 2"/>
          <p:cNvSpPr>
            <a:spLocks noGrp="1"/>
          </p:cNvSpPr>
          <p:nvPr>
            <p:ph idx="1"/>
          </p:nvPr>
        </p:nvSpPr>
        <p:spPr>
          <a:xfrm>
            <a:off x="477980" y="1690688"/>
            <a:ext cx="5802504" cy="4379295"/>
          </a:xfrm>
        </p:spPr>
        <p:txBody>
          <a:bodyPr>
            <a:noAutofit/>
          </a:bodyPr>
          <a:lstStyle/>
          <a:p>
            <a:pPr algn="just">
              <a:lnSpc>
                <a:spcPct val="150000"/>
              </a:lnSpc>
              <a:tabLst>
                <a:tab pos="4043363" algn="l"/>
                <a:tab pos="5299075" algn="l"/>
              </a:tabLst>
            </a:pPr>
            <a:r>
              <a:rPr lang="en-US" sz="2200" dirty="0"/>
              <a:t>Different Earth’s features display different </a:t>
            </a:r>
            <a:r>
              <a:rPr lang="en-US" sz="2200" dirty="0" smtClean="0"/>
              <a:t>spectral </a:t>
            </a:r>
            <a:r>
              <a:rPr lang="en-US" sz="2200" dirty="0" err="1" smtClean="0"/>
              <a:t>behaviour</a:t>
            </a:r>
            <a:r>
              <a:rPr lang="en-US" sz="2200" dirty="0" smtClean="0"/>
              <a:t> </a:t>
            </a:r>
            <a:r>
              <a:rPr lang="en-US" sz="2200" dirty="0"/>
              <a:t>depending upon their interactions with </a:t>
            </a:r>
            <a:r>
              <a:rPr lang="en-US" sz="2200" dirty="0" err="1"/>
              <a:t>EMR</a:t>
            </a:r>
            <a:r>
              <a:rPr lang="en-US" sz="2200" dirty="0"/>
              <a:t>.. </a:t>
            </a:r>
            <a:endParaRPr lang="en-US" sz="2200" dirty="0" smtClean="0"/>
          </a:p>
          <a:p>
            <a:pPr algn="just">
              <a:lnSpc>
                <a:spcPct val="150000"/>
              </a:lnSpc>
              <a:tabLst>
                <a:tab pos="4043363" algn="l"/>
                <a:tab pos="5299075" algn="l"/>
              </a:tabLst>
            </a:pPr>
            <a:r>
              <a:rPr lang="en-US" sz="2200" dirty="0" smtClean="0"/>
              <a:t>Features </a:t>
            </a:r>
            <a:r>
              <a:rPr lang="en-US" sz="2200" dirty="0"/>
              <a:t>such as water, rock, soils, and vegetation, </a:t>
            </a:r>
            <a:r>
              <a:rPr lang="en-US" sz="2200" dirty="0" smtClean="0"/>
              <a:t>interact with </a:t>
            </a:r>
            <a:r>
              <a:rPr lang="en-US" sz="2200" dirty="0"/>
              <a:t>the </a:t>
            </a:r>
            <a:r>
              <a:rPr lang="en-US" sz="2200" dirty="0" smtClean="0"/>
              <a:t>varying wavelengths of  </a:t>
            </a:r>
            <a:r>
              <a:rPr lang="en-US" sz="2200" dirty="0" err="1" smtClean="0"/>
              <a:t>EMR</a:t>
            </a:r>
            <a:r>
              <a:rPr lang="en-US" sz="2200" dirty="0" smtClean="0"/>
              <a:t> differently, which can uniquely identify the feature.</a:t>
            </a:r>
            <a:endParaRPr lang="en-US" sz="2200" dirty="0"/>
          </a:p>
        </p:txBody>
      </p:sp>
      <p:pic>
        <p:nvPicPr>
          <p:cNvPr id="3" name="Picture 2"/>
          <p:cNvPicPr>
            <a:picLocks noChangeAspect="1"/>
          </p:cNvPicPr>
          <p:nvPr/>
        </p:nvPicPr>
        <p:blipFill>
          <a:blip r:embed="rId2"/>
          <a:stretch>
            <a:fillRect/>
          </a:stretch>
        </p:blipFill>
        <p:spPr>
          <a:xfrm>
            <a:off x="6453687" y="2037918"/>
            <a:ext cx="5505701" cy="3684833"/>
          </a:xfrm>
          <a:prstGeom prst="rect">
            <a:avLst/>
          </a:prstGeom>
        </p:spPr>
      </p:pic>
    </p:spTree>
    <p:extLst>
      <p:ext uri="{BB962C8B-B14F-4D97-AF65-F5344CB8AC3E}">
        <p14:creationId xmlns:p14="http://schemas.microsoft.com/office/powerpoint/2010/main" val="2189068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a:t>
            </a:r>
            <a:r>
              <a:rPr lang="en-US" dirty="0"/>
              <a:t>Application</a:t>
            </a:r>
          </a:p>
        </p:txBody>
      </p:sp>
      <p:sp>
        <p:nvSpPr>
          <p:cNvPr id="11" name="Content Placeholder 2"/>
          <p:cNvSpPr>
            <a:spLocks noGrp="1"/>
          </p:cNvSpPr>
          <p:nvPr>
            <p:ph idx="1"/>
          </p:nvPr>
        </p:nvSpPr>
        <p:spPr>
          <a:xfrm>
            <a:off x="525379" y="1690688"/>
            <a:ext cx="5201653" cy="4379295"/>
          </a:xfrm>
        </p:spPr>
        <p:txBody>
          <a:bodyPr>
            <a:noAutofit/>
          </a:bodyPr>
          <a:lstStyle/>
          <a:p>
            <a:pPr lvl="0">
              <a:lnSpc>
                <a:spcPct val="150000"/>
              </a:lnSpc>
              <a:tabLst>
                <a:tab pos="3490913" algn="l"/>
              </a:tabLst>
            </a:pPr>
            <a:r>
              <a:rPr lang="en-US" dirty="0" smtClean="0"/>
              <a:t>Mining</a:t>
            </a:r>
          </a:p>
          <a:p>
            <a:pPr>
              <a:lnSpc>
                <a:spcPct val="150000"/>
              </a:lnSpc>
              <a:tabLst>
                <a:tab pos="3490913" algn="l"/>
              </a:tabLst>
            </a:pPr>
            <a:r>
              <a:rPr lang="en-US" dirty="0"/>
              <a:t>Moisture Content </a:t>
            </a:r>
            <a:r>
              <a:rPr lang="en-US" dirty="0" smtClean="0"/>
              <a:t>measurement</a:t>
            </a:r>
          </a:p>
          <a:p>
            <a:pPr lvl="0">
              <a:lnSpc>
                <a:spcPct val="150000"/>
              </a:lnSpc>
              <a:tabLst>
                <a:tab pos="3490913" algn="l"/>
              </a:tabLst>
            </a:pPr>
            <a:r>
              <a:rPr lang="en-US" dirty="0" smtClean="0"/>
              <a:t>Monitoring Vegetation Health </a:t>
            </a:r>
          </a:p>
          <a:p>
            <a:pPr lvl="0">
              <a:lnSpc>
                <a:spcPct val="150000"/>
              </a:lnSpc>
              <a:tabLst>
                <a:tab pos="3490913" algn="l"/>
              </a:tabLst>
            </a:pPr>
            <a:r>
              <a:rPr lang="en-US" dirty="0" smtClean="0"/>
              <a:t>Crop Yield Estimation</a:t>
            </a:r>
          </a:p>
          <a:p>
            <a:pPr>
              <a:lnSpc>
                <a:spcPct val="150000"/>
              </a:lnSpc>
              <a:tabLst>
                <a:tab pos="3490913" algn="l"/>
                <a:tab pos="4764088" algn="l"/>
              </a:tabLst>
            </a:pPr>
            <a:r>
              <a:rPr lang="en-US" dirty="0"/>
              <a:t>Deforestation </a:t>
            </a:r>
            <a:r>
              <a:rPr lang="en-US" dirty="0" smtClean="0"/>
              <a:t>Monitoring</a:t>
            </a:r>
          </a:p>
          <a:p>
            <a:pPr lvl="0">
              <a:lnSpc>
                <a:spcPct val="150000"/>
              </a:lnSpc>
              <a:tabLst>
                <a:tab pos="3490913" algn="l"/>
              </a:tabLst>
            </a:pPr>
            <a:r>
              <a:rPr lang="en-US" dirty="0" smtClean="0"/>
              <a:t>Meteorology, </a:t>
            </a:r>
            <a:r>
              <a:rPr lang="en-US" dirty="0" err="1" smtClean="0"/>
              <a:t>etc</a:t>
            </a:r>
            <a:endParaRPr lang="en-US" dirty="0" smtClean="0"/>
          </a:p>
          <a:p>
            <a:pPr marL="0" lvl="0" indent="0">
              <a:lnSpc>
                <a:spcPct val="100000"/>
              </a:lnSpc>
              <a:buNone/>
            </a:pPr>
            <a:endParaRPr lang="en-US" sz="2400" dirty="0"/>
          </a:p>
          <a:p>
            <a:pPr lvl="0">
              <a:lnSpc>
                <a:spcPct val="100000"/>
              </a:lnSpc>
            </a:pPr>
            <a:endParaRPr lang="en-US" sz="2400" dirty="0"/>
          </a:p>
        </p:txBody>
      </p:sp>
    </p:spTree>
    <p:extLst>
      <p:ext uri="{BB962C8B-B14F-4D97-AF65-F5344CB8AC3E}">
        <p14:creationId xmlns:p14="http://schemas.microsoft.com/office/powerpoint/2010/main" val="3794207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tabLst>
                <a:tab pos="6905625" algn="l"/>
              </a:tabLst>
            </a:pPr>
            <a:r>
              <a:rPr lang="en-US" dirty="0" smtClean="0"/>
              <a:t>Remote Sensing: Lidar Surveying</a:t>
            </a:r>
            <a:endParaRPr lang="en-US" dirty="0"/>
          </a:p>
        </p:txBody>
      </p:sp>
      <p:sp>
        <p:nvSpPr>
          <p:cNvPr id="6" name="Content Placeholder 2"/>
          <p:cNvSpPr txBox="1">
            <a:spLocks/>
          </p:cNvSpPr>
          <p:nvPr/>
        </p:nvSpPr>
        <p:spPr>
          <a:xfrm>
            <a:off x="450211" y="2052100"/>
            <a:ext cx="4347049" cy="5023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dirty="0" smtClean="0"/>
              <a:t>Creation </a:t>
            </a:r>
            <a:r>
              <a:rPr lang="en-US" dirty="0"/>
              <a:t>a precise 3D map of the environment</a:t>
            </a:r>
            <a:r>
              <a:rPr lang="en-US" dirty="0" smtClean="0"/>
              <a:t>.</a:t>
            </a:r>
          </a:p>
          <a:p>
            <a:pPr algn="just">
              <a:lnSpc>
                <a:spcPct val="150000"/>
              </a:lnSpc>
            </a:pPr>
            <a:r>
              <a:rPr lang="en-US" dirty="0" smtClean="0"/>
              <a:t>3D model of Bridges, Power lines, trees </a:t>
            </a:r>
            <a:r>
              <a:rPr lang="en-US" dirty="0" err="1" smtClean="0"/>
              <a:t>e.t.c</a:t>
            </a:r>
            <a:r>
              <a:rPr lang="en-US" dirty="0" smtClean="0"/>
              <a:t>.</a:t>
            </a:r>
          </a:p>
          <a:p>
            <a:pPr marL="0" indent="0" algn="just">
              <a:lnSpc>
                <a:spcPct val="150000"/>
              </a:lnSpc>
              <a:buNone/>
            </a:pPr>
            <a:endParaRPr lang="en-US" sz="2400" dirty="0" smtClean="0"/>
          </a:p>
        </p:txBody>
      </p:sp>
      <p:pic>
        <p:nvPicPr>
          <p:cNvPr id="7" name="Picture 2" descr="lidar surve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434" y="2695073"/>
            <a:ext cx="6154490" cy="346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452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tabLst>
                <a:tab pos="6905625" algn="l"/>
              </a:tabLst>
            </a:pPr>
            <a:r>
              <a:rPr lang="en-US" dirty="0" smtClean="0"/>
              <a:t>Remote Sensing: Lidar Surveying</a:t>
            </a:r>
            <a:endParaRPr lang="en-US" dirty="0"/>
          </a:p>
        </p:txBody>
      </p:sp>
      <p:sp>
        <p:nvSpPr>
          <p:cNvPr id="6" name="Content Placeholder 2"/>
          <p:cNvSpPr txBox="1">
            <a:spLocks/>
          </p:cNvSpPr>
          <p:nvPr/>
        </p:nvSpPr>
        <p:spPr>
          <a:xfrm>
            <a:off x="450211" y="2052100"/>
            <a:ext cx="4506800" cy="400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dirty="0" smtClean="0"/>
              <a:t>3D modelling of an open pit mine using Lidar Surveying. </a:t>
            </a:r>
          </a:p>
          <a:p>
            <a:pPr algn="just">
              <a:lnSpc>
                <a:spcPct val="150000"/>
              </a:lnSpc>
            </a:pPr>
            <a:r>
              <a:rPr lang="en-US" dirty="0" smtClean="0"/>
              <a:t>Elevation data can be generated from the model.</a:t>
            </a:r>
          </a:p>
          <a:p>
            <a:pPr marL="0" indent="0" algn="just">
              <a:lnSpc>
                <a:spcPct val="150000"/>
              </a:lnSpc>
              <a:buNone/>
            </a:pPr>
            <a:endParaRPr lang="en-US" sz="2400" dirty="0" smtClean="0"/>
          </a:p>
        </p:txBody>
      </p:sp>
      <p:pic>
        <p:nvPicPr>
          <p:cNvPr id="3" name="Picture 2"/>
          <p:cNvPicPr>
            <a:picLocks noChangeAspect="1"/>
          </p:cNvPicPr>
          <p:nvPr/>
        </p:nvPicPr>
        <p:blipFill>
          <a:blip r:embed="rId2"/>
          <a:stretch>
            <a:fillRect/>
          </a:stretch>
        </p:blipFill>
        <p:spPr>
          <a:xfrm>
            <a:off x="5243721" y="2699267"/>
            <a:ext cx="6517189" cy="3353091"/>
          </a:xfrm>
          <a:prstGeom prst="rect">
            <a:avLst/>
          </a:prstGeom>
        </p:spPr>
      </p:pic>
    </p:spTree>
    <p:extLst>
      <p:ext uri="{BB962C8B-B14F-4D97-AF65-F5344CB8AC3E}">
        <p14:creationId xmlns:p14="http://schemas.microsoft.com/office/powerpoint/2010/main" val="3170517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tabLst>
                <a:tab pos="6905625" algn="l"/>
              </a:tabLst>
            </a:pPr>
            <a:r>
              <a:rPr lang="en-US" dirty="0" smtClean="0"/>
              <a:t>Remote Sensing: Vegetation Health</a:t>
            </a:r>
            <a:endParaRPr lang="en-US" dirty="0"/>
          </a:p>
        </p:txBody>
      </p:sp>
      <p:sp>
        <p:nvSpPr>
          <p:cNvPr id="6" name="Content Placeholder 2"/>
          <p:cNvSpPr txBox="1">
            <a:spLocks/>
          </p:cNvSpPr>
          <p:nvPr/>
        </p:nvSpPr>
        <p:spPr>
          <a:xfrm>
            <a:off x="450211" y="2052100"/>
            <a:ext cx="4929390" cy="400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dirty="0"/>
              <a:t>The internal structure of healthy leaves acts as excellent diffuse reflectors </a:t>
            </a:r>
            <a:r>
              <a:rPr lang="en-US" dirty="0" smtClean="0"/>
              <a:t>of near-infrared wavelengths.</a:t>
            </a:r>
          </a:p>
          <a:p>
            <a:pPr algn="just">
              <a:lnSpc>
                <a:spcPct val="150000"/>
              </a:lnSpc>
            </a:pPr>
            <a:r>
              <a:rPr lang="en-US" dirty="0" smtClean="0"/>
              <a:t>Monitoring vegetation health.</a:t>
            </a:r>
          </a:p>
          <a:p>
            <a:pPr algn="just">
              <a:lnSpc>
                <a:spcPct val="150000"/>
              </a:lnSpc>
            </a:pPr>
            <a:endParaRPr lang="en-US" sz="2400" dirty="0" smtClean="0"/>
          </a:p>
        </p:txBody>
      </p:sp>
      <p:pic>
        <p:nvPicPr>
          <p:cNvPr id="8" name="Picture 7"/>
          <p:cNvPicPr>
            <a:picLocks noChangeAspect="1"/>
          </p:cNvPicPr>
          <p:nvPr/>
        </p:nvPicPr>
        <p:blipFill>
          <a:blip r:embed="rId2"/>
          <a:stretch>
            <a:fillRect/>
          </a:stretch>
        </p:blipFill>
        <p:spPr>
          <a:xfrm>
            <a:off x="5379601" y="2052100"/>
            <a:ext cx="6437934" cy="4590686"/>
          </a:xfrm>
          <a:prstGeom prst="rect">
            <a:avLst/>
          </a:prstGeom>
        </p:spPr>
      </p:pic>
    </p:spTree>
    <p:extLst>
      <p:ext uri="{BB962C8B-B14F-4D97-AF65-F5344CB8AC3E}">
        <p14:creationId xmlns:p14="http://schemas.microsoft.com/office/powerpoint/2010/main" val="1398438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tabLst>
                <a:tab pos="6905625" algn="l"/>
              </a:tabLst>
            </a:pPr>
            <a:r>
              <a:rPr lang="en-US" dirty="0" smtClean="0"/>
              <a:t>Remote Sensing: Soil Moisture Content</a:t>
            </a:r>
            <a:endParaRPr lang="en-US" dirty="0"/>
          </a:p>
        </p:txBody>
      </p:sp>
      <p:sp>
        <p:nvSpPr>
          <p:cNvPr id="6" name="Content Placeholder 2"/>
          <p:cNvSpPr txBox="1">
            <a:spLocks/>
          </p:cNvSpPr>
          <p:nvPr/>
        </p:nvSpPr>
        <p:spPr>
          <a:xfrm>
            <a:off x="344905" y="2098239"/>
            <a:ext cx="5751095" cy="400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400" dirty="0"/>
              <a:t>The presence of soil moisture reduces the surface reflectance of soil at </a:t>
            </a:r>
            <a:r>
              <a:rPr lang="en-US" sz="2400" dirty="0" smtClean="0"/>
              <a:t>all visible </a:t>
            </a:r>
            <a:r>
              <a:rPr lang="en-US" sz="2400" dirty="0"/>
              <a:t>wavelengths (Jensen, 1983). </a:t>
            </a:r>
            <a:endParaRPr lang="en-US" sz="2400" dirty="0" smtClean="0"/>
          </a:p>
          <a:p>
            <a:pPr algn="just">
              <a:lnSpc>
                <a:spcPct val="150000"/>
              </a:lnSpc>
            </a:pPr>
            <a:r>
              <a:rPr lang="en-US" sz="2400" dirty="0" smtClean="0"/>
              <a:t>This </a:t>
            </a:r>
            <a:r>
              <a:rPr lang="en-US" sz="2400" dirty="0"/>
              <a:t>occurs until the soil is saturated, </a:t>
            </a:r>
            <a:r>
              <a:rPr lang="en-US" sz="2400" dirty="0" smtClean="0"/>
              <a:t>at which </a:t>
            </a:r>
            <a:r>
              <a:rPr lang="en-US" sz="2400" dirty="0"/>
              <a:t>point further additions of moisture have no effect on reflectance.</a:t>
            </a:r>
          </a:p>
        </p:txBody>
      </p:sp>
      <p:sp>
        <p:nvSpPr>
          <p:cNvPr id="5" name="TextBox 4"/>
          <p:cNvSpPr txBox="1"/>
          <p:nvPr/>
        </p:nvSpPr>
        <p:spPr>
          <a:xfrm>
            <a:off x="450211" y="6144636"/>
            <a:ext cx="5751095" cy="338554"/>
          </a:xfrm>
          <a:prstGeom prst="rect">
            <a:avLst/>
          </a:prstGeom>
          <a:noFill/>
        </p:spPr>
        <p:txBody>
          <a:bodyPr wrap="square" rtlCol="0">
            <a:spAutoFit/>
          </a:bodyPr>
          <a:lstStyle/>
          <a:p>
            <a:r>
              <a:rPr lang="en-US" sz="1600" dirty="0">
                <a:solidFill>
                  <a:srgbClr val="FF0000"/>
                </a:solidFill>
              </a:rPr>
              <a:t>https://egyankosh.ac.in/bitstream/123456789/39531/1/Unit-3.pdf</a:t>
            </a:r>
          </a:p>
        </p:txBody>
      </p:sp>
      <p:pic>
        <p:nvPicPr>
          <p:cNvPr id="7" name="Picture 6"/>
          <p:cNvPicPr>
            <a:picLocks noChangeAspect="1"/>
          </p:cNvPicPr>
          <p:nvPr/>
        </p:nvPicPr>
        <p:blipFill>
          <a:blip r:embed="rId2"/>
          <a:stretch>
            <a:fillRect/>
          </a:stretch>
        </p:blipFill>
        <p:spPr>
          <a:xfrm>
            <a:off x="6201306" y="2052100"/>
            <a:ext cx="5529551" cy="4468755"/>
          </a:xfrm>
          <a:prstGeom prst="rect">
            <a:avLst/>
          </a:prstGeom>
        </p:spPr>
      </p:pic>
    </p:spTree>
    <p:extLst>
      <p:ext uri="{BB962C8B-B14F-4D97-AF65-F5344CB8AC3E}">
        <p14:creationId xmlns:p14="http://schemas.microsoft.com/office/powerpoint/2010/main" val="3385608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tabLst>
                <a:tab pos="6905625" algn="l"/>
              </a:tabLst>
            </a:pPr>
            <a:r>
              <a:rPr lang="en-US" dirty="0" smtClean="0"/>
              <a:t>Remote Sensing: Mineral Exploration</a:t>
            </a:r>
            <a:endParaRPr lang="en-US" dirty="0"/>
          </a:p>
        </p:txBody>
      </p:sp>
      <p:sp>
        <p:nvSpPr>
          <p:cNvPr id="6" name="Content Placeholder 2"/>
          <p:cNvSpPr txBox="1">
            <a:spLocks/>
          </p:cNvSpPr>
          <p:nvPr/>
        </p:nvSpPr>
        <p:spPr>
          <a:xfrm>
            <a:off x="426148" y="1690688"/>
            <a:ext cx="6094968" cy="400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dirty="0"/>
              <a:t>Rocks, like soils, are single </a:t>
            </a:r>
            <a:r>
              <a:rPr lang="en-US" dirty="0" err="1"/>
              <a:t>scatterer</a:t>
            </a:r>
            <a:r>
              <a:rPr lang="en-US" dirty="0"/>
              <a:t> and exhibit relatively simple </a:t>
            </a:r>
            <a:r>
              <a:rPr lang="en-US" dirty="0" smtClean="0"/>
              <a:t>spectral properties</a:t>
            </a:r>
            <a:r>
              <a:rPr lang="en-US" dirty="0"/>
              <a:t>. </a:t>
            </a:r>
            <a:endParaRPr lang="en-US" dirty="0" smtClean="0"/>
          </a:p>
          <a:p>
            <a:pPr algn="just">
              <a:lnSpc>
                <a:spcPct val="150000"/>
              </a:lnSpc>
            </a:pPr>
            <a:r>
              <a:rPr lang="en-US" dirty="0" smtClean="0"/>
              <a:t>Rock </a:t>
            </a:r>
            <a:r>
              <a:rPr lang="en-US" dirty="0"/>
              <a:t>spectral reflectance primarily depends on their mineral composition.</a:t>
            </a:r>
            <a:endParaRPr lang="en-US" sz="2400" dirty="0" smtClean="0"/>
          </a:p>
        </p:txBody>
      </p:sp>
      <p:pic>
        <p:nvPicPr>
          <p:cNvPr id="2052" name="Picture 4" descr="Mirrors: Coating Choice Makes a Difference | materials | Photonics Handbook  | Photonics Market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7947" y="2163679"/>
            <a:ext cx="5073316" cy="388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266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tabLst>
                <a:tab pos="6905625" algn="l"/>
              </a:tabLst>
            </a:pPr>
            <a:r>
              <a:rPr lang="en-US" dirty="0" smtClean="0"/>
              <a:t>Remote Sensing: Crop Yield Estimation</a:t>
            </a:r>
            <a:endParaRPr lang="en-US" dirty="0"/>
          </a:p>
        </p:txBody>
      </p:sp>
      <p:sp>
        <p:nvSpPr>
          <p:cNvPr id="6" name="Content Placeholder 2"/>
          <p:cNvSpPr txBox="1">
            <a:spLocks/>
          </p:cNvSpPr>
          <p:nvPr/>
        </p:nvSpPr>
        <p:spPr>
          <a:xfrm>
            <a:off x="397558" y="1851944"/>
            <a:ext cx="6585284" cy="400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400" dirty="0"/>
              <a:t>A very common approach is the usage of Normalized Difference Vegetation Index (</a:t>
            </a:r>
            <a:r>
              <a:rPr lang="en-US" sz="2400" dirty="0" err="1"/>
              <a:t>NDVI</a:t>
            </a:r>
            <a:r>
              <a:rPr lang="en-US" sz="2400" dirty="0"/>
              <a:t>) or other satellite data bands. These bands are then combined with previous yields to build models of future yields. </a:t>
            </a:r>
            <a:r>
              <a:rPr lang="en-US" sz="2400" dirty="0" err="1"/>
              <a:t>NDVI</a:t>
            </a:r>
            <a:r>
              <a:rPr lang="en-US" sz="2400" dirty="0"/>
              <a:t> is obtained by the composition of near- infrared and red spectral channels.</a:t>
            </a:r>
            <a:endParaRPr lang="en-US" sz="2000" dirty="0"/>
          </a:p>
        </p:txBody>
      </p:sp>
      <p:sp>
        <p:nvSpPr>
          <p:cNvPr id="5" name="TextBox 4"/>
          <p:cNvSpPr txBox="1"/>
          <p:nvPr/>
        </p:nvSpPr>
        <p:spPr>
          <a:xfrm>
            <a:off x="397558" y="6013458"/>
            <a:ext cx="6340126" cy="584775"/>
          </a:xfrm>
          <a:prstGeom prst="rect">
            <a:avLst/>
          </a:prstGeom>
          <a:noFill/>
        </p:spPr>
        <p:txBody>
          <a:bodyPr wrap="square" rtlCol="0">
            <a:spAutoFit/>
          </a:bodyPr>
          <a:lstStyle/>
          <a:p>
            <a:r>
              <a:rPr lang="en-US" sz="1600" dirty="0">
                <a:solidFill>
                  <a:srgbClr val="FF0000"/>
                </a:solidFill>
              </a:rPr>
              <a:t>https://isprs-annals.copernicus.org/articles/IV-3-W2-2020/59/2020/isprs-annals-IV-3-W2-2020-59-2020.pdf</a:t>
            </a:r>
          </a:p>
        </p:txBody>
      </p:sp>
      <p:pic>
        <p:nvPicPr>
          <p:cNvPr id="10" name="Picture 9"/>
          <p:cNvPicPr>
            <a:picLocks noChangeAspect="1"/>
          </p:cNvPicPr>
          <p:nvPr/>
        </p:nvPicPr>
        <p:blipFill>
          <a:blip r:embed="rId2"/>
          <a:stretch>
            <a:fillRect/>
          </a:stretch>
        </p:blipFill>
        <p:spPr>
          <a:xfrm>
            <a:off x="7416458" y="1647852"/>
            <a:ext cx="3621338" cy="4950381"/>
          </a:xfrm>
          <a:prstGeom prst="rect">
            <a:avLst/>
          </a:prstGeom>
        </p:spPr>
      </p:pic>
    </p:spTree>
    <p:extLst>
      <p:ext uri="{BB962C8B-B14F-4D97-AF65-F5344CB8AC3E}">
        <p14:creationId xmlns:p14="http://schemas.microsoft.com/office/powerpoint/2010/main" val="1425488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(Geographic Information Science)</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1416" y="1527855"/>
            <a:ext cx="88296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71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Definition</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5299075" algn="l"/>
              </a:tabLst>
            </a:pPr>
            <a:r>
              <a:rPr lang="en-US" dirty="0" smtClean="0"/>
              <a:t>is the science and art of obtaining information about a feature through the analysis of data acquired by a device that is not in contact with the feature under investigation. (F. F. </a:t>
            </a:r>
            <a:r>
              <a:rPr lang="en-US" dirty="0" err="1" smtClean="0"/>
              <a:t>Sabins</a:t>
            </a:r>
            <a:r>
              <a:rPr lang="en-US" dirty="0" smtClean="0"/>
              <a:t>, 1996)</a:t>
            </a:r>
          </a:p>
          <a:p>
            <a:pPr lvl="0" algn="just">
              <a:lnSpc>
                <a:spcPct val="150000"/>
              </a:lnSpc>
              <a:tabLst>
                <a:tab pos="5299075" algn="l"/>
              </a:tabLst>
            </a:pPr>
            <a:r>
              <a:rPr lang="en-US" dirty="0" smtClean="0"/>
              <a:t>RS can broadly be defined as the technique of gathering information about a feature without being in direct contact.</a:t>
            </a:r>
            <a:endParaRPr lang="en-US" dirty="0"/>
          </a:p>
        </p:txBody>
      </p:sp>
    </p:spTree>
    <p:extLst>
      <p:ext uri="{BB962C8B-B14F-4D97-AF65-F5344CB8AC3E}">
        <p14:creationId xmlns:p14="http://schemas.microsoft.com/office/powerpoint/2010/main" val="689658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What is GIS?</a:t>
            </a:r>
            <a:endParaRPr lang="en-US" dirty="0"/>
          </a:p>
        </p:txBody>
      </p:sp>
      <p:sp>
        <p:nvSpPr>
          <p:cNvPr id="14" name="Rectangle 13"/>
          <p:cNvSpPr/>
          <p:nvPr/>
        </p:nvSpPr>
        <p:spPr>
          <a:xfrm>
            <a:off x="553032" y="1920186"/>
            <a:ext cx="10467894" cy="3108543"/>
          </a:xfrm>
          <a:prstGeom prst="rect">
            <a:avLst/>
          </a:prstGeom>
        </p:spPr>
        <p:txBody>
          <a:bodyPr wrap="square">
            <a:spAutoFit/>
          </a:bodyPr>
          <a:lstStyle/>
          <a:p>
            <a:r>
              <a:rPr lang="en-US" sz="2800" b="1" dirty="0"/>
              <a:t>GIS</a:t>
            </a:r>
            <a:r>
              <a:rPr lang="en-US" sz="2800" dirty="0"/>
              <a:t> is an acronym for:</a:t>
            </a:r>
          </a:p>
          <a:p>
            <a:endParaRPr lang="en-GB" sz="2800" dirty="0"/>
          </a:p>
          <a:p>
            <a:pPr marL="457200" indent="-457200">
              <a:buFont typeface="Arial" panose="020B0604020202020204" pitchFamily="34" charset="0"/>
              <a:buChar char="•"/>
            </a:pPr>
            <a:r>
              <a:rPr lang="en-GB" sz="2800" dirty="0"/>
              <a:t>Geographic Information Systems (US)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Geographical Information Systems (UK, Aust., Canada</a:t>
            </a:r>
            <a:r>
              <a:rPr lang="en-GB" sz="2800" dirty="0" smtClean="0"/>
              <a:t>)</a:t>
            </a:r>
          </a:p>
          <a:p>
            <a:endParaRPr lang="en-GB" sz="2800" dirty="0"/>
          </a:p>
          <a:p>
            <a:pPr marL="457200" indent="-457200">
              <a:buFont typeface="Arial" panose="020B0604020202020204" pitchFamily="34" charset="0"/>
              <a:buChar char="•"/>
            </a:pPr>
            <a:r>
              <a:rPr lang="en-GB" sz="2800" dirty="0" smtClean="0"/>
              <a:t>Geographic </a:t>
            </a:r>
            <a:r>
              <a:rPr lang="en-GB" sz="2800" dirty="0"/>
              <a:t>Information Science (Academia) </a:t>
            </a:r>
          </a:p>
        </p:txBody>
      </p:sp>
      <p:sp>
        <p:nvSpPr>
          <p:cNvPr id="15" name="TextBox 14"/>
          <p:cNvSpPr txBox="1"/>
          <p:nvPr/>
        </p:nvSpPr>
        <p:spPr>
          <a:xfrm>
            <a:off x="1384147" y="5966949"/>
            <a:ext cx="6340126" cy="369332"/>
          </a:xfrm>
          <a:prstGeom prst="rect">
            <a:avLst/>
          </a:prstGeom>
          <a:noFill/>
        </p:spPr>
        <p:txBody>
          <a:bodyPr wrap="square" rtlCol="0">
            <a:spAutoFit/>
          </a:bodyPr>
          <a:lstStyle/>
          <a:p>
            <a:r>
              <a:rPr lang="en-US" dirty="0">
                <a:solidFill>
                  <a:srgbClr val="FF0000"/>
                </a:solidFill>
              </a:rPr>
              <a:t>Ernest </a:t>
            </a:r>
            <a:r>
              <a:rPr lang="en-US" dirty="0" err="1">
                <a:solidFill>
                  <a:srgbClr val="FF0000"/>
                </a:solidFill>
              </a:rPr>
              <a:t>Munsanje</a:t>
            </a:r>
            <a:r>
              <a:rPr lang="en-US" dirty="0">
                <a:solidFill>
                  <a:srgbClr val="FF0000"/>
                </a:solidFill>
              </a:rPr>
              <a:t> (Notes: 2015)</a:t>
            </a:r>
          </a:p>
        </p:txBody>
      </p:sp>
    </p:spTree>
    <p:extLst>
      <p:ext uri="{BB962C8B-B14F-4D97-AF65-F5344CB8AC3E}">
        <p14:creationId xmlns:p14="http://schemas.microsoft.com/office/powerpoint/2010/main" val="2042600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Definition</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5299075" algn="l"/>
              </a:tabLst>
            </a:pPr>
            <a:r>
              <a:rPr lang="en-US" dirty="0"/>
              <a:t>A geographic information system (GIS) is a system that creates, manages, analyzes, and maps all types of data. </a:t>
            </a:r>
            <a:endParaRPr lang="en-US" dirty="0" smtClean="0"/>
          </a:p>
          <a:p>
            <a:pPr lvl="0" algn="just">
              <a:lnSpc>
                <a:spcPct val="150000"/>
              </a:lnSpc>
              <a:tabLst>
                <a:tab pos="5299075" algn="l"/>
              </a:tabLst>
            </a:pPr>
            <a:r>
              <a:rPr lang="en-US" dirty="0" smtClean="0"/>
              <a:t>GIS </a:t>
            </a:r>
            <a:r>
              <a:rPr lang="en-US" dirty="0"/>
              <a:t>connects data to a map, integrating location data (where things are) with all types of descriptive information (what things are like there</a:t>
            </a:r>
            <a:r>
              <a:rPr lang="en-US" dirty="0" smtClean="0"/>
              <a:t>).</a:t>
            </a:r>
          </a:p>
          <a:p>
            <a:pPr lvl="0" algn="just">
              <a:lnSpc>
                <a:spcPct val="150000"/>
              </a:lnSpc>
              <a:tabLst>
                <a:tab pos="5299075" algn="l"/>
              </a:tabLst>
            </a:pPr>
            <a:r>
              <a:rPr lang="en-US" dirty="0" smtClean="0"/>
              <a:t>GIS can be broadly be defined as a tool for working with geographic information.</a:t>
            </a:r>
            <a:endParaRPr lang="en-US" dirty="0"/>
          </a:p>
        </p:txBody>
      </p:sp>
    </p:spTree>
    <p:extLst>
      <p:ext uri="{BB962C8B-B14F-4D97-AF65-F5344CB8AC3E}">
        <p14:creationId xmlns:p14="http://schemas.microsoft.com/office/powerpoint/2010/main" val="2545981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5299075" algn="l"/>
              </a:tabLst>
            </a:pPr>
            <a:r>
              <a:rPr lang="en-US" dirty="0"/>
              <a:t>This provides a foundation for mapping and analysis that is used in science and almost every industry. </a:t>
            </a:r>
            <a:endParaRPr lang="en-US" dirty="0" smtClean="0"/>
          </a:p>
          <a:p>
            <a:pPr lvl="0" algn="just">
              <a:lnSpc>
                <a:spcPct val="150000"/>
              </a:lnSpc>
              <a:tabLst>
                <a:tab pos="5299075" algn="l"/>
              </a:tabLst>
            </a:pPr>
            <a:r>
              <a:rPr lang="en-US" dirty="0" smtClean="0"/>
              <a:t>GIS </a:t>
            </a:r>
            <a:r>
              <a:rPr lang="en-US" dirty="0"/>
              <a:t>helps users understand patterns, relationships, and geographic </a:t>
            </a:r>
            <a:r>
              <a:rPr lang="en-US" dirty="0" smtClean="0"/>
              <a:t>context.</a:t>
            </a:r>
          </a:p>
          <a:p>
            <a:pPr lvl="0" algn="just">
              <a:lnSpc>
                <a:spcPct val="150000"/>
              </a:lnSpc>
              <a:tabLst>
                <a:tab pos="5299075" algn="l"/>
              </a:tabLst>
            </a:pPr>
            <a:r>
              <a:rPr lang="en-US" dirty="0" smtClean="0"/>
              <a:t>The </a:t>
            </a:r>
            <a:r>
              <a:rPr lang="en-US" dirty="0"/>
              <a:t>benefits include improved communication and efficiency as well as better management and decision making</a:t>
            </a:r>
          </a:p>
        </p:txBody>
      </p:sp>
      <p:sp>
        <p:nvSpPr>
          <p:cNvPr id="4" name="TextBox 3"/>
          <p:cNvSpPr txBox="1"/>
          <p:nvPr/>
        </p:nvSpPr>
        <p:spPr>
          <a:xfrm>
            <a:off x="838200" y="6069983"/>
            <a:ext cx="6340126" cy="369332"/>
          </a:xfrm>
          <a:prstGeom prst="rect">
            <a:avLst/>
          </a:prstGeom>
          <a:noFill/>
        </p:spPr>
        <p:txBody>
          <a:bodyPr wrap="square" rtlCol="0">
            <a:spAutoFit/>
          </a:bodyPr>
          <a:lstStyle/>
          <a:p>
            <a:r>
              <a:rPr lang="en-US" dirty="0">
                <a:solidFill>
                  <a:srgbClr val="FF0000"/>
                </a:solidFill>
              </a:rPr>
              <a:t>https://www.esri.com/en-us/what-is-gis/overview</a:t>
            </a:r>
          </a:p>
        </p:txBody>
      </p:sp>
    </p:spTree>
    <p:extLst>
      <p:ext uri="{BB962C8B-B14F-4D97-AF65-F5344CB8AC3E}">
        <p14:creationId xmlns:p14="http://schemas.microsoft.com/office/powerpoint/2010/main" val="1573288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a:t>
            </a:r>
            <a:endParaRPr lang="en-US" dirty="0"/>
          </a:p>
        </p:txBody>
      </p:sp>
      <p:grpSp>
        <p:nvGrpSpPr>
          <p:cNvPr id="5" name="Group 4"/>
          <p:cNvGrpSpPr/>
          <p:nvPr/>
        </p:nvGrpSpPr>
        <p:grpSpPr>
          <a:xfrm>
            <a:off x="7368408" y="2819887"/>
            <a:ext cx="4320480" cy="2622252"/>
            <a:chOff x="2844800" y="3975100"/>
            <a:chExt cx="3327400" cy="2247900"/>
          </a:xfrm>
        </p:grpSpPr>
        <p:sp>
          <p:nvSpPr>
            <p:cNvPr id="6" name="Rectangle 4"/>
            <p:cNvSpPr>
              <a:spLocks noChangeArrowheads="1"/>
            </p:cNvSpPr>
            <p:nvPr/>
          </p:nvSpPr>
          <p:spPr bwMode="auto">
            <a:xfrm>
              <a:off x="3810000" y="3975100"/>
              <a:ext cx="1371600" cy="393700"/>
            </a:xfrm>
            <a:prstGeom prst="rect">
              <a:avLst/>
            </a:prstGeom>
            <a:solidFill>
              <a:srgbClr val="CCFFCC"/>
            </a:solidFill>
            <a:ln w="9525">
              <a:solidFill>
                <a:schemeClr val="tx1"/>
              </a:solidFill>
              <a:miter lim="800000"/>
              <a:headEnd/>
              <a:tailEnd/>
            </a:ln>
          </p:spPr>
          <p:txBody>
            <a:bodyPr wrap="none" anchor="ctr"/>
            <a:lstStyle/>
            <a:p>
              <a:pPr algn="ctr"/>
              <a:r>
                <a:rPr lang="en-US" sz="1600" b="1" dirty="0">
                  <a:latin typeface="Tahoma" pitchFamily="34" charset="0"/>
                </a:rPr>
                <a:t>Data input</a:t>
              </a:r>
              <a:endParaRPr lang="en-GB" sz="1600" b="1" dirty="0">
                <a:latin typeface="Tahoma" pitchFamily="34" charset="0"/>
              </a:endParaRPr>
            </a:p>
          </p:txBody>
        </p:sp>
        <p:sp>
          <p:nvSpPr>
            <p:cNvPr id="7" name="Rectangle 6"/>
            <p:cNvSpPr>
              <a:spLocks noChangeArrowheads="1"/>
            </p:cNvSpPr>
            <p:nvPr/>
          </p:nvSpPr>
          <p:spPr bwMode="auto">
            <a:xfrm>
              <a:off x="4800600" y="5651500"/>
              <a:ext cx="1371600" cy="571500"/>
            </a:xfrm>
            <a:prstGeom prst="rect">
              <a:avLst/>
            </a:prstGeom>
            <a:solidFill>
              <a:srgbClr val="CCFFCC"/>
            </a:solidFill>
            <a:ln w="9525">
              <a:solidFill>
                <a:schemeClr val="tx1"/>
              </a:solidFill>
              <a:miter lim="800000"/>
              <a:headEnd/>
              <a:tailEnd/>
            </a:ln>
          </p:spPr>
          <p:txBody>
            <a:bodyPr wrap="none" anchor="ctr"/>
            <a:lstStyle/>
            <a:p>
              <a:pPr algn="ctr"/>
              <a:r>
                <a:rPr lang="en-US" sz="1600" b="1">
                  <a:latin typeface="Tahoma" pitchFamily="34" charset="0"/>
                </a:rPr>
                <a:t>Output and</a:t>
              </a:r>
            </a:p>
            <a:p>
              <a:pPr algn="ctr"/>
              <a:r>
                <a:rPr lang="en-GB" sz="1600" b="1">
                  <a:latin typeface="Tahoma" pitchFamily="34" charset="0"/>
                </a:rPr>
                <a:t>visualisation</a:t>
              </a:r>
            </a:p>
          </p:txBody>
        </p:sp>
        <p:sp>
          <p:nvSpPr>
            <p:cNvPr id="8" name="Rectangle 7"/>
            <p:cNvSpPr>
              <a:spLocks noChangeArrowheads="1"/>
            </p:cNvSpPr>
            <p:nvPr/>
          </p:nvSpPr>
          <p:spPr bwMode="auto">
            <a:xfrm>
              <a:off x="2844800" y="5638800"/>
              <a:ext cx="1371600" cy="571500"/>
            </a:xfrm>
            <a:prstGeom prst="rect">
              <a:avLst/>
            </a:prstGeom>
            <a:solidFill>
              <a:srgbClr val="CCFFCC"/>
            </a:solidFill>
            <a:ln w="9525">
              <a:solidFill>
                <a:schemeClr val="tx1"/>
              </a:solidFill>
              <a:miter lim="800000"/>
              <a:headEnd/>
              <a:tailEnd/>
            </a:ln>
          </p:spPr>
          <p:txBody>
            <a:bodyPr wrap="none" anchor="ctr"/>
            <a:lstStyle/>
            <a:p>
              <a:pPr algn="ctr"/>
              <a:r>
                <a:rPr lang="en-US" sz="1600" b="1">
                  <a:latin typeface="Tahoma" pitchFamily="34" charset="0"/>
                </a:rPr>
                <a:t>Query and</a:t>
              </a:r>
            </a:p>
            <a:p>
              <a:pPr algn="ctr"/>
              <a:r>
                <a:rPr lang="en-US" sz="1600" b="1">
                  <a:latin typeface="Tahoma" pitchFamily="34" charset="0"/>
                </a:rPr>
                <a:t>analysis</a:t>
              </a:r>
              <a:endParaRPr lang="en-GB" sz="1600" b="1">
                <a:latin typeface="Tahoma" pitchFamily="34" charset="0"/>
              </a:endParaRPr>
            </a:p>
          </p:txBody>
        </p:sp>
        <p:sp>
          <p:nvSpPr>
            <p:cNvPr id="9" name="Rectangle 8"/>
            <p:cNvSpPr>
              <a:spLocks noChangeArrowheads="1"/>
            </p:cNvSpPr>
            <p:nvPr/>
          </p:nvSpPr>
          <p:spPr bwMode="auto">
            <a:xfrm>
              <a:off x="3810000" y="4787900"/>
              <a:ext cx="1371600" cy="393700"/>
            </a:xfrm>
            <a:prstGeom prst="rect">
              <a:avLst/>
            </a:prstGeom>
            <a:solidFill>
              <a:srgbClr val="FFFFFF"/>
            </a:solidFill>
            <a:ln w="9525">
              <a:solidFill>
                <a:schemeClr val="tx1"/>
              </a:solidFill>
              <a:miter lim="800000"/>
              <a:headEnd/>
              <a:tailEnd/>
            </a:ln>
          </p:spPr>
          <p:txBody>
            <a:bodyPr wrap="none" anchor="ctr"/>
            <a:lstStyle/>
            <a:p>
              <a:pPr algn="ctr"/>
              <a:r>
                <a:rPr lang="en-US" sz="1600" b="1" dirty="0">
                  <a:latin typeface="Tahoma" pitchFamily="34" charset="0"/>
                </a:rPr>
                <a:t>Database</a:t>
              </a:r>
              <a:endParaRPr lang="en-GB" sz="1600" b="1" dirty="0">
                <a:latin typeface="Tahoma" pitchFamily="34" charset="0"/>
              </a:endParaRPr>
            </a:p>
          </p:txBody>
        </p:sp>
        <p:sp>
          <p:nvSpPr>
            <p:cNvPr id="10" name="AutoShape 10"/>
            <p:cNvSpPr>
              <a:spLocks noChangeArrowheads="1"/>
            </p:cNvSpPr>
            <p:nvPr/>
          </p:nvSpPr>
          <p:spPr bwMode="auto">
            <a:xfrm>
              <a:off x="3784600" y="5321300"/>
              <a:ext cx="304800" cy="228600"/>
            </a:xfrm>
            <a:prstGeom prst="upDownArrow">
              <a:avLst>
                <a:gd name="adj1" fmla="val 50000"/>
                <a:gd name="adj2" fmla="val 20000"/>
              </a:avLst>
            </a:prstGeom>
            <a:solidFill>
              <a:srgbClr val="DDDDDD"/>
            </a:solidFill>
            <a:ln w="9525">
              <a:solidFill>
                <a:schemeClr val="tx1"/>
              </a:solidFill>
              <a:miter lim="800000"/>
              <a:headEnd/>
              <a:tailEnd/>
            </a:ln>
          </p:spPr>
          <p:txBody>
            <a:bodyPr wrap="none" anchor="ctr"/>
            <a:lstStyle/>
            <a:p>
              <a:endParaRPr lang="en-GB"/>
            </a:p>
          </p:txBody>
        </p:sp>
        <p:sp>
          <p:nvSpPr>
            <p:cNvPr id="11" name="AutoShape 12"/>
            <p:cNvSpPr>
              <a:spLocks noChangeArrowheads="1"/>
            </p:cNvSpPr>
            <p:nvPr/>
          </p:nvSpPr>
          <p:spPr bwMode="auto">
            <a:xfrm>
              <a:off x="4800600" y="5295900"/>
              <a:ext cx="355600" cy="292100"/>
            </a:xfrm>
            <a:prstGeom prst="downArrow">
              <a:avLst>
                <a:gd name="adj1" fmla="val 50000"/>
                <a:gd name="adj2" fmla="val 25000"/>
              </a:avLst>
            </a:prstGeom>
            <a:solidFill>
              <a:srgbClr val="DDDDDD"/>
            </a:solidFill>
            <a:ln w="9525">
              <a:solidFill>
                <a:schemeClr val="tx1"/>
              </a:solidFill>
              <a:miter lim="800000"/>
              <a:headEnd/>
              <a:tailEnd/>
            </a:ln>
          </p:spPr>
          <p:txBody>
            <a:bodyPr wrap="none" anchor="ctr"/>
            <a:lstStyle/>
            <a:p>
              <a:endParaRPr lang="en-GB"/>
            </a:p>
          </p:txBody>
        </p:sp>
        <p:sp>
          <p:nvSpPr>
            <p:cNvPr id="12" name="AutoShape 13"/>
            <p:cNvSpPr>
              <a:spLocks noChangeArrowheads="1"/>
            </p:cNvSpPr>
            <p:nvPr/>
          </p:nvSpPr>
          <p:spPr bwMode="auto">
            <a:xfrm>
              <a:off x="4318000" y="4419600"/>
              <a:ext cx="355600" cy="292100"/>
            </a:xfrm>
            <a:prstGeom prst="downArrow">
              <a:avLst>
                <a:gd name="adj1" fmla="val 50000"/>
                <a:gd name="adj2" fmla="val 25000"/>
              </a:avLst>
            </a:prstGeom>
            <a:solidFill>
              <a:srgbClr val="DDDDDD"/>
            </a:solidFill>
            <a:ln w="9525">
              <a:solidFill>
                <a:schemeClr val="tx1"/>
              </a:solidFill>
              <a:miter lim="800000"/>
              <a:headEnd/>
              <a:tailEnd/>
            </a:ln>
          </p:spPr>
          <p:txBody>
            <a:bodyPr wrap="none" anchor="ctr"/>
            <a:lstStyle/>
            <a:p>
              <a:endParaRPr lang="en-GB"/>
            </a:p>
          </p:txBody>
        </p:sp>
        <p:sp>
          <p:nvSpPr>
            <p:cNvPr id="13" name="AutoShape 14"/>
            <p:cNvSpPr>
              <a:spLocks noChangeArrowheads="1"/>
            </p:cNvSpPr>
            <p:nvPr/>
          </p:nvSpPr>
          <p:spPr bwMode="auto">
            <a:xfrm>
              <a:off x="4318000" y="5727700"/>
              <a:ext cx="355600" cy="304800"/>
            </a:xfrm>
            <a:prstGeom prst="rightArrow">
              <a:avLst>
                <a:gd name="adj1" fmla="val 50000"/>
                <a:gd name="adj2" fmla="val 29167"/>
              </a:avLst>
            </a:prstGeom>
            <a:solidFill>
              <a:srgbClr val="DDDDDD"/>
            </a:solidFill>
            <a:ln w="9525">
              <a:solidFill>
                <a:schemeClr val="tx1"/>
              </a:solidFill>
              <a:miter lim="800000"/>
              <a:headEnd/>
              <a:tailEnd/>
            </a:ln>
          </p:spPr>
          <p:txBody>
            <a:bodyPr wrap="none" anchor="ctr"/>
            <a:lstStyle/>
            <a:p>
              <a:endParaRPr lang="en-GB"/>
            </a:p>
          </p:txBody>
        </p:sp>
      </p:grpSp>
      <p:sp>
        <p:nvSpPr>
          <p:cNvPr id="14" name="Rectangle 13"/>
          <p:cNvSpPr/>
          <p:nvPr/>
        </p:nvSpPr>
        <p:spPr>
          <a:xfrm>
            <a:off x="553033" y="1779687"/>
            <a:ext cx="6650471"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400" b="1" dirty="0" smtClean="0"/>
              <a:t>Data entry : early stage in </a:t>
            </a:r>
            <a:r>
              <a:rPr lang="en-GB" sz="2400" dirty="0" smtClean="0"/>
              <a:t>which data about the studied phenomena is entered into the GIS, and representations are built</a:t>
            </a:r>
          </a:p>
          <a:p>
            <a:pPr marL="342900" indent="-342900" algn="just">
              <a:lnSpc>
                <a:spcPct val="150000"/>
              </a:lnSpc>
              <a:buFont typeface="Arial" panose="020B0604020202020204" pitchFamily="34" charset="0"/>
              <a:buChar char="•"/>
            </a:pPr>
            <a:r>
              <a:rPr lang="en-GB" sz="2400" b="1" dirty="0" smtClean="0"/>
              <a:t>Data analysis : middle stage </a:t>
            </a:r>
            <a:r>
              <a:rPr lang="en-GB" sz="2400" dirty="0" smtClean="0"/>
              <a:t>in which representations are manipulated and studied to gain (new) insight</a:t>
            </a:r>
          </a:p>
          <a:p>
            <a:pPr marL="342900" indent="-342900" algn="just">
              <a:lnSpc>
                <a:spcPct val="150000"/>
              </a:lnSpc>
              <a:buFont typeface="Arial" panose="020B0604020202020204" pitchFamily="34" charset="0"/>
              <a:buChar char="•"/>
            </a:pPr>
            <a:r>
              <a:rPr lang="en-GB" sz="2400" b="1" dirty="0" smtClean="0"/>
              <a:t>Data presentation : final </a:t>
            </a:r>
            <a:r>
              <a:rPr lang="en-GB" sz="2400" dirty="0" smtClean="0"/>
              <a:t>stage in which the results of analyses are  presented (in maps or otherwise).</a:t>
            </a:r>
            <a:endParaRPr lang="en-GB" sz="2400" dirty="0"/>
          </a:p>
        </p:txBody>
      </p:sp>
    </p:spTree>
    <p:extLst>
      <p:ext uri="{BB962C8B-B14F-4D97-AF65-F5344CB8AC3E}">
        <p14:creationId xmlns:p14="http://schemas.microsoft.com/office/powerpoint/2010/main" val="1065969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Principle</a:t>
            </a:r>
            <a:endParaRPr lang="en-US" dirty="0"/>
          </a:p>
        </p:txBody>
      </p:sp>
      <p:sp>
        <p:nvSpPr>
          <p:cNvPr id="11" name="Content Placeholder 2"/>
          <p:cNvSpPr>
            <a:spLocks noGrp="1"/>
          </p:cNvSpPr>
          <p:nvPr>
            <p:ph idx="1"/>
          </p:nvPr>
        </p:nvSpPr>
        <p:spPr>
          <a:xfrm>
            <a:off x="477982" y="1690688"/>
            <a:ext cx="7005660" cy="4379295"/>
          </a:xfrm>
        </p:spPr>
        <p:txBody>
          <a:bodyPr>
            <a:noAutofit/>
          </a:bodyPr>
          <a:lstStyle/>
          <a:p>
            <a:pPr lvl="0" algn="just">
              <a:lnSpc>
                <a:spcPct val="150000"/>
              </a:lnSpc>
              <a:tabLst>
                <a:tab pos="5299075" algn="l"/>
              </a:tabLst>
            </a:pPr>
            <a:r>
              <a:rPr lang="en-US" sz="2400" b="1" dirty="0"/>
              <a:t>Spatial Data: </a:t>
            </a:r>
            <a:r>
              <a:rPr lang="en-US" sz="2400" dirty="0"/>
              <a:t>GIS revolves around spatial data, which refers to information tied to specific locations on the Earth's surface. </a:t>
            </a:r>
            <a:endParaRPr lang="en-US" sz="2400" dirty="0" smtClean="0"/>
          </a:p>
          <a:p>
            <a:pPr lvl="0" algn="just">
              <a:lnSpc>
                <a:spcPct val="150000"/>
              </a:lnSpc>
              <a:tabLst>
                <a:tab pos="5299075" algn="l"/>
              </a:tabLst>
            </a:pPr>
            <a:r>
              <a:rPr lang="en-US" sz="2400" dirty="0" smtClean="0"/>
              <a:t>Spatial </a:t>
            </a:r>
            <a:r>
              <a:rPr lang="en-US" sz="2400" dirty="0"/>
              <a:t>data can include various types of information such as points, lines, polygons, and raster images. </a:t>
            </a:r>
            <a:endParaRPr lang="en-US" sz="2400" dirty="0" smtClean="0"/>
          </a:p>
          <a:p>
            <a:pPr lvl="0" algn="just">
              <a:lnSpc>
                <a:spcPct val="150000"/>
              </a:lnSpc>
              <a:tabLst>
                <a:tab pos="5299075" algn="l"/>
              </a:tabLst>
            </a:pPr>
            <a:r>
              <a:rPr lang="en-US" sz="2400" dirty="0" smtClean="0"/>
              <a:t>These </a:t>
            </a:r>
            <a:r>
              <a:rPr lang="en-US" sz="2400" dirty="0"/>
              <a:t>data elements are used to represent real-world features like buildings, roads, rivers, and more.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450" y="2636220"/>
            <a:ext cx="3996464" cy="321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953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Principle</a:t>
            </a:r>
            <a:endParaRPr lang="en-US" dirty="0"/>
          </a:p>
        </p:txBody>
      </p:sp>
      <p:sp>
        <p:nvSpPr>
          <p:cNvPr id="11" name="Content Placeholder 2"/>
          <p:cNvSpPr>
            <a:spLocks noGrp="1"/>
          </p:cNvSpPr>
          <p:nvPr>
            <p:ph idx="1"/>
          </p:nvPr>
        </p:nvSpPr>
        <p:spPr>
          <a:xfrm>
            <a:off x="477982" y="1690688"/>
            <a:ext cx="6765029" cy="4379295"/>
          </a:xfrm>
        </p:spPr>
        <p:txBody>
          <a:bodyPr>
            <a:noAutofit/>
          </a:bodyPr>
          <a:lstStyle/>
          <a:p>
            <a:pPr lvl="0" algn="just">
              <a:lnSpc>
                <a:spcPct val="150000"/>
              </a:lnSpc>
              <a:tabLst>
                <a:tab pos="5299075" algn="l"/>
              </a:tabLst>
            </a:pPr>
            <a:r>
              <a:rPr lang="en-US" sz="2400" b="1" dirty="0"/>
              <a:t>Data Integration: </a:t>
            </a:r>
            <a:r>
              <a:rPr lang="en-US" sz="2400" dirty="0"/>
              <a:t>GIS integrates data from multiple sources and formats. </a:t>
            </a:r>
            <a:endParaRPr lang="en-US" sz="2400" dirty="0" smtClean="0"/>
          </a:p>
          <a:p>
            <a:pPr lvl="0" algn="just">
              <a:lnSpc>
                <a:spcPct val="150000"/>
              </a:lnSpc>
              <a:tabLst>
                <a:tab pos="5299075" algn="l"/>
              </a:tabLst>
            </a:pPr>
            <a:r>
              <a:rPr lang="en-US" sz="2400" dirty="0" smtClean="0"/>
              <a:t>This </a:t>
            </a:r>
            <a:r>
              <a:rPr lang="en-US" sz="2400" dirty="0"/>
              <a:t>data can come from surveys, satellite imagery, </a:t>
            </a:r>
            <a:r>
              <a:rPr lang="en-US" sz="2400" dirty="0" err="1" smtClean="0"/>
              <a:t>GNSS</a:t>
            </a:r>
            <a:r>
              <a:rPr lang="en-US" sz="2400" dirty="0" smtClean="0"/>
              <a:t> </a:t>
            </a:r>
            <a:r>
              <a:rPr lang="en-US" sz="2400" dirty="0"/>
              <a:t>devices, paper maps, and various databases. </a:t>
            </a:r>
            <a:endParaRPr lang="en-US" sz="2400" dirty="0" smtClean="0"/>
          </a:p>
          <a:p>
            <a:pPr lvl="0" algn="just">
              <a:lnSpc>
                <a:spcPct val="150000"/>
              </a:lnSpc>
              <a:tabLst>
                <a:tab pos="5299075" algn="l"/>
              </a:tabLst>
            </a:pPr>
            <a:r>
              <a:rPr lang="en-US" sz="2400" dirty="0" smtClean="0"/>
              <a:t>The </a:t>
            </a:r>
            <a:r>
              <a:rPr lang="en-US" sz="2400" dirty="0"/>
              <a:t>ability to combine different datasets is a key strength of GIS, as it allows for the creation of comprehensive and meaningful maps and analyses</a:t>
            </a:r>
          </a:p>
        </p:txBody>
      </p:sp>
      <p:pic>
        <p:nvPicPr>
          <p:cNvPr id="10242" name="Picture 2" descr="2 . Example of Integration of GIS Data Layer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893" y="2366486"/>
            <a:ext cx="4227095" cy="3703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74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Principle</a:t>
            </a:r>
            <a:endParaRPr lang="en-US" dirty="0"/>
          </a:p>
        </p:txBody>
      </p:sp>
      <p:sp>
        <p:nvSpPr>
          <p:cNvPr id="11" name="Content Placeholder 2"/>
          <p:cNvSpPr>
            <a:spLocks noGrp="1"/>
          </p:cNvSpPr>
          <p:nvPr>
            <p:ph idx="1"/>
          </p:nvPr>
        </p:nvSpPr>
        <p:spPr>
          <a:xfrm>
            <a:off x="477982" y="1690688"/>
            <a:ext cx="6500334" cy="4379295"/>
          </a:xfrm>
        </p:spPr>
        <p:txBody>
          <a:bodyPr>
            <a:noAutofit/>
          </a:bodyPr>
          <a:lstStyle/>
          <a:p>
            <a:pPr lvl="0" algn="just">
              <a:lnSpc>
                <a:spcPct val="150000"/>
              </a:lnSpc>
              <a:tabLst>
                <a:tab pos="5299075" algn="l"/>
              </a:tabLst>
            </a:pPr>
            <a:r>
              <a:rPr lang="en-US" sz="2400" b="1" dirty="0"/>
              <a:t>Data Layers: </a:t>
            </a:r>
            <a:r>
              <a:rPr lang="en-US" sz="2400" dirty="0"/>
              <a:t>GIS organizes spatial data into layers. </a:t>
            </a:r>
            <a:endParaRPr lang="en-US" sz="2400" dirty="0" smtClean="0"/>
          </a:p>
          <a:p>
            <a:pPr lvl="0" algn="just">
              <a:lnSpc>
                <a:spcPct val="150000"/>
              </a:lnSpc>
              <a:tabLst>
                <a:tab pos="5299075" algn="l"/>
              </a:tabLst>
            </a:pPr>
            <a:r>
              <a:rPr lang="en-US" sz="2400" dirty="0" smtClean="0"/>
              <a:t>Each </a:t>
            </a:r>
            <a:r>
              <a:rPr lang="en-US" sz="2400" dirty="0"/>
              <a:t>layer contains a specific type of information, such as roads, land use, or population density. </a:t>
            </a:r>
            <a:endParaRPr lang="en-US" sz="2400" dirty="0" smtClean="0"/>
          </a:p>
          <a:p>
            <a:pPr lvl="0" algn="just">
              <a:lnSpc>
                <a:spcPct val="150000"/>
              </a:lnSpc>
              <a:tabLst>
                <a:tab pos="5299075" algn="l"/>
              </a:tabLst>
            </a:pPr>
            <a:r>
              <a:rPr lang="en-US" sz="2400" dirty="0" smtClean="0"/>
              <a:t>These </a:t>
            </a:r>
            <a:r>
              <a:rPr lang="en-US" sz="2400" dirty="0"/>
              <a:t>layers can be overlaid and analyzed together to gain insights and make informed decisions</a:t>
            </a:r>
          </a:p>
        </p:txBody>
      </p:sp>
      <p:pic>
        <p:nvPicPr>
          <p:cNvPr id="4" name="Picture 3"/>
          <p:cNvPicPr>
            <a:picLocks noChangeAspect="1"/>
          </p:cNvPicPr>
          <p:nvPr/>
        </p:nvPicPr>
        <p:blipFill>
          <a:blip r:embed="rId2"/>
          <a:stretch>
            <a:fillRect/>
          </a:stretch>
        </p:blipFill>
        <p:spPr>
          <a:xfrm>
            <a:off x="7543578" y="2079971"/>
            <a:ext cx="4407790" cy="4249280"/>
          </a:xfrm>
          <a:prstGeom prst="rect">
            <a:avLst/>
          </a:prstGeom>
        </p:spPr>
      </p:pic>
    </p:spTree>
    <p:extLst>
      <p:ext uri="{BB962C8B-B14F-4D97-AF65-F5344CB8AC3E}">
        <p14:creationId xmlns:p14="http://schemas.microsoft.com/office/powerpoint/2010/main" val="136973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Principle</a:t>
            </a:r>
            <a:endParaRPr lang="en-US" dirty="0"/>
          </a:p>
        </p:txBody>
      </p:sp>
      <p:sp>
        <p:nvSpPr>
          <p:cNvPr id="11" name="Content Placeholder 2"/>
          <p:cNvSpPr>
            <a:spLocks noGrp="1"/>
          </p:cNvSpPr>
          <p:nvPr>
            <p:ph idx="1"/>
          </p:nvPr>
        </p:nvSpPr>
        <p:spPr>
          <a:xfrm>
            <a:off x="477982" y="1690688"/>
            <a:ext cx="6500334" cy="4379295"/>
          </a:xfrm>
        </p:spPr>
        <p:txBody>
          <a:bodyPr>
            <a:noAutofit/>
          </a:bodyPr>
          <a:lstStyle/>
          <a:p>
            <a:pPr lvl="0" algn="just">
              <a:lnSpc>
                <a:spcPct val="150000"/>
              </a:lnSpc>
              <a:tabLst>
                <a:tab pos="5299075" algn="l"/>
              </a:tabLst>
            </a:pPr>
            <a:r>
              <a:rPr lang="en-US" sz="2400" b="1" dirty="0"/>
              <a:t>Spatial Analysis: </a:t>
            </a:r>
            <a:r>
              <a:rPr lang="en-US" sz="2400" dirty="0"/>
              <a:t>One of the primary purposes of GIS is to perform spatial analysis. </a:t>
            </a:r>
            <a:endParaRPr lang="en-US" sz="2400" dirty="0" smtClean="0"/>
          </a:p>
          <a:p>
            <a:pPr lvl="0" algn="just">
              <a:lnSpc>
                <a:spcPct val="150000"/>
              </a:lnSpc>
              <a:tabLst>
                <a:tab pos="5299075" algn="l"/>
              </a:tabLst>
            </a:pPr>
            <a:r>
              <a:rPr lang="en-US" sz="2400" dirty="0" smtClean="0"/>
              <a:t>This </a:t>
            </a:r>
            <a:r>
              <a:rPr lang="en-US" sz="2400" dirty="0"/>
              <a:t>involves using various tools and techniques to answer questions or solve problems related to geography. </a:t>
            </a:r>
            <a:endParaRPr lang="en-US" sz="2400" dirty="0" smtClean="0"/>
          </a:p>
          <a:p>
            <a:pPr lvl="0" algn="just">
              <a:lnSpc>
                <a:spcPct val="150000"/>
              </a:lnSpc>
              <a:tabLst>
                <a:tab pos="5299075" algn="l"/>
              </a:tabLst>
            </a:pPr>
            <a:r>
              <a:rPr lang="en-US" sz="2400" dirty="0" smtClean="0"/>
              <a:t>Spatial </a:t>
            </a:r>
            <a:r>
              <a:rPr lang="en-US" sz="2400" dirty="0"/>
              <a:t>analysis can include tasks like proximity analysis, spatial modeling, and </a:t>
            </a:r>
            <a:r>
              <a:rPr lang="en-US" sz="2400" dirty="0" err="1"/>
              <a:t>geoprocessing</a:t>
            </a:r>
            <a:r>
              <a:rPr lang="en-US" sz="2400" dirty="0"/>
              <a:t>.</a:t>
            </a:r>
          </a:p>
        </p:txBody>
      </p:sp>
      <p:pic>
        <p:nvPicPr>
          <p:cNvPr id="4098" name="Picture 2" descr="GIS-Based Spatial Analysis – Total Research Analy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6237" y="2542850"/>
            <a:ext cx="4748391" cy="335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83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Principle</a:t>
            </a:r>
            <a:endParaRPr lang="en-US" dirty="0"/>
          </a:p>
        </p:txBody>
      </p:sp>
      <p:sp>
        <p:nvSpPr>
          <p:cNvPr id="11" name="Content Placeholder 2"/>
          <p:cNvSpPr>
            <a:spLocks noGrp="1"/>
          </p:cNvSpPr>
          <p:nvPr>
            <p:ph idx="1"/>
          </p:nvPr>
        </p:nvSpPr>
        <p:spPr>
          <a:xfrm>
            <a:off x="477982" y="1690688"/>
            <a:ext cx="5913582" cy="4379295"/>
          </a:xfrm>
        </p:spPr>
        <p:txBody>
          <a:bodyPr>
            <a:noAutofit/>
          </a:bodyPr>
          <a:lstStyle/>
          <a:p>
            <a:pPr lvl="0" algn="just">
              <a:lnSpc>
                <a:spcPct val="150000"/>
              </a:lnSpc>
              <a:tabLst>
                <a:tab pos="5299075" algn="l"/>
              </a:tabLst>
            </a:pPr>
            <a:r>
              <a:rPr lang="en-US" sz="2400" b="1" dirty="0"/>
              <a:t>Visualization: </a:t>
            </a:r>
            <a:r>
              <a:rPr lang="en-US" sz="2400" dirty="0"/>
              <a:t>GIS enables the creation of visual representations of spatial data through maps and charts. </a:t>
            </a:r>
            <a:endParaRPr lang="en-US" sz="2400" dirty="0" smtClean="0"/>
          </a:p>
          <a:p>
            <a:pPr lvl="0" algn="just">
              <a:lnSpc>
                <a:spcPct val="150000"/>
              </a:lnSpc>
              <a:tabLst>
                <a:tab pos="5299075" algn="l"/>
              </a:tabLst>
            </a:pPr>
            <a:r>
              <a:rPr lang="en-US" sz="2400" dirty="0" smtClean="0"/>
              <a:t>Visualization </a:t>
            </a:r>
            <a:r>
              <a:rPr lang="en-US" sz="2400" dirty="0"/>
              <a:t>is a powerful tool for understanding complex geographic patterns and conveying information to a wide audience.</a:t>
            </a:r>
          </a:p>
        </p:txBody>
      </p:sp>
      <p:pic>
        <p:nvPicPr>
          <p:cNvPr id="1028" name="Picture 4" descr="GIS Mapping - RMB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126" y="3658302"/>
            <a:ext cx="1942264" cy="2462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S Maps | Sanford, F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791" y="1865920"/>
            <a:ext cx="2699117" cy="17923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tmapping Hotspots: The New Heatmapper Visualization – The GDELT Pro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4801" y="3695303"/>
            <a:ext cx="3010517" cy="1707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9287908" y="1865920"/>
            <a:ext cx="2255482" cy="1829383"/>
          </a:xfrm>
          <a:prstGeom prst="rect">
            <a:avLst/>
          </a:prstGeom>
        </p:spPr>
      </p:pic>
    </p:spTree>
    <p:extLst>
      <p:ext uri="{BB962C8B-B14F-4D97-AF65-F5344CB8AC3E}">
        <p14:creationId xmlns:p14="http://schemas.microsoft.com/office/powerpoint/2010/main" val="4095613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GIS: Application</a:t>
            </a:r>
            <a:endParaRPr lang="en-US" dirty="0"/>
          </a:p>
        </p:txBody>
      </p:sp>
      <p:sp>
        <p:nvSpPr>
          <p:cNvPr id="11" name="Content Placeholder 2"/>
          <p:cNvSpPr>
            <a:spLocks noGrp="1"/>
          </p:cNvSpPr>
          <p:nvPr>
            <p:ph idx="1"/>
          </p:nvPr>
        </p:nvSpPr>
        <p:spPr>
          <a:xfrm>
            <a:off x="838200" y="1690688"/>
            <a:ext cx="4214334" cy="4927826"/>
          </a:xfrm>
        </p:spPr>
        <p:txBody>
          <a:bodyPr>
            <a:noAutofit/>
          </a:bodyPr>
          <a:lstStyle/>
          <a:p>
            <a:pPr lvl="0" algn="just">
              <a:lnSpc>
                <a:spcPct val="150000"/>
              </a:lnSpc>
              <a:tabLst>
                <a:tab pos="5299075" algn="l"/>
              </a:tabLst>
            </a:pPr>
            <a:r>
              <a:rPr lang="en-US" dirty="0" smtClean="0"/>
              <a:t>Land Surveying</a:t>
            </a:r>
          </a:p>
          <a:p>
            <a:pPr lvl="0" algn="just">
              <a:lnSpc>
                <a:spcPct val="150000"/>
              </a:lnSpc>
              <a:tabLst>
                <a:tab pos="5299075" algn="l"/>
              </a:tabLst>
            </a:pPr>
            <a:r>
              <a:rPr lang="en-US" dirty="0" smtClean="0"/>
              <a:t>Urban Planning</a:t>
            </a:r>
          </a:p>
          <a:p>
            <a:pPr lvl="0" algn="just">
              <a:lnSpc>
                <a:spcPct val="150000"/>
              </a:lnSpc>
              <a:tabLst>
                <a:tab pos="5299075" algn="l"/>
              </a:tabLst>
            </a:pPr>
            <a:r>
              <a:rPr lang="en-US" dirty="0" smtClean="0"/>
              <a:t>Map making</a:t>
            </a:r>
            <a:endParaRPr lang="en-US" dirty="0"/>
          </a:p>
          <a:p>
            <a:pPr lvl="0" algn="just">
              <a:lnSpc>
                <a:spcPct val="150000"/>
              </a:lnSpc>
              <a:tabLst>
                <a:tab pos="5299075" algn="l"/>
              </a:tabLst>
            </a:pPr>
            <a:r>
              <a:rPr lang="en-US" dirty="0" smtClean="0"/>
              <a:t>Health Industry</a:t>
            </a:r>
            <a:endParaRPr lang="en-US" dirty="0"/>
          </a:p>
          <a:p>
            <a:pPr lvl="0" algn="just">
              <a:lnSpc>
                <a:spcPct val="150000"/>
              </a:lnSpc>
              <a:tabLst>
                <a:tab pos="5299075" algn="l"/>
              </a:tabLst>
            </a:pPr>
            <a:r>
              <a:rPr lang="en-US" dirty="0"/>
              <a:t>Mining </a:t>
            </a:r>
          </a:p>
          <a:p>
            <a:pPr lvl="0" algn="just">
              <a:lnSpc>
                <a:spcPct val="150000"/>
              </a:lnSpc>
              <a:tabLst>
                <a:tab pos="5299075" algn="l"/>
              </a:tabLst>
            </a:pPr>
            <a:r>
              <a:rPr lang="en-US" dirty="0" smtClean="0"/>
              <a:t>Health Industry</a:t>
            </a:r>
            <a:endParaRPr lang="en-US" dirty="0"/>
          </a:p>
        </p:txBody>
      </p:sp>
      <p:sp>
        <p:nvSpPr>
          <p:cNvPr id="4" name="Content Placeholder 2"/>
          <p:cNvSpPr txBox="1">
            <a:spLocks/>
          </p:cNvSpPr>
          <p:nvPr/>
        </p:nvSpPr>
        <p:spPr>
          <a:xfrm>
            <a:off x="6096000" y="1690688"/>
            <a:ext cx="4960293" cy="4927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tabLst>
                <a:tab pos="5299075" algn="l"/>
              </a:tabLst>
            </a:pPr>
            <a:r>
              <a:rPr lang="en-US" dirty="0" smtClean="0"/>
              <a:t>Agriculture</a:t>
            </a:r>
          </a:p>
          <a:p>
            <a:pPr algn="just">
              <a:lnSpc>
                <a:spcPct val="150000"/>
              </a:lnSpc>
              <a:tabLst>
                <a:tab pos="5299075" algn="l"/>
              </a:tabLst>
            </a:pPr>
            <a:r>
              <a:rPr lang="en-US" dirty="0" smtClean="0"/>
              <a:t>Site Suitability Analysis</a:t>
            </a:r>
          </a:p>
          <a:p>
            <a:pPr algn="just">
              <a:lnSpc>
                <a:spcPct val="150000"/>
              </a:lnSpc>
              <a:tabLst>
                <a:tab pos="5299075" algn="l"/>
              </a:tabLst>
            </a:pPr>
            <a:r>
              <a:rPr lang="en-US" dirty="0" smtClean="0"/>
              <a:t>Change Detection</a:t>
            </a:r>
          </a:p>
          <a:p>
            <a:pPr algn="just">
              <a:lnSpc>
                <a:spcPct val="150000"/>
              </a:lnSpc>
              <a:tabLst>
                <a:tab pos="5299075" algn="l"/>
              </a:tabLst>
            </a:pPr>
            <a:r>
              <a:rPr lang="en-US" dirty="0" smtClean="0"/>
              <a:t>Impact Assessment</a:t>
            </a:r>
          </a:p>
          <a:p>
            <a:pPr algn="just">
              <a:lnSpc>
                <a:spcPct val="150000"/>
              </a:lnSpc>
              <a:tabLst>
                <a:tab pos="5299075" algn="l"/>
              </a:tabLst>
            </a:pPr>
            <a:r>
              <a:rPr lang="en-US" dirty="0" smtClean="0"/>
              <a:t>Disaster Management</a:t>
            </a:r>
          </a:p>
          <a:p>
            <a:pPr algn="just">
              <a:lnSpc>
                <a:spcPct val="150000"/>
              </a:lnSpc>
              <a:tabLst>
                <a:tab pos="5299075" algn="l"/>
              </a:tabLst>
            </a:pPr>
            <a:r>
              <a:rPr lang="en-US" dirty="0" smtClean="0"/>
              <a:t>Water and Sewer Utilities </a:t>
            </a:r>
            <a:r>
              <a:rPr lang="en-US" dirty="0" err="1" smtClean="0"/>
              <a:t>etc</a:t>
            </a:r>
            <a:endParaRPr lang="en-US" dirty="0" smtClean="0"/>
          </a:p>
          <a:p>
            <a:pPr algn="just">
              <a:lnSpc>
                <a:spcPct val="150000"/>
              </a:lnSpc>
              <a:tabLst>
                <a:tab pos="5299075" algn="l"/>
              </a:tabLst>
            </a:pPr>
            <a:endParaRPr lang="en-US" dirty="0"/>
          </a:p>
        </p:txBody>
      </p:sp>
    </p:spTree>
    <p:extLst>
      <p:ext uri="{BB962C8B-B14F-4D97-AF65-F5344CB8AC3E}">
        <p14:creationId xmlns:p14="http://schemas.microsoft.com/office/powerpoint/2010/main" val="2747833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Principle</a:t>
            </a:r>
            <a:endParaRPr lang="en-US" dirty="0"/>
          </a:p>
        </p:txBody>
      </p:sp>
      <p:pic>
        <p:nvPicPr>
          <p:cNvPr id="5" name="Picture 4"/>
          <p:cNvPicPr>
            <a:picLocks noChangeAspect="1"/>
          </p:cNvPicPr>
          <p:nvPr/>
        </p:nvPicPr>
        <p:blipFill>
          <a:blip r:embed="rId2"/>
          <a:stretch>
            <a:fillRect/>
          </a:stretch>
        </p:blipFill>
        <p:spPr>
          <a:xfrm>
            <a:off x="550539" y="1690688"/>
            <a:ext cx="10189571" cy="4710112"/>
          </a:xfrm>
          <a:prstGeom prst="rect">
            <a:avLst/>
          </a:prstGeom>
        </p:spPr>
      </p:pic>
    </p:spTree>
    <p:extLst>
      <p:ext uri="{BB962C8B-B14F-4D97-AF65-F5344CB8AC3E}">
        <p14:creationId xmlns:p14="http://schemas.microsoft.com/office/powerpoint/2010/main" val="293735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69" y="1640499"/>
            <a:ext cx="11090031" cy="4742716"/>
          </a:xfrm>
        </p:spPr>
        <p:txBody>
          <a:bodyPr>
            <a:noAutofit/>
          </a:bodyPr>
          <a:lstStyle/>
          <a:p>
            <a:pPr marL="315913" indent="0" algn="ctr">
              <a:lnSpc>
                <a:spcPct val="150000"/>
              </a:lnSpc>
              <a:buNone/>
            </a:pPr>
            <a:r>
              <a:rPr lang="en-US" sz="15000" dirty="0">
                <a:latin typeface="+mj-lt"/>
              </a:rPr>
              <a:t>END</a:t>
            </a:r>
          </a:p>
        </p:txBody>
      </p:sp>
    </p:spTree>
    <p:extLst>
      <p:ext uri="{BB962C8B-B14F-4D97-AF65-F5344CB8AC3E}">
        <p14:creationId xmlns:p14="http://schemas.microsoft.com/office/powerpoint/2010/main" val="1758604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Principle</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5299075" algn="l"/>
              </a:tabLst>
            </a:pPr>
            <a:r>
              <a:rPr lang="en-US" sz="2600" b="1" dirty="0"/>
              <a:t>Electromagnetic </a:t>
            </a:r>
            <a:r>
              <a:rPr lang="en-US" sz="2600" b="1" dirty="0" smtClean="0"/>
              <a:t>Radiation (</a:t>
            </a:r>
            <a:r>
              <a:rPr lang="en-US" sz="2600" b="1" dirty="0" err="1" smtClean="0"/>
              <a:t>EMR</a:t>
            </a:r>
            <a:r>
              <a:rPr lang="en-US" sz="2600" b="1" dirty="0" smtClean="0"/>
              <a:t>): </a:t>
            </a:r>
            <a:r>
              <a:rPr lang="en-US" sz="2600" dirty="0"/>
              <a:t>Remote sensing relies on the interaction of electromagnetic radiation with the Earth's surface and the objects on it. Electromagnetic radiation travels in waves and includes various forms, such as visible light, infrared, microwave, and radio waves</a:t>
            </a:r>
            <a:r>
              <a:rPr lang="en-US" sz="2600" dirty="0" smtClean="0"/>
              <a:t>.</a:t>
            </a:r>
          </a:p>
          <a:p>
            <a:pPr lvl="0" algn="just">
              <a:lnSpc>
                <a:spcPct val="150000"/>
              </a:lnSpc>
              <a:tabLst>
                <a:tab pos="5299075" algn="l"/>
              </a:tabLst>
            </a:pPr>
            <a:r>
              <a:rPr lang="en-US" sz="2600" b="1" dirty="0"/>
              <a:t>Energy source: </a:t>
            </a:r>
            <a:r>
              <a:rPr lang="en-US" sz="2600" dirty="0"/>
              <a:t>Remote sensing begins with an energy source, such as sunlight or artificial radiation, which illuminates or interacts with the target on the Earth's surface.</a:t>
            </a:r>
          </a:p>
        </p:txBody>
      </p:sp>
    </p:spTree>
    <p:extLst>
      <p:ext uri="{BB962C8B-B14F-4D97-AF65-F5344CB8AC3E}">
        <p14:creationId xmlns:p14="http://schemas.microsoft.com/office/powerpoint/2010/main" val="45381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Principle</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4043363" algn="l"/>
                <a:tab pos="5299075" algn="l"/>
              </a:tabLst>
            </a:pPr>
            <a:r>
              <a:rPr lang="en-US" sz="2600" b="1" dirty="0" smtClean="0"/>
              <a:t>Interaction </a:t>
            </a:r>
            <a:r>
              <a:rPr lang="en-US" sz="2600" b="1" dirty="0"/>
              <a:t>with the Target:</a:t>
            </a:r>
            <a:r>
              <a:rPr lang="en-US" sz="2600" dirty="0"/>
              <a:t> The energy from the source interacts with the target object or surface. This interaction can be in the form of reflection, absorption, emission, or transmission of electromagnetic radiation</a:t>
            </a:r>
            <a:r>
              <a:rPr lang="en-US" sz="2600" dirty="0" smtClean="0"/>
              <a:t>.</a:t>
            </a:r>
          </a:p>
          <a:p>
            <a:pPr lvl="0" algn="just">
              <a:lnSpc>
                <a:spcPct val="150000"/>
              </a:lnSpc>
              <a:tabLst>
                <a:tab pos="4043363" algn="l"/>
                <a:tab pos="5299075" algn="l"/>
              </a:tabLst>
            </a:pPr>
            <a:r>
              <a:rPr lang="en-US" sz="2600" b="1" dirty="0"/>
              <a:t>Sensor: </a:t>
            </a:r>
            <a:r>
              <a:rPr lang="en-US" sz="2600" dirty="0"/>
              <a:t>Sensors </a:t>
            </a:r>
            <a:r>
              <a:rPr lang="en-US" sz="2600" dirty="0" smtClean="0"/>
              <a:t>detect </a:t>
            </a:r>
            <a:r>
              <a:rPr lang="en-US" sz="2600" dirty="0"/>
              <a:t>the energy that is either emitted by the target or reflected from it. These sensors can be passive (detect natural energy, e.g., optical sensors for visible light) or active (emit energy and measure the return signal, e.g., radar).</a:t>
            </a:r>
          </a:p>
        </p:txBody>
      </p:sp>
    </p:spTree>
    <p:extLst>
      <p:ext uri="{BB962C8B-B14F-4D97-AF65-F5344CB8AC3E}">
        <p14:creationId xmlns:p14="http://schemas.microsoft.com/office/powerpoint/2010/main" val="3268393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Principle</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4043363" algn="l"/>
                <a:tab pos="5299075" algn="l"/>
              </a:tabLst>
            </a:pPr>
            <a:r>
              <a:rPr lang="en-US" sz="2600" b="1" dirty="0"/>
              <a:t>Data Acquisition: </a:t>
            </a:r>
            <a:r>
              <a:rPr lang="en-US" sz="2600" dirty="0"/>
              <a:t>Remote sensing systems collect data in the form of digital images or other measurements. These data can be in the visible, infrared, microwave, or other parts of the electromagnetic spectrum</a:t>
            </a:r>
            <a:r>
              <a:rPr lang="en-US" sz="2600" dirty="0" smtClean="0"/>
              <a:t>.</a:t>
            </a:r>
          </a:p>
          <a:p>
            <a:pPr lvl="0" algn="just">
              <a:lnSpc>
                <a:spcPct val="150000"/>
              </a:lnSpc>
              <a:tabLst>
                <a:tab pos="4043363" algn="l"/>
                <a:tab pos="5299075" algn="l"/>
              </a:tabLst>
            </a:pPr>
            <a:r>
              <a:rPr lang="en-US" sz="2600" b="1" dirty="0" smtClean="0"/>
              <a:t>Data Transmission</a:t>
            </a:r>
            <a:r>
              <a:rPr lang="en-US" sz="2600" b="1" dirty="0"/>
              <a:t>:</a:t>
            </a:r>
            <a:r>
              <a:rPr lang="en-US" sz="2600" dirty="0"/>
              <a:t> The acquired data is transmitted to the ground station or receiving station, typically via radio signals or other communication methods</a:t>
            </a:r>
            <a:r>
              <a:rPr lang="en-US" sz="2600" dirty="0" smtClean="0"/>
              <a:t>.</a:t>
            </a:r>
          </a:p>
          <a:p>
            <a:pPr lvl="0" algn="just">
              <a:lnSpc>
                <a:spcPct val="150000"/>
              </a:lnSpc>
              <a:tabLst>
                <a:tab pos="4043363" algn="l"/>
                <a:tab pos="5299075" algn="l"/>
              </a:tabLst>
            </a:pPr>
            <a:endParaRPr lang="en-US" sz="2600" dirty="0" smtClean="0"/>
          </a:p>
          <a:p>
            <a:pPr lvl="0" algn="just">
              <a:lnSpc>
                <a:spcPct val="150000"/>
              </a:lnSpc>
              <a:tabLst>
                <a:tab pos="4043363" algn="l"/>
                <a:tab pos="5299075" algn="l"/>
              </a:tabLst>
            </a:pPr>
            <a:endParaRPr lang="en-US" sz="2600" dirty="0"/>
          </a:p>
        </p:txBody>
      </p:sp>
    </p:spTree>
    <p:extLst>
      <p:ext uri="{BB962C8B-B14F-4D97-AF65-F5344CB8AC3E}">
        <p14:creationId xmlns:p14="http://schemas.microsoft.com/office/powerpoint/2010/main" val="221403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Principle</a:t>
            </a:r>
            <a:endParaRPr lang="en-US" dirty="0"/>
          </a:p>
        </p:txBody>
      </p:sp>
      <p:sp>
        <p:nvSpPr>
          <p:cNvPr id="11" name="Content Placeholder 2"/>
          <p:cNvSpPr>
            <a:spLocks noGrp="1"/>
          </p:cNvSpPr>
          <p:nvPr>
            <p:ph idx="1"/>
          </p:nvPr>
        </p:nvSpPr>
        <p:spPr>
          <a:xfrm>
            <a:off x="477981" y="1690688"/>
            <a:ext cx="10875819" cy="4379295"/>
          </a:xfrm>
        </p:spPr>
        <p:txBody>
          <a:bodyPr>
            <a:noAutofit/>
          </a:bodyPr>
          <a:lstStyle/>
          <a:p>
            <a:pPr lvl="0" algn="just">
              <a:lnSpc>
                <a:spcPct val="150000"/>
              </a:lnSpc>
              <a:tabLst>
                <a:tab pos="4043363" algn="l"/>
                <a:tab pos="5299075" algn="l"/>
              </a:tabLst>
            </a:pPr>
            <a:r>
              <a:rPr lang="en-US" sz="2600" b="1" dirty="0"/>
              <a:t>Data Processing: </a:t>
            </a:r>
            <a:r>
              <a:rPr lang="en-US" sz="2600" dirty="0"/>
              <a:t>Once the data is received on the ground, it undergoes various processing steps, including calibration, correction for atmospheric effects, and </a:t>
            </a:r>
            <a:r>
              <a:rPr lang="en-US" sz="2600" dirty="0" err="1"/>
              <a:t>georeferencing</a:t>
            </a:r>
            <a:r>
              <a:rPr lang="en-US" sz="2600" dirty="0"/>
              <a:t> to ensure accuracy.</a:t>
            </a:r>
          </a:p>
          <a:p>
            <a:pPr lvl="0" algn="just">
              <a:lnSpc>
                <a:spcPct val="150000"/>
              </a:lnSpc>
              <a:tabLst>
                <a:tab pos="4043363" algn="l"/>
                <a:tab pos="5299075" algn="l"/>
              </a:tabLst>
            </a:pPr>
            <a:r>
              <a:rPr lang="en-US" sz="2600" b="1" dirty="0" smtClean="0"/>
              <a:t>Image </a:t>
            </a:r>
            <a:r>
              <a:rPr lang="en-US" sz="2600" b="1" dirty="0"/>
              <a:t>Analysis: </a:t>
            </a:r>
            <a:r>
              <a:rPr lang="en-US" sz="2600" dirty="0"/>
              <a:t>Analysts interpret and analyze the processed data to extract valuable information. This can include identifying land cover types, monitoring changes over time, detecting anomalies, and more.</a:t>
            </a:r>
            <a:endParaRPr lang="en-US" sz="2600" dirty="0" smtClean="0"/>
          </a:p>
          <a:p>
            <a:pPr lvl="0" algn="just">
              <a:lnSpc>
                <a:spcPct val="150000"/>
              </a:lnSpc>
              <a:tabLst>
                <a:tab pos="4043363" algn="l"/>
                <a:tab pos="5299075" algn="l"/>
              </a:tabLst>
            </a:pPr>
            <a:endParaRPr lang="en-US" sz="2600" dirty="0"/>
          </a:p>
        </p:txBody>
      </p:sp>
    </p:spTree>
    <p:extLst>
      <p:ext uri="{BB962C8B-B14F-4D97-AF65-F5344CB8AC3E}">
        <p14:creationId xmlns:p14="http://schemas.microsoft.com/office/powerpoint/2010/main" val="1661747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Principle</a:t>
            </a:r>
            <a:endParaRPr lang="en-US" dirty="0"/>
          </a:p>
        </p:txBody>
      </p:sp>
      <p:sp>
        <p:nvSpPr>
          <p:cNvPr id="11" name="Content Placeholder 2"/>
          <p:cNvSpPr>
            <a:spLocks noGrp="1"/>
          </p:cNvSpPr>
          <p:nvPr>
            <p:ph idx="1"/>
          </p:nvPr>
        </p:nvSpPr>
        <p:spPr>
          <a:xfrm>
            <a:off x="477981" y="1859130"/>
            <a:ext cx="10875819" cy="4379295"/>
          </a:xfrm>
        </p:spPr>
        <p:txBody>
          <a:bodyPr>
            <a:noAutofit/>
          </a:bodyPr>
          <a:lstStyle/>
          <a:p>
            <a:pPr lvl="0" algn="just">
              <a:lnSpc>
                <a:spcPct val="150000"/>
              </a:lnSpc>
              <a:tabLst>
                <a:tab pos="4043363" algn="l"/>
                <a:tab pos="5299075" algn="l"/>
              </a:tabLst>
            </a:pPr>
            <a:r>
              <a:rPr lang="en-US" sz="2400" b="1" dirty="0"/>
              <a:t>Applications: </a:t>
            </a:r>
            <a:r>
              <a:rPr lang="en-US" sz="2400" dirty="0"/>
              <a:t>The information obtained through remote sensing is used for a wide range of applications, including agriculture (crop monitoring), forestry (deforestation assessment), environmental monitoring (water quality assessment), urban planning (land use mapping), and disaster management (natural disaster assessment</a:t>
            </a:r>
            <a:r>
              <a:rPr lang="en-US" sz="2400" dirty="0" smtClean="0"/>
              <a:t>).</a:t>
            </a:r>
          </a:p>
          <a:p>
            <a:pPr lvl="0" algn="just">
              <a:lnSpc>
                <a:spcPct val="150000"/>
              </a:lnSpc>
              <a:tabLst>
                <a:tab pos="4043363" algn="l"/>
                <a:tab pos="5299075" algn="l"/>
              </a:tabLst>
            </a:pPr>
            <a:r>
              <a:rPr lang="en-US" sz="2400" b="1" dirty="0"/>
              <a:t>Decision Making:</a:t>
            </a:r>
            <a:r>
              <a:rPr lang="en-US" sz="2400" dirty="0"/>
              <a:t> The insights gained from remote sensing data help policymakers, scientists, and various stakeholders make informed decisions and take appropriate actions.</a:t>
            </a:r>
          </a:p>
        </p:txBody>
      </p:sp>
    </p:spTree>
    <p:extLst>
      <p:ext uri="{BB962C8B-B14F-4D97-AF65-F5344CB8AC3E}">
        <p14:creationId xmlns:p14="http://schemas.microsoft.com/office/powerpoint/2010/main" val="3968681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93763"/>
            <a:r>
              <a:rPr lang="en-US" dirty="0" smtClean="0"/>
              <a:t>Remote Sensing: Passive vs Active Sensors</a:t>
            </a:r>
            <a:endParaRPr lang="en-US" dirty="0"/>
          </a:p>
        </p:txBody>
      </p:sp>
      <p:pic>
        <p:nvPicPr>
          <p:cNvPr id="5" name="Picture 4"/>
          <p:cNvPicPr>
            <a:picLocks noChangeAspect="1"/>
          </p:cNvPicPr>
          <p:nvPr/>
        </p:nvPicPr>
        <p:blipFill>
          <a:blip r:embed="rId2"/>
          <a:stretch>
            <a:fillRect/>
          </a:stretch>
        </p:blipFill>
        <p:spPr>
          <a:xfrm>
            <a:off x="7099329" y="2799682"/>
            <a:ext cx="5092671" cy="3053732"/>
          </a:xfrm>
          <a:prstGeom prst="rect">
            <a:avLst/>
          </a:prstGeom>
        </p:spPr>
      </p:pic>
      <p:sp>
        <p:nvSpPr>
          <p:cNvPr id="4" name="Content Placeholder 2"/>
          <p:cNvSpPr>
            <a:spLocks noGrp="1"/>
          </p:cNvSpPr>
          <p:nvPr>
            <p:ph idx="1"/>
          </p:nvPr>
        </p:nvSpPr>
        <p:spPr>
          <a:xfrm>
            <a:off x="477980" y="1690688"/>
            <a:ext cx="6500335" cy="4379295"/>
          </a:xfrm>
        </p:spPr>
        <p:txBody>
          <a:bodyPr>
            <a:noAutofit/>
          </a:bodyPr>
          <a:lstStyle/>
          <a:p>
            <a:pPr algn="just">
              <a:lnSpc>
                <a:spcPct val="150000"/>
              </a:lnSpc>
              <a:tabLst>
                <a:tab pos="4043363" algn="l"/>
                <a:tab pos="5299075" algn="l"/>
              </a:tabLst>
            </a:pPr>
            <a:r>
              <a:rPr lang="en-US" sz="2400" b="1" dirty="0" smtClean="0"/>
              <a:t>Passive sensors </a:t>
            </a:r>
            <a:r>
              <a:rPr lang="en-US" sz="2400" dirty="0" smtClean="0"/>
              <a:t>measure the energy naturally emitted, and the sunlight is the primary source of energy used </a:t>
            </a:r>
            <a:r>
              <a:rPr lang="en-US" sz="2400" dirty="0" err="1"/>
              <a:t>e.g</a:t>
            </a:r>
            <a:r>
              <a:rPr lang="en-US" sz="2400" dirty="0"/>
              <a:t> Spectrometers, Radiometers and Cameras</a:t>
            </a:r>
            <a:r>
              <a:rPr lang="en-US" sz="2400" dirty="0" smtClean="0"/>
              <a:t>.</a:t>
            </a:r>
          </a:p>
          <a:p>
            <a:pPr lvl="0" algn="just">
              <a:lnSpc>
                <a:spcPct val="150000"/>
              </a:lnSpc>
              <a:tabLst>
                <a:tab pos="4043363" algn="l"/>
                <a:tab pos="5299075" algn="l"/>
              </a:tabLst>
            </a:pPr>
            <a:r>
              <a:rPr lang="en-US" sz="2400" b="1" dirty="0" smtClean="0"/>
              <a:t>Active sensors </a:t>
            </a:r>
            <a:r>
              <a:rPr lang="en-US" sz="2400" dirty="0" smtClean="0"/>
              <a:t>generate their electromagnetic energy source for illumination to the target and record the backscattered radiation from the target </a:t>
            </a:r>
            <a:r>
              <a:rPr lang="en-US" sz="2400" dirty="0" err="1" smtClean="0"/>
              <a:t>e.g</a:t>
            </a:r>
            <a:r>
              <a:rPr lang="en-US" sz="2400" dirty="0" smtClean="0"/>
              <a:t> radar, </a:t>
            </a:r>
            <a:r>
              <a:rPr lang="en-US" sz="2400" dirty="0" err="1" smtClean="0"/>
              <a:t>lidar</a:t>
            </a:r>
            <a:r>
              <a:rPr lang="en-US" sz="2400" dirty="0" smtClean="0"/>
              <a:t>, x-ray.</a:t>
            </a:r>
          </a:p>
          <a:p>
            <a:pPr lvl="0" algn="just">
              <a:lnSpc>
                <a:spcPct val="150000"/>
              </a:lnSpc>
              <a:tabLst>
                <a:tab pos="4043363" algn="l"/>
                <a:tab pos="5299075" algn="l"/>
              </a:tabLst>
            </a:pPr>
            <a:endParaRPr lang="en-US" sz="2400" dirty="0"/>
          </a:p>
        </p:txBody>
      </p:sp>
    </p:spTree>
    <p:extLst>
      <p:ext uri="{BB962C8B-B14F-4D97-AF65-F5344CB8AC3E}">
        <p14:creationId xmlns:p14="http://schemas.microsoft.com/office/powerpoint/2010/main" val="1307030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2571</TotalTime>
  <Words>1398</Words>
  <Application>Microsoft Office PowerPoint</Application>
  <PresentationFormat>Widescreen</PresentationFormat>
  <Paragraphs>122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Tahoma</vt:lpstr>
      <vt:lpstr>Office Theme</vt:lpstr>
      <vt:lpstr>GEE 4812:  Principles of Geomatics</vt:lpstr>
      <vt:lpstr>Remote Sensing: Definition</vt:lpstr>
      <vt:lpstr>Remote Sensing: Principle</vt:lpstr>
      <vt:lpstr>Remote Sensing: Principle</vt:lpstr>
      <vt:lpstr>Remote Sensing: Principle</vt:lpstr>
      <vt:lpstr>Remote Sensing: Principle</vt:lpstr>
      <vt:lpstr>Remote Sensing: Principle</vt:lpstr>
      <vt:lpstr>Remote Sensing: Principle</vt:lpstr>
      <vt:lpstr>Remote Sensing: Passive vs Active Sensors</vt:lpstr>
      <vt:lpstr>Remote Sensing: Digital Numbers</vt:lpstr>
      <vt:lpstr>Remote Sensing: Spectral Signature</vt:lpstr>
      <vt:lpstr>Remote Sensing: Application</vt:lpstr>
      <vt:lpstr>Remote Sensing: Lidar Surveying</vt:lpstr>
      <vt:lpstr>Remote Sensing: Lidar Surveying</vt:lpstr>
      <vt:lpstr>Remote Sensing: Vegetation Health</vt:lpstr>
      <vt:lpstr>Remote Sensing: Soil Moisture Content</vt:lpstr>
      <vt:lpstr>Remote Sensing: Mineral Exploration</vt:lpstr>
      <vt:lpstr>Remote Sensing: Crop Yield Estimation</vt:lpstr>
      <vt:lpstr>GIS (Geographic Information Science)</vt:lpstr>
      <vt:lpstr>What is GIS?</vt:lpstr>
      <vt:lpstr>GIS: Definition</vt:lpstr>
      <vt:lpstr>GIS</vt:lpstr>
      <vt:lpstr>GIS</vt:lpstr>
      <vt:lpstr>GIS: Principle</vt:lpstr>
      <vt:lpstr>GIS: Principle</vt:lpstr>
      <vt:lpstr>GIS: Principle</vt:lpstr>
      <vt:lpstr>GIS: Principle</vt:lpstr>
      <vt:lpstr>GIS: Principle</vt:lpstr>
      <vt:lpstr>GIS: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MS313: Mine Surveying</dc:title>
  <dc:creator>HP</dc:creator>
  <cp:lastModifiedBy>HP</cp:lastModifiedBy>
  <cp:revision>440</cp:revision>
  <dcterms:created xsi:type="dcterms:W3CDTF">2023-01-17T05:39:31Z</dcterms:created>
  <dcterms:modified xsi:type="dcterms:W3CDTF">2023-10-03T20:20:54Z</dcterms:modified>
</cp:coreProperties>
</file>