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20" r:id="rId3"/>
    <p:sldId id="321" r:id="rId4"/>
    <p:sldId id="329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30" r:id="rId13"/>
    <p:sldId id="339" r:id="rId14"/>
    <p:sldId id="342" r:id="rId15"/>
    <p:sldId id="341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1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51D77-2E2C-4F5B-B7C2-54EE130365D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6692C-A1CD-4575-A35E-CFA97082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7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FC286-2FC9-42AA-B9EE-4F7CD5C53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8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2964" cy="18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7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3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3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0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1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5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4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9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2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2966-6FB5-479B-84D7-EC6DB7C317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66" y="19843"/>
            <a:ext cx="1362634" cy="18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1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wataizya.minango@unza.z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2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173481"/>
            <a:ext cx="9144000" cy="2346472"/>
          </a:xfrm>
        </p:spPr>
        <p:txBody>
          <a:bodyPr>
            <a:normAutofit/>
          </a:bodyPr>
          <a:lstStyle/>
          <a:p>
            <a:r>
              <a:rPr lang="en-US" b="1" dirty="0"/>
              <a:t>GEE 4812: </a:t>
            </a:r>
            <a:br>
              <a:rPr lang="en-US" b="1" dirty="0"/>
            </a:br>
            <a:r>
              <a:rPr lang="en-US" b="1" dirty="0"/>
              <a:t>Principles of Geomatics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02023" y="4476006"/>
            <a:ext cx="11187953" cy="1655762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4000" dirty="0"/>
              <a:t>LECTURER   :   Mr. </a:t>
            </a:r>
            <a:r>
              <a:rPr lang="en-US" sz="4000" dirty="0" err="1"/>
              <a:t>TWATAIZYA</a:t>
            </a:r>
            <a:r>
              <a:rPr lang="en-US" sz="4000" dirty="0"/>
              <a:t> </a:t>
            </a:r>
            <a:r>
              <a:rPr lang="en-US" sz="4000" dirty="0" err="1"/>
              <a:t>MINANGO</a:t>
            </a:r>
            <a:endParaRPr lang="en-US" sz="4000" dirty="0"/>
          </a:p>
          <a:p>
            <a:pPr algn="l">
              <a:lnSpc>
                <a:spcPct val="120000"/>
              </a:lnSpc>
            </a:pPr>
            <a:r>
              <a:rPr lang="en-US" sz="4000" dirty="0"/>
              <a:t>EMAIL          :   </a:t>
            </a:r>
            <a:r>
              <a:rPr lang="en-US" sz="4000" dirty="0">
                <a:hlinkClick r:id="rId2"/>
              </a:rPr>
              <a:t>twataizya.minango@unza.zm</a:t>
            </a:r>
            <a:endParaRPr lang="en-US" sz="4000" dirty="0"/>
          </a:p>
          <a:p>
            <a:pPr algn="l">
              <a:lnSpc>
                <a:spcPct val="120000"/>
              </a:lnSpc>
            </a:pPr>
            <a:r>
              <a:rPr lang="en-US" sz="4000" dirty="0"/>
              <a:t>OFFICE         :   B.Eng. Main Building, 1st Floor, Former </a:t>
            </a:r>
            <a:r>
              <a:rPr lang="en-US" sz="4000" dirty="0" err="1"/>
              <a:t>Zagis</a:t>
            </a:r>
            <a:r>
              <a:rPr lang="en-US" sz="4000" dirty="0"/>
              <a:t> Offices, Room 2</a:t>
            </a:r>
          </a:p>
          <a:p>
            <a:pPr algn="l">
              <a:lnSpc>
                <a:spcPct val="120000"/>
              </a:lnSpc>
            </a:pP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02023" y="2703680"/>
            <a:ext cx="112058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Trigonometric Leveling</a:t>
            </a:r>
          </a:p>
        </p:txBody>
      </p:sp>
    </p:spTree>
    <p:extLst>
      <p:ext uri="{BB962C8B-B14F-4D97-AF65-F5344CB8AC3E}">
        <p14:creationId xmlns:p14="http://schemas.microsoft.com/office/powerpoint/2010/main" val="48618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5" y="1352499"/>
            <a:ext cx="10955657" cy="6178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600" dirty="0"/>
              <a:t>Solving for s’ 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2720165" y="182315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4045170" y="1764839"/>
            <a:ext cx="3" cy="164149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193428" y="2331356"/>
            <a:ext cx="851744" cy="1074981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3193428" y="1771675"/>
            <a:ext cx="851744" cy="559681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Arc 122"/>
          <p:cNvSpPr/>
          <p:nvPr/>
        </p:nvSpPr>
        <p:spPr>
          <a:xfrm rot="17845122">
            <a:off x="3746955" y="2946172"/>
            <a:ext cx="401757" cy="387821"/>
          </a:xfrm>
          <a:prstGeom prst="arc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3817227" y="2993459"/>
                <a:ext cx="19300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27" y="2993459"/>
                <a:ext cx="193004" cy="307777"/>
              </a:xfrm>
              <a:prstGeom prst="rect">
                <a:avLst/>
              </a:prstGeom>
              <a:blipFill>
                <a:blip r:embed="rId2"/>
                <a:stretch>
                  <a:fillRect r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Connector 125"/>
          <p:cNvCxnSpPr/>
          <p:nvPr/>
        </p:nvCxnSpPr>
        <p:spPr>
          <a:xfrm flipV="1">
            <a:off x="3281980" y="2358852"/>
            <a:ext cx="94805" cy="799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304244" y="2266574"/>
            <a:ext cx="72542" cy="1027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4045171" y="2254585"/>
                <a:ext cx="429095" cy="459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171" y="2254585"/>
                <a:ext cx="429095" cy="459806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 rot="20006968">
                <a:off x="3239562" y="2662922"/>
                <a:ext cx="397505" cy="5134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06968">
                <a:off x="3239562" y="2662922"/>
                <a:ext cx="397505" cy="5134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3913729" y="1482464"/>
                <a:ext cx="19300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729" y="1482464"/>
                <a:ext cx="193004" cy="307777"/>
              </a:xfrm>
              <a:prstGeom prst="rect">
                <a:avLst/>
              </a:prstGeom>
              <a:blipFill>
                <a:blip r:embed="rId5"/>
                <a:stretch>
                  <a:fillRect r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2957731" y="2086214"/>
                <a:ext cx="39750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1400" b="1" dirty="0"/>
                  <a:t>’</a:t>
                </a: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731" y="2086214"/>
                <a:ext cx="397505" cy="307777"/>
              </a:xfrm>
              <a:prstGeom prst="rect">
                <a:avLst/>
              </a:prstGeom>
              <a:blipFill>
                <a:blip r:embed="rId6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Rectangle 131"/>
          <p:cNvSpPr/>
          <p:nvPr/>
        </p:nvSpPr>
        <p:spPr>
          <a:xfrm>
            <a:off x="4020205" y="3253125"/>
            <a:ext cx="499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4542" y="2206860"/>
                <a:ext cx="1882182" cy="871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542" y="2206860"/>
                <a:ext cx="1882182" cy="8719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ontent Placeholder 2"/>
          <p:cNvSpPr txBox="1">
            <a:spLocks/>
          </p:cNvSpPr>
          <p:nvPr/>
        </p:nvSpPr>
        <p:spPr>
          <a:xfrm>
            <a:off x="432275" y="3343573"/>
            <a:ext cx="10955657" cy="61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600" dirty="0"/>
              <a:t>Hence,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8573" y="3991785"/>
                <a:ext cx="184050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sz="2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func>
                        <m:func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73" y="3991785"/>
                <a:ext cx="184050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Content Placeholder 2"/>
          <p:cNvSpPr txBox="1">
            <a:spLocks/>
          </p:cNvSpPr>
          <p:nvPr/>
        </p:nvSpPr>
        <p:spPr>
          <a:xfrm>
            <a:off x="530476" y="4716760"/>
            <a:ext cx="3681988" cy="61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600" dirty="0"/>
              <a:t>Thus,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48573" y="5426122"/>
                <a:ext cx="25346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func>
                        <m:func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e>
                      </m:func>
                      <m:r>
                        <a:rPr lang="en-US" sz="2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73" y="5426122"/>
                <a:ext cx="2534630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/>
              <p:cNvSpPr txBox="1">
                <a:spLocks/>
              </p:cNvSpPr>
              <p:nvPr/>
            </p:nvSpPr>
            <p:spPr>
              <a:xfrm>
                <a:off x="5209914" y="1499557"/>
                <a:ext cx="6667793" cy="441900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600" dirty="0"/>
                  <a:t>But, horizontal distance,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func>
                        <m:func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6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600" dirty="0"/>
                  <a:t>Substituting D in the above equation we have,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sz="260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func>
                        <m:func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e>
                      </m:func>
                      <m:r>
                        <a:rPr lang="en-US" sz="26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6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600" dirty="0"/>
              </a:p>
              <a:p>
                <a:pPr marL="0" indent="0" algn="just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600" dirty="0"/>
                  <a:t>Therefore,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𝐇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</m:t>
                    </m:r>
                    <m:func>
                      <m:func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</m:e>
                          <m:sup>
                            <m:r>
                              <a:rPr lang="en-US" sz="2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func>
                    <m:r>
                      <a:rPr lang="en-US" sz="2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𝐊</m:t>
                    </m:r>
                    <m:func>
                      <m:func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US" sz="2600" b="1" dirty="0"/>
                  <a:t> </a:t>
                </a:r>
                <a:r>
                  <a:rPr lang="en-US" sz="2600" dirty="0"/>
                  <a:t>….(i)</a:t>
                </a:r>
              </a:p>
            </p:txBody>
          </p:sp>
        </mc:Choice>
        <mc:Fallback xmlns="">
          <p:sp>
            <p:nvSpPr>
              <p:cNvPr id="6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914" y="1499557"/>
                <a:ext cx="6667793" cy="4419008"/>
              </a:xfrm>
              <a:prstGeom prst="rect">
                <a:avLst/>
              </a:prstGeom>
              <a:blipFill>
                <a:blip r:embed="rId10"/>
                <a:stretch>
                  <a:fillRect l="-145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Trigonometric Leveling: Inclined Stadia</a:t>
            </a:r>
          </a:p>
        </p:txBody>
      </p:sp>
    </p:spTree>
    <p:extLst>
      <p:ext uri="{BB962C8B-B14F-4D97-AF65-F5344CB8AC3E}">
        <p14:creationId xmlns:p14="http://schemas.microsoft.com/office/powerpoint/2010/main" val="23332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5" y="1352499"/>
            <a:ext cx="10955657" cy="6178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600" dirty="0"/>
              <a:t>Vertical Distance: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2720165" y="182315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4542" y="2206860"/>
                <a:ext cx="19731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542" y="2206860"/>
                <a:ext cx="197310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ontent Placeholder 2"/>
          <p:cNvSpPr txBox="1">
            <a:spLocks/>
          </p:cNvSpPr>
          <p:nvPr/>
        </p:nvSpPr>
        <p:spPr>
          <a:xfrm>
            <a:off x="328244" y="2842536"/>
            <a:ext cx="10955657" cy="61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600" dirty="0"/>
              <a:t>Hence,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8573" y="3698254"/>
                <a:ext cx="359874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sz="260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func>
                        <m:func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e>
                      </m:func>
                      <m:r>
                        <a:rPr lang="en-US" sz="26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6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73" y="3698254"/>
                <a:ext cx="3598742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Content Placeholder 2"/>
          <p:cNvSpPr txBox="1">
            <a:spLocks/>
          </p:cNvSpPr>
          <p:nvPr/>
        </p:nvSpPr>
        <p:spPr>
          <a:xfrm>
            <a:off x="387374" y="4307538"/>
            <a:ext cx="3681988" cy="61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600" dirty="0"/>
              <a:t>Thus,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83765" y="5037812"/>
                <a:ext cx="409484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func>
                        <m:func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m:rPr>
                              <m:sty m:val="p"/>
                            </m:rPr>
                            <a:rPr lang="en-US" sz="2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e>
                      </m:func>
                      <m:r>
                        <a:rPr lang="en-US" sz="2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K</m:t>
                      </m:r>
                      <m:func>
                        <m:funcPr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65" y="5037812"/>
                <a:ext cx="409484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/>
              <p:cNvSpPr txBox="1">
                <a:spLocks/>
              </p:cNvSpPr>
              <p:nvPr/>
            </p:nvSpPr>
            <p:spPr>
              <a:xfrm>
                <a:off x="5209914" y="1499557"/>
                <a:ext cx="6667793" cy="383444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600" dirty="0"/>
                  <a:t>From Trigonometry: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6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600" dirty="0"/>
                  <a:t>Hence,</a:t>
                </a:r>
                <a:endParaRPr lang="en-US" i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  <a:p>
                <a:pPr marL="0" indent="0" algn="just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600" dirty="0"/>
                  <a:t>After substitution we have: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</m:t>
                    </m:r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</m:t>
                    </m:r>
                    <m:func>
                      <m:func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func>
                    <m:r>
                      <a:rPr lang="en-US" sz="2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𝐊</m:t>
                    </m:r>
                    <m:func>
                      <m:func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US" sz="2600" b="1" dirty="0"/>
                  <a:t> </a:t>
                </a:r>
                <a:r>
                  <a:rPr lang="en-US" sz="2600" dirty="0"/>
                  <a:t>….(ii)</a:t>
                </a:r>
              </a:p>
            </p:txBody>
          </p:sp>
        </mc:Choice>
        <mc:Fallback xmlns="">
          <p:sp>
            <p:nvSpPr>
              <p:cNvPr id="6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914" y="1499557"/>
                <a:ext cx="6667793" cy="3834443"/>
              </a:xfrm>
              <a:prstGeom prst="rect">
                <a:avLst/>
              </a:prstGeom>
              <a:blipFill>
                <a:blip r:embed="rId5"/>
                <a:stretch>
                  <a:fillRect l="-1457" t="-94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/>
          <p:cNvSpPr txBox="1">
            <a:spLocks/>
          </p:cNvSpPr>
          <p:nvPr/>
        </p:nvSpPr>
        <p:spPr>
          <a:xfrm>
            <a:off x="387374" y="5688672"/>
            <a:ext cx="11445915" cy="1222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FF0000"/>
                </a:solidFill>
              </a:rPr>
              <a:t>Note: equations (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) and (ii) apply to both horizontal and inclined sighting cases. However, 𝜃 is equal to zero during horizontal sighting.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Trigonometric Leveling: Inclined Stadia</a:t>
            </a:r>
          </a:p>
        </p:txBody>
      </p:sp>
    </p:spTree>
    <p:extLst>
      <p:ext uri="{BB962C8B-B14F-4D97-AF65-F5344CB8AC3E}">
        <p14:creationId xmlns:p14="http://schemas.microsoft.com/office/powerpoint/2010/main" val="18267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Curvature &amp; Refraction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90688"/>
            <a:ext cx="11216640" cy="456276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For long sights and accurate levelling work, the effects of curvature of the earth and refraction of the line of sight shall have to be taken into consideration. 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Due to curvature, the points appear to be lower than they actually are; while due to refraction, they appear to be higher than they actually are. 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The effect of curvature being greater than that of refraction, the combined effect causes the points to appear to be lower than they actually are.</a:t>
            </a:r>
          </a:p>
        </p:txBody>
      </p:sp>
    </p:spTree>
    <p:extLst>
      <p:ext uri="{BB962C8B-B14F-4D97-AF65-F5344CB8AC3E}">
        <p14:creationId xmlns:p14="http://schemas.microsoft.com/office/powerpoint/2010/main" val="21454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Curvature &amp; Refraction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6187060" cy="4895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922" y="2419539"/>
            <a:ext cx="4041165" cy="34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6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Curvature &amp; Refraction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2022197"/>
            <a:ext cx="11216640" cy="456276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Two points A and B at exactly the same level. An instrument set up at X would give a horizontal line of sight through X′. 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If a graduated levelling staff is held vertically on A the horizontal line would give the reading A′. 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Theoretically, as B is at the same level as A, the staff reading should be identical (B′). 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This would require a level line of sight; the instrument, however, gives a horizontal line and a reading at B″ (ignoring refraction). 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Subtracting vertical height AA′ from BB″ indicates that point B is lower than point A by the amount </a:t>
            </a:r>
            <a:r>
              <a:rPr lang="en-US" sz="2600" dirty="0" err="1"/>
              <a:t>B′B</a:t>
            </a:r>
            <a:r>
              <a:rPr lang="en-US" sz="2600" dirty="0"/>
              <a:t>″</a:t>
            </a:r>
          </a:p>
        </p:txBody>
      </p:sp>
    </p:spTree>
    <p:extLst>
      <p:ext uri="{BB962C8B-B14F-4D97-AF65-F5344CB8AC3E}">
        <p14:creationId xmlns:p14="http://schemas.microsoft.com/office/powerpoint/2010/main" val="230436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Curvature &amp; Refraction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2022197"/>
            <a:ext cx="11216640" cy="456276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In practice the staff reading in the figure would not be at B″ but at Y due to refraction of the line of sight through the atmosphere. 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In general it is considered that the effect is to bend the line of sight down, reducing the effect of curvature.</a:t>
            </a:r>
          </a:p>
        </p:txBody>
      </p:sp>
    </p:spTree>
    <p:extLst>
      <p:ext uri="{BB962C8B-B14F-4D97-AF65-F5344CB8AC3E}">
        <p14:creationId xmlns:p14="http://schemas.microsoft.com/office/powerpoint/2010/main" val="3858427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Curvature &amp; Refraction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72032"/>
            <a:ext cx="11216640" cy="8885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600" dirty="0"/>
              <a:t>For longer sights (&gt; 120 </a:t>
            </a:r>
            <a:r>
              <a:rPr lang="en-US" sz="2600" dirty="0" err="1"/>
              <a:t>metres</a:t>
            </a:r>
            <a:r>
              <a:rPr lang="en-US" sz="2600" dirty="0"/>
              <a:t>) the height is obtained by (see figure below)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445" y="3301769"/>
            <a:ext cx="5095875" cy="2390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13" b="3333"/>
          <a:stretch/>
        </p:blipFill>
        <p:spPr>
          <a:xfrm>
            <a:off x="838200" y="2535352"/>
            <a:ext cx="5267325" cy="392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50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03" y="136525"/>
            <a:ext cx="10515600" cy="1325563"/>
          </a:xfrm>
        </p:spPr>
        <p:txBody>
          <a:bodyPr/>
          <a:lstStyle/>
          <a:p>
            <a:r>
              <a:rPr lang="en-US" dirty="0"/>
              <a:t>Method of determining the elevation of</a:t>
            </a:r>
            <a:br>
              <a:rPr lang="en-US" dirty="0"/>
            </a:br>
            <a:r>
              <a:rPr lang="en-US" dirty="0"/>
              <a:t>a point by Theodolite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35" y="1379943"/>
            <a:ext cx="7037737" cy="51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44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EDM</a:t>
            </a:r>
            <a:r>
              <a:rPr lang="en-US" dirty="0"/>
              <a:t>: Total Station</a:t>
            </a:r>
          </a:p>
        </p:txBody>
      </p:sp>
      <p:pic>
        <p:nvPicPr>
          <p:cNvPr id="1026" name="Picture 2" descr="total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95" y="1524102"/>
            <a:ext cx="4392475" cy="50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4313" y="5964121"/>
            <a:ext cx="234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Prism/Reflector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436" y="1513655"/>
            <a:ext cx="2572735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92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EDM</a:t>
            </a:r>
            <a:r>
              <a:rPr lang="en-US" dirty="0"/>
              <a:t>: Total Station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11216640" cy="502332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The total station is a revolutionary improvement in surveying sectors.  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It can facilitate the total work process of any device. 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Digitally having data gives the accurate result of an area that saves time and error is reduced. 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Microwaves and infrared signals are emitted from the total station which determines the distance between the points. 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Coordinates and angles are determined by the triangle and trigonometry methods</a:t>
            </a:r>
          </a:p>
        </p:txBody>
      </p:sp>
    </p:spTree>
    <p:extLst>
      <p:ext uri="{BB962C8B-B14F-4D97-AF65-F5344CB8AC3E}">
        <p14:creationId xmlns:p14="http://schemas.microsoft.com/office/powerpoint/2010/main" val="284433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671"/>
            <a:ext cx="10515600" cy="4351338"/>
          </a:xfrm>
        </p:spPr>
        <p:txBody>
          <a:bodyPr>
            <a:normAutofit lnSpcReduction="10000"/>
          </a:bodyPr>
          <a:lstStyle/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Introduction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Stadia/</a:t>
            </a:r>
            <a:r>
              <a:rPr lang="en-US" dirty="0" err="1"/>
              <a:t>ODM</a:t>
            </a:r>
            <a:r>
              <a:rPr lang="en-US" dirty="0"/>
              <a:t> Method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EDM</a:t>
            </a:r>
            <a:r>
              <a:rPr lang="en-US" dirty="0"/>
              <a:t> Method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Total Station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Method of determining the elevation of a point by Theodolite/Total Station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78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Station: Capabilities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11216640" cy="5023322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The average of multiple angles is measured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The average of multiple distances is measured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Horizontal distances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Distances between any two observed points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Elevations of objects on the surface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Three coordinates of the unknown observed points</a:t>
            </a:r>
          </a:p>
        </p:txBody>
      </p:sp>
    </p:spTree>
    <p:extLst>
      <p:ext uri="{BB962C8B-B14F-4D97-AF65-F5344CB8AC3E}">
        <p14:creationId xmlns:p14="http://schemas.microsoft.com/office/powerpoint/2010/main" val="1701053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Trigonometric Leveling: </a:t>
            </a:r>
            <a:r>
              <a:rPr lang="en-US" dirty="0" err="1"/>
              <a:t>EDM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439" y="1581703"/>
            <a:ext cx="6974428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08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Vertical Angle</a:t>
            </a:r>
          </a:p>
        </p:txBody>
      </p:sp>
      <p:pic>
        <p:nvPicPr>
          <p:cNvPr id="12290" name="Picture 2" descr="Surveying With Construction Applications, 7th Edition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33875" r="5877" b="28584"/>
          <a:stretch/>
        </p:blipFill>
        <p:spPr bwMode="auto">
          <a:xfrm>
            <a:off x="1161990" y="1813911"/>
            <a:ext cx="9868019" cy="32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5330553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Elev. B = Elev. A + hi – V – HR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7600" y="5853773"/>
                <a:ext cx="56675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Elev. B = Elev. A + hi –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800" dirty="0"/>
                  <a:t>) – HR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853773"/>
                <a:ext cx="5667556" cy="523220"/>
              </a:xfrm>
              <a:prstGeom prst="rect">
                <a:avLst/>
              </a:prstGeom>
              <a:blipFill>
                <a:blip r:embed="rId3"/>
                <a:stretch>
                  <a:fillRect l="-215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404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Zenith Angle</a:t>
            </a:r>
          </a:p>
        </p:txBody>
      </p:sp>
      <p:pic>
        <p:nvPicPr>
          <p:cNvPr id="4" name="Picture 3" descr="Types Of Leveling Methods Used In Surveying – Engineering Survey  Calculations 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47" y="1374467"/>
            <a:ext cx="8707776" cy="50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67023" y="2656184"/>
                <a:ext cx="1963616" cy="131318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marL="22860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</m:func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lang="en-US" sz="2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</m:func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023" y="2656184"/>
                <a:ext cx="1963616" cy="1313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82219" y="5326989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Elev. </a:t>
            </a:r>
            <a:r>
              <a:rPr lang="en-US" sz="2800" dirty="0" err="1"/>
              <a:t>i</a:t>
            </a:r>
            <a:r>
              <a:rPr lang="en-US" sz="2800" dirty="0"/>
              <a:t> = Elev. A + HI + V – HR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82219" y="5862399"/>
                <a:ext cx="56675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Elev.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 = Elev. A + HI –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func>
                  </m:oMath>
                </a14:m>
                <a:r>
                  <a:rPr lang="en-US" sz="2800" dirty="0"/>
                  <a:t>) – HR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219" y="5862399"/>
                <a:ext cx="5667556" cy="523220"/>
              </a:xfrm>
              <a:prstGeom prst="rect">
                <a:avLst/>
              </a:prstGeom>
              <a:blipFill>
                <a:blip r:embed="rId4"/>
                <a:stretch>
                  <a:fillRect l="-225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364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69" y="1640499"/>
            <a:ext cx="11090031" cy="4742716"/>
          </a:xfrm>
        </p:spPr>
        <p:txBody>
          <a:bodyPr>
            <a:noAutofit/>
          </a:bodyPr>
          <a:lstStyle/>
          <a:p>
            <a:pPr marL="315913" indent="0" algn="ctr">
              <a:lnSpc>
                <a:spcPct val="150000"/>
              </a:lnSpc>
              <a:buNone/>
            </a:pPr>
            <a:r>
              <a:rPr lang="en-US" sz="15000" dirty="0">
                <a:latin typeface="+mj-lt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66793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777248"/>
            <a:ext cx="11216640" cy="502332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If the reduced levels of several points some distance apart in hilly terrain are required then the trigonometric levelling is employed as this method is faster than direct levelling. </a:t>
            </a:r>
          </a:p>
          <a:p>
            <a:pPr lvl="0" algn="just">
              <a:lnSpc>
                <a:spcPct val="150000"/>
              </a:lnSpc>
            </a:pPr>
            <a:r>
              <a:rPr lang="en-US" sz="2600" dirty="0"/>
              <a:t>Trigonometric leveling is the process of determining the different elevation of station from observed vertical angle and known distance.</a:t>
            </a:r>
          </a:p>
          <a:p>
            <a:pPr lvl="0" algn="just">
              <a:lnSpc>
                <a:spcPct val="150000"/>
              </a:lnSpc>
            </a:pPr>
            <a:r>
              <a:rPr lang="en-US" sz="2600" dirty="0"/>
              <a:t>The vertical angle is measured by means of theodolite and the horizontal distance may either measured or computed.</a:t>
            </a:r>
          </a:p>
          <a:p>
            <a:pPr lvl="0" algn="just">
              <a:lnSpc>
                <a:spcPct val="150000"/>
              </a:lnSpc>
            </a:pPr>
            <a:r>
              <a:rPr lang="en-US" sz="2600" dirty="0"/>
              <a:t>Relative heights are calculated using trigonometric formula.</a:t>
            </a:r>
          </a:p>
          <a:p>
            <a:pPr lvl="0" algn="just">
              <a:lnSpc>
                <a:spcPct val="15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3360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72032"/>
            <a:ext cx="11216640" cy="8885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600" dirty="0"/>
              <a:t>For short sights (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</a:t>
            </a:r>
            <a:r>
              <a:rPr lang="en-US" sz="2600" dirty="0" err="1"/>
              <a:t>120m</a:t>
            </a:r>
            <a:r>
              <a:rPr lang="en-US" sz="2600" dirty="0"/>
              <a:t>) the height is obtained by (see figure below)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19" t="5925" r="10085" b="2131"/>
          <a:stretch/>
        </p:blipFill>
        <p:spPr>
          <a:xfrm>
            <a:off x="487681" y="2660073"/>
            <a:ext cx="5962996" cy="3674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309" y="3325317"/>
            <a:ext cx="4971011" cy="191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5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7680" y="1572031"/>
                <a:ext cx="11216640" cy="5023322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/>
                  <a:t>If the distance between the instrument station and object is small, correction of earth curvature and refraction is not required.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00" dirty="0"/>
                  <a:t>If the distance between the instrument station and object is large the combined correction equal to 0.0673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i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sz="26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, for earth’s curvature and refraction is required, were D equal to distance in Km.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600" dirty="0"/>
                  <a:t>If the vertical angle is +</a:t>
                </a:r>
                <a:r>
                  <a:rPr lang="en-US" sz="2600" dirty="0" err="1"/>
                  <a:t>ve</a:t>
                </a:r>
                <a:r>
                  <a:rPr lang="en-US" sz="2600" dirty="0"/>
                  <a:t>, the correction is taken as +</a:t>
                </a:r>
                <a:r>
                  <a:rPr lang="en-US" sz="2600" dirty="0" err="1"/>
                  <a:t>ve</a:t>
                </a:r>
                <a:r>
                  <a:rPr lang="en-US" sz="2600" dirty="0"/>
                  <a:t>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600" dirty="0"/>
                  <a:t>If the vertical angle is –</a:t>
                </a:r>
                <a:r>
                  <a:rPr lang="en-US" sz="2600" dirty="0" err="1"/>
                  <a:t>ve</a:t>
                </a:r>
                <a:r>
                  <a:rPr lang="en-US" sz="2600" dirty="0"/>
                  <a:t>, the correction is taken as –</a:t>
                </a:r>
                <a:r>
                  <a:rPr lang="en-US" sz="2600" dirty="0" err="1"/>
                  <a:t>ve</a:t>
                </a:r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680" y="1572031"/>
                <a:ext cx="11216640" cy="5023322"/>
              </a:xfrm>
              <a:blipFill>
                <a:blip r:embed="rId2"/>
                <a:stretch>
                  <a:fillRect l="-815" r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77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960127" y="2046390"/>
                <a:ext cx="1963616" cy="131318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marL="22860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127" y="2046390"/>
                <a:ext cx="1963616" cy="1313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19" y="1535979"/>
            <a:ext cx="8248603" cy="49198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32653" y="3666149"/>
            <a:ext cx="230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 = Slope Distance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32653" y="4035481"/>
            <a:ext cx="246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 = Horizontal Distance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32653" y="4405216"/>
            <a:ext cx="230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= Vertical Distance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0127" y="5092600"/>
            <a:ext cx="230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 = Staff Intercept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32653" y="5488436"/>
            <a:ext cx="230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= Distance between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39110" y="5809546"/>
            <a:ext cx="230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middle reading and the staff bottom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60127" y="4744986"/>
            <a:ext cx="230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r>
              <a:rPr lang="en-US" dirty="0"/>
              <a:t> = Vertical Angle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ODM</a:t>
            </a:r>
            <a:r>
              <a:rPr lang="en-US" dirty="0"/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329482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ODM</a:t>
            </a:r>
            <a:r>
              <a:rPr lang="en-US" dirty="0"/>
              <a:t>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7680" y="1572031"/>
                <a:ext cx="11216640" cy="5023322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/>
                  <a:t>This method is useful where it is not possible to set the instrument over the station, whose elevation is to be determined e.g. to determine the height of the tower.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00" dirty="0"/>
                  <a:t>In this method the instrument is set on the station on the ground whose elevation is known.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00" dirty="0"/>
                  <a:t>If the distance between two point is so large, combined correction equal to 0.0673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for earth curvature and refraction is required. (D in Km)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680" y="1572031"/>
                <a:ext cx="11216640" cy="5023322"/>
              </a:xfrm>
              <a:blipFill>
                <a:blip r:embed="rId2"/>
                <a:stretch>
                  <a:fillRect l="-815" r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1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Trigonometric Leveling: Inclined Stadia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8245" y="1406769"/>
            <a:ext cx="10955657" cy="399170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Hilly and broken terrains may pose a challenge if the line of interest was inclined to the horizontal.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19" y="2732332"/>
            <a:ext cx="8991601" cy="35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8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Trigonometric Leveling: Inclined Stadia</a:t>
            </a:r>
          </a:p>
        </p:txBody>
      </p:sp>
      <p:sp>
        <p:nvSpPr>
          <p:cNvPr id="11" name="Arc 10"/>
          <p:cNvSpPr/>
          <p:nvPr/>
        </p:nvSpPr>
        <p:spPr>
          <a:xfrm rot="17845122">
            <a:off x="9801096" y="2748502"/>
            <a:ext cx="401757" cy="387821"/>
          </a:xfrm>
          <a:prstGeom prst="arc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8245" y="1352499"/>
            <a:ext cx="10955657" cy="61788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Solving for slope distance D: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600" dirty="0"/>
          </a:p>
        </p:txBody>
      </p:sp>
      <p:sp>
        <p:nvSpPr>
          <p:cNvPr id="13" name="Rectangle 12"/>
          <p:cNvSpPr/>
          <p:nvPr/>
        </p:nvSpPr>
        <p:spPr>
          <a:xfrm>
            <a:off x="2720165" y="182315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845" t="7559" r="1484" b="2726"/>
          <a:stretch/>
        </p:blipFill>
        <p:spPr>
          <a:xfrm>
            <a:off x="312714" y="2120075"/>
            <a:ext cx="5503985" cy="304213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 rot="20227232">
            <a:off x="4602827" y="2291181"/>
            <a:ext cx="837117" cy="13342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10077450" y="2192485"/>
            <a:ext cx="45207" cy="233094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77661" y="2192483"/>
            <a:ext cx="3009314" cy="26911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77663" y="3772687"/>
            <a:ext cx="3415142" cy="111097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781800" y="3200401"/>
            <a:ext cx="3314700" cy="1852052"/>
          </a:xfrm>
          <a:prstGeom prst="line">
            <a:avLst/>
          </a:prstGeom>
          <a:ln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640784" y="2603955"/>
            <a:ext cx="852021" cy="1168731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368542" y="4157271"/>
            <a:ext cx="614736" cy="79255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970783" y="4333037"/>
            <a:ext cx="4021" cy="1018154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734609" y="4485730"/>
                <a:ext cx="19300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609" y="4485730"/>
                <a:ext cx="193004" cy="307777"/>
              </a:xfrm>
              <a:prstGeom prst="rect">
                <a:avLst/>
              </a:prstGeom>
              <a:blipFill>
                <a:blip r:embed="rId3"/>
                <a:stretch>
                  <a:fillRect r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871368" y="2795789"/>
                <a:ext cx="19300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368" y="2795789"/>
                <a:ext cx="193004" cy="307777"/>
              </a:xfrm>
              <a:prstGeom prst="rect">
                <a:avLst/>
              </a:prstGeom>
              <a:blipFill>
                <a:blip r:embed="rId4"/>
                <a:stretch>
                  <a:fillRect r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10109361" y="2192483"/>
            <a:ext cx="668386" cy="0"/>
          </a:xfrm>
          <a:prstGeom prst="line">
            <a:avLst/>
          </a:prstGeom>
          <a:ln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064372" y="3893454"/>
            <a:ext cx="713375" cy="11014"/>
          </a:xfrm>
          <a:prstGeom prst="line">
            <a:avLst/>
          </a:prstGeom>
          <a:ln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075279" y="2595068"/>
            <a:ext cx="566802" cy="282787"/>
          </a:xfrm>
          <a:prstGeom prst="line">
            <a:avLst/>
          </a:prstGeom>
          <a:ln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9926003" y="3764506"/>
            <a:ext cx="566802" cy="282787"/>
          </a:xfrm>
          <a:prstGeom prst="line">
            <a:avLst/>
          </a:prstGeom>
          <a:ln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703301" y="2616490"/>
            <a:ext cx="94805" cy="799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9725565" y="2524212"/>
            <a:ext cx="72542" cy="1027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943200" y="1954200"/>
                <a:ext cx="19300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200" y="1954200"/>
                <a:ext cx="193004" cy="307777"/>
              </a:xfrm>
              <a:prstGeom prst="rect">
                <a:avLst/>
              </a:prstGeom>
              <a:blipFill>
                <a:blip r:embed="rId5"/>
                <a:stretch>
                  <a:fillRect r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841276" y="3662840"/>
                <a:ext cx="19300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276" y="3662840"/>
                <a:ext cx="193004" cy="307777"/>
              </a:xfrm>
              <a:prstGeom prst="rect">
                <a:avLst/>
              </a:prstGeom>
              <a:blipFill>
                <a:blip r:embed="rId6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9424633" y="2350964"/>
                <a:ext cx="39750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1400" b="1" dirty="0"/>
                  <a:t>’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633" y="2350964"/>
                <a:ext cx="397505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0406316" y="3576773"/>
                <a:ext cx="49977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sz="1400" b="1" dirty="0"/>
                  <a:t>’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316" y="3576773"/>
                <a:ext cx="499775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 rot="17845122">
            <a:off x="6680575" y="4478090"/>
            <a:ext cx="401757" cy="387821"/>
          </a:xfrm>
          <a:prstGeom prst="arc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7004812" y="4949825"/>
            <a:ext cx="52053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1768396">
            <a:off x="7144376" y="4700788"/>
            <a:ext cx="335010" cy="328332"/>
          </a:xfrm>
          <a:prstGeom prst="arc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223301" y="4727296"/>
                <a:ext cx="19300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301" y="4727296"/>
                <a:ext cx="193004" cy="307777"/>
              </a:xfrm>
              <a:prstGeom prst="rect">
                <a:avLst/>
              </a:prstGeom>
              <a:blipFill>
                <a:blip r:embed="rId9"/>
                <a:stretch>
                  <a:fillRect r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9012842" y="2935202"/>
            <a:ext cx="866317" cy="1156136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742806" y="2192483"/>
            <a:ext cx="9974" cy="1700971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0508586" y="2899247"/>
                <a:ext cx="42909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586" y="2899247"/>
                <a:ext cx="42909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 rot="20006968">
                <a:off x="9196423" y="3189226"/>
                <a:ext cx="39750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400" dirty="0"/>
                  <a:t>’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06968">
                <a:off x="9196423" y="3189226"/>
                <a:ext cx="397505" cy="307777"/>
              </a:xfrm>
              <a:prstGeom prst="rect">
                <a:avLst/>
              </a:prstGeom>
              <a:blipFill>
                <a:blip r:embed="rId11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H="1">
            <a:off x="10768283" y="4851873"/>
            <a:ext cx="3" cy="164149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9916541" y="5418390"/>
            <a:ext cx="851744" cy="1074981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9916541" y="4858709"/>
            <a:ext cx="851744" cy="559681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7845122">
            <a:off x="10470068" y="6033206"/>
            <a:ext cx="401757" cy="387821"/>
          </a:xfrm>
          <a:prstGeom prst="arc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0540340" y="6080493"/>
                <a:ext cx="19300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340" y="6080493"/>
                <a:ext cx="193004" cy="307777"/>
              </a:xfrm>
              <a:prstGeom prst="rect">
                <a:avLst/>
              </a:prstGeom>
              <a:blipFill>
                <a:blip r:embed="rId12"/>
                <a:stretch>
                  <a:fillRect r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0042874" y="3035111"/>
            <a:ext cx="499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0005093" y="5445886"/>
            <a:ext cx="94805" cy="799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10027357" y="5353608"/>
            <a:ext cx="72542" cy="1027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0768284" y="5341619"/>
                <a:ext cx="429095" cy="459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284" y="5341619"/>
                <a:ext cx="429095" cy="459806"/>
              </a:xfrm>
              <a:prstGeom prst="rect">
                <a:avLst/>
              </a:prstGeom>
              <a:blipFill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 rot="20006968">
                <a:off x="9962675" y="5749956"/>
                <a:ext cx="397505" cy="5134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06968">
                <a:off x="9962675" y="5749956"/>
                <a:ext cx="397505" cy="5134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636842" y="4569498"/>
                <a:ext cx="19300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842" y="4569498"/>
                <a:ext cx="193004" cy="307777"/>
              </a:xfrm>
              <a:prstGeom prst="rect">
                <a:avLst/>
              </a:prstGeom>
              <a:blipFill>
                <a:blip r:embed="rId5"/>
                <a:stretch>
                  <a:fillRect r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680844" y="5173248"/>
                <a:ext cx="39750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1400" b="1" dirty="0"/>
                  <a:t>’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844" y="5173248"/>
                <a:ext cx="397505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10743318" y="6340159"/>
            <a:ext cx="499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9280685" y="2091746"/>
            <a:ext cx="211394" cy="300325"/>
          </a:xfrm>
          <a:prstGeom prst="line">
            <a:avLst/>
          </a:prstGeom>
          <a:ln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662381" y="2141236"/>
            <a:ext cx="2598545" cy="2311414"/>
          </a:xfrm>
          <a:prstGeom prst="straightConnector1">
            <a:avLst/>
          </a:prstGeom>
          <a:ln w="3175">
            <a:solidFill>
              <a:schemeClr val="tx2">
                <a:alpha val="99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7746006" y="3143054"/>
                <a:ext cx="42909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006" y="3143054"/>
                <a:ext cx="429095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519794" y="5938941"/>
                <a:ext cx="31003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794" y="5938941"/>
                <a:ext cx="3100313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6633223" y="4758660"/>
                <a:ext cx="39750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𝐆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23" y="4758660"/>
                <a:ext cx="397505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/>
          <p:cNvSpPr/>
          <p:nvPr/>
        </p:nvSpPr>
        <p:spPr>
          <a:xfrm flipH="1">
            <a:off x="6950789" y="491674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338870" y="5265433"/>
            <a:ext cx="10955657" cy="61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600" dirty="0"/>
              <a:t>Applying the tachometric formula along plane GC we have: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83759" y="4931233"/>
            <a:ext cx="76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115134" y="4845534"/>
            <a:ext cx="76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840486" y="6403893"/>
            <a:ext cx="76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3</a:t>
            </a:r>
          </a:p>
        </p:txBody>
      </p:sp>
      <p:sp>
        <p:nvSpPr>
          <p:cNvPr id="66" name="Arc 65"/>
          <p:cNvSpPr/>
          <p:nvPr/>
        </p:nvSpPr>
        <p:spPr>
          <a:xfrm rot="5560996">
            <a:off x="9933481" y="3338456"/>
            <a:ext cx="401757" cy="387821"/>
          </a:xfrm>
          <a:prstGeom prst="arc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 rot="9315874">
                <a:off x="10138736" y="3357293"/>
                <a:ext cx="19300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315874">
                <a:off x="10138736" y="3357293"/>
                <a:ext cx="193004" cy="307777"/>
              </a:xfrm>
              <a:prstGeom prst="rect">
                <a:avLst/>
              </a:prstGeom>
              <a:blipFill>
                <a:blip r:embed="rId18"/>
                <a:stretch>
                  <a:fillRect l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3" grpId="0"/>
      <p:bldP spid="24" grpId="0"/>
      <p:bldP spid="31" grpId="0"/>
      <p:bldP spid="32" grpId="0"/>
      <p:bldP spid="33" grpId="0"/>
      <p:bldP spid="34" grpId="0"/>
      <p:bldP spid="35" grpId="0" animBg="1"/>
      <p:bldP spid="37" grpId="0" animBg="1"/>
      <p:bldP spid="38" grpId="0"/>
      <p:bldP spid="41" grpId="0" animBg="1"/>
      <p:bldP spid="42" grpId="0" animBg="1"/>
      <p:bldP spid="46" grpId="0" animBg="1"/>
      <p:bldP spid="47" grpId="0"/>
      <p:bldP spid="48" grpId="0"/>
      <p:bldP spid="51" grpId="0"/>
      <p:bldP spid="52" grpId="0"/>
      <p:bldP spid="53" grpId="0"/>
      <p:bldP spid="54" grpId="0"/>
      <p:bldP spid="55" grpId="0"/>
      <p:bldP spid="58" grpId="0" animBg="1"/>
      <p:bldP spid="59" grpId="0"/>
      <p:bldP spid="60" grpId="0"/>
      <p:bldP spid="61" grpId="0" animBg="1"/>
      <p:bldP spid="62" grpId="0"/>
      <p:bldP spid="64" grpId="0"/>
      <p:bldP spid="65" grpId="0"/>
      <p:bldP spid="66" grpId="0" animBg="1"/>
      <p:bldP spid="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1753</TotalTime>
  <Words>1130</Words>
  <Application>Microsoft Office PowerPoint</Application>
  <PresentationFormat>Widescreen</PresentationFormat>
  <Paragraphs>144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GEE 4812:  Principles of Geomatics</vt:lpstr>
      <vt:lpstr>Content</vt:lpstr>
      <vt:lpstr>Introduction</vt:lpstr>
      <vt:lpstr>Introduction</vt:lpstr>
      <vt:lpstr>Introduction</vt:lpstr>
      <vt:lpstr>ODM Method</vt:lpstr>
      <vt:lpstr>ODM Method</vt:lpstr>
      <vt:lpstr>Trigonometric Leveling: Inclined Stadia</vt:lpstr>
      <vt:lpstr>Trigonometric Leveling: Inclined Stadia</vt:lpstr>
      <vt:lpstr>Trigonometric Leveling: Inclined Stadia</vt:lpstr>
      <vt:lpstr>Trigonometric Leveling: Inclined Stadia</vt:lpstr>
      <vt:lpstr>Effect of Curvature &amp; Refraction</vt:lpstr>
      <vt:lpstr>Effect of Curvature &amp; Refraction</vt:lpstr>
      <vt:lpstr>Effect of Curvature &amp; Refraction</vt:lpstr>
      <vt:lpstr>Effect of Curvature &amp; Refraction</vt:lpstr>
      <vt:lpstr>Effect of Curvature &amp; Refraction</vt:lpstr>
      <vt:lpstr>Method of determining the elevation of a point by Theodolite</vt:lpstr>
      <vt:lpstr>EDM: Total Station</vt:lpstr>
      <vt:lpstr>EDM: Total Station</vt:lpstr>
      <vt:lpstr>Total Station: Capabilities</vt:lpstr>
      <vt:lpstr>Trigonometric Leveling: EDM</vt:lpstr>
      <vt:lpstr>Using Vertical Angle</vt:lpstr>
      <vt:lpstr>Using Zenith Angle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MS313: Mine Surveying</dc:title>
  <dc:creator>HP</dc:creator>
  <cp:lastModifiedBy>HP</cp:lastModifiedBy>
  <cp:revision>251</cp:revision>
  <dcterms:created xsi:type="dcterms:W3CDTF">2023-01-17T05:39:31Z</dcterms:created>
  <dcterms:modified xsi:type="dcterms:W3CDTF">2023-08-23T06:37:58Z</dcterms:modified>
</cp:coreProperties>
</file>