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21" r:id="rId3"/>
    <p:sldId id="322" r:id="rId4"/>
    <p:sldId id="323" r:id="rId5"/>
    <p:sldId id="347" r:id="rId6"/>
    <p:sldId id="346" r:id="rId7"/>
    <p:sldId id="324" r:id="rId8"/>
    <p:sldId id="325" r:id="rId9"/>
    <p:sldId id="326" r:id="rId10"/>
    <p:sldId id="327" r:id="rId11"/>
    <p:sldId id="348" r:id="rId12"/>
    <p:sldId id="328" r:id="rId13"/>
    <p:sldId id="329" r:id="rId14"/>
    <p:sldId id="34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1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51D77-2E2C-4F5B-B7C2-54EE130365D5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6692C-A1CD-4575-A35E-CFA970825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2964" cy="18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7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3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0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5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4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2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2966-6FB5-479B-84D7-EC6DB7C3172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9C698-D0F5-49E1-B744-138A58D34C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66" y="19843"/>
            <a:ext cx="1362634" cy="183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wataizya.minango@unza.z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73481"/>
            <a:ext cx="9144000" cy="2346472"/>
          </a:xfrm>
        </p:spPr>
        <p:txBody>
          <a:bodyPr>
            <a:normAutofit/>
          </a:bodyPr>
          <a:lstStyle/>
          <a:p>
            <a:r>
              <a:rPr lang="en-US" b="1" dirty="0"/>
              <a:t>GEE 4812: </a:t>
            </a:r>
            <a:br>
              <a:rPr lang="en-US" b="1" dirty="0"/>
            </a:br>
            <a:r>
              <a:rPr lang="en-US" b="1" dirty="0"/>
              <a:t>Principles of Geomatics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02023" y="4476006"/>
            <a:ext cx="11187953" cy="1655762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000" dirty="0"/>
              <a:t>LECTURER   :   Mr. </a:t>
            </a:r>
            <a:r>
              <a:rPr lang="en-US" sz="4000" dirty="0" err="1"/>
              <a:t>TWATAIZYA</a:t>
            </a:r>
            <a:r>
              <a:rPr lang="en-US" sz="4000" dirty="0"/>
              <a:t> </a:t>
            </a:r>
            <a:r>
              <a:rPr lang="en-US" sz="4000" dirty="0" err="1"/>
              <a:t>MINANGO</a:t>
            </a:r>
            <a:endParaRPr lang="en-US" sz="4000" dirty="0"/>
          </a:p>
          <a:p>
            <a:pPr algn="l">
              <a:lnSpc>
                <a:spcPct val="120000"/>
              </a:lnSpc>
            </a:pPr>
            <a:r>
              <a:rPr lang="en-US" sz="4000" dirty="0"/>
              <a:t>EMAIL          :   </a:t>
            </a:r>
            <a:r>
              <a:rPr lang="en-US" sz="4000" dirty="0">
                <a:hlinkClick r:id="rId2"/>
              </a:rPr>
              <a:t>twataizya.minango@unza.zm</a:t>
            </a:r>
            <a:endParaRPr lang="en-US" sz="4000" dirty="0"/>
          </a:p>
          <a:p>
            <a:pPr algn="l">
              <a:lnSpc>
                <a:spcPct val="120000"/>
              </a:lnSpc>
            </a:pPr>
            <a:r>
              <a:rPr lang="en-US" sz="4000" dirty="0"/>
              <a:t>OFFICE         :   B.Eng. Main Building, 1st Floor, Former </a:t>
            </a:r>
            <a:r>
              <a:rPr lang="en-US" sz="4000" dirty="0" err="1"/>
              <a:t>Zagis</a:t>
            </a:r>
            <a:r>
              <a:rPr lang="en-US" sz="4000" dirty="0"/>
              <a:t> Offices, Room 2</a:t>
            </a:r>
          </a:p>
          <a:p>
            <a:pPr algn="l">
              <a:lnSpc>
                <a:spcPct val="120000"/>
              </a:lnSpc>
            </a:pP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02023" y="2703680"/>
            <a:ext cx="112058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Single Point Positioning</a:t>
            </a:r>
          </a:p>
        </p:txBody>
      </p:sp>
    </p:spTree>
    <p:extLst>
      <p:ext uri="{BB962C8B-B14F-4D97-AF65-F5344CB8AC3E}">
        <p14:creationId xmlns:p14="http://schemas.microsoft.com/office/powerpoint/2010/main" val="48618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and Polar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15" y="1834678"/>
            <a:ext cx="11277600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b="1" dirty="0"/>
              <a:t>Join </a:t>
            </a:r>
            <a:r>
              <a:rPr lang="en-US" sz="2400" dirty="0"/>
              <a:t>: means the determination of the distance and bearing between two (2) points given their rectangular coordinates. </a:t>
            </a:r>
            <a:endParaRPr lang="en-US" sz="2400" b="1" dirty="0"/>
          </a:p>
          <a:p>
            <a:pPr algn="just">
              <a:lnSpc>
                <a:spcPct val="170000"/>
              </a:lnSpc>
            </a:pPr>
            <a:r>
              <a:rPr lang="en-US" sz="2400" b="1" dirty="0"/>
              <a:t>Polar</a:t>
            </a:r>
            <a:r>
              <a:rPr lang="en-US" sz="2400" dirty="0"/>
              <a:t> : means the determination of the coordinates of the second point given the coordinates of the first point, and the distance and bearing to the second point.</a:t>
            </a:r>
          </a:p>
        </p:txBody>
      </p:sp>
    </p:spTree>
    <p:extLst>
      <p:ext uri="{BB962C8B-B14F-4D97-AF65-F5344CB8AC3E}">
        <p14:creationId xmlns:p14="http://schemas.microsoft.com/office/powerpoint/2010/main" val="420834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2215" y="1834678"/>
                <a:ext cx="11277600" cy="5023322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70000"/>
                  </a:lnSpc>
                </a:pPr>
                <a:r>
                  <a:rPr lang="en-US" sz="2400" b="1" dirty="0"/>
                  <a:t>Bearing </a:t>
                </a:r>
                <a:r>
                  <a:rPr lang="en-US" sz="2400" dirty="0"/>
                  <a:t>: this is a clockwise angle from the reference direction (say like from the North). </a:t>
                </a:r>
              </a:p>
              <a:p>
                <a:pPr algn="just">
                  <a:lnSpc>
                    <a:spcPct val="170000"/>
                  </a:lnSpc>
                </a:pPr>
                <a:r>
                  <a:rPr lang="en-US" sz="2400" dirty="0"/>
                  <a:t>This bearing can be defined either as a “Whole Circle Bearing” (</a:t>
                </a:r>
                <a:r>
                  <a:rPr lang="en-US" sz="2400" dirty="0" err="1"/>
                  <a:t>WCB</a:t>
                </a:r>
                <a:r>
                  <a:rPr lang="en-US" sz="2400" dirty="0"/>
                  <a:t>), that is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400" dirty="0"/>
                  <a:t> from the North direction (reference) or as a Quadrant (Reduced) Bearing, that is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400" dirty="0"/>
                  <a:t> with respect to the North or South and the line to the point.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215" y="1834678"/>
                <a:ext cx="11277600" cy="5023322"/>
              </a:xfrm>
              <a:blipFill>
                <a:blip r:embed="rId2"/>
                <a:stretch>
                  <a:fillRect l="-703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311" y="4971282"/>
            <a:ext cx="3964667" cy="6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19" y="1927206"/>
            <a:ext cx="11216640" cy="421639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The computation of a bearing shown previously does not show the exact especially in the second, third and fourth quadrants. 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The quadrants are numbered clockwise starting from the upper right one. 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The quadrant where the point lies is determined by the value (+ or -) of the changes in Y and X-axes, i.e. ∆Y and ∆X in the respective quadrants. 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The figure shows the values of the changes and what value has to be added.</a:t>
            </a:r>
          </a:p>
        </p:txBody>
      </p:sp>
    </p:spTree>
    <p:extLst>
      <p:ext uri="{BB962C8B-B14F-4D97-AF65-F5344CB8AC3E}">
        <p14:creationId xmlns:p14="http://schemas.microsoft.com/office/powerpoint/2010/main" val="191127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 Calculation Quadrants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66" y="1758325"/>
            <a:ext cx="11120068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77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Bearing Calculation Quadrants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19" y="1927206"/>
            <a:ext cx="11216640" cy="4216399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Quadrant : ∆Y and ∆X are both positive, maintain the angle.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Quadrant : ∆Y is positive and ∆X is negative, add 180 degrees to the angle.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Quadrant : ∆Y and ∆X are both negative, add 180 degrees to the angle.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 Quadrant : ∆Y is negative and ∆X is positive, add 360 degrees to the angle.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976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Point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11216640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There are 3 types of elementary measurements.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These are Distance, Bearing and Angle. 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Bearings can be measured either directly by the use of a compass or indirectly by a known bearing + angle. 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Under this section, two types of single point positioning techniques are discussed.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These are: </a:t>
            </a:r>
            <a:r>
              <a:rPr lang="en-US" sz="2400" b="1" dirty="0"/>
              <a:t>Intersection and Resection.</a:t>
            </a:r>
          </a:p>
        </p:txBody>
      </p:sp>
    </p:spTree>
    <p:extLst>
      <p:ext uri="{BB962C8B-B14F-4D97-AF65-F5344CB8AC3E}">
        <p14:creationId xmlns:p14="http://schemas.microsoft.com/office/powerpoint/2010/main" val="42697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06536"/>
            <a:ext cx="10329845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With intersection a minimum of two known points is needed to coordinate a third point, and the unknown point is just measured to. 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There are a number of combinations of quantities to be measured. These are:</a:t>
            </a:r>
          </a:p>
          <a:p>
            <a:pPr marL="528638" indent="-342900" algn="just">
              <a:lnSpc>
                <a:spcPct val="170000"/>
              </a:lnSpc>
              <a:buFont typeface="Wingdings" panose="05000000000000000000" pitchFamily="2" charset="2"/>
              <a:buChar char="v"/>
              <a:tabLst>
                <a:tab pos="1439863" algn="l"/>
              </a:tabLst>
            </a:pPr>
            <a:r>
              <a:rPr lang="en-US" sz="2000" dirty="0"/>
              <a:t>Distance + distance</a:t>
            </a:r>
          </a:p>
          <a:p>
            <a:pPr marL="528638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439863" algn="l"/>
              </a:tabLst>
            </a:pPr>
            <a:r>
              <a:rPr lang="en-US" sz="2000" dirty="0"/>
              <a:t>Distance + bearing</a:t>
            </a:r>
          </a:p>
          <a:p>
            <a:pPr marL="528638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439863" algn="l"/>
              </a:tabLst>
            </a:pPr>
            <a:r>
              <a:rPr lang="en-US" sz="2000" dirty="0"/>
              <a:t>Distance + angle</a:t>
            </a:r>
          </a:p>
          <a:p>
            <a:pPr marL="528638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439863" algn="l"/>
              </a:tabLst>
            </a:pPr>
            <a:r>
              <a:rPr lang="en-US" sz="2000" dirty="0"/>
              <a:t>Bearing + bearing</a:t>
            </a:r>
          </a:p>
          <a:p>
            <a:pPr marL="528638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439863" algn="l"/>
              </a:tabLst>
            </a:pPr>
            <a:r>
              <a:rPr lang="en-US" sz="2000" dirty="0"/>
              <a:t>Bearing + angle</a:t>
            </a:r>
          </a:p>
          <a:p>
            <a:pPr marL="528638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1439863" algn="l"/>
              </a:tabLst>
            </a:pPr>
            <a:r>
              <a:rPr lang="en-US" sz="2000" dirty="0"/>
              <a:t>Angle + angle</a:t>
            </a:r>
          </a:p>
        </p:txBody>
      </p:sp>
    </p:spTree>
    <p:extLst>
      <p:ext uri="{BB962C8B-B14F-4D97-AF65-F5344CB8AC3E}">
        <p14:creationId xmlns:p14="http://schemas.microsoft.com/office/powerpoint/2010/main" val="344422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67FF2-9304-A931-6F38-80F7255AC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17" y="1690688"/>
            <a:ext cx="10595766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EC5BB-9B44-A0C7-1DDC-CA89F7652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54" y="1329115"/>
            <a:ext cx="10376291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2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133" y="1539558"/>
                <a:ext cx="5748867" cy="496284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CASE 1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Finding coordinates of P from A</a:t>
                </a:r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551.49 − 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74.86</m:t>
                                </m:r>
                              </m:num>
                              <m:den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84.54 −967.01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376.63</m:t>
                                </m:r>
                              </m:num>
                              <m:den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282.47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07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But ∆Y is +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ve</a:t>
                </a:r>
                <a:r>
                  <a:rPr lang="en-US" sz="2000" dirty="0">
                    <a:solidFill>
                      <a:srgbClr val="FF0000"/>
                    </a:solidFill>
                  </a:rPr>
                  <a:t> and ∆X is –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ve</a:t>
                </a:r>
                <a:r>
                  <a:rPr lang="en-US" sz="2000" dirty="0">
                    <a:solidFill>
                      <a:srgbClr val="FF0000"/>
                    </a:solidFill>
                  </a:rPr>
                  <a:t>, so we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07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sz="2000" b="1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126</m:t>
                        </m:r>
                      </m:e>
                      <m:sup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52</m:t>
                            </m:r>
                          </m:e>
                          <m:sup>
                            <m:r>
                              <a:rPr lang="en-US" sz="20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</a:pPr>
                <a:r>
                  <a:rPr lang="en-US" sz="2000" dirty="0"/>
                  <a:t>Bearing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355600" indent="0">
                  <a:lnSpc>
                    <a:spcPct val="150000"/>
                  </a:lnSpc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126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52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06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73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133" y="1539558"/>
                <a:ext cx="5748867" cy="4962842"/>
              </a:xfrm>
              <a:blipFill>
                <a:blip r:embed="rId2"/>
                <a:stretch>
                  <a:fillRect l="-1379" t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610" y="1690688"/>
            <a:ext cx="4816257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6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Projection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Rectangular Coordinate System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Polar Coordinate System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Intersection Method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Resection Method</a:t>
            </a:r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  <a:p>
            <a:pPr marL="3556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65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133" y="1539558"/>
                <a:ext cx="7480131" cy="496284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CASE 1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Angle APB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𝐴𝑛𝑔𝑙𝑒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𝐴𝑃𝐵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𝐴𝑛𝑔𝑙𝑒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𝐴𝑃𝐵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06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42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64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62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58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Find Distance AB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551.49 − 174.86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684.54 −967.01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=470.786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Calculating the Distance AP using sine rule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</m:s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𝐴𝑃𝐵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470.786 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64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17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58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=477.776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Coordinates of P from A</a:t>
                </a:r>
                <a:endParaRPr lang="en-US" sz="1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func>
                      <m:func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𝐴𝑃</m:t>
                            </m:r>
                          </m:sub>
                        </m:sSub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=174.86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+477.776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73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29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=633.58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𝐴𝑃</m:t>
                            </m:r>
                          </m:sub>
                        </m:sSub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967.01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+477.776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73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29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1100.64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133" y="1539558"/>
                <a:ext cx="7480131" cy="4962842"/>
              </a:xfrm>
              <a:blipFill>
                <a:blip r:embed="rId2"/>
                <a:stretch>
                  <a:fillRect l="-1304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264" y="2070250"/>
            <a:ext cx="4155224" cy="179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5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133" y="1539558"/>
                <a:ext cx="6206067" cy="496284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CASE 1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Finding coordinates of P from B</a:t>
                </a:r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174.86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−551.49 </m:t>
                                </m:r>
                              </m:num>
                              <m:den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967.01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84.54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−376.63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282.47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−53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07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</a:pPr>
                <a:r>
                  <a:rPr lang="en-US" sz="1400" dirty="0">
                    <a:solidFill>
                      <a:srgbClr val="FF0000"/>
                    </a:solidFill>
                  </a:rPr>
                  <a:t>But ∆Y is -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ve</a:t>
                </a:r>
                <a:r>
                  <a:rPr lang="en-US" sz="1400" dirty="0">
                    <a:solidFill>
                      <a:srgbClr val="FF0000"/>
                    </a:solidFill>
                  </a:rPr>
                  <a:t> and ∆X is +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ve</a:t>
                </a:r>
                <a:r>
                  <a:rPr lang="en-US" sz="1400" dirty="0">
                    <a:solidFill>
                      <a:srgbClr val="FF0000"/>
                    </a:solidFill>
                  </a:rPr>
                  <a:t>, so we 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−53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07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49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US" sz="1400" b="1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306</m:t>
                        </m:r>
                      </m:e>
                      <m:sup>
                        <m: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52</m:t>
                            </m:r>
                          </m:e>
                          <m:sup>
                            <m:r>
                              <a:rPr lang="en-US" sz="14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1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1400" dirty="0"/>
                  <a:t> (note this value has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1400" dirty="0"/>
                  <a:t>difference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1400" dirty="0"/>
                  <a:t>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Bearing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endParaRPr lang="en-US" sz="1400" b="1" dirty="0"/>
              </a:p>
              <a:p>
                <a:pPr marL="355600" indent="0">
                  <a:lnSpc>
                    <a:spcPct val="110000"/>
                  </a:lnSpc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𝐵𝑃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𝐵𝐴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1400" dirty="0"/>
              </a:p>
              <a:p>
                <a:pPr marL="357188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306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52</m:t>
                            </m:r>
                          </m:e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e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371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 (over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𝟑𝟔𝟎</m:t>
                        </m:r>
                      </m:e>
                      <m:sup>
                        <m:r>
                          <a:rPr lang="en-US" sz="1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14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357188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371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</m:e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1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e>
                      <m:sup>
                        <m:r>
                          <a:rPr lang="en-US" sz="1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  <a:p>
                <a:pPr marL="357188" indent="0">
                  <a:lnSpc>
                    <a:spcPct val="110000"/>
                  </a:lnSpc>
                  <a:buNone/>
                </a:pPr>
                <a:endParaRPr lang="en-US" sz="2000" dirty="0"/>
              </a:p>
              <a:p>
                <a:pPr marL="357188" indent="0">
                  <a:lnSpc>
                    <a:spcPct val="110000"/>
                  </a:lnSpc>
                  <a:buNone/>
                </a:pPr>
                <a:endParaRPr lang="en-US" sz="2000" dirty="0"/>
              </a:p>
              <a:p>
                <a:pPr marL="357188" indent="-357188">
                  <a:lnSpc>
                    <a:spcPct val="110000"/>
                  </a:lnSpc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133" y="1539558"/>
                <a:ext cx="6206067" cy="4962842"/>
              </a:xfrm>
              <a:blipFill>
                <a:blip r:embed="rId2"/>
                <a:stretch>
                  <a:fillRect l="-1572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407"/>
          <a:stretch/>
        </p:blipFill>
        <p:spPr>
          <a:xfrm>
            <a:off x="6676906" y="2486244"/>
            <a:ext cx="4905375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31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133" y="1539558"/>
                <a:ext cx="6867483" cy="496284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CASE 1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Calculating the Distance BP using sine rule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𝐵𝑃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𝐴𝑃𝐵</m:t>
                            </m:r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470.786 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06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58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=424.119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Coordinates of P from B</a:t>
                </a:r>
                <a:endParaRPr lang="en-US" sz="1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func>
                      <m:func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𝐴𝑃</m:t>
                            </m:r>
                          </m:sub>
                        </m:sSub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=551.49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+424.119</m:t>
                    </m:r>
                    <m:func>
                      <m:func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=633.57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𝐴𝑃</m:t>
                            </m:r>
                          </m:sub>
                        </m:sSub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684.54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+424.119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1100.64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Ideally these values should be the same with those previously calculated from A.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In this case the X values are the same but the Y values are slightly different.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So we take the average.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633.58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+633.57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633.5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en-US" sz="1600" dirty="0">
                    <a:solidFill>
                      <a:prstClr val="black"/>
                    </a:solidFill>
                  </a:rPr>
                  <a:t>Therefore coordinates of P =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633.58m</a:t>
                </a:r>
                <a:r>
                  <a:rPr lang="en-US" sz="1600" dirty="0">
                    <a:solidFill>
                      <a:prstClr val="black"/>
                    </a:solidFill>
                  </a:rPr>
                  <a:t>,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1100.64m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>
                  <a:lnSpc>
                    <a:spcPct val="100000"/>
                  </a:lnSpc>
                </a:pPr>
                <a:r>
                  <a:rPr lang="en-US" sz="1600" dirty="0">
                    <a:solidFill>
                      <a:prstClr val="black"/>
                    </a:solidFill>
                  </a:rPr>
                  <a:t>Also written as 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P (</a:t>
                </a:r>
                <a:r>
                  <a:rPr lang="en-US" sz="1600" b="1" dirty="0" err="1">
                    <a:solidFill>
                      <a:prstClr val="black"/>
                    </a:solidFill>
                  </a:rPr>
                  <a:t>633.58m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, </a:t>
                </a:r>
                <a:r>
                  <a:rPr lang="en-US" sz="1600" b="1" dirty="0" err="1">
                    <a:solidFill>
                      <a:prstClr val="black"/>
                    </a:solidFill>
                  </a:rPr>
                  <a:t>1100.64m</a:t>
                </a:r>
                <a:r>
                  <a:rPr lang="en-US" sz="1600" b="1" dirty="0">
                    <a:solidFill>
                      <a:prstClr val="black"/>
                    </a:solidFill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133" y="1539558"/>
                <a:ext cx="6867483" cy="4962842"/>
              </a:xfrm>
              <a:blipFill>
                <a:blip r:embed="rId2"/>
                <a:stretch>
                  <a:fillRect l="-1420" t="-172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327" r="2733"/>
          <a:stretch/>
        </p:blipFill>
        <p:spPr>
          <a:xfrm>
            <a:off x="7309506" y="2230698"/>
            <a:ext cx="4524376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3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133" y="1539558"/>
                <a:ext cx="6858339" cy="496284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CASE 2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Finding coordinates of P from A</a:t>
                </a:r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126</m:t>
                        </m:r>
                      </m:e>
                      <m:sup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52</m:t>
                            </m:r>
                          </m:e>
                          <m:sup>
                            <m:r>
                              <a:rPr lang="en-US" sz="16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=470.786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=477.776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/>
              </a:p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Bearing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𝑨𝑷</m:t>
                        </m:r>
                      </m:sub>
                    </m:sSub>
                  </m:oMath>
                </a14:m>
                <a:endParaRPr lang="en-US" sz="1600" b="1" dirty="0"/>
              </a:p>
              <a:p>
                <a:pPr marL="355600" indent="0">
                  <a:lnSpc>
                    <a:spcPct val="150000"/>
                  </a:lnSpc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1600" dirty="0"/>
              </a:p>
              <a:p>
                <a:pPr marL="357188" indent="-357188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126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52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06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179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58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0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Coordinates of P from A</a:t>
                </a:r>
                <a:endParaRPr lang="en-US" sz="1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𝐴𝑃</m:t>
                            </m:r>
                          </m:sub>
                        </m:sSub>
                      </m:e>
                    </m:func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=174.86+477.776</m:t>
                    </m:r>
                    <m:func>
                      <m:func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179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58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175.02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𝐴𝑃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𝐴𝑃</m:t>
                            </m:r>
                          </m:sub>
                        </m:sSub>
                      </m:e>
                    </m:func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=967.01+477.776</m:t>
                    </m:r>
                    <m:func>
                      <m:func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179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58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489.23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7188" indent="-357188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133" y="1539558"/>
                <a:ext cx="6858339" cy="4962842"/>
              </a:xfrm>
              <a:blipFill>
                <a:blip r:embed="rId2"/>
                <a:stretch>
                  <a:fillRect l="-1422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33" y="1690688"/>
            <a:ext cx="424318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1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7133" y="1539558"/>
                <a:ext cx="6858339" cy="496284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b="1" dirty="0"/>
                  <a:t>CASE 2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sz="2400" b="1" dirty="0">
                    <a:solidFill>
                      <a:srgbClr val="FF0000"/>
                    </a:solidFill>
                  </a:rPr>
                  <a:t>Finding coordinates of P from B</a:t>
                </a:r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52</m:t>
                            </m:r>
                          </m:e>
                          <m:sup>
                            <m:r>
                              <a:rPr lang="en-US" sz="1600" b="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e>
                      <m:sup>
                        <m:r>
                          <a:rPr lang="en-US" sz="16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=470.786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=424.119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Bearing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endParaRPr lang="en-US" sz="1600" b="1" dirty="0"/>
              </a:p>
              <a:p>
                <a:pPr marL="355600" indent="0">
                  <a:lnSpc>
                    <a:spcPct val="150000"/>
                  </a:lnSpc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𝐵𝑃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5600" indent="0">
                  <a:lnSpc>
                    <a:spcPct val="150000"/>
                  </a:lnSpc>
                  <a:buNone/>
                  <a:tabLst>
                    <a:tab pos="3556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306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52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17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242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34</m:t>
                              </m:r>
                            </m:e>
                            <m:sup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e>
                        <m:sup>
                          <m: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lvl="0">
                  <a:lnSpc>
                    <a:spcPct val="100000"/>
                  </a:lnSpc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Coordinates of P from A</a:t>
                </a:r>
                <a:endParaRPr lang="en-US" sz="1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func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551.49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424.119</m:t>
                    </m:r>
                    <m:func>
                      <m:func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242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175.02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func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684.54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424.119</m:t>
                    </m:r>
                    <m:func>
                      <m:func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242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</m:t>
                            </m:r>
                          </m:e>
                          <m:sup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489.23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600" dirty="0">
                  <a:solidFill>
                    <a:prstClr val="black"/>
                  </a:solidFill>
                </a:endParaRPr>
              </a:p>
              <a:p>
                <a:pPr lvl="0">
                  <a:lnSpc>
                    <a:spcPct val="100000"/>
                  </a:lnSpc>
                </a:pPr>
                <a:r>
                  <a:rPr lang="en-US" sz="1600" dirty="0">
                    <a:solidFill>
                      <a:prstClr val="black"/>
                    </a:solidFill>
                  </a:rPr>
                  <a:t>In this case the X and Y values are the same as those calculated from A.</a:t>
                </a:r>
              </a:p>
              <a:p>
                <a:pPr marL="357188" indent="-357188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7133" y="1539558"/>
                <a:ext cx="6858339" cy="4962842"/>
              </a:xfrm>
              <a:blipFill>
                <a:blip r:embed="rId2"/>
                <a:stretch>
                  <a:fillRect l="-1422" t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472" y="1792224"/>
            <a:ext cx="4597992" cy="30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7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16" y="1891208"/>
            <a:ext cx="11166764" cy="45461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This technique involves the coordination of a point by occupying the unknown point and observing only directions to at least three (3) known points.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This is very useful if you have control well on high ground and visibility from the unknown point possible.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The configuration of the points may differ from situation to situation but the formulas to use are the same.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Basically you have 3 possible configuration for a three-point resection.</a:t>
            </a:r>
          </a:p>
        </p:txBody>
      </p:sp>
    </p:spTree>
    <p:extLst>
      <p:ext uri="{BB962C8B-B14F-4D97-AF65-F5344CB8AC3E}">
        <p14:creationId xmlns:p14="http://schemas.microsoft.com/office/powerpoint/2010/main" val="2651516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1381124"/>
            <a:ext cx="7110264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67" y="4780743"/>
            <a:ext cx="11166764" cy="16200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There are a number of ways of determining the coordinates with resection. 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Only one will be discussed in this section </a:t>
            </a:r>
            <a:r>
              <a:rPr lang="en-US" sz="2400" dirty="0" err="1"/>
              <a:t>i.e</a:t>
            </a:r>
            <a:r>
              <a:rPr lang="en-US" sz="2400" dirty="0"/>
              <a:t> </a:t>
            </a:r>
            <a:r>
              <a:rPr lang="en-US" sz="2400" dirty="0" err="1"/>
              <a:t>Tienstra</a:t>
            </a:r>
            <a:r>
              <a:rPr lang="en-US" sz="2400" dirty="0"/>
              <a:t> method.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67" y="1690688"/>
            <a:ext cx="7131394" cy="27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80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Tienstra</a:t>
            </a:r>
            <a:r>
              <a:rPr lang="en-US" dirty="0"/>
              <a:t>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69261-9B13-CDA2-B257-AFAC2213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8" y="1719293"/>
            <a:ext cx="10638442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1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Tienstra</a:t>
            </a:r>
            <a:r>
              <a:rPr lang="en-US" dirty="0"/>
              <a:t>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375" y="1600200"/>
            <a:ext cx="492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Determine the coordinates of 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688" y="2098712"/>
            <a:ext cx="6747129" cy="43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Systems: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90688"/>
            <a:ext cx="11216640" cy="5023322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</a:pPr>
            <a:r>
              <a:rPr lang="en-US" dirty="0"/>
              <a:t>The relative position of a feature or a point is defined by means of coordinates in a certain coordinate system.</a:t>
            </a:r>
          </a:p>
          <a:p>
            <a:pPr lvl="0" algn="just">
              <a:lnSpc>
                <a:spcPct val="170000"/>
              </a:lnSpc>
            </a:pPr>
            <a:r>
              <a:rPr lang="en-US" dirty="0"/>
              <a:t>Therefore, a point on the earth may be located by geographical coordinates, i.e. longitude, latitude and altitude.</a:t>
            </a:r>
          </a:p>
          <a:p>
            <a:pPr lvl="0" algn="just">
              <a:lnSpc>
                <a:spcPct val="170000"/>
              </a:lnSpc>
            </a:pPr>
            <a:r>
              <a:rPr lang="en-US" dirty="0"/>
              <a:t>Maps are made as plane reproduction of the earth. </a:t>
            </a:r>
          </a:p>
        </p:txBody>
      </p:sp>
    </p:spTree>
    <p:extLst>
      <p:ext uri="{BB962C8B-B14F-4D97-AF65-F5344CB8AC3E}">
        <p14:creationId xmlns:p14="http://schemas.microsoft.com/office/powerpoint/2010/main" val="2579596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Tienstra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6032" y="1690688"/>
                <a:ext cx="7296912" cy="4962842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08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func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0.729585896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47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29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func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09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0.780521861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e>
                        </m:func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23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55</m:t>
                                </m:r>
                              </m:e>
                              <m:sup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0.90625254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00000"/>
                  </a:lnSpc>
                </a:pPr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0.729585896</m:t>
                            </m:r>
                          </m:e>
                        </m:d>
                        <m:d>
                          <m:dPr>
                            <m:ctrlP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1000.00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0.780521861</m:t>
                            </m:r>
                          </m:e>
                        </m:d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.00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(0.90625254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.00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0.729585896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0.78052186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0.90625254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=2128.39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0.729585896</m:t>
                            </m:r>
                          </m:e>
                        </m:d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5300.00</m:t>
                            </m:r>
                          </m:e>
                        </m:d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0.780521861</m:t>
                            </m:r>
                          </m:e>
                        </m:d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en-US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.00</m:t>
                            </m:r>
                          </m:e>
                        </m:d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+(0.90625254</m:t>
                        </m:r>
                        <m:r>
                          <m:rPr>
                            <m:nor/>
                          </m:rPr>
                          <a:rPr lang="en-US" sz="1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63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</m:t>
                        </m:r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.00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0.729585896</m:t>
                            </m:r>
                          </m:e>
                        </m:d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0.78052186</m:t>
                            </m:r>
                          </m:e>
                        </m:d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+(0.90625254)</m:t>
                        </m:r>
                      </m:den>
                    </m:f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=5578.81</m:t>
                    </m:r>
                    <m:r>
                      <a:rPr 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endParaRPr lang="en-US" sz="16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7188" indent="-357188">
                  <a:lnSpc>
                    <a:spcPct val="150000"/>
                  </a:lnSpc>
                  <a:buNone/>
                </a:pPr>
                <a:endParaRPr lang="en-US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032" y="1690688"/>
                <a:ext cx="7296912" cy="4962842"/>
              </a:xfrm>
              <a:blipFill>
                <a:blip r:embed="rId2"/>
                <a:stretch>
                  <a:fillRect l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541" y="2180608"/>
            <a:ext cx="4122649" cy="25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69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640499"/>
            <a:ext cx="11090031" cy="4742716"/>
          </a:xfrm>
        </p:spPr>
        <p:txBody>
          <a:bodyPr>
            <a:noAutofit/>
          </a:bodyPr>
          <a:lstStyle/>
          <a:p>
            <a:pPr marL="315913" indent="0" algn="ctr">
              <a:lnSpc>
                <a:spcPct val="150000"/>
              </a:lnSpc>
              <a:buNone/>
            </a:pPr>
            <a:r>
              <a:rPr lang="en-US" sz="15000" dirty="0">
                <a:latin typeface="+mj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66793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Systems: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1" y="1834678"/>
            <a:ext cx="6236676" cy="414409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Since the earth is spheroidal, a projection system must be used to reproduce the earth on the plane (flat surface). 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Thus the projection system defines mathematically a link between the earth and the earth on the map.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77" y="2115575"/>
            <a:ext cx="4209464" cy="420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Systems: Projection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78" y="1321700"/>
            <a:ext cx="11258842" cy="112548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Earth projected from 3D (spheroid) to </a:t>
            </a:r>
            <a:r>
              <a:rPr lang="en-US" sz="2400" dirty="0" err="1"/>
              <a:t>2D</a:t>
            </a:r>
            <a:r>
              <a:rPr lang="en-US" sz="2400" dirty="0"/>
              <a:t> (flat surface).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94" y="2352297"/>
            <a:ext cx="6657409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5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 Systems: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34678"/>
            <a:ext cx="11216640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There are two coordinate systems used in plane surveying are: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/>
              <a:t>Rectangular Plane Coordinates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US" dirty="0"/>
              <a:t>Polar Plane Coordinates</a:t>
            </a:r>
          </a:p>
        </p:txBody>
      </p:sp>
    </p:spTree>
    <p:extLst>
      <p:ext uri="{BB962C8B-B14F-4D97-AF65-F5344CB8AC3E}">
        <p14:creationId xmlns:p14="http://schemas.microsoft.com/office/powerpoint/2010/main" val="234324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Plane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" y="1834678"/>
            <a:ext cx="11216640" cy="428145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In surveying, the coordinate systems are different from mathematical coordinate systems in that the X- axis defined along the North-South direction and the Y- axis along the East-West direction. 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For example, a point P is expressed as P (Y, X). (see figure)</a:t>
            </a:r>
          </a:p>
        </p:txBody>
      </p:sp>
    </p:spTree>
    <p:extLst>
      <p:ext uri="{BB962C8B-B14F-4D97-AF65-F5344CB8AC3E}">
        <p14:creationId xmlns:p14="http://schemas.microsoft.com/office/powerpoint/2010/main" val="4867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Rectangular Plane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72031"/>
            <a:ext cx="5980853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That is the X-axis is positive to the north, which is the zero direction and the Y-axis is positive to the east.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 The calculations in both systems are exactly the same.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38" y="2247370"/>
            <a:ext cx="4567262" cy="32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Plane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90688"/>
            <a:ext cx="10866120" cy="5023322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dirty="0"/>
              <a:t>The relative position of two points can also be given by distance (d) between the points and the bearing (</a:t>
            </a:r>
            <a:r>
              <a:rPr lang="el-GR" sz="2400" dirty="0"/>
              <a:t>α</a:t>
            </a:r>
            <a:r>
              <a:rPr lang="en-US" sz="2400" dirty="0"/>
              <a:t>).</a:t>
            </a:r>
          </a:p>
          <a:p>
            <a:pPr algn="just">
              <a:lnSpc>
                <a:spcPct val="170000"/>
              </a:lnSpc>
            </a:pPr>
            <a:r>
              <a:rPr lang="en-US" sz="2400" dirty="0"/>
              <a:t>These are referred to as Polar coordinates. (Figure below)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3962676"/>
            <a:ext cx="5384648" cy="2217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20477" y="5534708"/>
                <a:ext cx="380104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Polar Coordinates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477" y="5534708"/>
                <a:ext cx="3801041" cy="430887"/>
              </a:xfrm>
              <a:prstGeom prst="rect">
                <a:avLst/>
              </a:prstGeom>
              <a:blipFill>
                <a:blip r:embed="rId3"/>
                <a:stretch>
                  <a:fillRect l="-5778" t="-23944" b="-49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24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2016</TotalTime>
  <Words>1399</Words>
  <Application>Microsoft Office PowerPoint</Application>
  <PresentationFormat>Widescreen</PresentationFormat>
  <Paragraphs>163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Office Theme</vt:lpstr>
      <vt:lpstr>GEE 4812:  Principles of Geomatics</vt:lpstr>
      <vt:lpstr>Content</vt:lpstr>
      <vt:lpstr>Coordinate Systems: Introduction</vt:lpstr>
      <vt:lpstr>Coordinate Systems: Projection</vt:lpstr>
      <vt:lpstr>Coordinate Systems: Projection</vt:lpstr>
      <vt:lpstr>Coordinate Systems: Types</vt:lpstr>
      <vt:lpstr>Rectangular Plane Coordinates</vt:lpstr>
      <vt:lpstr>Rectangular Plane Coordinates</vt:lpstr>
      <vt:lpstr>Polar Plane Coordinates</vt:lpstr>
      <vt:lpstr>Join and Polar</vt:lpstr>
      <vt:lpstr>Bearing</vt:lpstr>
      <vt:lpstr>Bearing</vt:lpstr>
      <vt:lpstr>Bearing Calculation Quadrants</vt:lpstr>
      <vt:lpstr>Bearing Calculation Quadrants</vt:lpstr>
      <vt:lpstr>Single Point Positioning</vt:lpstr>
      <vt:lpstr>Intersection</vt:lpstr>
      <vt:lpstr>Intersection</vt:lpstr>
      <vt:lpstr>Intersection</vt:lpstr>
      <vt:lpstr>Intersection</vt:lpstr>
      <vt:lpstr>Intersection</vt:lpstr>
      <vt:lpstr>Intersection</vt:lpstr>
      <vt:lpstr>Intersection</vt:lpstr>
      <vt:lpstr>Intersection</vt:lpstr>
      <vt:lpstr>Intersection</vt:lpstr>
      <vt:lpstr>Resection</vt:lpstr>
      <vt:lpstr>Resection</vt:lpstr>
      <vt:lpstr>Resection</vt:lpstr>
      <vt:lpstr>Tienstra Method</vt:lpstr>
      <vt:lpstr>Tienstra Method</vt:lpstr>
      <vt:lpstr>Tienstra Method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MS313: Mine Surveying</dc:title>
  <dc:creator>HP</dc:creator>
  <cp:lastModifiedBy>HP</cp:lastModifiedBy>
  <cp:revision>313</cp:revision>
  <dcterms:created xsi:type="dcterms:W3CDTF">2023-01-17T05:39:31Z</dcterms:created>
  <dcterms:modified xsi:type="dcterms:W3CDTF">2023-08-30T06:48:30Z</dcterms:modified>
</cp:coreProperties>
</file>