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7" r:id="rId15"/>
    <p:sldId id="298" r:id="rId16"/>
    <p:sldId id="299" r:id="rId17"/>
    <p:sldId id="300" r:id="rId18"/>
    <p:sldId id="301" r:id="rId19"/>
    <p:sldId id="295" r:id="rId20"/>
    <p:sldId id="296" r:id="rId21"/>
    <p:sldId id="302" r:id="rId22"/>
    <p:sldId id="312" r:id="rId23"/>
    <p:sldId id="303" r:id="rId24"/>
    <p:sldId id="304" r:id="rId25"/>
    <p:sldId id="305" r:id="rId26"/>
    <p:sldId id="306" r:id="rId27"/>
    <p:sldId id="311" r:id="rId28"/>
    <p:sldId id="307" r:id="rId29"/>
    <p:sldId id="308" r:id="rId30"/>
    <p:sldId id="309" r:id="rId31"/>
    <p:sldId id="310" r:id="rId32"/>
    <p:sldId id="27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2964" cy="1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2966-6FB5-479B-84D7-EC6DB7C3172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6" y="19843"/>
            <a:ext cx="1362634" cy="18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wataizya.minango@unza.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73481"/>
            <a:ext cx="9144000" cy="2346472"/>
          </a:xfrm>
        </p:spPr>
        <p:txBody>
          <a:bodyPr>
            <a:normAutofit/>
          </a:bodyPr>
          <a:lstStyle/>
          <a:p>
            <a:r>
              <a:rPr lang="en-US" b="1" dirty="0" smtClean="0"/>
              <a:t>GEE 4812: </a:t>
            </a:r>
            <a:br>
              <a:rPr lang="en-US" b="1" dirty="0" smtClean="0"/>
            </a:br>
            <a:r>
              <a:rPr lang="en-US" b="1" dirty="0" smtClean="0"/>
              <a:t>Principles of Geomatics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2023" y="4476006"/>
            <a:ext cx="11187953" cy="16557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000" dirty="0" smtClean="0"/>
              <a:t>LECTURER   :   Mr. </a:t>
            </a:r>
            <a:r>
              <a:rPr lang="en-US" sz="4000" dirty="0" err="1" smtClean="0"/>
              <a:t>TWATAIZYA</a:t>
            </a:r>
            <a:r>
              <a:rPr lang="en-US" sz="4000" dirty="0" smtClean="0"/>
              <a:t> </a:t>
            </a:r>
            <a:r>
              <a:rPr lang="en-US" sz="4000" dirty="0" err="1" smtClean="0"/>
              <a:t>MINANGO</a:t>
            </a:r>
            <a:endParaRPr lang="en-US" sz="4000" dirty="0" smtClean="0"/>
          </a:p>
          <a:p>
            <a:pPr algn="l">
              <a:lnSpc>
                <a:spcPct val="120000"/>
              </a:lnSpc>
            </a:pPr>
            <a:r>
              <a:rPr lang="en-US" sz="4000" dirty="0" smtClean="0"/>
              <a:t>EMAIL          :   </a:t>
            </a:r>
            <a:r>
              <a:rPr lang="en-US" sz="4000" dirty="0" smtClean="0">
                <a:hlinkClick r:id="rId2"/>
              </a:rPr>
              <a:t>twataizya.minango@unza.zm</a:t>
            </a:r>
            <a:endParaRPr lang="en-US" sz="4000" dirty="0" smtClean="0"/>
          </a:p>
          <a:p>
            <a:pPr algn="l">
              <a:lnSpc>
                <a:spcPct val="120000"/>
              </a:lnSpc>
            </a:pPr>
            <a:r>
              <a:rPr lang="en-US" sz="4000" dirty="0" smtClean="0"/>
              <a:t>OFFICE         </a:t>
            </a:r>
            <a:r>
              <a:rPr lang="en-US" sz="4000" dirty="0"/>
              <a:t>:   B.Eng. Main Building, 1st Floor, Former </a:t>
            </a:r>
            <a:r>
              <a:rPr lang="en-US" sz="4000" dirty="0" err="1"/>
              <a:t>Zagis</a:t>
            </a:r>
            <a:r>
              <a:rPr lang="en-US" sz="4000" dirty="0"/>
              <a:t> Offices, Room 2</a:t>
            </a:r>
          </a:p>
          <a:p>
            <a:pPr algn="l">
              <a:lnSpc>
                <a:spcPct val="120000"/>
              </a:lnSpc>
            </a:pP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79646" y="2739539"/>
            <a:ext cx="60327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Leveling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of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2271152"/>
            <a:ext cx="4076700" cy="3686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054458"/>
            <a:ext cx="6222435" cy="4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Readings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-557" r="60905" b="1"/>
          <a:stretch/>
        </p:blipFill>
        <p:spPr>
          <a:xfrm>
            <a:off x="7274019" y="606098"/>
            <a:ext cx="3005138" cy="6024562"/>
          </a:xfrm>
          <a:prstGeom prst="rect">
            <a:avLst/>
          </a:prstGeom>
        </p:spPr>
      </p:pic>
      <p:pic>
        <p:nvPicPr>
          <p:cNvPr id="7" name="Picture 2" descr="cross-hai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17" y="2475378"/>
            <a:ext cx="575378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Readings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36" y="1544760"/>
            <a:ext cx="8029128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Leveling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25" y="1471470"/>
            <a:ext cx="8848916" cy="51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2067761"/>
            <a:ext cx="10869706" cy="5023322"/>
          </a:xfrm>
        </p:spPr>
        <p:txBody>
          <a:bodyPr>
            <a:noAutofit/>
          </a:bodyPr>
          <a:lstStyle/>
          <a:p>
            <a:pPr marL="1076325" lvl="0" indent="-1076325" algn="just">
              <a:lnSpc>
                <a:spcPct val="170000"/>
              </a:lnSpc>
              <a:buNone/>
            </a:pPr>
            <a:r>
              <a:rPr lang="en-US" sz="2400" b="1" dirty="0" smtClean="0"/>
              <a:t>Datum</a:t>
            </a:r>
            <a:r>
              <a:rPr lang="en-US" sz="2400" b="1" dirty="0"/>
              <a:t>:</a:t>
            </a:r>
            <a:r>
              <a:rPr lang="en-US" sz="2400" dirty="0"/>
              <a:t> Datum is any arbitrarily assumed level surface to which elevations are referred.</a:t>
            </a:r>
          </a:p>
          <a:p>
            <a:pPr marL="2600325" lvl="0" indent="-2600325" algn="just">
              <a:lnSpc>
                <a:spcPct val="170000"/>
              </a:lnSpc>
              <a:buNone/>
            </a:pPr>
            <a:r>
              <a:rPr lang="en-US" sz="2400" b="1" dirty="0" smtClean="0"/>
              <a:t>Reduced </a:t>
            </a:r>
            <a:r>
              <a:rPr lang="en-US" sz="2400" b="1" dirty="0"/>
              <a:t>level (</a:t>
            </a:r>
            <a:r>
              <a:rPr lang="en-US" sz="2400" b="1" dirty="0" err="1"/>
              <a:t>RL</a:t>
            </a:r>
            <a:r>
              <a:rPr lang="en-US" sz="2400" b="1" dirty="0"/>
              <a:t>):</a:t>
            </a:r>
            <a:r>
              <a:rPr lang="en-US" sz="2400" dirty="0"/>
              <a:t> The reduced level of a place is its elevation or vertical distance above or below the datum or any ﬁxed point.</a:t>
            </a:r>
          </a:p>
          <a:p>
            <a:pPr marL="1792288" lvl="0" indent="-1792288" algn="just">
              <a:lnSpc>
                <a:spcPct val="170000"/>
              </a:lnSpc>
              <a:buNone/>
            </a:pPr>
            <a:r>
              <a:rPr lang="en-US" sz="2400" b="1" dirty="0" smtClean="0"/>
              <a:t>Line </a:t>
            </a:r>
            <a:r>
              <a:rPr lang="en-US" sz="2400" b="1" dirty="0"/>
              <a:t>of sight:</a:t>
            </a:r>
            <a:r>
              <a:rPr lang="en-US" sz="2400" dirty="0"/>
              <a:t> It is the imaginary line joining the intersection of the crosshairs of the diaphragm to the optical </a:t>
            </a:r>
            <a:r>
              <a:rPr lang="en-US" sz="2400" dirty="0" err="1"/>
              <a:t>centre</a:t>
            </a:r>
            <a:r>
              <a:rPr lang="en-US" sz="2400" dirty="0"/>
              <a:t> of the object glass and its continuation.</a:t>
            </a:r>
          </a:p>
          <a:p>
            <a:pPr marL="1076325" lvl="0" indent="-1076325" algn="just">
              <a:lnSpc>
                <a:spcPct val="170000"/>
              </a:lnSpc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Sight (BS)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995488"/>
            <a:ext cx="10869706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 smtClean="0"/>
              <a:t>A </a:t>
            </a:r>
            <a:r>
              <a:rPr lang="en-US" sz="2400" dirty="0" err="1"/>
              <a:t>backsight</a:t>
            </a:r>
            <a:r>
              <a:rPr lang="en-US" sz="2400" dirty="0"/>
              <a:t> is the ﬁrst staﬀ reading taken after setting up the instrument at any position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This will always be reading on a point of known elevation.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ascertains the amount by which the line of sight is above or below the elevation of the point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 </a:t>
            </a:r>
            <a:r>
              <a:rPr lang="en-US" sz="2400" dirty="0" err="1"/>
              <a:t>Backsight</a:t>
            </a:r>
            <a:r>
              <a:rPr lang="en-US" sz="2400" dirty="0"/>
              <a:t> enables the surveyor to obtain the height of the instrument.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7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 Sight (FS)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995488"/>
            <a:ext cx="10869706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A foresight is the last staﬀ reading taken before shifting the instrument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will always be reading on a point whose elevation is to be determined. This reading indicates the shifting of the instrument.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is also generally known as minus sight as the fore sight-reading is always subtracted from the height of the instrument (except when the staﬀ is held inverted) to obtain the elevation.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8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Sight (IS)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995488"/>
            <a:ext cx="10869706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An intermediate sight is any staﬀ reading, taken on a point of unknown elevation, after the back sight and before the foresight.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is necessary when more than two staﬀ readings are to be taken from the same position of the instrument.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may be noted that for one set of a level there will be only a </a:t>
            </a:r>
            <a:r>
              <a:rPr lang="en-US" sz="2400" dirty="0" err="1"/>
              <a:t>backsight</a:t>
            </a:r>
            <a:r>
              <a:rPr lang="en-US" sz="2400" dirty="0"/>
              <a:t> and foresight but there can be any number of intermediate sights</a:t>
            </a:r>
            <a:r>
              <a:rPr lang="en-US" sz="24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1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Point (CP)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995488"/>
            <a:ext cx="10869706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This is an intermediate staﬀ position and it is used for the purpose of shifting of the instrument.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Both </a:t>
            </a:r>
            <a:r>
              <a:rPr lang="en-US" sz="2400" dirty="0" err="1"/>
              <a:t>backsight</a:t>
            </a:r>
            <a:r>
              <a:rPr lang="en-US" sz="2400" dirty="0"/>
              <a:t> and foresight are taken from this intermediate staﬀ position.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Great </a:t>
            </a:r>
            <a:r>
              <a:rPr lang="en-US" sz="2400" dirty="0"/>
              <a:t>care is necessary for taking readings at the change point since an error in reading aﬀects every succeeding point of observation (elevation). </a:t>
            </a:r>
            <a:endParaRPr lang="en-US" sz="2400" dirty="0" smtClean="0"/>
          </a:p>
          <a:p>
            <a:pPr algn="just">
              <a:lnSpc>
                <a:spcPct val="170000"/>
              </a:lnSpc>
            </a:pPr>
            <a:r>
              <a:rPr lang="en-US" sz="2400" dirty="0" smtClean="0"/>
              <a:t>Any </a:t>
            </a:r>
            <a:r>
              <a:rPr lang="en-US" sz="2400" dirty="0"/>
              <a:t>ﬁrm point, which can be easily found, may serve as a change point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3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Leveling</a:t>
            </a:r>
            <a:endParaRPr lang="en-US" dirty="0"/>
          </a:p>
        </p:txBody>
      </p:sp>
      <p:pic>
        <p:nvPicPr>
          <p:cNvPr id="5" name="Picture 4" descr="prarocks: Levelling In Surve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76" y="1690688"/>
            <a:ext cx="7976196" cy="47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3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34678"/>
            <a:ext cx="10628555" cy="4207534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/>
              <a:t>Leveling is the operation performed in surveying to determine and establish </a:t>
            </a:r>
            <a:r>
              <a:rPr lang="en-US" dirty="0" smtClean="0"/>
              <a:t>elevations of </a:t>
            </a:r>
            <a:r>
              <a:rPr lang="en-US" dirty="0"/>
              <a:t>points, to determine differences in elevation between points, and for control </a:t>
            </a:r>
            <a:r>
              <a:rPr lang="en-US" dirty="0" smtClean="0"/>
              <a:t>in construction </a:t>
            </a:r>
            <a:r>
              <a:rPr lang="en-US" dirty="0"/>
              <a:t>works.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0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Leveling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63" y="1457606"/>
            <a:ext cx="7850207" cy="49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Booking Forms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513"/>
          <a:stretch/>
        </p:blipFill>
        <p:spPr>
          <a:xfrm>
            <a:off x="838200" y="1690688"/>
            <a:ext cx="10125075" cy="2092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52911"/>
            <a:ext cx="10248570" cy="14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Methods of Booking &amp; Reduction of Levels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There are two common types of booking methods used.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These are:</a:t>
            </a:r>
          </a:p>
          <a:p>
            <a:pPr marL="895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Height of Instrument (HI) method</a:t>
            </a:r>
          </a:p>
          <a:p>
            <a:pPr marL="895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Rise and Fall (</a:t>
            </a:r>
            <a:r>
              <a:rPr lang="en-US" dirty="0" err="1" smtClean="0"/>
              <a:t>RF</a:t>
            </a:r>
            <a:r>
              <a:rPr lang="en-US" dirty="0" smtClean="0"/>
              <a:t>) method</a:t>
            </a:r>
          </a:p>
        </p:txBody>
      </p:sp>
    </p:spTree>
    <p:extLst>
      <p:ext uri="{BB962C8B-B14F-4D97-AF65-F5344CB8AC3E}">
        <p14:creationId xmlns:p14="http://schemas.microsoft.com/office/powerpoint/2010/main" val="36207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 smtClean="0"/>
              <a:t>1. Height </a:t>
            </a:r>
            <a:r>
              <a:rPr lang="en-US" dirty="0"/>
              <a:t>of Instrument (HI) method</a:t>
            </a:r>
          </a:p>
        </p:txBody>
      </p:sp>
      <p:pic>
        <p:nvPicPr>
          <p:cNvPr id="9" name="Picture 2" descr="Differential Leveling – Surveying | BuildCiv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736" r="4446"/>
          <a:stretch/>
        </p:blipFill>
        <p:spPr bwMode="auto">
          <a:xfrm>
            <a:off x="861508" y="1936376"/>
            <a:ext cx="9777468" cy="46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 smtClean="0"/>
              <a:t>1. Height </a:t>
            </a:r>
            <a:r>
              <a:rPr lang="en-US" dirty="0"/>
              <a:t>of Instrument (HI) method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" y="1966478"/>
            <a:ext cx="11216640" cy="5023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this method the Reduced level of the line of sight is calculated in each step by adding the staff reading to </a:t>
            </a:r>
            <a:r>
              <a:rPr lang="en-US" dirty="0" smtClean="0"/>
              <a:t>a point </a:t>
            </a:r>
            <a:r>
              <a:rPr lang="en-US" dirty="0"/>
              <a:t>with the known Reduced level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/>
              <a:t>RLs</a:t>
            </a:r>
            <a:r>
              <a:rPr lang="en-US" dirty="0"/>
              <a:t> of the remaining points in that step are obtained by </a:t>
            </a:r>
            <a:r>
              <a:rPr lang="en-US" dirty="0" smtClean="0"/>
              <a:t>subtracting their </a:t>
            </a:r>
            <a:r>
              <a:rPr lang="en-US" dirty="0"/>
              <a:t>respective readings from the </a:t>
            </a:r>
            <a:r>
              <a:rPr lang="en-US" dirty="0" err="1"/>
              <a:t>RL</a:t>
            </a:r>
            <a:r>
              <a:rPr lang="en-US" dirty="0"/>
              <a:t> of the line of sight (usually indicated by </a:t>
            </a:r>
            <a:r>
              <a:rPr lang="en-US" dirty="0" err="1"/>
              <a:t>H.I</a:t>
            </a:r>
            <a:r>
              <a:rPr lang="en-US" dirty="0"/>
              <a:t>., the height of Instrument).</a:t>
            </a:r>
          </a:p>
        </p:txBody>
      </p:sp>
    </p:spTree>
    <p:extLst>
      <p:ext uri="{BB962C8B-B14F-4D97-AF65-F5344CB8AC3E}">
        <p14:creationId xmlns:p14="http://schemas.microsoft.com/office/powerpoint/2010/main" val="36382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 smtClean="0"/>
              <a:t>1. Height </a:t>
            </a:r>
            <a:r>
              <a:rPr lang="en-US" dirty="0"/>
              <a:t>of Instrument (HI) method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52" y="1582501"/>
            <a:ext cx="8370533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 smtClean="0"/>
              <a:t>1. Height </a:t>
            </a:r>
            <a:r>
              <a:rPr lang="en-US" dirty="0"/>
              <a:t>of Instrument (HI) method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" y="2002336"/>
            <a:ext cx="11216640" cy="5023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The </a:t>
            </a:r>
            <a:r>
              <a:rPr lang="en-US" sz="2600" dirty="0" smtClean="0"/>
              <a:t>No. </a:t>
            </a:r>
            <a:r>
              <a:rPr lang="en-US" sz="2600" dirty="0"/>
              <a:t>of application is the number of points whose elevations are </a:t>
            </a:r>
            <a:r>
              <a:rPr lang="en-US" sz="2600" dirty="0" smtClean="0"/>
              <a:t>established using </a:t>
            </a:r>
            <a:r>
              <a:rPr lang="en-US" sz="2600" dirty="0"/>
              <a:t>the given HI</a:t>
            </a:r>
            <a:r>
              <a:rPr lang="en-US" sz="2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 </a:t>
            </a:r>
            <a:r>
              <a:rPr lang="en-US" sz="2600" dirty="0"/>
              <a:t>In this example elevation of A is already known, the </a:t>
            </a:r>
            <a:r>
              <a:rPr lang="en-US" sz="2600" dirty="0" smtClean="0"/>
              <a:t>elevation of </a:t>
            </a:r>
            <a:r>
              <a:rPr lang="en-US" sz="2600" dirty="0"/>
              <a:t>B, </a:t>
            </a:r>
            <a:r>
              <a:rPr lang="en-US" sz="2600" dirty="0" smtClean="0"/>
              <a:t>C &amp; D </a:t>
            </a:r>
            <a:r>
              <a:rPr lang="en-US" sz="2600" dirty="0"/>
              <a:t>is determined using the 1st HI (100.625) hence for this </a:t>
            </a:r>
            <a:r>
              <a:rPr lang="en-US" sz="2600" dirty="0" smtClean="0"/>
              <a:t>No. </a:t>
            </a:r>
            <a:r>
              <a:rPr lang="en-US" sz="2600" dirty="0"/>
              <a:t>of </a:t>
            </a:r>
            <a:r>
              <a:rPr lang="en-US" sz="2600" dirty="0" err="1" smtClean="0"/>
              <a:t>appl</a:t>
            </a:r>
            <a:r>
              <a:rPr lang="en-US" sz="2600" dirty="0" smtClean="0"/>
              <a:t>=3, and </a:t>
            </a:r>
            <a:r>
              <a:rPr lang="en-US" sz="2600" dirty="0"/>
              <a:t>elevation of E is established from the 2nd HI (101.677) hence for this no </a:t>
            </a:r>
            <a:r>
              <a:rPr lang="en-US" sz="2600" dirty="0" smtClean="0"/>
              <a:t>of </a:t>
            </a:r>
            <a:r>
              <a:rPr lang="en-US" sz="2600" dirty="0" err="1" smtClean="0"/>
              <a:t>appl</a:t>
            </a:r>
            <a:r>
              <a:rPr lang="en-US" sz="2600" dirty="0" smtClean="0"/>
              <a:t>=1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36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/>
              <a:t>2. Rise and Fall (</a:t>
            </a:r>
            <a:r>
              <a:rPr lang="en-US" dirty="0" err="1"/>
              <a:t>RF</a:t>
            </a:r>
            <a:r>
              <a:rPr lang="en-US" dirty="0"/>
              <a:t>)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52" y="1726547"/>
            <a:ext cx="9971128" cy="48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/>
              <a:t>2. Rise and Fall (</a:t>
            </a:r>
            <a:r>
              <a:rPr lang="en-US" dirty="0" err="1"/>
              <a:t>RF</a:t>
            </a:r>
            <a:r>
              <a:rPr lang="en-US" dirty="0"/>
              <a:t>) method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7680" y="2181631"/>
            <a:ext cx="11216640" cy="5023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rise or fall of the ground between </a:t>
            </a:r>
            <a:r>
              <a:rPr lang="en-US" sz="2600" dirty="0" smtClean="0"/>
              <a:t>successive rod </a:t>
            </a:r>
            <a:r>
              <a:rPr lang="en-US" sz="2600" dirty="0"/>
              <a:t>stations is considered. </a:t>
            </a:r>
            <a:endParaRPr lang="en-US" sz="2600" dirty="0" smtClean="0"/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For </a:t>
            </a:r>
            <a:r>
              <a:rPr lang="en-US" sz="2600" dirty="0"/>
              <a:t>the same instrument set up, If 2nd red reading </a:t>
            </a:r>
            <a:r>
              <a:rPr lang="en-US" sz="2600" dirty="0" smtClean="0"/>
              <a:t>&gt; first-rod </a:t>
            </a:r>
            <a:r>
              <a:rPr lang="en-US" sz="2600" dirty="0"/>
              <a:t>reading ⇒ fall If 2nd-rod reading &lt; first-rod reading ⇒ rise </a:t>
            </a:r>
            <a:r>
              <a:rPr lang="en-US" sz="2600" dirty="0" smtClean="0"/>
              <a:t>Then,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b="1" dirty="0" smtClean="0"/>
              <a:t>  </a:t>
            </a:r>
            <a:r>
              <a:rPr lang="en-US" sz="2600" b="1" dirty="0" err="1" smtClean="0"/>
              <a:t>RL</a:t>
            </a:r>
            <a:r>
              <a:rPr lang="en-US" sz="2600" b="1" dirty="0" smtClean="0"/>
              <a:t> of 2nd </a:t>
            </a:r>
            <a:r>
              <a:rPr lang="en-US" sz="2600" b="1" dirty="0"/>
              <a:t>station = </a:t>
            </a:r>
            <a:r>
              <a:rPr lang="en-US" sz="2600" b="1" dirty="0" err="1"/>
              <a:t>RL</a:t>
            </a:r>
            <a:r>
              <a:rPr lang="en-US" sz="2600" b="1" dirty="0"/>
              <a:t> of first station - fall or </a:t>
            </a:r>
            <a:r>
              <a:rPr lang="en-US" sz="2600" b="1" dirty="0" err="1"/>
              <a:t>RL</a:t>
            </a:r>
            <a:r>
              <a:rPr lang="en-US" sz="2600" b="1" dirty="0"/>
              <a:t> of first station + rise</a:t>
            </a:r>
          </a:p>
        </p:txBody>
      </p:sp>
    </p:spTree>
    <p:extLst>
      <p:ext uri="{BB962C8B-B14F-4D97-AF65-F5344CB8AC3E}">
        <p14:creationId xmlns:p14="http://schemas.microsoft.com/office/powerpoint/2010/main" val="28586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" y="400984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/>
              <a:t>2. Rise and Fall (</a:t>
            </a:r>
            <a:r>
              <a:rPr lang="en-US" dirty="0" err="1"/>
              <a:t>RF</a:t>
            </a:r>
            <a:r>
              <a:rPr lang="en-US" dirty="0"/>
              <a:t>) method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56" y="1726547"/>
            <a:ext cx="8961897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16" y="1572031"/>
            <a:ext cx="4532555" cy="502332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dirty="0" smtClean="0"/>
              <a:t>Highway Profiling 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/>
              <a:t>Railways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/>
              <a:t>Canals 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/>
              <a:t>sewer </a:t>
            </a:r>
            <a:r>
              <a:rPr lang="en-US" dirty="0"/>
              <a:t>lines, </a:t>
            </a:r>
            <a:r>
              <a:rPr lang="en-US" dirty="0" smtClean="0"/>
              <a:t>pipelines</a:t>
            </a:r>
          </a:p>
          <a:p>
            <a:pPr lvl="0" algn="just"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atchment area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70755" y="1572031"/>
            <a:ext cx="6620435" cy="5023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dirty="0"/>
              <a:t>Volume of the reservoir</a:t>
            </a:r>
          </a:p>
          <a:p>
            <a:pPr lvl="0" algn="just">
              <a:lnSpc>
                <a:spcPct val="150000"/>
              </a:lnSpc>
            </a:pPr>
            <a:r>
              <a:rPr lang="en-US" dirty="0"/>
              <a:t>Dam Capacity Determination</a:t>
            </a:r>
          </a:p>
          <a:p>
            <a:pPr lvl="0" algn="just">
              <a:lnSpc>
                <a:spcPct val="150000"/>
              </a:lnSpc>
            </a:pPr>
            <a:r>
              <a:rPr lang="en-US" dirty="0" smtClean="0"/>
              <a:t>Earthwork </a:t>
            </a:r>
            <a:r>
              <a:rPr lang="en-US" dirty="0"/>
              <a:t>quantities for various projects</a:t>
            </a:r>
          </a:p>
          <a:p>
            <a:pPr lvl="0" algn="just">
              <a:lnSpc>
                <a:spcPct val="150000"/>
              </a:lnSpc>
            </a:pPr>
            <a:r>
              <a:rPr lang="en-US" dirty="0"/>
              <a:t>Contouring</a:t>
            </a:r>
          </a:p>
          <a:p>
            <a:pPr lvl="0" algn="just">
              <a:lnSpc>
                <a:spcPct val="150000"/>
              </a:lnSpc>
            </a:pPr>
            <a:r>
              <a:rPr lang="en-US" dirty="0"/>
              <a:t>Setting out,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 smtClean="0"/>
              <a:t>Inverted Sights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Occasionally successive FS and BS readings are taken on an overhead point such as </a:t>
            </a:r>
            <a:r>
              <a:rPr lang="en-US" dirty="0" smtClean="0"/>
              <a:t>a point </a:t>
            </a:r>
            <a:r>
              <a:rPr lang="en-US" dirty="0"/>
              <a:t>in the roof of a tunnel or the girder of a bridge or a crossway road.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FS taken </a:t>
            </a:r>
            <a:r>
              <a:rPr lang="en-US" dirty="0" smtClean="0"/>
              <a:t>at such </a:t>
            </a:r>
            <a:r>
              <a:rPr lang="en-US" dirty="0"/>
              <a:t>a point is added to the HI to obtain the elevation of the overhead point.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BS taken </a:t>
            </a:r>
            <a:r>
              <a:rPr lang="en-US" dirty="0"/>
              <a:t>on that point is subtracted from the elevation of the overhead point to obtain </a:t>
            </a:r>
            <a:r>
              <a:rPr lang="en-US" dirty="0" smtClean="0"/>
              <a:t>the HI </a:t>
            </a:r>
            <a:r>
              <a:rPr lang="en-US" dirty="0"/>
              <a:t>for the next instrument set up.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follow the conventional reduction methods, </a:t>
            </a:r>
            <a:r>
              <a:rPr lang="en-US" dirty="0" smtClean="0"/>
              <a:t>these data </a:t>
            </a:r>
            <a:r>
              <a:rPr lang="en-US" dirty="0"/>
              <a:t>are recorded as negative values in the field book.</a:t>
            </a:r>
          </a:p>
        </p:txBody>
      </p:sp>
    </p:spTree>
    <p:extLst>
      <p:ext uri="{BB962C8B-B14F-4D97-AF65-F5344CB8AC3E}">
        <p14:creationId xmlns:p14="http://schemas.microsoft.com/office/powerpoint/2010/main" val="29407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marL="381000" algn="just">
              <a:lnSpc>
                <a:spcPct val="150000"/>
              </a:lnSpc>
            </a:pPr>
            <a:r>
              <a:rPr lang="en-US" dirty="0" smtClean="0"/>
              <a:t>Inverted Sights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86610"/>
            <a:ext cx="10393528" cy="28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58" y="1501234"/>
            <a:ext cx="10906760" cy="48726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6600" dirty="0" smtClean="0">
                <a:solidFill>
                  <a:srgbClr val="000000"/>
                </a:solidFill>
              </a:rPr>
              <a:t>END</a:t>
            </a:r>
            <a:endParaRPr lang="en-US" sz="16600" dirty="0" smtClean="0"/>
          </a:p>
        </p:txBody>
      </p:sp>
    </p:spTree>
    <p:extLst>
      <p:ext uri="{BB962C8B-B14F-4D97-AF65-F5344CB8AC3E}">
        <p14:creationId xmlns:p14="http://schemas.microsoft.com/office/powerpoint/2010/main" val="23348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34678"/>
            <a:ext cx="11216640" cy="5023322"/>
          </a:xfrm>
        </p:spPr>
        <p:txBody>
          <a:bodyPr>
            <a:normAutofit fontScale="85000" lnSpcReduction="20000"/>
          </a:bodyPr>
          <a:lstStyle/>
          <a:p>
            <a:pPr marL="365125" lvl="0" indent="-365125" algn="just">
              <a:lnSpc>
                <a:spcPct val="150000"/>
              </a:lnSpc>
              <a:buAutoNum type="romanUcPeriod"/>
            </a:pPr>
            <a:r>
              <a:rPr lang="en-US" dirty="0" smtClean="0"/>
              <a:t>A </a:t>
            </a:r>
            <a:r>
              <a:rPr lang="en-US" dirty="0"/>
              <a:t>mean sea level at a location is obtained by averaging the height of the surface </a:t>
            </a:r>
            <a:r>
              <a:rPr lang="en-US" dirty="0" smtClean="0"/>
              <a:t>of the </a:t>
            </a:r>
            <a:r>
              <a:rPr lang="en-US" dirty="0"/>
              <a:t>sea for all stages of tides for a long period (usually </a:t>
            </a:r>
            <a:r>
              <a:rPr lang="en-US" dirty="0" err="1"/>
              <a:t>19yrs</a:t>
            </a:r>
            <a:r>
              <a:rPr lang="en-US" dirty="0" smtClean="0"/>
              <a:t>).</a:t>
            </a:r>
          </a:p>
          <a:p>
            <a:pPr marL="531813"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used as </a:t>
            </a:r>
            <a:r>
              <a:rPr lang="en-US" dirty="0" smtClean="0"/>
              <a:t>a reference </a:t>
            </a:r>
            <a:r>
              <a:rPr lang="en-US" dirty="0"/>
              <a:t>datum.</a:t>
            </a:r>
          </a:p>
          <a:p>
            <a:pPr marL="449263" lvl="0" indent="-449263" algn="just">
              <a:lnSpc>
                <a:spcPct val="150000"/>
              </a:lnSpc>
              <a:buNone/>
            </a:pPr>
            <a:r>
              <a:rPr lang="en-US" dirty="0"/>
              <a:t>II. </a:t>
            </a:r>
            <a:r>
              <a:rPr lang="en-US" dirty="0" smtClean="0"/>
              <a:t> The </a:t>
            </a:r>
            <a:r>
              <a:rPr lang="en-US" dirty="0"/>
              <a:t>elevation of a particular point is the vertical distance above or below </a:t>
            </a:r>
            <a:r>
              <a:rPr lang="en-US" dirty="0" smtClean="0"/>
              <a:t>a reference </a:t>
            </a:r>
            <a:r>
              <a:rPr lang="en-US" dirty="0"/>
              <a:t>datum.</a:t>
            </a:r>
          </a:p>
          <a:p>
            <a:pPr marL="571500" lvl="0" indent="-571500" algn="just">
              <a:lnSpc>
                <a:spcPct val="150000"/>
              </a:lnSpc>
              <a:buAutoNum type="romanUcPeriod" startAt="3"/>
            </a:pPr>
            <a:r>
              <a:rPr lang="en-US" dirty="0" smtClean="0"/>
              <a:t>A </a:t>
            </a:r>
            <a:r>
              <a:rPr lang="en-US" dirty="0"/>
              <a:t>level surface is a surface of constant elevation that is perpendicular to </a:t>
            </a:r>
            <a:r>
              <a:rPr lang="en-US" dirty="0" smtClean="0"/>
              <a:t>the plumb </a:t>
            </a:r>
            <a:r>
              <a:rPr lang="en-US" dirty="0"/>
              <a:t>line (vertical line) at every point. </a:t>
            </a:r>
            <a:endParaRPr lang="en-US" dirty="0" smtClean="0"/>
          </a:p>
          <a:p>
            <a:pPr marL="531813"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best represented by the surface of </a:t>
            </a:r>
            <a:r>
              <a:rPr lang="en-US" dirty="0" smtClean="0"/>
              <a:t>a still </a:t>
            </a:r>
            <a:r>
              <a:rPr lang="en-US" dirty="0"/>
              <a:t>body of a sea or an ocean if it were unaffected by tides.</a:t>
            </a:r>
          </a:p>
        </p:txBody>
      </p:sp>
    </p:spTree>
    <p:extLst>
      <p:ext uri="{BB962C8B-B14F-4D97-AF65-F5344CB8AC3E}">
        <p14:creationId xmlns:p14="http://schemas.microsoft.com/office/powerpoint/2010/main" val="29253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34678"/>
            <a:ext cx="11216640" cy="5023322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None/>
            </a:pPr>
            <a:r>
              <a:rPr lang="en-US" sz="2600" dirty="0" smtClean="0"/>
              <a:t>IV</a:t>
            </a:r>
            <a:r>
              <a:rPr lang="en-US" sz="2600" dirty="0"/>
              <a:t>. </a:t>
            </a:r>
            <a:r>
              <a:rPr lang="en-US" sz="2600" dirty="0" smtClean="0"/>
              <a:t> A </a:t>
            </a:r>
            <a:r>
              <a:rPr lang="en-US" sz="2600" dirty="0"/>
              <a:t>level line is a curved line on a level surface all points of which are at </a:t>
            </a:r>
            <a:r>
              <a:rPr lang="en-US" sz="2600" dirty="0" smtClean="0"/>
              <a:t>equal elevation</a:t>
            </a:r>
            <a:r>
              <a:rPr lang="en-US" sz="2600" dirty="0"/>
              <a:t>. </a:t>
            </a:r>
            <a:endParaRPr lang="en-US" sz="2600" dirty="0" smtClean="0"/>
          </a:p>
          <a:p>
            <a:pPr marL="533400" indent="-266700" algn="just">
              <a:lnSpc>
                <a:spcPct val="150000"/>
              </a:lnSpc>
            </a:pPr>
            <a:r>
              <a:rPr lang="en-US" sz="2600" dirty="0" smtClean="0"/>
              <a:t>Every </a:t>
            </a:r>
            <a:r>
              <a:rPr lang="en-US" sz="2600" dirty="0"/>
              <a:t>element of the level line is perpendicular to the plumb line.</a:t>
            </a:r>
          </a:p>
          <a:p>
            <a:pPr marL="457200" lvl="0" indent="-457200" algn="just">
              <a:lnSpc>
                <a:spcPct val="150000"/>
              </a:lnSpc>
              <a:buNone/>
            </a:pPr>
            <a:r>
              <a:rPr lang="en-US" sz="2600" dirty="0"/>
              <a:t>V. </a:t>
            </a:r>
            <a:r>
              <a:rPr lang="en-US" sz="2600" dirty="0" smtClean="0"/>
              <a:t>  A </a:t>
            </a:r>
            <a:r>
              <a:rPr lang="en-US" sz="2600" dirty="0"/>
              <a:t>horizontal line is tangential to the level line at one point. For short </a:t>
            </a:r>
            <a:r>
              <a:rPr lang="en-US" sz="2600" dirty="0" smtClean="0"/>
              <a:t>distances, the </a:t>
            </a:r>
            <a:r>
              <a:rPr lang="en-US" sz="2600" dirty="0"/>
              <a:t>level line and the horizontal line are assumed the same.</a:t>
            </a:r>
          </a:p>
          <a:p>
            <a:pPr marL="457200" lvl="0" indent="-457200" algn="just">
              <a:lnSpc>
                <a:spcPct val="150000"/>
              </a:lnSpc>
              <a:buNone/>
            </a:pPr>
            <a:r>
              <a:rPr lang="en-US" sz="2600" dirty="0" smtClean="0"/>
              <a:t>VI. The </a:t>
            </a:r>
            <a:r>
              <a:rPr lang="en-US" sz="2600" dirty="0"/>
              <a:t>difference in elevation between two points is the vertical distance </a:t>
            </a:r>
            <a:r>
              <a:rPr lang="en-US" sz="2600" dirty="0" smtClean="0"/>
              <a:t>between the </a:t>
            </a:r>
            <a:r>
              <a:rPr lang="en-US" sz="2600" dirty="0"/>
              <a:t>levels surfaces in which the points lie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73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34678"/>
            <a:ext cx="11216640" cy="5023322"/>
          </a:xfrm>
        </p:spPr>
        <p:txBody>
          <a:bodyPr>
            <a:normAutofit fontScale="85000" lnSpcReduction="10000"/>
          </a:bodyPr>
          <a:lstStyle/>
          <a:p>
            <a:pPr marL="533400" lvl="0" indent="-533400" algn="just">
              <a:lnSpc>
                <a:spcPct val="150000"/>
              </a:lnSpc>
              <a:buNone/>
            </a:pPr>
            <a:r>
              <a:rPr lang="en-US" dirty="0"/>
              <a:t>VII. Benchmark (BM) is a fixed point of known elevation above the datum. </a:t>
            </a:r>
            <a:endParaRPr lang="en-US" dirty="0" smtClean="0"/>
          </a:p>
          <a:p>
            <a:pPr marL="533400" indent="-171450" algn="just"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is set as a survey marker to provide a starting point for the determination of the elevation of other points. </a:t>
            </a:r>
            <a:endParaRPr lang="en-US" dirty="0" smtClean="0"/>
          </a:p>
          <a:p>
            <a:pPr marL="533400" indent="-171450"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permanent object is used as a marker.</a:t>
            </a:r>
          </a:p>
          <a:p>
            <a:pPr marL="533400" lvl="0" indent="-533400" algn="just">
              <a:lnSpc>
                <a:spcPct val="150000"/>
              </a:lnSpc>
              <a:buNone/>
            </a:pPr>
            <a:r>
              <a:rPr lang="en-US" dirty="0"/>
              <a:t>VIII. The reduced level (</a:t>
            </a:r>
            <a:r>
              <a:rPr lang="en-US" dirty="0" err="1"/>
              <a:t>RL</a:t>
            </a:r>
            <a:r>
              <a:rPr lang="en-US" dirty="0"/>
              <a:t>) of a point is its height with respect to a datum. </a:t>
            </a:r>
          </a:p>
          <a:p>
            <a:pPr marL="533400" indent="-171450" algn="just">
              <a:lnSpc>
                <a:spcPct val="150000"/>
              </a:lnSpc>
            </a:pPr>
            <a:r>
              <a:rPr lang="en-US" dirty="0"/>
              <a:t>The term elevation or altitude is synonymously used depending on the datum used.</a:t>
            </a:r>
          </a:p>
          <a:p>
            <a:pPr marL="533400" lvl="0" indent="-533400" algn="just">
              <a:lnSpc>
                <a:spcPct val="150000"/>
              </a:lnSpc>
              <a:buNone/>
            </a:pPr>
            <a:r>
              <a:rPr lang="en-US" dirty="0"/>
              <a:t>IX. Temporal benchmark (</a:t>
            </a:r>
            <a:r>
              <a:rPr lang="en-US" dirty="0" err="1"/>
              <a:t>TBM</a:t>
            </a:r>
            <a:r>
              <a:rPr lang="en-US" dirty="0"/>
              <a:t>) is any mark fixed by the observer for reference purposes.</a:t>
            </a:r>
          </a:p>
        </p:txBody>
      </p:sp>
    </p:spTree>
    <p:extLst>
      <p:ext uri="{BB962C8B-B14F-4D97-AF65-F5344CB8AC3E}">
        <p14:creationId xmlns:p14="http://schemas.microsoft.com/office/powerpoint/2010/main" val="3265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984407"/>
            <a:ext cx="11216640" cy="5023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To carry out a leveling exercise, you will need a level and a leveling rod (staff). </a:t>
            </a:r>
            <a:endParaRPr lang="en-US" sz="2600" dirty="0" smtClean="0"/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A </a:t>
            </a:r>
            <a:r>
              <a:rPr lang="en-US" sz="2600" dirty="0"/>
              <a:t>level </a:t>
            </a:r>
            <a:r>
              <a:rPr lang="en-US" sz="2600" dirty="0" smtClean="0"/>
              <a:t>is a </a:t>
            </a:r>
            <a:r>
              <a:rPr lang="en-US" sz="2600" dirty="0"/>
              <a:t>high-powered telescope with a spirit level connected so that the line of sight </a:t>
            </a:r>
            <a:r>
              <a:rPr lang="en-US" sz="2600" dirty="0" smtClean="0"/>
              <a:t>is horizontal </a:t>
            </a:r>
            <a:r>
              <a:rPr lang="en-US" sz="2600" dirty="0"/>
              <a:t>when the bubble is centered. </a:t>
            </a:r>
            <a:endParaRPr lang="en-US" sz="2600" dirty="0" smtClean="0"/>
          </a:p>
          <a:p>
            <a:pPr algn="just">
              <a:lnSpc>
                <a:spcPct val="15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line of sight, also known as the line </a:t>
            </a:r>
            <a:r>
              <a:rPr lang="en-US" sz="2600" dirty="0" smtClean="0"/>
              <a:t>of collimation</a:t>
            </a:r>
            <a:r>
              <a:rPr lang="en-US" sz="2600" dirty="0"/>
              <a:t>, is an imaginary line traced through the center of the objective from </a:t>
            </a:r>
            <a:r>
              <a:rPr lang="en-US" sz="2600" dirty="0" smtClean="0"/>
              <a:t>the junction </a:t>
            </a:r>
            <a:r>
              <a:rPr lang="en-US" sz="2600" dirty="0"/>
              <a:t>point of the crosshairs.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9509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Instruments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037" r="1112"/>
          <a:stretch/>
        </p:blipFill>
        <p:spPr>
          <a:xfrm>
            <a:off x="1393448" y="1559860"/>
            <a:ext cx="8270505" cy="49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Instruments: Level &amp; Staff</a:t>
            </a:r>
            <a:endParaRPr lang="en-US" dirty="0"/>
          </a:p>
        </p:txBody>
      </p:sp>
      <p:pic>
        <p:nvPicPr>
          <p:cNvPr id="6" name="Picture 2" descr="Levelling | Principle, Purpose &amp; Terms used levelling – we civil engine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0956"/>
          <a:stretch/>
        </p:blipFill>
        <p:spPr bwMode="auto">
          <a:xfrm>
            <a:off x="1084730" y="1944415"/>
            <a:ext cx="3451411" cy="45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ief overview of Levelling in Survey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6" t="53789"/>
          <a:stretch/>
        </p:blipFill>
        <p:spPr bwMode="auto">
          <a:xfrm>
            <a:off x="5588071" y="2214282"/>
            <a:ext cx="5341158" cy="42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973</TotalTime>
  <Words>1279</Words>
  <Application>Microsoft Office PowerPoint</Application>
  <PresentationFormat>Widescreen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GEE 4812:  Principles of Geomatics</vt:lpstr>
      <vt:lpstr>Introduction</vt:lpstr>
      <vt:lpstr>Applications</vt:lpstr>
      <vt:lpstr>Definition of Terms</vt:lpstr>
      <vt:lpstr>Definition of Terms</vt:lpstr>
      <vt:lpstr>Definition of Terms</vt:lpstr>
      <vt:lpstr>Leveling Instruments</vt:lpstr>
      <vt:lpstr>Leveling Instruments</vt:lpstr>
      <vt:lpstr>Leveling Instruments: Level &amp; Staff</vt:lpstr>
      <vt:lpstr>Telescope of Level</vt:lpstr>
      <vt:lpstr>Staff Readings</vt:lpstr>
      <vt:lpstr>Staff Readings</vt:lpstr>
      <vt:lpstr>Principle of Leveling</vt:lpstr>
      <vt:lpstr>More Definition of Terms</vt:lpstr>
      <vt:lpstr>Back Sight (BS)</vt:lpstr>
      <vt:lpstr>Fore Sight (FS)</vt:lpstr>
      <vt:lpstr>Intermediate Sight (IS)</vt:lpstr>
      <vt:lpstr>Change Point (CP)</vt:lpstr>
      <vt:lpstr>Principle of Leveling</vt:lpstr>
      <vt:lpstr>Principle of Leveling</vt:lpstr>
      <vt:lpstr>Booking Forms</vt:lpstr>
      <vt:lpstr>Methods of Booking &amp; Reduction of Levels</vt:lpstr>
      <vt:lpstr>1. Height of Instrument (HI) method</vt:lpstr>
      <vt:lpstr>1. Height of Instrument (HI) method</vt:lpstr>
      <vt:lpstr>1. Height of Instrument (HI) method</vt:lpstr>
      <vt:lpstr>1. Height of Instrument (HI) method</vt:lpstr>
      <vt:lpstr>2. Rise and Fall (RF) method</vt:lpstr>
      <vt:lpstr>2. Rise and Fall (RF) method</vt:lpstr>
      <vt:lpstr>2. Rise and Fall (RF) method</vt:lpstr>
      <vt:lpstr>Inverted Sights</vt:lpstr>
      <vt:lpstr>Inverted Sights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MS313: Mine Surveying</dc:title>
  <dc:creator>HP</dc:creator>
  <cp:lastModifiedBy>HP</cp:lastModifiedBy>
  <cp:revision>179</cp:revision>
  <dcterms:created xsi:type="dcterms:W3CDTF">2023-01-17T05:39:31Z</dcterms:created>
  <dcterms:modified xsi:type="dcterms:W3CDTF">2023-08-01T17:16:25Z</dcterms:modified>
</cp:coreProperties>
</file>