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10" r:id="rId27"/>
    <p:sldId id="320" r:id="rId28"/>
    <p:sldId id="311" r:id="rId29"/>
    <p:sldId id="312" r:id="rId30"/>
    <p:sldId id="313" r:id="rId31"/>
    <p:sldId id="314" r:id="rId32"/>
    <p:sldId id="315" r:id="rId33"/>
    <p:sldId id="316" r:id="rId34"/>
    <p:sldId id="317" r:id="rId35"/>
    <p:sldId id="318" r:id="rId36"/>
    <p:sldId id="321" r:id="rId37"/>
    <p:sldId id="322" r:id="rId38"/>
    <p:sldId id="323" r:id="rId39"/>
    <p:sldId id="319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1" autoAdjust="0"/>
    <p:restoredTop sz="94660"/>
  </p:normalViewPr>
  <p:slideViewPr>
    <p:cSldViewPr snapToGrid="0">
      <p:cViewPr varScale="1">
        <p:scale>
          <a:sx n="46" d="100"/>
          <a:sy n="46" d="100"/>
        </p:scale>
        <p:origin x="63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2966-6FB5-479B-84D7-EC6DB7C31724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C698-D0F5-49E1-B744-138A58D34C2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92964" cy="187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7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2966-6FB5-479B-84D7-EC6DB7C31724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C698-D0F5-49E1-B744-138A58D34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30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2966-6FB5-479B-84D7-EC6DB7C31724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C698-D0F5-49E1-B744-138A58D34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22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2966-6FB5-479B-84D7-EC6DB7C31724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C698-D0F5-49E1-B744-138A58D34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37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2966-6FB5-479B-84D7-EC6DB7C31724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C698-D0F5-49E1-B744-138A58D34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2966-6FB5-479B-84D7-EC6DB7C31724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C698-D0F5-49E1-B744-138A58D34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102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2966-6FB5-479B-84D7-EC6DB7C31724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C698-D0F5-49E1-B744-138A58D34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11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2966-6FB5-479B-84D7-EC6DB7C31724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C698-D0F5-49E1-B744-138A58D34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52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2966-6FB5-479B-84D7-EC6DB7C31724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C698-D0F5-49E1-B744-138A58D34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143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2966-6FB5-479B-84D7-EC6DB7C31724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C698-D0F5-49E1-B744-138A58D34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94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2966-6FB5-479B-84D7-EC6DB7C31724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C698-D0F5-49E1-B744-138A58D34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22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72966-6FB5-479B-84D7-EC6DB7C31724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9C698-D0F5-49E1-B744-138A58D34C2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366" y="19843"/>
            <a:ext cx="1362634" cy="183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810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twataizya.minango@unza.z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13" Type="http://schemas.openxmlformats.org/officeDocument/2006/relationships/image" Target="../media/image250.png"/><Relationship Id="rId3" Type="http://schemas.openxmlformats.org/officeDocument/2006/relationships/image" Target="../media/image150.png"/><Relationship Id="rId7" Type="http://schemas.openxmlformats.org/officeDocument/2006/relationships/image" Target="../media/image190.png"/><Relationship Id="rId12" Type="http://schemas.openxmlformats.org/officeDocument/2006/relationships/image" Target="../media/image24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11" Type="http://schemas.openxmlformats.org/officeDocument/2006/relationships/image" Target="../media/image230.png"/><Relationship Id="rId5" Type="http://schemas.openxmlformats.org/officeDocument/2006/relationships/image" Target="../media/image170.png"/><Relationship Id="rId10" Type="http://schemas.openxmlformats.org/officeDocument/2006/relationships/image" Target="../media/image220.png"/><Relationship Id="rId4" Type="http://schemas.openxmlformats.org/officeDocument/2006/relationships/image" Target="../media/image160.png"/><Relationship Id="rId9" Type="http://schemas.openxmlformats.org/officeDocument/2006/relationships/image" Target="../media/image2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8" y="173481"/>
            <a:ext cx="9144000" cy="2346472"/>
          </a:xfrm>
        </p:spPr>
        <p:txBody>
          <a:bodyPr>
            <a:normAutofit/>
          </a:bodyPr>
          <a:lstStyle/>
          <a:p>
            <a:r>
              <a:rPr lang="en-US" b="1" dirty="0" smtClean="0"/>
              <a:t>GEE 4812: </a:t>
            </a:r>
            <a:br>
              <a:rPr lang="en-US" b="1" dirty="0" smtClean="0"/>
            </a:br>
            <a:r>
              <a:rPr lang="en-US" b="1" dirty="0" smtClean="0"/>
              <a:t>Principles of Geomatics</a:t>
            </a:r>
            <a:endParaRPr lang="en-US" b="1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502023" y="4476006"/>
            <a:ext cx="11187953" cy="1655762"/>
          </a:xfrm>
        </p:spPr>
        <p:txBody>
          <a:bodyPr>
            <a:normAutofit fontScale="70000" lnSpcReduction="20000"/>
          </a:bodyPr>
          <a:lstStyle/>
          <a:p>
            <a:pPr algn="l">
              <a:lnSpc>
                <a:spcPct val="120000"/>
              </a:lnSpc>
            </a:pPr>
            <a:r>
              <a:rPr lang="en-US" sz="4000" dirty="0" smtClean="0"/>
              <a:t>LECTURER   :   Mr. </a:t>
            </a:r>
            <a:r>
              <a:rPr lang="en-US" sz="4000" dirty="0" err="1" smtClean="0"/>
              <a:t>TWATAIZYA</a:t>
            </a:r>
            <a:r>
              <a:rPr lang="en-US" sz="4000" dirty="0" smtClean="0"/>
              <a:t> </a:t>
            </a:r>
            <a:r>
              <a:rPr lang="en-US" sz="4000" dirty="0" err="1" smtClean="0"/>
              <a:t>MINANGO</a:t>
            </a:r>
            <a:endParaRPr lang="en-US" sz="4000" dirty="0" smtClean="0"/>
          </a:p>
          <a:p>
            <a:pPr algn="l">
              <a:lnSpc>
                <a:spcPct val="120000"/>
              </a:lnSpc>
            </a:pPr>
            <a:r>
              <a:rPr lang="en-US" sz="4000" dirty="0" smtClean="0"/>
              <a:t>EMAIL          :   </a:t>
            </a:r>
            <a:r>
              <a:rPr lang="en-US" sz="4000" dirty="0" smtClean="0">
                <a:hlinkClick r:id="rId2"/>
              </a:rPr>
              <a:t>twataizya.minango@unza.zm</a:t>
            </a:r>
            <a:endParaRPr lang="en-US" sz="4000" dirty="0" smtClean="0"/>
          </a:p>
          <a:p>
            <a:pPr algn="l">
              <a:lnSpc>
                <a:spcPct val="120000"/>
              </a:lnSpc>
            </a:pPr>
            <a:r>
              <a:rPr lang="en-US" sz="4000" dirty="0" smtClean="0"/>
              <a:t>OFFICE         </a:t>
            </a:r>
            <a:r>
              <a:rPr lang="en-US" sz="4000" dirty="0"/>
              <a:t>:   B.Eng. Main Building, 1st Floor, Former </a:t>
            </a:r>
            <a:r>
              <a:rPr lang="en-US" sz="4000" dirty="0" err="1"/>
              <a:t>Zagis</a:t>
            </a:r>
            <a:r>
              <a:rPr lang="en-US" sz="4000" dirty="0"/>
              <a:t> Offices, Room 2</a:t>
            </a:r>
          </a:p>
          <a:p>
            <a:pPr algn="l">
              <a:lnSpc>
                <a:spcPct val="120000"/>
              </a:lnSpc>
            </a:pP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502023" y="2703680"/>
            <a:ext cx="112058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Linear Measurements</a:t>
            </a:r>
            <a:endParaRPr lang="en-US" sz="8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618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Taping: Over Level 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170" y="1834678"/>
            <a:ext cx="10817630" cy="5023322"/>
          </a:xfrm>
        </p:spPr>
        <p:txBody>
          <a:bodyPr>
            <a:noAutofit/>
          </a:bodyPr>
          <a:lstStyle/>
          <a:p>
            <a:pPr lvl="0" algn="just">
              <a:lnSpc>
                <a:spcPct val="170000"/>
              </a:lnSpc>
            </a:pPr>
            <a:r>
              <a:rPr lang="en-US" dirty="0" smtClean="0"/>
              <a:t>If the taping is done over level ground where there is no under-bush, the tape can rest on the ground.</a:t>
            </a:r>
          </a:p>
          <a:p>
            <a:pPr lvl="0" algn="just">
              <a:lnSpc>
                <a:spcPct val="170000"/>
              </a:lnSpc>
            </a:pPr>
            <a:r>
              <a:rPr lang="en-US" dirty="0" smtClean="0"/>
              <a:t>A taping crew consists of two people: the head tape person and the rear tape person.</a:t>
            </a:r>
          </a:p>
          <a:p>
            <a:pPr lvl="0" algn="just">
              <a:lnSpc>
                <a:spcPct val="170000"/>
              </a:lnSpc>
            </a:pPr>
            <a:r>
              <a:rPr lang="en-US" dirty="0" smtClean="0"/>
              <a:t>The head tape person takes one end of the tape walks down the line towards the point. </a:t>
            </a:r>
          </a:p>
          <a:p>
            <a:pPr marL="0" lvl="0" indent="0" algn="just">
              <a:lnSpc>
                <a:spcPct val="17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22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Taping: Over Sloping/Uneven Ground </a:t>
            </a:r>
            <a:endParaRPr lang="en-US" dirty="0"/>
          </a:p>
        </p:txBody>
      </p:sp>
      <p:pic>
        <p:nvPicPr>
          <p:cNvPr id="3076" name="Picture 4" descr="3. MEASURING DISTAN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039" y="2049516"/>
            <a:ext cx="5548722" cy="353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31076" y="1690688"/>
            <a:ext cx="5644055" cy="5023322"/>
          </a:xfrm>
        </p:spPr>
        <p:txBody>
          <a:bodyPr>
            <a:noAutofit/>
          </a:bodyPr>
          <a:lstStyle/>
          <a:p>
            <a:pPr lvl="0" algn="just">
              <a:lnSpc>
                <a:spcPct val="170000"/>
              </a:lnSpc>
            </a:pPr>
            <a:r>
              <a:rPr lang="en-US" sz="2400" dirty="0" smtClean="0"/>
              <a:t>To measure horizontal distance with a tape, a level and plum bob must be used.</a:t>
            </a:r>
          </a:p>
          <a:p>
            <a:pPr lvl="0" algn="just">
              <a:lnSpc>
                <a:spcPct val="170000"/>
              </a:lnSpc>
            </a:pPr>
            <a:r>
              <a:rPr lang="en-US" sz="2400" dirty="0" smtClean="0"/>
              <a:t>The tape is held level, horizontal, and measurement at the elevated end is transferred using a plum bob.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783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Taping: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572031"/>
            <a:ext cx="11216640" cy="5023322"/>
          </a:xfrm>
        </p:spPr>
        <p:txBody>
          <a:bodyPr>
            <a:noAutofit/>
          </a:bodyPr>
          <a:lstStyle/>
          <a:p>
            <a:pPr lvl="0" algn="just">
              <a:lnSpc>
                <a:spcPct val="170000"/>
              </a:lnSpc>
            </a:pPr>
            <a:r>
              <a:rPr lang="en-US" sz="2400" dirty="0" smtClean="0"/>
              <a:t>The following errors may arise when using taping method:</a:t>
            </a:r>
          </a:p>
          <a:p>
            <a:pPr marL="714375" lvl="0" indent="-365125" algn="just">
              <a:lnSpc>
                <a:spcPct val="170000"/>
              </a:lnSpc>
              <a:buFont typeface="+mj-lt"/>
              <a:buAutoNum type="romanUcPeriod"/>
            </a:pPr>
            <a:r>
              <a:rPr lang="en-US" sz="2400" dirty="0" smtClean="0"/>
              <a:t>Standardization </a:t>
            </a:r>
          </a:p>
          <a:p>
            <a:pPr marL="714375" lvl="0" indent="-365125" algn="just">
              <a:lnSpc>
                <a:spcPct val="170000"/>
              </a:lnSpc>
              <a:buFont typeface="+mj-lt"/>
              <a:buAutoNum type="romanUcPeriod"/>
            </a:pPr>
            <a:r>
              <a:rPr lang="en-US" sz="2400" dirty="0" smtClean="0"/>
              <a:t>Temperature</a:t>
            </a:r>
            <a:endParaRPr lang="en-US" sz="2400" dirty="0"/>
          </a:p>
          <a:p>
            <a:pPr marL="714375" lvl="0" indent="-365125" algn="just">
              <a:lnSpc>
                <a:spcPct val="170000"/>
              </a:lnSpc>
              <a:buFont typeface="+mj-lt"/>
              <a:buAutoNum type="romanUcPeriod"/>
            </a:pPr>
            <a:r>
              <a:rPr lang="en-US" sz="2400" dirty="0" smtClean="0"/>
              <a:t>Slope</a:t>
            </a:r>
          </a:p>
          <a:p>
            <a:pPr marL="714375" lvl="0" indent="-365125" algn="just">
              <a:lnSpc>
                <a:spcPct val="170000"/>
              </a:lnSpc>
              <a:buFont typeface="+mj-lt"/>
              <a:buAutoNum type="romanUcPeriod"/>
            </a:pPr>
            <a:r>
              <a:rPr lang="en-US" sz="2400" dirty="0" smtClean="0"/>
              <a:t>Tension</a:t>
            </a:r>
          </a:p>
          <a:p>
            <a:pPr marL="714375" lvl="0" indent="-365125" algn="just">
              <a:lnSpc>
                <a:spcPct val="170000"/>
              </a:lnSpc>
              <a:buFont typeface="+mj-lt"/>
              <a:buAutoNum type="romanUcPeriod"/>
            </a:pPr>
            <a:r>
              <a:rPr lang="en-US" sz="2400" dirty="0" smtClean="0"/>
              <a:t>Sag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37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Standardization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572031"/>
            <a:ext cx="11216640" cy="5023322"/>
          </a:xfrm>
        </p:spPr>
        <p:txBody>
          <a:bodyPr>
            <a:noAutofit/>
          </a:bodyPr>
          <a:lstStyle/>
          <a:p>
            <a:pPr lvl="0" algn="just">
              <a:lnSpc>
                <a:spcPct val="170000"/>
              </a:lnSpc>
            </a:pPr>
            <a:r>
              <a:rPr lang="en-US" dirty="0" smtClean="0"/>
              <a:t>This error arises from wear and tear of the tape due to stretching.</a:t>
            </a:r>
          </a:p>
          <a:p>
            <a:pPr lvl="0" algn="just">
              <a:lnSpc>
                <a:spcPct val="170000"/>
              </a:lnSpc>
            </a:pPr>
            <a:r>
              <a:rPr lang="en-US" dirty="0" smtClean="0"/>
              <a:t>This wear and tear is as a result of the repeated use of the tape over a long period of time as pulling tension.</a:t>
            </a:r>
          </a:p>
          <a:p>
            <a:pPr algn="just">
              <a:lnSpc>
                <a:spcPct val="170000"/>
              </a:lnSpc>
            </a:pPr>
            <a:r>
              <a:rPr lang="en-US" dirty="0" smtClean="0"/>
              <a:t>Measured lengths will either be greater than the correct length.</a:t>
            </a:r>
          </a:p>
        </p:txBody>
      </p:sp>
    </p:spTree>
    <p:extLst>
      <p:ext uri="{BB962C8B-B14F-4D97-AF65-F5344CB8AC3E}">
        <p14:creationId xmlns:p14="http://schemas.microsoft.com/office/powerpoint/2010/main" val="370904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Due To 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572031"/>
            <a:ext cx="11348720" cy="5023322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en-US" dirty="0"/>
              <a:t>Materials expand with rise and contract with temperature decrease</a:t>
            </a:r>
            <a:r>
              <a:rPr lang="en-US" dirty="0" smtClean="0"/>
              <a:t>.</a:t>
            </a:r>
          </a:p>
          <a:p>
            <a:pPr algn="just">
              <a:lnSpc>
                <a:spcPct val="170000"/>
              </a:lnSpc>
            </a:pPr>
            <a:r>
              <a:rPr lang="en-US" dirty="0" smtClean="0"/>
              <a:t>The expansion/contraction may cause the tape to bend or distort.</a:t>
            </a:r>
          </a:p>
          <a:p>
            <a:pPr algn="just">
              <a:lnSpc>
                <a:spcPct val="170000"/>
              </a:lnSpc>
            </a:pPr>
            <a:r>
              <a:rPr lang="en-US" dirty="0"/>
              <a:t>Measured lengths will either be greater or lesser than the actual length.</a:t>
            </a:r>
          </a:p>
          <a:p>
            <a:pPr lvl="0" algn="just">
              <a:lnSpc>
                <a:spcPct val="170000"/>
              </a:lnSpc>
            </a:pPr>
            <a:r>
              <a:rPr lang="en-US" dirty="0" smtClean="0"/>
              <a:t>Tapes should be stored under room temperature conditions.</a:t>
            </a:r>
          </a:p>
        </p:txBody>
      </p:sp>
    </p:spTree>
    <p:extLst>
      <p:ext uri="{BB962C8B-B14F-4D97-AF65-F5344CB8AC3E}">
        <p14:creationId xmlns:p14="http://schemas.microsoft.com/office/powerpoint/2010/main" val="91201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4940" y="2502327"/>
            <a:ext cx="4724809" cy="18533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Slope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572031"/>
            <a:ext cx="7018020" cy="5023322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en-US" sz="2400" dirty="0"/>
              <a:t>All plan distances are always quoted as horizontal distances L</a:t>
            </a:r>
            <a:r>
              <a:rPr lang="en-US" sz="2400" dirty="0" smtClean="0"/>
              <a:t>.</a:t>
            </a:r>
          </a:p>
          <a:p>
            <a:pPr algn="just">
              <a:lnSpc>
                <a:spcPct val="170000"/>
              </a:lnSpc>
            </a:pPr>
            <a:r>
              <a:rPr lang="en-US" sz="2400" dirty="0" smtClean="0"/>
              <a:t>Due </a:t>
            </a:r>
            <a:r>
              <a:rPr lang="en-US" sz="2400" dirty="0"/>
              <a:t>to the unevenness of the ground surface the distances measured </a:t>
            </a:r>
            <a:r>
              <a:rPr lang="en-US" sz="2400" dirty="0" smtClean="0"/>
              <a:t>by </a:t>
            </a:r>
            <a:r>
              <a:rPr lang="en-US" sz="2400" dirty="0"/>
              <a:t>tape </a:t>
            </a:r>
            <a:r>
              <a:rPr lang="en-US" sz="2400" dirty="0" smtClean="0"/>
              <a:t>are </a:t>
            </a:r>
            <a:r>
              <a:rPr lang="en-US" sz="2400" dirty="0"/>
              <a:t>slope </a:t>
            </a:r>
            <a:r>
              <a:rPr lang="en-US" sz="2400" dirty="0" smtClean="0"/>
              <a:t>distances.</a:t>
            </a:r>
          </a:p>
          <a:p>
            <a:pPr lvl="0" algn="just">
              <a:lnSpc>
                <a:spcPct val="170000"/>
              </a:lnSpc>
            </a:pPr>
            <a:r>
              <a:rPr lang="en-US" sz="2400" dirty="0" smtClean="0"/>
              <a:t>Slope distance will always be greater than horizontal distance.</a:t>
            </a:r>
          </a:p>
        </p:txBody>
      </p:sp>
    </p:spTree>
    <p:extLst>
      <p:ext uri="{BB962C8B-B14F-4D97-AF65-F5344CB8AC3E}">
        <p14:creationId xmlns:p14="http://schemas.microsoft.com/office/powerpoint/2010/main" val="94562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Due To Tension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572031"/>
            <a:ext cx="11216640" cy="5023322"/>
          </a:xfrm>
        </p:spPr>
        <p:txBody>
          <a:bodyPr>
            <a:noAutofit/>
          </a:bodyPr>
          <a:lstStyle/>
          <a:p>
            <a:pPr lvl="0" algn="just">
              <a:lnSpc>
                <a:spcPct val="170000"/>
              </a:lnSpc>
            </a:pPr>
            <a:r>
              <a:rPr lang="en-US" dirty="0"/>
              <a:t>I</a:t>
            </a:r>
            <a:r>
              <a:rPr lang="en-US" dirty="0" smtClean="0"/>
              <a:t>n </a:t>
            </a:r>
            <a:r>
              <a:rPr lang="en-US" dirty="0"/>
              <a:t>this case, errors arise when the tape is pulled at a tension which differs from the standard tension used at standardization. </a:t>
            </a:r>
            <a:endParaRPr lang="en-US" dirty="0" smtClean="0"/>
          </a:p>
          <a:p>
            <a:pPr lvl="0" algn="just">
              <a:lnSpc>
                <a:spcPct val="170000"/>
              </a:lnSpc>
            </a:pPr>
            <a:r>
              <a:rPr lang="en-US" dirty="0" smtClean="0"/>
              <a:t>The </a:t>
            </a:r>
            <a:r>
              <a:rPr lang="en-US" dirty="0"/>
              <a:t>tape will stretch less than its standard length when a tension less than the standard tension is applied, making the tape too short. </a:t>
            </a:r>
            <a:endParaRPr lang="en-US" dirty="0" smtClean="0"/>
          </a:p>
          <a:p>
            <a:pPr lvl="0" algn="just">
              <a:lnSpc>
                <a:spcPct val="170000"/>
              </a:lnSpc>
            </a:pPr>
            <a:r>
              <a:rPr lang="en-US" dirty="0" smtClean="0"/>
              <a:t>A </a:t>
            </a:r>
            <a:r>
              <a:rPr lang="en-US" dirty="0"/>
              <a:t>tape stretches in an elastic manner until it reaches its elastic limit, when it will deform permanently and ruin the tape.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2658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Sag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79" y="4555375"/>
            <a:ext cx="11216640" cy="1895302"/>
          </a:xfrm>
        </p:spPr>
        <p:txBody>
          <a:bodyPr>
            <a:noAutofit/>
          </a:bodyPr>
          <a:lstStyle/>
          <a:p>
            <a:pPr lvl="0" algn="just">
              <a:lnSpc>
                <a:spcPct val="100000"/>
              </a:lnSpc>
            </a:pPr>
            <a:r>
              <a:rPr lang="en-US" sz="2400" dirty="0" smtClean="0"/>
              <a:t>If the tape cannot be supported for its length then it will </a:t>
            </a:r>
            <a:r>
              <a:rPr lang="en-US" sz="2400" dirty="0"/>
              <a:t>hang freely and attain the form of catenary </a:t>
            </a:r>
            <a:r>
              <a:rPr lang="en-US" sz="2400" dirty="0" smtClean="0"/>
              <a:t>(sag) under </a:t>
            </a:r>
            <a:r>
              <a:rPr lang="en-US" sz="2400" dirty="0"/>
              <a:t>the influence of </a:t>
            </a:r>
            <a:r>
              <a:rPr lang="en-US" sz="2400" dirty="0" smtClean="0"/>
              <a:t>gravity.</a:t>
            </a:r>
          </a:p>
          <a:p>
            <a:pPr lvl="0" algn="just">
              <a:lnSpc>
                <a:spcPct val="100000"/>
              </a:lnSpc>
            </a:pPr>
            <a:r>
              <a:rPr lang="en-US" sz="2400" dirty="0"/>
              <a:t>When used in catenary, the distance so obtained is longer than expected due to the sagging of the tape due to its weight.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989" y="1823692"/>
            <a:ext cx="7832021" cy="236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Distance Measurements (</a:t>
            </a:r>
            <a:r>
              <a:rPr lang="en-US" dirty="0" err="1"/>
              <a:t>ODM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 smtClean="0"/>
              <a:t>ODM</a:t>
            </a:r>
            <a:r>
              <a:rPr lang="en-US" sz="2400" dirty="0" smtClean="0"/>
              <a:t> also known as </a:t>
            </a:r>
            <a:r>
              <a:rPr lang="en-US" sz="2400" dirty="0" err="1" smtClean="0"/>
              <a:t>tacheometry</a:t>
            </a:r>
            <a:r>
              <a:rPr lang="en-US" sz="2400" dirty="0"/>
              <a:t>,</a:t>
            </a:r>
            <a:r>
              <a:rPr lang="en-US" sz="2400" dirty="0" smtClean="0"/>
              <a:t> </a:t>
            </a:r>
            <a:r>
              <a:rPr lang="en-US" sz="2400" dirty="0"/>
              <a:t>is a</a:t>
            </a:r>
            <a:r>
              <a:rPr lang="en-US" sz="2400" dirty="0" smtClean="0"/>
              <a:t> branch </a:t>
            </a:r>
            <a:r>
              <a:rPr lang="en-US" sz="2400" dirty="0"/>
              <a:t>of angular surveying in which the horizontal and vertical distances of points are obtained by optical means</a:t>
            </a:r>
            <a:r>
              <a:rPr lang="en-US" sz="24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In this method distances </a:t>
            </a:r>
            <a:r>
              <a:rPr lang="en-US" sz="2400" dirty="0"/>
              <a:t>and heights are determined from the instrument readings </a:t>
            </a:r>
            <a:r>
              <a:rPr lang="en-US" sz="2400" dirty="0" smtClean="0"/>
              <a:t>alone.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Quicker than the use of ordinary measurement methods </a:t>
            </a:r>
            <a:r>
              <a:rPr lang="en-US" sz="2400" dirty="0" err="1" smtClean="0"/>
              <a:t>i.e</a:t>
            </a:r>
            <a:r>
              <a:rPr lang="en-US" sz="2400" dirty="0" smtClean="0"/>
              <a:t> tape </a:t>
            </a:r>
            <a:r>
              <a:rPr lang="en-US" sz="2400" dirty="0"/>
              <a:t>or chain.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821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Distance Measurements (</a:t>
            </a:r>
            <a:r>
              <a:rPr lang="en-US" dirty="0" err="1"/>
              <a:t>ODM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All that is required necessary is that the assistant, who carries a staff on which the instrument is sighted, shall be able to reach the various points to be surveyed and levelled, and a clear line of sight exists between the instrument and the staff.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Thus</a:t>
            </a:r>
            <a:r>
              <a:rPr lang="en-US" sz="2400" dirty="0"/>
              <a:t>, </a:t>
            </a:r>
            <a:r>
              <a:rPr lang="en-US" sz="2400" dirty="0" err="1"/>
              <a:t>ODM</a:t>
            </a:r>
            <a:r>
              <a:rPr lang="en-US" sz="2400" dirty="0"/>
              <a:t> is very useful in broken terrain and where obstacles such as rivers, roads and crops occur.</a:t>
            </a:r>
          </a:p>
        </p:txBody>
      </p:sp>
    </p:spTree>
    <p:extLst>
      <p:ext uri="{BB962C8B-B14F-4D97-AF65-F5344CB8AC3E}">
        <p14:creationId xmlns:p14="http://schemas.microsoft.com/office/powerpoint/2010/main" val="285783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572031"/>
            <a:ext cx="11216640" cy="502332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Surface vs Horizontal Distance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Taping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Optical Distance Measurements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Electronic Distance Measurements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47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ODM</a:t>
            </a:r>
            <a:r>
              <a:rPr lang="en-US" dirty="0" smtClean="0"/>
              <a:t>: Stadia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4" y="1690688"/>
            <a:ext cx="10751128" cy="4144847"/>
          </a:xfrm>
        </p:spPr>
        <p:txBody>
          <a:bodyPr>
            <a:noAutofit/>
          </a:bodyPr>
          <a:lstStyle/>
          <a:p>
            <a:pPr lvl="0" algn="just">
              <a:lnSpc>
                <a:spcPct val="170000"/>
              </a:lnSpc>
            </a:pPr>
            <a:r>
              <a:rPr lang="en-US" sz="2400" dirty="0"/>
              <a:t>With the combination of a standard theodolite or level with stadia lines on the telescope diaphragms and </a:t>
            </a:r>
            <a:r>
              <a:rPr lang="en-US" sz="2400" dirty="0" smtClean="0"/>
              <a:t>the leveling </a:t>
            </a:r>
            <a:r>
              <a:rPr lang="en-US" sz="2400" dirty="0"/>
              <a:t>staff the </a:t>
            </a:r>
            <a:r>
              <a:rPr lang="en-US" sz="2400" dirty="0" smtClean="0"/>
              <a:t>distance </a:t>
            </a:r>
            <a:r>
              <a:rPr lang="en-US" sz="2400" dirty="0"/>
              <a:t>is determined by way of reading the </a:t>
            </a:r>
            <a:r>
              <a:rPr lang="en-US" sz="2400" dirty="0" smtClean="0"/>
              <a:t>stadia </a:t>
            </a:r>
            <a:r>
              <a:rPr lang="en-US" sz="2400" dirty="0"/>
              <a:t>intercepts. </a:t>
            </a:r>
            <a:endParaRPr lang="en-US" sz="2400" dirty="0" smtClean="0"/>
          </a:p>
          <a:p>
            <a:pPr lvl="0" algn="just">
              <a:lnSpc>
                <a:spcPct val="170000"/>
              </a:lnSpc>
            </a:pPr>
            <a:r>
              <a:rPr lang="en-US" sz="2400" dirty="0" smtClean="0"/>
              <a:t>The </a:t>
            </a:r>
            <a:r>
              <a:rPr lang="en-US" sz="2400" dirty="0"/>
              <a:t>stadia lines define </a:t>
            </a:r>
            <a:r>
              <a:rPr lang="en-US" sz="2400" dirty="0" smtClean="0"/>
              <a:t>a </a:t>
            </a:r>
            <a:r>
              <a:rPr lang="en-US" sz="2400" dirty="0" err="1" smtClean="0"/>
              <a:t>parallactic</a:t>
            </a:r>
            <a:r>
              <a:rPr lang="en-US" sz="2400" dirty="0" smtClean="0"/>
              <a:t> </a:t>
            </a:r>
            <a:r>
              <a:rPr lang="en-US" sz="2400" dirty="0"/>
              <a:t>angle </a:t>
            </a:r>
            <a:r>
              <a:rPr lang="el-GR" sz="2400" dirty="0" smtClean="0"/>
              <a:t>ϴ</a:t>
            </a:r>
            <a:r>
              <a:rPr lang="en-US" sz="2400" dirty="0" smtClean="0"/>
              <a:t> </a:t>
            </a:r>
            <a:r>
              <a:rPr lang="en-US" sz="2400" dirty="0"/>
              <a:t>and the measurement process involves observing the staff intercepts subtended by this </a:t>
            </a:r>
            <a:r>
              <a:rPr lang="en-US" sz="2400" dirty="0" smtClean="0"/>
              <a:t>fixed angle </a:t>
            </a:r>
            <a:r>
              <a:rPr lang="en-US" sz="2400" dirty="0"/>
              <a:t>over the required distance.</a:t>
            </a:r>
          </a:p>
        </p:txBody>
      </p:sp>
    </p:spTree>
    <p:extLst>
      <p:ext uri="{BB962C8B-B14F-4D97-AF65-F5344CB8AC3E}">
        <p14:creationId xmlns:p14="http://schemas.microsoft.com/office/powerpoint/2010/main" val="111153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ODM</a:t>
            </a:r>
            <a:r>
              <a:rPr lang="en-US" dirty="0" smtClean="0"/>
              <a:t>: Stadia System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63" y="1921223"/>
            <a:ext cx="7820025" cy="3790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283186" y="5153572"/>
                <a:ext cx="318798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𝒍𝒐𝒘𝒆𝒓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𝒔𝒕𝒂𝒇𝒇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𝒓𝒆𝒂𝒅𝒊𝒏𝒈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3186" y="5153572"/>
                <a:ext cx="3187989" cy="307777"/>
              </a:xfrm>
              <a:prstGeom prst="rect">
                <a:avLst/>
              </a:prstGeom>
              <a:blipFill>
                <a:blip r:embed="rId3"/>
                <a:stretch>
                  <a:fillRect l="-1530" t="-1961" r="-267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291433" y="5522904"/>
                <a:ext cx="336271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𝒎𝒊𝒅𝒅𝒍𝒆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𝒔𝒕𝒂𝒇𝒇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𝒓𝒆𝒂𝒅𝒊𝒏𝒈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1433" y="5522904"/>
                <a:ext cx="3362715" cy="307777"/>
              </a:xfrm>
              <a:prstGeom prst="rect">
                <a:avLst/>
              </a:prstGeom>
              <a:blipFill>
                <a:blip r:embed="rId4"/>
                <a:stretch>
                  <a:fillRect l="-1268" t="-2000" r="-2355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283186" y="5942708"/>
                <a:ext cx="322646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𝒖𝒑𝒑𝒆𝒓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𝒔𝒕𝒂𝒇𝒇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𝒓𝒆𝒂𝒅𝒊𝒏𝒈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3186" y="5942708"/>
                <a:ext cx="3226461" cy="307777"/>
              </a:xfrm>
              <a:prstGeom prst="rect">
                <a:avLst/>
              </a:prstGeom>
              <a:blipFill>
                <a:blip r:embed="rId5"/>
                <a:stretch>
                  <a:fillRect l="-1512" t="-2000" r="-2647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228832" y="4227378"/>
                <a:ext cx="1654171" cy="369332"/>
              </a:xfrm>
              <a:prstGeom prst="rect">
                <a:avLst/>
              </a:prstGeom>
              <a:noFill/>
              <a:ln w="3175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8832" y="4227378"/>
                <a:ext cx="1654171" cy="369332"/>
              </a:xfrm>
              <a:prstGeom prst="rect">
                <a:avLst/>
              </a:prstGeom>
              <a:blipFill>
                <a:blip r:embed="rId6"/>
                <a:stretch>
                  <a:fillRect l="-4044" r="-1103" b="-12903"/>
                </a:stretch>
              </a:blipFill>
              <a:ln w="31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771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ODM</a:t>
            </a:r>
            <a:r>
              <a:rPr lang="en-US" dirty="0"/>
              <a:t>: Stadia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7"/>
            <a:ext cx="7818120" cy="449398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/>
              <a:t>The </a:t>
            </a:r>
            <a:r>
              <a:rPr lang="en-US" sz="2400" dirty="0"/>
              <a:t>stadia system </a:t>
            </a:r>
            <a:r>
              <a:rPr lang="en-US" sz="2400" dirty="0" smtClean="0"/>
              <a:t>uses </a:t>
            </a:r>
            <a:r>
              <a:rPr lang="en-US" sz="2400" dirty="0"/>
              <a:t>standard theodolites and levels </a:t>
            </a:r>
            <a:r>
              <a:rPr lang="en-US" sz="2400" dirty="0" smtClean="0"/>
              <a:t>with </a:t>
            </a:r>
            <a:r>
              <a:rPr lang="en-US" sz="2400" dirty="0"/>
              <a:t>lines engraved on their diaphragms to view a standard levelling staff</a:t>
            </a:r>
            <a:r>
              <a:rPr lang="en-US" sz="24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With the combination of a standard theodolite or level with stadia lines on the telescope diaphragms and the leveling staff the distance is determined by way of reading the stadia intercepts (Fig 1.)</a:t>
            </a:r>
          </a:p>
          <a:p>
            <a:pPr algn="just">
              <a:lnSpc>
                <a:spcPct val="150000"/>
              </a:lnSpc>
            </a:pPr>
            <a:endParaRPr lang="en-US" sz="2400" dirty="0"/>
          </a:p>
          <a:p>
            <a:pPr marL="0" indent="0" algn="just">
              <a:lnSpc>
                <a:spcPct val="150000"/>
              </a:lnSpc>
              <a:buNone/>
            </a:pP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4364672"/>
            <a:ext cx="10515600" cy="2560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endParaRPr lang="en-US" sz="2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2575" y="2186932"/>
            <a:ext cx="3145898" cy="313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ODM</a:t>
            </a:r>
            <a:r>
              <a:rPr lang="en-US" dirty="0"/>
              <a:t>: Stadia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345" y="1690688"/>
            <a:ext cx="6766559" cy="151987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A </a:t>
            </a:r>
            <a:r>
              <a:rPr lang="en-US" dirty="0"/>
              <a:t>transit theodolite fitted with special stadia diaphragm is known as </a:t>
            </a:r>
            <a:r>
              <a:rPr lang="en-US" dirty="0" err="1"/>
              <a:t>tacheometer</a:t>
            </a:r>
            <a:r>
              <a:rPr lang="en-US" dirty="0" smtClean="0"/>
              <a:t>.</a:t>
            </a:r>
          </a:p>
        </p:txBody>
      </p:sp>
      <p:pic>
        <p:nvPicPr>
          <p:cNvPr id="7" name="Picture 2" descr="common types of stadia diaphragm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0"/>
          <a:stretch/>
        </p:blipFill>
        <p:spPr bwMode="auto">
          <a:xfrm>
            <a:off x="7604759" y="1426395"/>
            <a:ext cx="3200442" cy="193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55904" y="3307631"/>
            <a:ext cx="4650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 2 – Common Types of stadia diaphragms.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89345" y="3749389"/>
            <a:ext cx="11132457" cy="2866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dirty="0" smtClean="0"/>
              <a:t>Its telescope contains two horizontal hairs called stadia hairs in addition to the regular crosshairs.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 The stadia hairs are equidistant from the central cross-hairs and they are specially termed as stadia lines or stadia webs.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11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ODM</a:t>
            </a:r>
            <a:r>
              <a:rPr lang="en-US" dirty="0"/>
              <a:t>: Stadia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 In effect, the lines define a fixed angle and the measurement process involves observing the staff intercept subtended by this fixed angle over a required distance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dirty="0"/>
              <a:t>The basic principles are shown in </a:t>
            </a:r>
            <a:r>
              <a:rPr lang="en-US" dirty="0" err="1" smtClean="0"/>
              <a:t>Fig.3</a:t>
            </a:r>
            <a:r>
              <a:rPr lang="en-US" dirty="0" smtClean="0"/>
              <a:t>. </a:t>
            </a:r>
            <a:r>
              <a:rPr lang="en-US" dirty="0"/>
              <a:t>in which it is assumed that </a:t>
            </a:r>
            <a:r>
              <a:rPr lang="en-US" dirty="0" smtClean="0"/>
              <a:t>the telescope </a:t>
            </a:r>
            <a:r>
              <a:rPr lang="en-US" dirty="0"/>
              <a:t>is level and the staff is vertical.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ODM</a:t>
            </a:r>
            <a:r>
              <a:rPr lang="en-US" dirty="0"/>
              <a:t>: Stadia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994" y="2693933"/>
            <a:ext cx="5770880" cy="4047808"/>
          </a:xfrm>
        </p:spPr>
        <p:txBody>
          <a:bodyPr>
            <a:normAutofit lnSpcReduction="10000"/>
          </a:bodyPr>
          <a:lstStyle/>
          <a:p>
            <a:pPr marL="365125" indent="-365125" algn="just">
              <a:lnSpc>
                <a:spcPct val="220000"/>
              </a:lnSpc>
              <a:buFont typeface="Wingdings" panose="05000000000000000000" pitchFamily="2" charset="2"/>
              <a:buChar char="Ø"/>
            </a:pPr>
            <a:r>
              <a:rPr lang="en-US" sz="2000" dirty="0" smtClean="0"/>
              <a:t>f </a:t>
            </a:r>
            <a:r>
              <a:rPr lang="en-US" sz="2000" dirty="0"/>
              <a:t>= focal length of the object </a:t>
            </a:r>
            <a:r>
              <a:rPr lang="en-US" sz="2000" dirty="0" smtClean="0"/>
              <a:t>glass.</a:t>
            </a:r>
            <a:endParaRPr lang="en-US" sz="2000" dirty="0"/>
          </a:p>
          <a:p>
            <a:pPr marL="365125" indent="-365125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dirty="0" err="1"/>
              <a:t>i</a:t>
            </a:r>
            <a:r>
              <a:rPr lang="en-US" sz="2000" dirty="0"/>
              <a:t> = stadia hair interval = </a:t>
            </a:r>
            <a:r>
              <a:rPr lang="en-US" sz="2000" dirty="0" smtClean="0"/>
              <a:t>ab.</a:t>
            </a:r>
            <a:endParaRPr lang="en-US" sz="2000" dirty="0"/>
          </a:p>
          <a:p>
            <a:pPr marL="365125" indent="-365125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s = staff intercept = </a:t>
            </a:r>
            <a:r>
              <a:rPr lang="en-US" sz="2000" dirty="0" smtClean="0"/>
              <a:t>AB.</a:t>
            </a:r>
            <a:endParaRPr lang="en-US" sz="2000" dirty="0"/>
          </a:p>
          <a:p>
            <a:pPr marL="365125" indent="-365125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c = distance from O to the </a:t>
            </a:r>
            <a:r>
              <a:rPr lang="en-US" sz="2000" dirty="0" smtClean="0"/>
              <a:t>vertical axis </a:t>
            </a:r>
            <a:r>
              <a:rPr lang="en-US" sz="2000" dirty="0"/>
              <a:t>of the </a:t>
            </a:r>
            <a:r>
              <a:rPr lang="en-US" sz="2000" dirty="0" smtClean="0"/>
              <a:t>instrument.</a:t>
            </a:r>
            <a:endParaRPr lang="en-US" sz="2000" dirty="0"/>
          </a:p>
          <a:p>
            <a:pPr marL="365125" indent="-365125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d = distance from O to the </a:t>
            </a:r>
            <a:r>
              <a:rPr lang="en-US" sz="2000" dirty="0" smtClean="0"/>
              <a:t>staff.</a:t>
            </a:r>
            <a:endParaRPr lang="en-US" sz="2000" dirty="0"/>
          </a:p>
          <a:p>
            <a:pPr marL="365125" indent="-365125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d′ = distance from O to the plane </a:t>
            </a:r>
            <a:r>
              <a:rPr lang="en-US" sz="2000" dirty="0" smtClean="0"/>
              <a:t>of the diaphragm</a:t>
            </a:r>
            <a:r>
              <a:rPr lang="en-US" sz="2000" dirty="0"/>
              <a:t>.</a:t>
            </a:r>
          </a:p>
          <a:p>
            <a:pPr marL="365125" indent="-365125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D = </a:t>
            </a:r>
            <a:r>
              <a:rPr lang="en-US" sz="2000" dirty="0" smtClean="0"/>
              <a:t>horizontal distance </a:t>
            </a:r>
            <a:r>
              <a:rPr lang="en-US" sz="2000" dirty="0"/>
              <a:t>from </a:t>
            </a:r>
            <a:r>
              <a:rPr lang="en-US" sz="2000" dirty="0" smtClean="0"/>
              <a:t>the vertical </a:t>
            </a:r>
            <a:r>
              <a:rPr lang="en-US" sz="2000" dirty="0"/>
              <a:t>axis to the </a:t>
            </a:r>
            <a:r>
              <a:rPr lang="en-US" sz="2000" dirty="0" smtClean="0"/>
              <a:t>staff.</a:t>
            </a:r>
            <a:endParaRPr lang="en-US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8994" y="1533218"/>
            <a:ext cx="10317480" cy="9109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US" dirty="0" smtClean="0"/>
              <a:t>Considering the rays passing through the optical Centre of the objective to form an image in the plane of the diaphragm, then by similar triangles: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34583" y="5319712"/>
            <a:ext cx="67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 3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1093" y="2832658"/>
            <a:ext cx="5346980" cy="253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89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768302" y="491857"/>
            <a:ext cx="10515600" cy="7109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 err="1"/>
              <a:t>ODM</a:t>
            </a:r>
            <a:r>
              <a:rPr lang="en-US" sz="4400" dirty="0"/>
              <a:t>: Stadia System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4412944" y="1777143"/>
            <a:ext cx="7854" cy="3157114"/>
          </a:xfrm>
          <a:prstGeom prst="line">
            <a:avLst/>
          </a:prstGeom>
          <a:ln>
            <a:solidFill>
              <a:schemeClr val="tx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879702" y="2343865"/>
            <a:ext cx="13978" cy="3341638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947078" y="3554306"/>
            <a:ext cx="12704" cy="1500421"/>
          </a:xfrm>
          <a:prstGeom prst="line">
            <a:avLst/>
          </a:prstGeom>
          <a:ln w="3175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292772" y="3477082"/>
            <a:ext cx="9080938" cy="44754"/>
          </a:xfrm>
          <a:prstGeom prst="line">
            <a:avLst/>
          </a:prstGeom>
          <a:ln w="3175">
            <a:solidFill>
              <a:schemeClr val="tx1">
                <a:alpha val="3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4000499" y="2617077"/>
            <a:ext cx="807983" cy="18445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292772" y="2617077"/>
            <a:ext cx="0" cy="9186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292772" y="2617077"/>
            <a:ext cx="9080938" cy="256977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292772" y="1742536"/>
            <a:ext cx="9080938" cy="268893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373707" y="1202810"/>
            <a:ext cx="8802" cy="44150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1938839" y="349061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870903" y="348998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394250" y="347708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1292772" y="3512845"/>
            <a:ext cx="0" cy="9186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292770" y="1776659"/>
            <a:ext cx="1" cy="845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1292772" y="1767641"/>
            <a:ext cx="3130052" cy="19005"/>
          </a:xfrm>
          <a:prstGeom prst="straightConnector1">
            <a:avLst/>
          </a:prstGeom>
          <a:ln w="3175">
            <a:solidFill>
              <a:schemeClr val="accent1">
                <a:alpha val="8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434272" y="1671461"/>
            <a:ext cx="5939435" cy="34201"/>
          </a:xfrm>
          <a:prstGeom prst="straightConnector1">
            <a:avLst/>
          </a:prstGeom>
          <a:ln w="3175">
            <a:solidFill>
              <a:schemeClr val="accent1">
                <a:alpha val="8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870903" y="5215151"/>
            <a:ext cx="7491359" cy="45511"/>
          </a:xfrm>
          <a:prstGeom prst="straightConnector1">
            <a:avLst/>
          </a:prstGeom>
          <a:ln w="3175">
            <a:solidFill>
              <a:schemeClr val="accent1">
                <a:alpha val="8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857798" y="4532058"/>
            <a:ext cx="1582171" cy="1985"/>
          </a:xfrm>
          <a:prstGeom prst="straightConnector1">
            <a:avLst/>
          </a:prstGeom>
          <a:ln w="3175">
            <a:solidFill>
              <a:schemeClr val="accent1">
                <a:alpha val="8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938839" y="4934256"/>
            <a:ext cx="2481959" cy="1"/>
          </a:xfrm>
          <a:prstGeom prst="straightConnector1">
            <a:avLst/>
          </a:prstGeom>
          <a:ln w="3175">
            <a:solidFill>
              <a:schemeClr val="accent1">
                <a:alpha val="8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978487" y="2623929"/>
            <a:ext cx="2576" cy="1807544"/>
          </a:xfrm>
          <a:prstGeom prst="straightConnector1">
            <a:avLst/>
          </a:prstGeom>
          <a:ln w="3175">
            <a:solidFill>
              <a:schemeClr val="accent1">
                <a:alpha val="8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0741600" y="1742398"/>
            <a:ext cx="1783" cy="3460243"/>
          </a:xfrm>
          <a:prstGeom prst="straightConnector1">
            <a:avLst/>
          </a:prstGeom>
          <a:ln w="3175">
            <a:solidFill>
              <a:schemeClr val="accent1">
                <a:alpha val="8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936522" y="2615744"/>
            <a:ext cx="3661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936522" y="4431473"/>
            <a:ext cx="3661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10373707" y="1742536"/>
            <a:ext cx="3661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10373707" y="5186855"/>
            <a:ext cx="3661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0605788" y="3061863"/>
            <a:ext cx="3074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461251" y="5054727"/>
            <a:ext cx="3290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025454" y="4774585"/>
            <a:ext cx="2441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401018" y="4325311"/>
            <a:ext cx="2894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864923" y="3221979"/>
                <a:ext cx="24418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923" y="3221979"/>
                <a:ext cx="244188" cy="369332"/>
              </a:xfrm>
              <a:prstGeom prst="rect">
                <a:avLst/>
              </a:prstGeom>
              <a:blipFill>
                <a:blip r:embed="rId2"/>
                <a:stretch>
                  <a:fillRect r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2657132" y="3242176"/>
            <a:ext cx="51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</a:t>
            </a:r>
            <a:endParaRPr lang="en-US" sz="14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4176610" y="3197783"/>
            <a:ext cx="244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O</a:t>
            </a:r>
            <a:endParaRPr lang="en-US" sz="14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2812035" y="1574319"/>
            <a:ext cx="4576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d’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963134" y="1510587"/>
            <a:ext cx="2894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053881" y="2347216"/>
            <a:ext cx="244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b</a:t>
            </a:r>
            <a:endParaRPr lang="en-US" sz="16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1131239" y="4352267"/>
            <a:ext cx="244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</a:t>
            </a:r>
            <a:endParaRPr lang="en-US" sz="16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10329548" y="1497825"/>
            <a:ext cx="244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</a:t>
            </a:r>
            <a:endParaRPr lang="en-US" sz="14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10327784" y="5137590"/>
            <a:ext cx="244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B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36986" y="3325687"/>
            <a:ext cx="345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c’</a:t>
            </a:r>
            <a:endParaRPr lang="en-US" sz="14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10337824" y="3265396"/>
            <a:ext cx="334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C’</a:t>
            </a:r>
            <a:endParaRPr lang="en-US" sz="14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1767655" y="3227928"/>
            <a:ext cx="336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F’</a:t>
            </a:r>
            <a:endParaRPr lang="en-US" sz="14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1632551" y="5011489"/>
            <a:ext cx="612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focus</a:t>
            </a:r>
            <a:endParaRPr lang="en-US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2269851" y="2059858"/>
            <a:ext cx="138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Instrument Axis</a:t>
            </a:r>
            <a:endParaRPr lang="en-US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225692" y="4743362"/>
            <a:ext cx="997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Diaphragm</a:t>
            </a:r>
            <a:endParaRPr lang="en-US" sz="1400" dirty="0"/>
          </a:p>
        </p:txBody>
      </p:sp>
      <p:cxnSp>
        <p:nvCxnSpPr>
          <p:cNvPr id="56" name="Straight Connector 55"/>
          <p:cNvCxnSpPr>
            <a:stCxn id="55" idx="0"/>
          </p:cNvCxnSpPr>
          <p:nvPr/>
        </p:nvCxnSpPr>
        <p:spPr>
          <a:xfrm flipV="1">
            <a:off x="724340" y="4304516"/>
            <a:ext cx="540961" cy="438846"/>
          </a:xfrm>
          <a:prstGeom prst="line">
            <a:avLst/>
          </a:prstGeom>
          <a:ln w="3175">
            <a:solidFill>
              <a:schemeClr val="tx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0549723" y="5850960"/>
            <a:ext cx="531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Staff</a:t>
            </a:r>
            <a:endParaRPr lang="en-US" sz="1400" dirty="0"/>
          </a:p>
        </p:txBody>
      </p:sp>
      <p:cxnSp>
        <p:nvCxnSpPr>
          <p:cNvPr id="58" name="Straight Connector 57"/>
          <p:cNvCxnSpPr/>
          <p:nvPr/>
        </p:nvCxnSpPr>
        <p:spPr>
          <a:xfrm flipH="1" flipV="1">
            <a:off x="10472806" y="5566888"/>
            <a:ext cx="317459" cy="265027"/>
          </a:xfrm>
          <a:prstGeom prst="line">
            <a:avLst/>
          </a:prstGeom>
          <a:ln w="3175">
            <a:solidFill>
              <a:schemeClr val="tx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026102" y="6346256"/>
            <a:ext cx="764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 4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92775" y="5409624"/>
                <a:ext cx="1595074" cy="666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75" y="5409624"/>
                <a:ext cx="1595074" cy="6664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090936" y="5432015"/>
                <a:ext cx="1742305" cy="724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0936" y="5432015"/>
                <a:ext cx="1742305" cy="7244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724044" y="5617176"/>
                <a:ext cx="18688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044" y="5617176"/>
                <a:ext cx="1868857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/>
          <p:cNvSpPr txBox="1"/>
          <p:nvPr/>
        </p:nvSpPr>
        <p:spPr>
          <a:xfrm>
            <a:off x="4176610" y="6061396"/>
            <a:ext cx="1654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Lens formula</a:t>
            </a:r>
            <a:endParaRPr lang="en-US" sz="20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463897" y="6065463"/>
            <a:ext cx="2741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Similar Triangles rule</a:t>
            </a:r>
            <a:endParaRPr lang="en-US" sz="2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7644618" y="6075863"/>
            <a:ext cx="2027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Distance formula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8608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/>
      <p:bldP spid="44" grpId="0" animBg="1"/>
      <p:bldP spid="45" grpId="0" animBg="1"/>
      <p:bldP spid="52" grpId="0"/>
      <p:bldP spid="53" grpId="0"/>
      <p:bldP spid="54" grpId="0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91394" y="2032101"/>
                <a:ext cx="3293744" cy="898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2600" dirty="0" smtClean="0"/>
                  <a:t>                      (</a:t>
                </a:r>
                <a:r>
                  <a:rPr lang="en-US" sz="2600" dirty="0" err="1" smtClean="0"/>
                  <a:t>i</a:t>
                </a:r>
                <a:r>
                  <a:rPr lang="en-US" sz="2600" dirty="0" smtClean="0"/>
                  <a:t>)</a:t>
                </a:r>
                <a:endParaRPr lang="en-US" sz="2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94" y="2032101"/>
                <a:ext cx="3293744" cy="898323"/>
              </a:xfrm>
              <a:prstGeom prst="rect">
                <a:avLst/>
              </a:prstGeom>
              <a:blipFill>
                <a:blip r:embed="rId2"/>
                <a:stretch>
                  <a:fillRect r="-2218" b="-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91394" y="3366629"/>
                <a:ext cx="4146432" cy="963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3600" dirty="0" smtClean="0"/>
                  <a:t>  </a:t>
                </a:r>
                <a:r>
                  <a:rPr lang="en-US" sz="2600" dirty="0" smtClean="0"/>
                  <a:t>         (ii)</a:t>
                </a:r>
                <a:endParaRPr lang="en-US" sz="2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94" y="3366629"/>
                <a:ext cx="4146432" cy="9635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91394" y="4834101"/>
                <a:ext cx="3293743" cy="633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sz="2600" dirty="0" smtClean="0"/>
                  <a:t>          (iii)</a:t>
                </a:r>
                <a:endParaRPr lang="en-US" sz="2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94" y="4834101"/>
                <a:ext cx="3293743" cy="633571"/>
              </a:xfrm>
              <a:prstGeom prst="rect">
                <a:avLst/>
              </a:prstGeom>
              <a:blipFill>
                <a:blip r:embed="rId4"/>
                <a:stretch>
                  <a:fillRect r="-1479" b="-2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 txBox="1">
            <a:spLocks/>
          </p:cNvSpPr>
          <p:nvPr/>
        </p:nvSpPr>
        <p:spPr>
          <a:xfrm>
            <a:off x="768302" y="491857"/>
            <a:ext cx="10515600" cy="7109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 err="1"/>
              <a:t>ODM</a:t>
            </a:r>
            <a:r>
              <a:rPr lang="en-US" sz="4400" dirty="0"/>
              <a:t>: Stadia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04544" y="2276559"/>
                <a:ext cx="401742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Similar</m:t>
                      </m:r>
                      <m:r>
                        <a:rPr lang="en-US" sz="2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Triangles</m:t>
                      </m:r>
                      <m:r>
                        <a:rPr lang="en-US" sz="2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Formula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544" y="2276559"/>
                <a:ext cx="4017425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20774" y="3623501"/>
                <a:ext cx="320853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Lens</m:t>
                      </m:r>
                      <m:r>
                        <a:rPr lang="en-US" sz="2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Formula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774" y="3623501"/>
                <a:ext cx="3208532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720774" y="4975229"/>
                <a:ext cx="5635209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Distance</m:t>
                      </m:r>
                      <m:r>
                        <a:rPr lang="en-US" sz="2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between</m:t>
                      </m:r>
                      <m:r>
                        <a:rPr lang="en-US" sz="2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instrument</m:t>
                      </m:r>
                      <m:r>
                        <a:rPr lang="en-US" sz="2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sz="2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staff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774" y="4975229"/>
                <a:ext cx="5635209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469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98626" y="2051167"/>
                <a:ext cx="3364083" cy="852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′=</m:t>
                      </m:r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626" y="2051167"/>
                <a:ext cx="3364083" cy="8522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80673" y="3611868"/>
                <a:ext cx="3100313" cy="9142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673" y="3611868"/>
                <a:ext cx="3100313" cy="9142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 txBox="1">
            <a:spLocks/>
          </p:cNvSpPr>
          <p:nvPr/>
        </p:nvSpPr>
        <p:spPr>
          <a:xfrm>
            <a:off x="768302" y="491857"/>
            <a:ext cx="10515600" cy="7109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 err="1"/>
              <a:t>ODM</a:t>
            </a:r>
            <a:r>
              <a:rPr lang="en-US" sz="4400" dirty="0"/>
              <a:t>: Stadia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71955" y="1538607"/>
                <a:ext cx="338806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from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equation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</m:d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55" y="1538607"/>
                <a:ext cx="3388062" cy="430887"/>
              </a:xfrm>
              <a:prstGeom prst="rect">
                <a:avLst/>
              </a:prstGeom>
              <a:blipFill>
                <a:blip r:embed="rId4"/>
                <a:stretch>
                  <a:fillRect l="-180" b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94853" y="3127184"/>
                <a:ext cx="494178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substituting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p>
                        <m:r>
                          <a:rPr lang="en-US" sz="2200" b="0" i="0" smtClean="0">
                            <a:latin typeface="Cambria Math" panose="02040503050406030204" pitchFamily="18" charset="0"/>
                          </a:rPr>
                          <m:t>′ </m:t>
                        </m:r>
                      </m:sup>
                    </m:sSup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into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equation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ii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 smtClean="0"/>
                  <a:t> we get:</a:t>
                </a:r>
                <a:endParaRPr lang="en-US" sz="2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53" y="3127184"/>
                <a:ext cx="4941783" cy="430887"/>
              </a:xfrm>
              <a:prstGeom prst="rect">
                <a:avLst/>
              </a:prstGeom>
              <a:blipFill>
                <a:blip r:embed="rId5"/>
                <a:stretch>
                  <a:fillRect l="-740" t="-9859" r="-986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94853" y="4807272"/>
                <a:ext cx="549048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Making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p>
                        <m:r>
                          <a:rPr lang="en-US" sz="22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the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subject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the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formula</m:t>
                    </m:r>
                  </m:oMath>
                </a14:m>
                <a:r>
                  <a:rPr lang="en-US" sz="2200" dirty="0" smtClean="0"/>
                  <a:t> we have:</a:t>
                </a:r>
                <a:endParaRPr lang="en-US" sz="2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53" y="4807272"/>
                <a:ext cx="5490486" cy="430887"/>
              </a:xfrm>
              <a:prstGeom prst="rect">
                <a:avLst/>
              </a:prstGeom>
              <a:blipFill>
                <a:blip r:embed="rId6"/>
                <a:stretch>
                  <a:fillRect l="-666" t="-10000" r="-1110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80673" y="5286978"/>
                <a:ext cx="3118590" cy="1301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den>
                          </m:f>
                          <m:r>
                            <a:rPr lang="en-US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673" y="5286978"/>
                <a:ext cx="3118590" cy="13015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342119" y="1538624"/>
                <a:ext cx="494178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Recall</m:t>
                    </m:r>
                  </m:oMath>
                </a14:m>
                <a:r>
                  <a:rPr lang="en-US" sz="2200" dirty="0" smtClean="0"/>
                  <a:t> equation (iii):</a:t>
                </a:r>
                <a:endParaRPr lang="en-US" sz="2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119" y="1538624"/>
                <a:ext cx="4941783" cy="430887"/>
              </a:xfrm>
              <a:prstGeom prst="rect">
                <a:avLst/>
              </a:prstGeom>
              <a:blipFill>
                <a:blip r:embed="rId8"/>
                <a:stretch>
                  <a:fillRect l="-123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832251" y="2137280"/>
                <a:ext cx="2133159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sz="26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sz="26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2251" y="2137280"/>
                <a:ext cx="2133159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342118" y="3127184"/>
                <a:ext cx="494178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substituting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into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equation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iii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 smtClean="0"/>
                  <a:t> we get:</a:t>
                </a:r>
                <a:endParaRPr lang="en-US" sz="2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118" y="3127184"/>
                <a:ext cx="4941783" cy="430887"/>
              </a:xfrm>
              <a:prstGeom prst="rect">
                <a:avLst/>
              </a:prstGeom>
              <a:blipFill>
                <a:blip r:embed="rId10"/>
                <a:stretch>
                  <a:fillRect l="-740" t="-9859" r="-1110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832250" y="3558071"/>
                <a:ext cx="3118590" cy="1059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D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den>
                        </m:f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c</a:t>
                </a:r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2250" y="3558071"/>
                <a:ext cx="3118590" cy="1059649"/>
              </a:xfrm>
              <a:prstGeom prst="rect">
                <a:avLst/>
              </a:prstGeom>
              <a:blipFill>
                <a:blip r:embed="rId11"/>
                <a:stretch>
                  <a:fillRect r="-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832250" y="4972173"/>
                <a:ext cx="3859195" cy="1647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𝐃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𝒇</m:t>
                              </m:r>
                            </m:num>
                            <m:den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</m:den>
                          </m:f>
                        </m:e>
                      </m:d>
                      <m:r>
                        <a:rPr lang="en-US" sz="2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𝒔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+(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𝒇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𝒄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2250" y="4972173"/>
                <a:ext cx="3859195" cy="164718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342117" y="4807272"/>
                <a:ext cx="494178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Expanding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above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equation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we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get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117" y="4807272"/>
                <a:ext cx="4941783" cy="430887"/>
              </a:xfrm>
              <a:prstGeom prst="rect">
                <a:avLst/>
              </a:prstGeom>
              <a:blipFill>
                <a:blip r:embed="rId13"/>
                <a:stretch>
                  <a:fillRect l="-740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6342117" y="1538607"/>
            <a:ext cx="5175806" cy="49149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3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8245" y="1441938"/>
                <a:ext cx="10955657" cy="490381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400" dirty="0" smtClean="0"/>
                  <a:t>The reduction of this formula would be simplified considerably if:</a:t>
                </a:r>
              </a:p>
              <a:p>
                <a:pPr marL="514350" indent="-514350">
                  <a:lnSpc>
                    <a:spcPct val="100000"/>
                  </a:lnSpc>
                  <a:buFont typeface="+mj-lt"/>
                  <a:buAutoNum type="alphaLcParenR"/>
                </a:pPr>
                <a:r>
                  <a:rPr lang="en-US" sz="2400" dirty="0" smtClean="0"/>
                  <a:t>The term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 smtClean="0"/>
                  <a:t>, the </a:t>
                </a:r>
                <a:r>
                  <a:rPr lang="en-US" sz="2400" dirty="0"/>
                  <a:t>multiplying </a:t>
                </a:r>
                <a:r>
                  <a:rPr lang="en-US" sz="2400" dirty="0" smtClean="0"/>
                  <a:t>constant (C), </a:t>
                </a:r>
                <a:r>
                  <a:rPr lang="en-US" sz="2400" dirty="0"/>
                  <a:t>is made some convenient </a:t>
                </a:r>
                <a:r>
                  <a:rPr lang="en-US" sz="2400" dirty="0" smtClean="0"/>
                  <a:t>figure (usually 100).</a:t>
                </a:r>
              </a:p>
              <a:p>
                <a:pPr marL="514350" indent="-514350">
                  <a:lnSpc>
                    <a:spcPct val="100000"/>
                  </a:lnSpc>
                  <a:buFont typeface="+mj-lt"/>
                  <a:buAutoNum type="alphaLcParenR"/>
                </a:pPr>
                <a:r>
                  <a:rPr lang="en-US" sz="2400" dirty="0" smtClean="0"/>
                  <a:t>The </a:t>
                </a:r>
                <a:r>
                  <a:rPr lang="en-US" sz="2400" dirty="0"/>
                  <a:t>term </a:t>
                </a:r>
                <a:r>
                  <a:rPr lang="en-US" sz="2400" dirty="0" smtClean="0"/>
                  <a:t>(𝑓 </a:t>
                </a:r>
                <a:r>
                  <a:rPr lang="en-US" sz="2400" dirty="0"/>
                  <a:t>+ 𝑐 </a:t>
                </a:r>
                <a:r>
                  <a:rPr lang="en-US" sz="2400" dirty="0" smtClean="0"/>
                  <a:t>), </a:t>
                </a:r>
                <a:r>
                  <a:rPr lang="en-US" sz="2400" dirty="0"/>
                  <a:t>the additive </a:t>
                </a:r>
                <a:r>
                  <a:rPr lang="en-US" sz="2400" dirty="0" smtClean="0"/>
                  <a:t>constant (K) can </a:t>
                </a:r>
                <a:r>
                  <a:rPr lang="en-US" sz="2400" dirty="0"/>
                  <a:t>be made to </a:t>
                </a:r>
                <a:r>
                  <a:rPr lang="en-US" sz="2400" dirty="0" smtClean="0"/>
                  <a:t>vanish </a:t>
                </a:r>
                <a:r>
                  <a:rPr lang="en-US" sz="2400" dirty="0" err="1" smtClean="0"/>
                  <a:t>i.e</a:t>
                </a:r>
                <a:r>
                  <a:rPr lang="en-US" sz="2400" dirty="0" smtClean="0"/>
                  <a:t> additive constant is made zero 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400" dirty="0">
                    <a:solidFill>
                      <a:srgbClr val="000000"/>
                    </a:solidFill>
                  </a:rPr>
                  <a:t>In resolving (a) and (b) above, constants have been established </a:t>
                </a:r>
                <a:r>
                  <a:rPr lang="en-US" sz="2400" dirty="0" smtClean="0">
                    <a:solidFill>
                      <a:srgbClr val="000000"/>
                    </a:solidFill>
                  </a:rPr>
                  <a:t>in modern internal-focusing </a:t>
                </a:r>
                <a:r>
                  <a:rPr lang="en-US" sz="2400" dirty="0">
                    <a:solidFill>
                      <a:srgbClr val="000000"/>
                    </a:solidFill>
                  </a:rPr>
                  <a:t>telescope set horizontally; horizontal distance </a:t>
                </a:r>
                <a:r>
                  <a:rPr lang="en-US" sz="2400" i="1" dirty="0">
                    <a:solidFill>
                      <a:srgbClr val="000000"/>
                    </a:solidFill>
                  </a:rPr>
                  <a:t>D </a:t>
                </a:r>
                <a:r>
                  <a:rPr lang="en-US" sz="2400" dirty="0">
                    <a:solidFill>
                      <a:srgbClr val="000000"/>
                    </a:solidFill>
                  </a:rPr>
                  <a:t>can </a:t>
                </a:r>
                <a:r>
                  <a:rPr lang="en-US" sz="2400" dirty="0" smtClean="0">
                    <a:solidFill>
                      <a:srgbClr val="000000"/>
                    </a:solidFill>
                  </a:rPr>
                  <a:t>be established </a:t>
                </a:r>
                <a:r>
                  <a:rPr lang="en-US" sz="2400" dirty="0">
                    <a:solidFill>
                      <a:srgbClr val="000000"/>
                    </a:solidFill>
                  </a:rPr>
                  <a:t>using the straight-line formula</a:t>
                </a:r>
                <a:r>
                  <a:rPr lang="en-US" sz="2400" dirty="0" smtClean="0">
                    <a:solidFill>
                      <a:srgbClr val="000000"/>
                    </a:solidFill>
                  </a:rPr>
                  <a:t>.</a:t>
                </a:r>
                <a:br>
                  <a:rPr lang="en-US" sz="2400" dirty="0" smtClean="0">
                    <a:solidFill>
                      <a:srgbClr val="000000"/>
                    </a:solidFill>
                  </a:rPr>
                </a:b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8245" y="1441938"/>
                <a:ext cx="10955657" cy="4903814"/>
              </a:xfrm>
              <a:blipFill>
                <a:blip r:embed="rId2"/>
                <a:stretch>
                  <a:fillRect l="-890" t="-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768302" y="491857"/>
            <a:ext cx="10515600" cy="7109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 err="1"/>
              <a:t>ODM</a:t>
            </a:r>
            <a:r>
              <a:rPr lang="en-US" sz="4400" dirty="0"/>
              <a:t>: Stadia System</a:t>
            </a:r>
          </a:p>
        </p:txBody>
      </p:sp>
      <p:sp>
        <p:nvSpPr>
          <p:cNvPr id="5" name="Rectangle 4"/>
          <p:cNvSpPr/>
          <p:nvPr/>
        </p:nvSpPr>
        <p:spPr>
          <a:xfrm>
            <a:off x="2720165" y="1823151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7606" y="5418713"/>
            <a:ext cx="5276991" cy="9270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768080" y="5528628"/>
            <a:ext cx="14833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……… (iv)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22101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</a:t>
            </a:r>
            <a:r>
              <a:rPr lang="en-US" dirty="0" smtClean="0"/>
              <a:t>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572031"/>
            <a:ext cx="11216640" cy="5023322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en-US" sz="2400" dirty="0"/>
              <a:t>Linear distance is the straight line distance between 2 points regardless of orientation. </a:t>
            </a:r>
            <a:endParaRPr lang="en-US" sz="2400" dirty="0" smtClean="0"/>
          </a:p>
          <a:p>
            <a:pPr lvl="0" algn="just">
              <a:lnSpc>
                <a:spcPct val="170000"/>
              </a:lnSpc>
            </a:pPr>
            <a:r>
              <a:rPr lang="en-US" sz="2400" dirty="0" smtClean="0"/>
              <a:t>The </a:t>
            </a:r>
            <a:r>
              <a:rPr lang="en-US" sz="2400" dirty="0"/>
              <a:t>measurement of distance is one of the fundamental operations in surveying and is carried out by </a:t>
            </a:r>
            <a:r>
              <a:rPr lang="en-US" sz="2400" dirty="0" smtClean="0"/>
              <a:t>taping, optical </a:t>
            </a:r>
            <a:r>
              <a:rPr lang="en-US" sz="2400" dirty="0"/>
              <a:t>Distance Measurement (</a:t>
            </a:r>
            <a:r>
              <a:rPr lang="en-US" sz="2400" dirty="0" err="1"/>
              <a:t>ODM</a:t>
            </a:r>
            <a:r>
              <a:rPr lang="en-US" sz="2400" dirty="0"/>
              <a:t>) or Electromagnetic Distance Measurement (</a:t>
            </a:r>
            <a:r>
              <a:rPr lang="en-US" sz="2400" dirty="0" err="1"/>
              <a:t>EDM</a:t>
            </a:r>
            <a:r>
              <a:rPr lang="en-US" sz="2400" dirty="0"/>
              <a:t>) techniques</a:t>
            </a:r>
            <a:r>
              <a:rPr lang="en-US" sz="2400" dirty="0" smtClean="0"/>
              <a:t>.</a:t>
            </a:r>
          </a:p>
          <a:p>
            <a:pPr lvl="0" algn="just">
              <a:lnSpc>
                <a:spcPct val="170000"/>
              </a:lnSpc>
            </a:pPr>
            <a:r>
              <a:rPr lang="en-US" sz="2400" dirty="0" smtClean="0"/>
              <a:t>Whichever of </a:t>
            </a:r>
            <a:r>
              <a:rPr lang="en-US" sz="2400" dirty="0"/>
              <a:t>these is used, the usual requirement in </a:t>
            </a:r>
            <a:r>
              <a:rPr lang="en-US" sz="2400" dirty="0" smtClean="0"/>
              <a:t>Geomatics </a:t>
            </a:r>
            <a:r>
              <a:rPr lang="en-US" sz="2400" dirty="0"/>
              <a:t>is for horizontal </a:t>
            </a:r>
            <a:r>
              <a:rPr lang="en-US" sz="2400" dirty="0" smtClean="0"/>
              <a:t>distances.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604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ODM</a:t>
            </a:r>
            <a:r>
              <a:rPr lang="en-US" dirty="0" smtClean="0"/>
              <a:t>: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4" y="1690688"/>
            <a:ext cx="10751128" cy="4144847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en-US" dirty="0"/>
              <a:t>This technique has advantages over taping. These </a:t>
            </a:r>
            <a:r>
              <a:rPr lang="en-US" dirty="0" smtClean="0"/>
              <a:t>are:</a:t>
            </a:r>
            <a:endParaRPr lang="en-US" dirty="0"/>
          </a:p>
          <a:p>
            <a:pPr marL="631825" lvl="0" indent="-514350" algn="just">
              <a:lnSpc>
                <a:spcPct val="150000"/>
              </a:lnSpc>
              <a:buFont typeface="+mj-lt"/>
              <a:buAutoNum type="romanLcPeriod"/>
            </a:pPr>
            <a:r>
              <a:rPr lang="en-US" dirty="0"/>
              <a:t>L</a:t>
            </a:r>
            <a:r>
              <a:rPr lang="en-US" dirty="0" smtClean="0"/>
              <a:t>ess </a:t>
            </a:r>
            <a:r>
              <a:rPr lang="en-US" dirty="0"/>
              <a:t>time taken to measure long distances.</a:t>
            </a:r>
          </a:p>
          <a:p>
            <a:pPr marL="631825" lvl="0" indent="-514350" algn="just">
              <a:lnSpc>
                <a:spcPct val="150000"/>
              </a:lnSpc>
              <a:buFont typeface="+mj-lt"/>
              <a:buAutoNum type="romanLcPeriod"/>
            </a:pPr>
            <a:r>
              <a:rPr lang="en-US" dirty="0" smtClean="0"/>
              <a:t>Since </a:t>
            </a:r>
            <a:r>
              <a:rPr lang="en-US" dirty="0"/>
              <a:t>distance measurement is not done on the ground, it is a little bit easier to measure </a:t>
            </a:r>
            <a:r>
              <a:rPr lang="en-US" dirty="0" smtClean="0"/>
              <a:t>on undulating </a:t>
            </a:r>
            <a:r>
              <a:rPr lang="en-US" dirty="0"/>
              <a:t>grounds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59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ODM</a:t>
            </a:r>
            <a:r>
              <a:rPr lang="en-US" dirty="0" smtClean="0"/>
              <a:t>: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4" y="1690688"/>
            <a:ext cx="10751128" cy="4144847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en-US" dirty="0" smtClean="0"/>
              <a:t>Limited to distances less than 120 meters.</a:t>
            </a:r>
          </a:p>
          <a:p>
            <a:pPr lvl="0" algn="just">
              <a:lnSpc>
                <a:spcPct val="150000"/>
              </a:lnSpc>
            </a:pPr>
            <a:r>
              <a:rPr lang="en-US" dirty="0" smtClean="0"/>
              <a:t>Affected by Curvature and Refraction.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42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Electromagnetic Distance Measurement systems (</a:t>
            </a:r>
            <a:r>
              <a:rPr lang="en-US" dirty="0" err="1"/>
              <a:t>EDM</a:t>
            </a:r>
            <a:r>
              <a:rPr lang="en-US" dirty="0"/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787" y="1856942"/>
            <a:ext cx="8932426" cy="469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6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Electromagnetic Distance Measurement systems (</a:t>
            </a:r>
            <a:r>
              <a:rPr lang="en-US" dirty="0" err="1"/>
              <a:t>EDM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163" y="2139575"/>
            <a:ext cx="11083637" cy="4227974"/>
          </a:xfrm>
        </p:spPr>
        <p:txBody>
          <a:bodyPr>
            <a:noAutofit/>
          </a:bodyPr>
          <a:lstStyle/>
          <a:p>
            <a:pPr lvl="0" algn="just">
              <a:lnSpc>
                <a:spcPct val="170000"/>
              </a:lnSpc>
            </a:pPr>
            <a:r>
              <a:rPr lang="en-US" sz="2200" dirty="0"/>
              <a:t>An </a:t>
            </a:r>
            <a:r>
              <a:rPr lang="en-US" sz="2200" dirty="0" err="1"/>
              <a:t>EDM</a:t>
            </a:r>
            <a:r>
              <a:rPr lang="en-US" sz="2200" dirty="0"/>
              <a:t> instrument use electromagnetic waves, which may be classified according to the type </a:t>
            </a:r>
            <a:r>
              <a:rPr lang="en-US" sz="2200" dirty="0" smtClean="0"/>
              <a:t>of electromagnetic </a:t>
            </a:r>
            <a:r>
              <a:rPr lang="en-US" sz="2200" dirty="0"/>
              <a:t>radiation that carries the measuring signal. </a:t>
            </a:r>
            <a:endParaRPr lang="en-US" sz="2200" dirty="0" smtClean="0"/>
          </a:p>
          <a:p>
            <a:pPr lvl="0" algn="just">
              <a:lnSpc>
                <a:spcPct val="170000"/>
              </a:lnSpc>
            </a:pPr>
            <a:r>
              <a:rPr lang="en-US" sz="2200" dirty="0" smtClean="0"/>
              <a:t>These </a:t>
            </a:r>
            <a:r>
              <a:rPr lang="en-US" sz="2200" dirty="0"/>
              <a:t>are microwave </a:t>
            </a:r>
            <a:r>
              <a:rPr lang="en-US" sz="2200" dirty="0" err="1"/>
              <a:t>EDM</a:t>
            </a:r>
            <a:r>
              <a:rPr lang="en-US" sz="2200" dirty="0"/>
              <a:t> instruments </a:t>
            </a:r>
            <a:r>
              <a:rPr lang="en-US" sz="2200" dirty="0" smtClean="0"/>
              <a:t>that generally </a:t>
            </a:r>
            <a:r>
              <a:rPr lang="en-US" sz="2200" dirty="0"/>
              <a:t>employ radio waves and the electro-optical </a:t>
            </a:r>
            <a:r>
              <a:rPr lang="en-US" sz="2200" dirty="0" err="1"/>
              <a:t>EDM</a:t>
            </a:r>
            <a:r>
              <a:rPr lang="en-US" sz="2200" dirty="0"/>
              <a:t> instruments which utilize visible or </a:t>
            </a:r>
            <a:r>
              <a:rPr lang="en-US" sz="2200" dirty="0" smtClean="0"/>
              <a:t>near-infrared radiation</a:t>
            </a:r>
            <a:r>
              <a:rPr lang="en-US" sz="2200" dirty="0"/>
              <a:t>. </a:t>
            </a:r>
            <a:endParaRPr lang="en-US" sz="2200" dirty="0" smtClean="0"/>
          </a:p>
          <a:p>
            <a:pPr lvl="0" algn="just">
              <a:lnSpc>
                <a:spcPct val="170000"/>
              </a:lnSpc>
            </a:pPr>
            <a:r>
              <a:rPr lang="en-US" sz="2200" dirty="0" smtClean="0"/>
              <a:t>The </a:t>
            </a:r>
            <a:r>
              <a:rPr lang="en-US" sz="2200" dirty="0"/>
              <a:t>system has three major components: the propagation timer; the transmitter/receiver and </a:t>
            </a:r>
            <a:r>
              <a:rPr lang="en-US" sz="2200" dirty="0" smtClean="0"/>
              <a:t>the microprocessor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876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Electromagnetic Distance Measurement systems (</a:t>
            </a:r>
            <a:r>
              <a:rPr lang="en-US" dirty="0" err="1"/>
              <a:t>EDM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163" y="1956695"/>
            <a:ext cx="11083637" cy="4227974"/>
          </a:xfrm>
        </p:spPr>
        <p:txBody>
          <a:bodyPr>
            <a:noAutofit/>
          </a:bodyPr>
          <a:lstStyle/>
          <a:p>
            <a:pPr lvl="0" algn="just">
              <a:lnSpc>
                <a:spcPct val="170000"/>
              </a:lnSpc>
            </a:pPr>
            <a:r>
              <a:rPr lang="en-US" sz="2200" dirty="0"/>
              <a:t>The propagation timer is to determine the travel time of the wave to and from the reflector</a:t>
            </a:r>
          </a:p>
          <a:p>
            <a:pPr lvl="0" algn="just">
              <a:lnSpc>
                <a:spcPct val="170000"/>
              </a:lnSpc>
            </a:pPr>
            <a:r>
              <a:rPr lang="en-US" sz="2200" dirty="0"/>
              <a:t>The transmitter transmits the wave and the same time the receives it.</a:t>
            </a:r>
          </a:p>
          <a:p>
            <a:pPr lvl="0" algn="just">
              <a:lnSpc>
                <a:spcPct val="170000"/>
              </a:lnSpc>
            </a:pPr>
            <a:r>
              <a:rPr lang="en-US" sz="2200" dirty="0"/>
              <a:t>The microprocessor does the computations of the distance</a:t>
            </a:r>
            <a:r>
              <a:rPr lang="en-US" sz="2200" dirty="0" smtClean="0"/>
              <a:t>.</a:t>
            </a:r>
          </a:p>
          <a:p>
            <a:pPr lvl="0" algn="just">
              <a:lnSpc>
                <a:spcPct val="170000"/>
              </a:lnSpc>
            </a:pPr>
            <a:r>
              <a:rPr lang="en-US" sz="2200" dirty="0"/>
              <a:t>Now for the system to work, there has to be a reflecting surface on the other end of the line. In this </a:t>
            </a:r>
            <a:r>
              <a:rPr lang="en-US" sz="2200" dirty="0" smtClean="0"/>
              <a:t>respect reflecting </a:t>
            </a:r>
            <a:r>
              <a:rPr lang="en-US" sz="2200" dirty="0"/>
              <a:t>prisms are used. </a:t>
            </a:r>
            <a:endParaRPr lang="en-US" sz="2200" dirty="0" smtClean="0"/>
          </a:p>
          <a:p>
            <a:pPr lvl="0" algn="just">
              <a:lnSpc>
                <a:spcPct val="170000"/>
              </a:lnSpc>
            </a:pPr>
            <a:r>
              <a:rPr lang="en-US" sz="2200" dirty="0" smtClean="0"/>
              <a:t>Further </a:t>
            </a:r>
            <a:r>
              <a:rPr lang="en-US" sz="2200" dirty="0"/>
              <a:t>more there has to be a clear line of sight (no blockages in the </a:t>
            </a:r>
            <a:r>
              <a:rPr lang="en-US" sz="2200" dirty="0" smtClean="0"/>
              <a:t>signal) between </a:t>
            </a:r>
            <a:r>
              <a:rPr lang="en-US" sz="2200" dirty="0"/>
              <a:t>the transmitter and the reflector.</a:t>
            </a:r>
          </a:p>
        </p:txBody>
      </p:sp>
    </p:spTree>
    <p:extLst>
      <p:ext uri="{BB962C8B-B14F-4D97-AF65-F5344CB8AC3E}">
        <p14:creationId xmlns:p14="http://schemas.microsoft.com/office/powerpoint/2010/main" val="230534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Electromagnetic Distance Measurement systems (</a:t>
            </a:r>
            <a:r>
              <a:rPr lang="en-US" dirty="0" err="1"/>
              <a:t>EDM</a:t>
            </a:r>
            <a:r>
              <a:rPr lang="en-US" dirty="0"/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583" y="1988733"/>
            <a:ext cx="8983202" cy="427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51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EDM: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4" y="1690688"/>
            <a:ext cx="10751128" cy="4144847"/>
          </a:xfrm>
        </p:spPr>
        <p:txBody>
          <a:bodyPr>
            <a:noAutofit/>
          </a:bodyPr>
          <a:lstStyle/>
          <a:p>
            <a:pPr marL="571500" lvl="0" indent="-571500" algn="just">
              <a:lnSpc>
                <a:spcPct val="150000"/>
              </a:lnSpc>
              <a:buFont typeface="+mj-lt"/>
              <a:buAutoNum type="romanUcPeriod"/>
            </a:pPr>
            <a:r>
              <a:rPr lang="en-US" dirty="0" smtClean="0"/>
              <a:t>Human Errors</a:t>
            </a:r>
          </a:p>
          <a:p>
            <a:pPr marL="571500" lvl="0" indent="-571500" algn="just">
              <a:lnSpc>
                <a:spcPct val="150000"/>
              </a:lnSpc>
              <a:buFont typeface="+mj-lt"/>
              <a:buAutoNum type="romanUcPeriod"/>
            </a:pPr>
            <a:r>
              <a:rPr lang="en-US" dirty="0" smtClean="0"/>
              <a:t>Atmospheric Effects</a:t>
            </a:r>
          </a:p>
          <a:p>
            <a:pPr marL="571500" lvl="0" indent="-571500" algn="just">
              <a:lnSpc>
                <a:spcPct val="150000"/>
              </a:lnSpc>
              <a:buFont typeface="+mj-lt"/>
              <a:buAutoNum type="romanUcPeriod"/>
            </a:pPr>
            <a:r>
              <a:rPr lang="en-US" dirty="0" smtClean="0"/>
              <a:t>Instrument Errors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83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EDM Limitations: Human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4" y="1690688"/>
            <a:ext cx="10751128" cy="414484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GB" dirty="0" smtClean="0"/>
              <a:t>The </a:t>
            </a:r>
            <a:r>
              <a:rPr lang="en-GB" dirty="0"/>
              <a:t>operator must be careful when setting up and operating the instrument </a:t>
            </a:r>
            <a:r>
              <a:rPr lang="en-GB" dirty="0" smtClean="0"/>
              <a:t>in order </a:t>
            </a:r>
            <a:r>
              <a:rPr lang="en-GB" dirty="0"/>
              <a:t>to eliminate or minimise </a:t>
            </a:r>
            <a:r>
              <a:rPr lang="en-GB" dirty="0" smtClean="0"/>
              <a:t>errors </a:t>
            </a:r>
            <a:r>
              <a:rPr lang="en-GB" dirty="0"/>
              <a:t>which are human. </a:t>
            </a:r>
            <a:endParaRPr lang="en-GB" dirty="0" smtClean="0"/>
          </a:p>
          <a:p>
            <a:pPr algn="just">
              <a:lnSpc>
                <a:spcPct val="150000"/>
              </a:lnSpc>
            </a:pPr>
            <a:r>
              <a:rPr lang="en-GB" dirty="0" smtClean="0"/>
              <a:t>Due </a:t>
            </a:r>
            <a:r>
              <a:rPr lang="en-GB" dirty="0"/>
              <a:t>care has to paid to centring </a:t>
            </a:r>
            <a:r>
              <a:rPr lang="en-GB" dirty="0" smtClean="0"/>
              <a:t>the instrument</a:t>
            </a:r>
            <a:r>
              <a:rPr lang="en-GB" dirty="0"/>
              <a:t>, pointing to the targets (reflectors) and setting the atmospheric correction values.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150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EDM Limitations: Atmospheric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4" y="1690688"/>
            <a:ext cx="10751128" cy="414484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GB" dirty="0" smtClean="0"/>
              <a:t>The </a:t>
            </a:r>
            <a:r>
              <a:rPr lang="en-GB" dirty="0"/>
              <a:t>measuring wave is affected by </a:t>
            </a:r>
            <a:r>
              <a:rPr lang="en-GB" dirty="0" smtClean="0"/>
              <a:t>the atmospheric</a:t>
            </a:r>
            <a:r>
              <a:rPr lang="en-GB" dirty="0"/>
              <a:t> </a:t>
            </a:r>
            <a:r>
              <a:rPr lang="en-GB" dirty="0" smtClean="0"/>
              <a:t>conditions </a:t>
            </a:r>
            <a:r>
              <a:rPr lang="en-GB" dirty="0"/>
              <a:t>such </a:t>
            </a:r>
            <a:r>
              <a:rPr lang="en-GB" dirty="0" smtClean="0"/>
              <a:t>as temperature</a:t>
            </a:r>
            <a:r>
              <a:rPr lang="en-GB" dirty="0"/>
              <a:t>, pressure and humidity.</a:t>
            </a:r>
          </a:p>
          <a:p>
            <a:pPr algn="just">
              <a:lnSpc>
                <a:spcPct val="150000"/>
              </a:lnSpc>
            </a:pPr>
            <a:r>
              <a:rPr lang="en-GB" dirty="0"/>
              <a:t>Correction of such errors is done by measuring the </a:t>
            </a:r>
            <a:r>
              <a:rPr lang="en-GB" dirty="0" smtClean="0"/>
              <a:t>temperature and </a:t>
            </a:r>
            <a:r>
              <a:rPr lang="en-GB" dirty="0"/>
              <a:t>pressure at the time measuring the distance are entered in the </a:t>
            </a:r>
            <a:r>
              <a:rPr lang="en-GB" dirty="0" smtClean="0"/>
              <a:t>instrument.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73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769" y="1640499"/>
            <a:ext cx="11090031" cy="4742716"/>
          </a:xfrm>
        </p:spPr>
        <p:txBody>
          <a:bodyPr>
            <a:noAutofit/>
          </a:bodyPr>
          <a:lstStyle/>
          <a:p>
            <a:pPr marL="315913" indent="0" algn="ctr">
              <a:lnSpc>
                <a:spcPct val="150000"/>
              </a:lnSpc>
              <a:buNone/>
            </a:pPr>
            <a:r>
              <a:rPr lang="en-US" sz="15000" dirty="0" smtClean="0">
                <a:latin typeface="+mj-lt"/>
              </a:rPr>
              <a:t>END</a:t>
            </a:r>
            <a:endParaRPr lang="en-US" sz="15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793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04552" y="1894113"/>
            <a:ext cx="10817630" cy="4435231"/>
          </a:xfrm>
        </p:spPr>
        <p:txBody>
          <a:bodyPr>
            <a:noAutofit/>
          </a:bodyPr>
          <a:lstStyle/>
          <a:p>
            <a:pPr lvl="0" algn="just">
              <a:lnSpc>
                <a:spcPct val="100000"/>
              </a:lnSpc>
            </a:pPr>
            <a:r>
              <a:rPr lang="en-US" sz="2400" dirty="0" smtClean="0"/>
              <a:t>Surface distance between two points is a distance measured along the surface of the earth.</a:t>
            </a:r>
          </a:p>
          <a:p>
            <a:pPr lvl="0" algn="just">
              <a:lnSpc>
                <a:spcPct val="100000"/>
              </a:lnSpc>
            </a:pPr>
            <a:r>
              <a:rPr lang="en-US" sz="2400" dirty="0" smtClean="0"/>
              <a:t>Horizontal distance between two points is the distance between those points measured on a horizontal plane.</a:t>
            </a:r>
          </a:p>
          <a:p>
            <a:pPr lvl="0" algn="just">
              <a:lnSpc>
                <a:spcPct val="100000"/>
              </a:lnSpc>
            </a:pPr>
            <a:r>
              <a:rPr lang="en-US" sz="2400" dirty="0" smtClean="0"/>
              <a:t>Slope distance is the straight line distance along the slope between two points. 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vs Horizontal Distance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499" y="4136643"/>
            <a:ext cx="5601002" cy="255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63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Taping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9999" y="1455492"/>
            <a:ext cx="2977003" cy="2392388"/>
          </a:xfrm>
          <a:prstGeom prst="rect">
            <a:avLst/>
          </a:prstGeom>
        </p:spPr>
      </p:pic>
      <p:pic>
        <p:nvPicPr>
          <p:cNvPr id="1026" name="Picture 2" descr="Cloth Ta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442" y="1563226"/>
            <a:ext cx="2404899" cy="228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oven Metallic Tape ( Metal wires reinforcement can be seen in close look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966" y="3873792"/>
            <a:ext cx="490537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teel Tap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199" y="1563226"/>
            <a:ext cx="2663123" cy="240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nvar Tap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483" y="3636579"/>
            <a:ext cx="3130060" cy="264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4729" y="6277304"/>
            <a:ext cx="7398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https://theconstructor.org/surveying/types-tapes-used-surveying/34973/</a:t>
            </a:r>
          </a:p>
        </p:txBody>
      </p:sp>
    </p:spTree>
    <p:extLst>
      <p:ext uri="{BB962C8B-B14F-4D97-AF65-F5344CB8AC3E}">
        <p14:creationId xmlns:p14="http://schemas.microsoft.com/office/powerpoint/2010/main" val="328016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552" y="1306023"/>
            <a:ext cx="10817630" cy="5023322"/>
          </a:xfrm>
        </p:spPr>
        <p:txBody>
          <a:bodyPr>
            <a:noAutofit/>
          </a:bodyPr>
          <a:lstStyle/>
          <a:p>
            <a:pPr lvl="0" algn="just">
              <a:lnSpc>
                <a:spcPct val="170000"/>
              </a:lnSpc>
            </a:pPr>
            <a:r>
              <a:rPr lang="en-US" sz="2400" dirty="0"/>
              <a:t>Taping involves measuring distance by use of tapes. </a:t>
            </a:r>
            <a:endParaRPr lang="en-US" sz="2400" dirty="0" smtClean="0"/>
          </a:p>
          <a:p>
            <a:pPr lvl="0" algn="just">
              <a:lnSpc>
                <a:spcPct val="170000"/>
              </a:lnSpc>
            </a:pPr>
            <a:r>
              <a:rPr lang="en-US" sz="2400" dirty="0" smtClean="0"/>
              <a:t>There </a:t>
            </a:r>
            <a:r>
              <a:rPr lang="en-US" sz="2400" dirty="0"/>
              <a:t>are a number of types of tapes in use with </a:t>
            </a:r>
            <a:r>
              <a:rPr lang="en-US" sz="2400" dirty="0" smtClean="0"/>
              <a:t>different sizes </a:t>
            </a:r>
            <a:r>
              <a:rPr lang="en-US" sz="2400" dirty="0"/>
              <a:t>ranging from </a:t>
            </a:r>
            <a:r>
              <a:rPr lang="en-US" sz="2400" dirty="0" err="1" smtClean="0"/>
              <a:t>20m</a:t>
            </a:r>
            <a:r>
              <a:rPr lang="en-US" sz="2400" dirty="0" smtClean="0"/>
              <a:t>, </a:t>
            </a:r>
            <a:r>
              <a:rPr lang="en-US" sz="2400" dirty="0" err="1" smtClean="0"/>
              <a:t>30m</a:t>
            </a:r>
            <a:r>
              <a:rPr lang="en-US" sz="2400" dirty="0"/>
              <a:t>, </a:t>
            </a:r>
            <a:r>
              <a:rPr lang="en-US" sz="2400" dirty="0" err="1"/>
              <a:t>50m</a:t>
            </a:r>
            <a:r>
              <a:rPr lang="en-US" sz="2400" dirty="0"/>
              <a:t> or </a:t>
            </a:r>
            <a:r>
              <a:rPr lang="en-US" sz="2400" dirty="0" err="1"/>
              <a:t>100m</a:t>
            </a:r>
            <a:r>
              <a:rPr lang="en-US" sz="2400" dirty="0" smtClean="0"/>
              <a:t>.</a:t>
            </a:r>
          </a:p>
          <a:p>
            <a:pPr lvl="0" algn="just">
              <a:lnSpc>
                <a:spcPct val="170000"/>
              </a:lnSpc>
            </a:pPr>
            <a:r>
              <a:rPr lang="en-US" sz="2400" dirty="0" smtClean="0"/>
              <a:t>The </a:t>
            </a:r>
            <a:r>
              <a:rPr lang="en-US" sz="2400" dirty="0"/>
              <a:t>most common types of tapes are steel, invar, glass fiber </a:t>
            </a:r>
            <a:r>
              <a:rPr lang="en-US" sz="2400" dirty="0" smtClean="0"/>
              <a:t>and synthetic </a:t>
            </a:r>
            <a:r>
              <a:rPr lang="en-US" sz="2400" dirty="0"/>
              <a:t>material</a:t>
            </a:r>
            <a:r>
              <a:rPr lang="en-US" sz="2400" dirty="0" smtClean="0"/>
              <a:t>.</a:t>
            </a:r>
          </a:p>
          <a:p>
            <a:pPr lvl="0" algn="just">
              <a:lnSpc>
                <a:spcPct val="170000"/>
              </a:lnSpc>
            </a:pPr>
            <a:r>
              <a:rPr lang="en-US" sz="2400" dirty="0" smtClean="0"/>
              <a:t>Taping </a:t>
            </a:r>
            <a:r>
              <a:rPr lang="en-US" sz="2400" dirty="0"/>
              <a:t>comes with errors that are systematic in nature due to the atmospheric </a:t>
            </a:r>
            <a:r>
              <a:rPr lang="en-US" sz="2400" dirty="0" smtClean="0"/>
              <a:t>conditions and </a:t>
            </a:r>
            <a:r>
              <a:rPr lang="en-US" sz="2400" dirty="0"/>
              <a:t>the conditions under which tape is being used.</a:t>
            </a:r>
          </a:p>
        </p:txBody>
      </p:sp>
    </p:spTree>
    <p:extLst>
      <p:ext uri="{BB962C8B-B14F-4D97-AF65-F5344CB8AC3E}">
        <p14:creationId xmlns:p14="http://schemas.microsoft.com/office/powerpoint/2010/main" val="423979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3290" y="1574309"/>
            <a:ext cx="10817630" cy="822035"/>
          </a:xfrm>
        </p:spPr>
        <p:txBody>
          <a:bodyPr>
            <a:noAutofit/>
          </a:bodyPr>
          <a:lstStyle/>
          <a:p>
            <a:pPr lvl="0" algn="just">
              <a:lnSpc>
                <a:spcPct val="170000"/>
              </a:lnSpc>
            </a:pPr>
            <a:r>
              <a:rPr lang="en-US" dirty="0" smtClean="0"/>
              <a:t>Made of brass, used in taping to transfer the tape to ground.</a:t>
            </a:r>
          </a:p>
          <a:p>
            <a:pPr marL="0" lvl="0" indent="0" algn="just">
              <a:lnSpc>
                <a:spcPct val="170000"/>
              </a:lnSpc>
              <a:buNone/>
            </a:pPr>
            <a:endParaRPr lang="en-US" dirty="0" smtClean="0"/>
          </a:p>
          <a:p>
            <a:pPr lvl="0" algn="just">
              <a:lnSpc>
                <a:spcPct val="170000"/>
              </a:lnSpc>
            </a:pPr>
            <a:endParaRPr lang="en-US" dirty="0" smtClean="0"/>
          </a:p>
          <a:p>
            <a:pPr marL="0" lvl="0" indent="0" algn="just">
              <a:lnSpc>
                <a:spcPct val="170000"/>
              </a:lnSpc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Taping Accessories: Plum Bob</a:t>
            </a:r>
            <a:endParaRPr lang="en-US" dirty="0"/>
          </a:p>
        </p:txBody>
      </p:sp>
      <p:pic>
        <p:nvPicPr>
          <p:cNvPr id="2060" name="Picture 12" descr="What are the parts of a plumb bob? - Wonkee Donkee Too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40" y="2671564"/>
            <a:ext cx="5319533" cy="354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Modern Take on an Ancient Tool - Fine Homebui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007" y="2899872"/>
            <a:ext cx="5276908" cy="297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43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3290" y="1574309"/>
            <a:ext cx="10817630" cy="822035"/>
          </a:xfrm>
        </p:spPr>
        <p:txBody>
          <a:bodyPr>
            <a:noAutofit/>
          </a:bodyPr>
          <a:lstStyle/>
          <a:p>
            <a:pPr lvl="0" algn="just">
              <a:lnSpc>
                <a:spcPct val="170000"/>
              </a:lnSpc>
              <a:tabLst>
                <a:tab pos="5835650" algn="l"/>
              </a:tabLst>
            </a:pPr>
            <a:r>
              <a:rPr lang="en-US" dirty="0" smtClean="0"/>
              <a:t>Used </a:t>
            </a:r>
            <a:r>
              <a:rPr lang="en-US" dirty="0"/>
              <a:t>to keep the steel tape horizontal when measuring.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Taping Accessories: Hand Level</a:t>
            </a:r>
            <a:endParaRPr lang="en-US" dirty="0"/>
          </a:p>
        </p:txBody>
      </p:sp>
      <p:pic>
        <p:nvPicPr>
          <p:cNvPr id="14" name="Picture 8" descr="hand level for surveying - Online Discount 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762" y="3530395"/>
            <a:ext cx="3380100" cy="154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and level for surveying - Online Discount 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961" y="3421122"/>
            <a:ext cx="5172075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5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3290" y="1574309"/>
            <a:ext cx="10817630" cy="1881589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tabLst>
                <a:tab pos="5835650" algn="l"/>
              </a:tabLst>
            </a:pPr>
            <a:r>
              <a:rPr lang="en-US" dirty="0" smtClean="0"/>
              <a:t>Used to </a:t>
            </a:r>
            <a:r>
              <a:rPr lang="en-US" dirty="0"/>
              <a:t>hold the tape correctly and with the right tension</a:t>
            </a:r>
            <a:r>
              <a:rPr lang="en-US" dirty="0" smtClean="0"/>
              <a:t>.</a:t>
            </a:r>
          </a:p>
          <a:p>
            <a:pPr algn="just">
              <a:lnSpc>
                <a:spcPct val="170000"/>
              </a:lnSpc>
              <a:tabLst>
                <a:tab pos="5835650" algn="l"/>
              </a:tabLst>
            </a:pPr>
            <a:r>
              <a:rPr lang="en-US" dirty="0" smtClean="0"/>
              <a:t>As tapes have a standard tension.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Taping Accessories: Tension Handle</a:t>
            </a:r>
            <a:endParaRPr lang="en-US" dirty="0"/>
          </a:p>
        </p:txBody>
      </p:sp>
      <p:pic>
        <p:nvPicPr>
          <p:cNvPr id="6" name="Picture 4" descr="Digital Newton Meter - Arbor Scientifi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3" b="13167"/>
          <a:stretch/>
        </p:blipFill>
        <p:spPr bwMode="auto">
          <a:xfrm>
            <a:off x="3498878" y="3455898"/>
            <a:ext cx="4436674" cy="214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21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1656</TotalTime>
  <Words>1658</Words>
  <Application>Microsoft Office PowerPoint</Application>
  <PresentationFormat>Widescreen</PresentationFormat>
  <Paragraphs>188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GEE 4812:  Principles of Geomatics</vt:lpstr>
      <vt:lpstr>Contents</vt:lpstr>
      <vt:lpstr>Linear Measurements</vt:lpstr>
      <vt:lpstr>Surface vs Horizontal Distance</vt:lpstr>
      <vt:lpstr>Taping</vt:lpstr>
      <vt:lpstr>Taping</vt:lpstr>
      <vt:lpstr>Taping Accessories: Plum Bob</vt:lpstr>
      <vt:lpstr>Taping Accessories: Hand Level</vt:lpstr>
      <vt:lpstr>Taping Accessories: Tension Handle</vt:lpstr>
      <vt:lpstr>Taping: Over Level Ground</vt:lpstr>
      <vt:lpstr>Taping: Over Sloping/Uneven Ground </vt:lpstr>
      <vt:lpstr>Taping: Limitations</vt:lpstr>
      <vt:lpstr>Standardization Errors</vt:lpstr>
      <vt:lpstr>Error Due To Temperature</vt:lpstr>
      <vt:lpstr>Slope Errors</vt:lpstr>
      <vt:lpstr>Error Due To Tension</vt:lpstr>
      <vt:lpstr>Sag Errors</vt:lpstr>
      <vt:lpstr>Optical Distance Measurements (ODM)</vt:lpstr>
      <vt:lpstr>Optical Distance Measurements (ODM)</vt:lpstr>
      <vt:lpstr>ODM: Stadia System</vt:lpstr>
      <vt:lpstr>ODM: Stadia System</vt:lpstr>
      <vt:lpstr>ODM: Stadia System</vt:lpstr>
      <vt:lpstr>ODM: Stadia System</vt:lpstr>
      <vt:lpstr>ODM: Stadia System</vt:lpstr>
      <vt:lpstr>ODM: Stadia System</vt:lpstr>
      <vt:lpstr>PowerPoint Presentation</vt:lpstr>
      <vt:lpstr>PowerPoint Presentation</vt:lpstr>
      <vt:lpstr>PowerPoint Presentation</vt:lpstr>
      <vt:lpstr>PowerPoint Presentation</vt:lpstr>
      <vt:lpstr>ODM: Advantages</vt:lpstr>
      <vt:lpstr>ODM: Limitations</vt:lpstr>
      <vt:lpstr>Electromagnetic Distance Measurement systems (EDM)</vt:lpstr>
      <vt:lpstr>Electromagnetic Distance Measurement systems (EDM)</vt:lpstr>
      <vt:lpstr>Electromagnetic Distance Measurement systems (EDM)</vt:lpstr>
      <vt:lpstr>Electromagnetic Distance Measurement systems (EDM)</vt:lpstr>
      <vt:lpstr>EDM: Limitations</vt:lpstr>
      <vt:lpstr>EDM Limitations: Human Errors</vt:lpstr>
      <vt:lpstr>EDM Limitations: Atmospheric Effects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MS313: Mine Surveying</dc:title>
  <dc:creator>HP</dc:creator>
  <cp:lastModifiedBy>USER</cp:lastModifiedBy>
  <cp:revision>238</cp:revision>
  <dcterms:created xsi:type="dcterms:W3CDTF">2023-01-17T05:39:31Z</dcterms:created>
  <dcterms:modified xsi:type="dcterms:W3CDTF">2023-08-16T11:14:05Z</dcterms:modified>
</cp:coreProperties>
</file>