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6" r:id="rId5"/>
    <p:sldId id="287" r:id="rId6"/>
    <p:sldId id="288" r:id="rId7"/>
    <p:sldId id="289" r:id="rId8"/>
    <p:sldId id="285" r:id="rId9"/>
    <p:sldId id="27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92964" cy="1878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47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3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2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37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0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1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5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4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9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2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72966-6FB5-479B-84D7-EC6DB7C3172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C698-D0F5-49E1-B744-138A58D34C2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366" y="19843"/>
            <a:ext cx="1362634" cy="183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1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wataizya.minango@unza.z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396815"/>
            <a:ext cx="9144000" cy="2346472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GEE 4812: </a:t>
            </a:r>
            <a:br>
              <a:rPr lang="en-US" sz="7200" b="1" dirty="0" smtClean="0"/>
            </a:br>
            <a:r>
              <a:rPr lang="en-US" sz="7200" b="1" dirty="0" smtClean="0"/>
              <a:t>Principles of Geomatics</a:t>
            </a:r>
            <a:endParaRPr lang="en-US" sz="7200" b="1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02023" y="4476006"/>
            <a:ext cx="11187953" cy="1655762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4000" dirty="0" smtClean="0"/>
              <a:t>LECTURER   :   Mr. </a:t>
            </a:r>
            <a:r>
              <a:rPr lang="en-US" sz="4000" dirty="0" err="1" smtClean="0"/>
              <a:t>TWATAIZYA</a:t>
            </a:r>
            <a:r>
              <a:rPr lang="en-US" sz="4000" dirty="0" smtClean="0"/>
              <a:t> </a:t>
            </a:r>
            <a:r>
              <a:rPr lang="en-US" sz="4000" dirty="0" err="1" smtClean="0"/>
              <a:t>MINANGO</a:t>
            </a:r>
            <a:endParaRPr lang="en-US" sz="4000" dirty="0" smtClean="0"/>
          </a:p>
          <a:p>
            <a:pPr algn="l">
              <a:lnSpc>
                <a:spcPct val="120000"/>
              </a:lnSpc>
            </a:pPr>
            <a:r>
              <a:rPr lang="en-US" sz="4000" dirty="0" smtClean="0"/>
              <a:t>EMAIL          :   </a:t>
            </a:r>
            <a:r>
              <a:rPr lang="en-US" sz="4000" dirty="0" smtClean="0">
                <a:hlinkClick r:id="rId2"/>
              </a:rPr>
              <a:t>twataizya.minango@unza.zm</a:t>
            </a:r>
            <a:endParaRPr lang="en-US" sz="4000" dirty="0" smtClean="0"/>
          </a:p>
          <a:p>
            <a:pPr algn="l">
              <a:lnSpc>
                <a:spcPct val="120000"/>
              </a:lnSpc>
            </a:pPr>
            <a:r>
              <a:rPr lang="en-US" sz="4000" dirty="0" smtClean="0"/>
              <a:t>OFFICE         </a:t>
            </a:r>
            <a:r>
              <a:rPr lang="en-US" sz="4000" dirty="0"/>
              <a:t>:   B.Eng. Main Building, 1st Floor, Former </a:t>
            </a:r>
            <a:r>
              <a:rPr lang="en-US" sz="4000" dirty="0" err="1"/>
              <a:t>Zagis</a:t>
            </a:r>
            <a:r>
              <a:rPr lang="en-US" sz="4000" dirty="0"/>
              <a:t> Offices, Room 2</a:t>
            </a:r>
          </a:p>
          <a:p>
            <a:pPr algn="l">
              <a:lnSpc>
                <a:spcPct val="120000"/>
              </a:lnSpc>
            </a:pP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394120" y="3009212"/>
            <a:ext cx="74037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Application of Geomatics</a:t>
            </a:r>
            <a:endParaRPr lang="en-US" sz="5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618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Geomatics?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945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tabLst>
                <a:tab pos="3230563" algn="l"/>
                <a:tab pos="4660900" algn="l"/>
              </a:tabLst>
            </a:pPr>
            <a:r>
              <a:rPr lang="en-US" dirty="0" smtClean="0"/>
              <a:t>GEO + </a:t>
            </a:r>
            <a:r>
              <a:rPr lang="en-US" dirty="0" err="1" smtClean="0"/>
              <a:t>MATICS</a:t>
            </a:r>
            <a:endParaRPr lang="en-US" dirty="0" smtClean="0"/>
          </a:p>
          <a:p>
            <a:pPr algn="just">
              <a:lnSpc>
                <a:spcPct val="120000"/>
              </a:lnSpc>
              <a:tabLst>
                <a:tab pos="3230563" algn="l"/>
              </a:tabLst>
            </a:pPr>
            <a:r>
              <a:rPr lang="en-US" dirty="0" smtClean="0"/>
              <a:t>GEO </a:t>
            </a:r>
            <a:r>
              <a:rPr lang="en-US" dirty="0"/>
              <a:t>= anything on the surface of the earth slightly below or slightly above the earth.</a:t>
            </a:r>
          </a:p>
          <a:p>
            <a:pPr algn="just">
              <a:lnSpc>
                <a:spcPct val="120000"/>
              </a:lnSpc>
              <a:tabLst>
                <a:tab pos="3230563" algn="l"/>
              </a:tabLst>
            </a:pPr>
            <a:r>
              <a:rPr lang="en-US" dirty="0" err="1" smtClean="0"/>
              <a:t>MATICS</a:t>
            </a:r>
            <a:r>
              <a:rPr lang="en-US" dirty="0" smtClean="0"/>
              <a:t> </a:t>
            </a:r>
            <a:r>
              <a:rPr lang="en-US" dirty="0"/>
              <a:t>= stands for MEASUREMENT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  <a:tabLst>
                <a:tab pos="3230563" algn="l"/>
              </a:tabLst>
            </a:pPr>
            <a:r>
              <a:rPr lang="en-US" dirty="0" smtClean="0"/>
              <a:t>Study of the techniques and tools used in the measurement of  geographical phenomena.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77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Geomatics: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945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Geomatics </a:t>
            </a:r>
            <a:r>
              <a:rPr lang="en-GB" altLang="en-US" dirty="0"/>
              <a:t>encompasses many disciplines: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/>
              <a:t>Land Surveying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/>
              <a:t>Photogrammetry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/>
              <a:t>Remote Sensing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/>
              <a:t>GIS (Geographic Information Systems)</a:t>
            </a:r>
          </a:p>
        </p:txBody>
      </p:sp>
    </p:spTree>
    <p:extLst>
      <p:ext uri="{BB962C8B-B14F-4D97-AF65-F5344CB8AC3E}">
        <p14:creationId xmlns:p14="http://schemas.microsoft.com/office/powerpoint/2010/main" val="25723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9" y="1845945"/>
            <a:ext cx="11187952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GB" altLang="en-US" b="1" dirty="0" smtClean="0"/>
              <a:t>Implement building plans on the ground: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Absolute: length, width, height, area </a:t>
            </a:r>
            <a:r>
              <a:rPr lang="en-GB" altLang="en-US" dirty="0" err="1" smtClean="0"/>
              <a:t>e.t.c</a:t>
            </a:r>
            <a:endParaRPr lang="en-GB" altLang="en-US" dirty="0" smtClean="0"/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Relative: position in relation to other features </a:t>
            </a:r>
            <a:r>
              <a:rPr lang="en-GB" altLang="en-US" dirty="0" err="1" smtClean="0"/>
              <a:t>e.g</a:t>
            </a:r>
            <a:r>
              <a:rPr lang="en-GB" altLang="en-US" dirty="0" smtClean="0"/>
              <a:t> distance and orientation.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GB" altLang="en-US" b="1" dirty="0" smtClean="0"/>
              <a:t>Road Construction: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Ensures that the road is in the correct path and according to the design.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872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024" y="1690688"/>
            <a:ext cx="11187952" cy="480586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  <a:defRPr/>
            </a:pPr>
            <a:r>
              <a:rPr lang="en-GB" altLang="en-US" b="1" dirty="0" smtClean="0"/>
              <a:t>Mineral Exploration:</a:t>
            </a:r>
            <a:endParaRPr lang="en-GB" altLang="en-US" b="1" dirty="0"/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Identifying potential mineral deposits using Remote Sensing techniques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GB" altLang="en-US" b="1" dirty="0" smtClean="0"/>
              <a:t>Production </a:t>
            </a:r>
            <a:r>
              <a:rPr lang="en-GB" altLang="en-US" b="1" dirty="0"/>
              <a:t>of </a:t>
            </a:r>
            <a:r>
              <a:rPr lang="en-GB" altLang="en-US" b="1" dirty="0" smtClean="0"/>
              <a:t>Mine Plans:</a:t>
            </a:r>
            <a:endParaRPr lang="en-GB" altLang="en-US" b="1" dirty="0"/>
          </a:p>
          <a:p>
            <a:pPr marL="269875" indent="-269875">
              <a:lnSpc>
                <a:spcPct val="150000"/>
              </a:lnSpc>
              <a:defRPr/>
            </a:pPr>
            <a:r>
              <a:rPr lang="en-GB" altLang="en-US" dirty="0" smtClean="0"/>
              <a:t>Open pit and Underground maps.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GB" altLang="en-US" b="1" dirty="0" smtClean="0"/>
              <a:t>Quantify Material mined:</a:t>
            </a:r>
          </a:p>
          <a:p>
            <a:pPr marL="268288" indent="-268288">
              <a:lnSpc>
                <a:spcPct val="150000"/>
              </a:lnSpc>
              <a:defRPr/>
            </a:pPr>
            <a:r>
              <a:rPr lang="en-GB" altLang="en-US" dirty="0" smtClean="0"/>
              <a:t>Volume of stockpiled material</a:t>
            </a:r>
          </a:p>
          <a:p>
            <a:pPr marL="268288" indent="-268288">
              <a:lnSpc>
                <a:spcPct val="150000"/>
              </a:lnSpc>
              <a:defRPr/>
            </a:pPr>
            <a:r>
              <a:rPr lang="en-GB" altLang="en-US" dirty="0" smtClean="0"/>
              <a:t>Payment of haulage contractors.</a:t>
            </a:r>
          </a:p>
          <a:p>
            <a:pPr marL="0" indent="0">
              <a:lnSpc>
                <a:spcPct val="150000"/>
              </a:lnSpc>
              <a:buNone/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550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Soil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9" y="1845945"/>
            <a:ext cx="1118795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Determine the location of soil samples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/>
              <a:t>Production of Soil </a:t>
            </a:r>
            <a:r>
              <a:rPr lang="en-GB" altLang="en-US" dirty="0" smtClean="0"/>
              <a:t>Maps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Determine soil moisture content using remote sensing techniques.</a:t>
            </a:r>
            <a:endParaRPr lang="en-GB" altLang="en-US" dirty="0"/>
          </a:p>
          <a:p>
            <a:pPr marL="0" indent="0">
              <a:lnSpc>
                <a:spcPct val="150000"/>
              </a:lnSpc>
              <a:buNone/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052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Agriculture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9" y="1845945"/>
            <a:ext cx="11187952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Irrigation systems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Crop yield estimation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Using drones to spray pesticides</a:t>
            </a:r>
          </a:p>
          <a:p>
            <a:pPr>
              <a:lnSpc>
                <a:spcPct val="150000"/>
              </a:lnSpc>
              <a:defRPr/>
            </a:pPr>
            <a:r>
              <a:rPr lang="en-GB" altLang="en-US" dirty="0" smtClean="0"/>
              <a:t>Monitoring vegetation health using </a:t>
            </a:r>
            <a:r>
              <a:rPr lang="en-GB" altLang="en-US" dirty="0" err="1" smtClean="0"/>
              <a:t>NDVI</a:t>
            </a:r>
            <a:r>
              <a:rPr lang="en-GB" altLang="en-US" dirty="0" smtClean="0"/>
              <a:t> (Normalized Difference Vegetation Index)</a:t>
            </a:r>
            <a:endParaRPr lang="en-GB" altLang="en-US" dirty="0"/>
          </a:p>
          <a:p>
            <a:pPr marL="0" indent="0">
              <a:lnSpc>
                <a:spcPct val="150000"/>
              </a:lnSpc>
              <a:buNone/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703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945"/>
            <a:ext cx="4719918" cy="4351338"/>
          </a:xfrm>
        </p:spPr>
        <p:txBody>
          <a:bodyPr>
            <a:normAutofit/>
          </a:bodyPr>
          <a:lstStyle/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Land demarcation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Water and Sewer Utilities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Drainage Systems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Deformation Monitoring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Dam Capacity</a:t>
            </a:r>
            <a:endParaRPr lang="en-GB" alt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30789" y="1845945"/>
            <a:ext cx="4697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Health Sector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Weather Forecasting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Site Suitability Analysis</a:t>
            </a:r>
          </a:p>
          <a:p>
            <a:pPr marL="357188" indent="-357188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/>
              <a:t>Disaster Management </a:t>
            </a:r>
            <a:r>
              <a:rPr lang="en-GB" altLang="en-US" dirty="0" err="1" smtClean="0"/>
              <a:t>e.t.c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5996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758" y="1501234"/>
            <a:ext cx="10906760" cy="4872672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600" dirty="0" smtClean="0">
                <a:solidFill>
                  <a:srgbClr val="000000"/>
                </a:solidFill>
              </a:rPr>
              <a:t>END</a:t>
            </a:r>
            <a:endParaRPr lang="en-US" sz="16600" dirty="0" smtClean="0"/>
          </a:p>
        </p:txBody>
      </p:sp>
    </p:spTree>
    <p:extLst>
      <p:ext uri="{BB962C8B-B14F-4D97-AF65-F5344CB8AC3E}">
        <p14:creationId xmlns:p14="http://schemas.microsoft.com/office/powerpoint/2010/main" val="233489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809</TotalTime>
  <Words>259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GEE 4812:  Principles of Geomatics</vt:lpstr>
      <vt:lpstr>What is Geomatics?</vt:lpstr>
      <vt:lpstr>Geomatics: Disciplines</vt:lpstr>
      <vt:lpstr>Application: Construction</vt:lpstr>
      <vt:lpstr>Application: Mining</vt:lpstr>
      <vt:lpstr>Application: Soil Mapping</vt:lpstr>
      <vt:lpstr>Application: Agriculture</vt:lpstr>
      <vt:lpstr>Other Applications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MS313: Mine Surveying</dc:title>
  <dc:creator>HP</dc:creator>
  <cp:lastModifiedBy>HP</cp:lastModifiedBy>
  <cp:revision>135</cp:revision>
  <dcterms:created xsi:type="dcterms:W3CDTF">2023-01-17T05:39:31Z</dcterms:created>
  <dcterms:modified xsi:type="dcterms:W3CDTF">2023-07-25T18:46:55Z</dcterms:modified>
</cp:coreProperties>
</file>