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50" r:id="rId3"/>
    <p:sldId id="351" r:id="rId4"/>
    <p:sldId id="352" r:id="rId5"/>
    <p:sldId id="353" r:id="rId6"/>
    <p:sldId id="354" r:id="rId7"/>
    <p:sldId id="355" r:id="rId8"/>
    <p:sldId id="356" r:id="rId9"/>
    <p:sldId id="359" r:id="rId10"/>
    <p:sldId id="360" r:id="rId11"/>
    <p:sldId id="361" r:id="rId12"/>
    <p:sldId id="362" r:id="rId13"/>
    <p:sldId id="363" r:id="rId14"/>
    <p:sldId id="364" r:id="rId15"/>
    <p:sldId id="375" r:id="rId16"/>
    <p:sldId id="365" r:id="rId17"/>
    <p:sldId id="366" r:id="rId18"/>
    <p:sldId id="367" r:id="rId19"/>
    <p:sldId id="368" r:id="rId20"/>
    <p:sldId id="369" r:id="rId21"/>
    <p:sldId id="370" r:id="rId22"/>
    <p:sldId id="357" r:id="rId23"/>
    <p:sldId id="374" r:id="rId24"/>
    <p:sldId id="371" r:id="rId25"/>
    <p:sldId id="372" r:id="rId26"/>
    <p:sldId id="373"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1" autoAdjust="0"/>
    <p:restoredTop sz="94660"/>
  </p:normalViewPr>
  <p:slideViewPr>
    <p:cSldViewPr snapToGrid="0">
      <p:cViewPr>
        <p:scale>
          <a:sx n="50" d="100"/>
          <a:sy n="50" d="100"/>
        </p:scale>
        <p:origin x="43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51D77-2E2C-4F5B-B7C2-54EE130365D5}"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6692C-A1CD-4575-A35E-CFA970825FAD}" type="slidenum">
              <a:rPr lang="en-US" smtClean="0"/>
              <a:t>‹#›</a:t>
            </a:fld>
            <a:endParaRPr lang="en-US"/>
          </a:p>
        </p:txBody>
      </p:sp>
    </p:spTree>
    <p:extLst>
      <p:ext uri="{BB962C8B-B14F-4D97-AF65-F5344CB8AC3E}">
        <p14:creationId xmlns:p14="http://schemas.microsoft.com/office/powerpoint/2010/main" val="215957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572966-6FB5-479B-84D7-EC6DB7C31724}"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92964" cy="1878255"/>
          </a:xfrm>
          <a:prstGeom prst="rect">
            <a:avLst/>
          </a:prstGeom>
        </p:spPr>
      </p:pic>
    </p:spTree>
    <p:extLst>
      <p:ext uri="{BB962C8B-B14F-4D97-AF65-F5344CB8AC3E}">
        <p14:creationId xmlns:p14="http://schemas.microsoft.com/office/powerpoint/2010/main" val="95947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72966-6FB5-479B-84D7-EC6DB7C31724}"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425893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72966-6FB5-479B-84D7-EC6DB7C31724}"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47612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572966-6FB5-479B-84D7-EC6DB7C31724}"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372633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572966-6FB5-479B-84D7-EC6DB7C31724}"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4232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572966-6FB5-479B-84D7-EC6DB7C31724}"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36361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572966-6FB5-479B-84D7-EC6DB7C31724}"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172641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572966-6FB5-479B-84D7-EC6DB7C31724}"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360795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72966-6FB5-479B-84D7-EC6DB7C31724}"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354814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572966-6FB5-479B-84D7-EC6DB7C31724}"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184609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572966-6FB5-479B-84D7-EC6DB7C31724}"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43752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72966-6FB5-479B-84D7-EC6DB7C31724}" type="datetimeFigureOut">
              <a:rPr lang="en-US" smtClean="0"/>
              <a:t>9/13/2023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9C698-D0F5-49E1-B744-138A58D34C2F}"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29366" y="19843"/>
            <a:ext cx="1362634" cy="1837359"/>
          </a:xfrm>
          <a:prstGeom prst="rect">
            <a:avLst/>
          </a:prstGeom>
        </p:spPr>
      </p:pic>
    </p:spTree>
    <p:extLst>
      <p:ext uri="{BB962C8B-B14F-4D97-AF65-F5344CB8AC3E}">
        <p14:creationId xmlns:p14="http://schemas.microsoft.com/office/powerpoint/2010/main" val="2711810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wataizya.minango@unza.z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173481"/>
            <a:ext cx="9144000" cy="2346472"/>
          </a:xfrm>
        </p:spPr>
        <p:txBody>
          <a:bodyPr>
            <a:normAutofit/>
          </a:bodyPr>
          <a:lstStyle/>
          <a:p>
            <a:r>
              <a:rPr lang="en-US" b="1" dirty="0"/>
              <a:t>GEE 4812: </a:t>
            </a:r>
            <a:br>
              <a:rPr lang="en-US" b="1" dirty="0"/>
            </a:br>
            <a:r>
              <a:rPr lang="en-US" b="1" dirty="0"/>
              <a:t>Principles of Geomatics</a:t>
            </a:r>
          </a:p>
        </p:txBody>
      </p:sp>
      <p:sp>
        <p:nvSpPr>
          <p:cNvPr id="5" name="Subtitle 2"/>
          <p:cNvSpPr>
            <a:spLocks noGrp="1"/>
          </p:cNvSpPr>
          <p:nvPr>
            <p:ph type="subTitle" idx="1"/>
          </p:nvPr>
        </p:nvSpPr>
        <p:spPr>
          <a:xfrm>
            <a:off x="502023" y="4476006"/>
            <a:ext cx="11187953" cy="1655762"/>
          </a:xfrm>
        </p:spPr>
        <p:txBody>
          <a:bodyPr>
            <a:normAutofit fontScale="70000" lnSpcReduction="20000"/>
          </a:bodyPr>
          <a:lstStyle/>
          <a:p>
            <a:pPr algn="l">
              <a:lnSpc>
                <a:spcPct val="120000"/>
              </a:lnSpc>
            </a:pPr>
            <a:r>
              <a:rPr lang="en-US" sz="4000" dirty="0"/>
              <a:t>LECTURER   :   Mr. </a:t>
            </a:r>
            <a:r>
              <a:rPr lang="en-US" sz="4000" dirty="0" err="1"/>
              <a:t>TWATAIZYA</a:t>
            </a:r>
            <a:r>
              <a:rPr lang="en-US" sz="4000" dirty="0"/>
              <a:t> </a:t>
            </a:r>
            <a:r>
              <a:rPr lang="en-US" sz="4000" dirty="0" err="1"/>
              <a:t>MINANGO</a:t>
            </a:r>
            <a:endParaRPr lang="en-US" sz="4000" dirty="0"/>
          </a:p>
          <a:p>
            <a:pPr algn="l">
              <a:lnSpc>
                <a:spcPct val="120000"/>
              </a:lnSpc>
            </a:pPr>
            <a:r>
              <a:rPr lang="en-US" sz="4000" dirty="0"/>
              <a:t>EMAIL          :   </a:t>
            </a:r>
            <a:r>
              <a:rPr lang="en-US" sz="4000" dirty="0">
                <a:hlinkClick r:id="rId2"/>
              </a:rPr>
              <a:t>twataizya.minango@unza.zm</a:t>
            </a:r>
            <a:endParaRPr lang="en-US" sz="4000" dirty="0"/>
          </a:p>
          <a:p>
            <a:pPr algn="l">
              <a:lnSpc>
                <a:spcPct val="120000"/>
              </a:lnSpc>
            </a:pPr>
            <a:r>
              <a:rPr lang="en-US" sz="4000" dirty="0"/>
              <a:t>OFFICE         :   B.Eng. Main Building, 1st Floor, Former </a:t>
            </a:r>
            <a:r>
              <a:rPr lang="en-US" sz="4000" dirty="0" err="1"/>
              <a:t>Zagis</a:t>
            </a:r>
            <a:r>
              <a:rPr lang="en-US" sz="4000" dirty="0"/>
              <a:t> Offices, Room 2</a:t>
            </a:r>
          </a:p>
          <a:p>
            <a:pPr algn="l">
              <a:lnSpc>
                <a:spcPct val="120000"/>
              </a:lnSpc>
            </a:pPr>
            <a:endParaRPr lang="en-US" sz="4000" dirty="0"/>
          </a:p>
        </p:txBody>
      </p:sp>
      <p:sp>
        <p:nvSpPr>
          <p:cNvPr id="3" name="Rectangle 2"/>
          <p:cNvSpPr/>
          <p:nvPr/>
        </p:nvSpPr>
        <p:spPr>
          <a:xfrm>
            <a:off x="502023" y="2703680"/>
            <a:ext cx="11205882" cy="1323439"/>
          </a:xfrm>
          <a:prstGeom prst="rect">
            <a:avLst/>
          </a:prstGeom>
          <a:noFill/>
        </p:spPr>
        <p:txBody>
          <a:bodyPr wrap="square" lIns="91440" tIns="45720" rIns="91440" bIns="45720">
            <a:spAutoFit/>
          </a:bodyPr>
          <a:lstStyle/>
          <a:p>
            <a:pPr algn="ctr"/>
            <a:r>
              <a:rPr lang="en-US" sz="8000" dirty="0">
                <a:ln w="0"/>
                <a:solidFill>
                  <a:srgbClr val="FF0000"/>
                </a:solidFill>
                <a:effectLst>
                  <a:outerShdw blurRad="38100" dist="19050" dir="2700000" algn="tl" rotWithShape="0">
                    <a:schemeClr val="dk1">
                      <a:alpha val="40000"/>
                    </a:schemeClr>
                  </a:outerShdw>
                </a:effectLst>
              </a:rPr>
              <a:t>Multiple Point Positioning</a:t>
            </a:r>
          </a:p>
        </p:txBody>
      </p:sp>
    </p:spTree>
    <p:extLst>
      <p:ext uri="{BB962C8B-B14F-4D97-AF65-F5344CB8AC3E}">
        <p14:creationId xmlns:p14="http://schemas.microsoft.com/office/powerpoint/2010/main" val="486180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Computations</a:t>
            </a:r>
          </a:p>
        </p:txBody>
      </p:sp>
      <p:sp>
        <p:nvSpPr>
          <p:cNvPr id="3" name="Content Placeholder 2"/>
          <p:cNvSpPr>
            <a:spLocks noGrp="1"/>
          </p:cNvSpPr>
          <p:nvPr>
            <p:ph idx="1"/>
          </p:nvPr>
        </p:nvSpPr>
        <p:spPr>
          <a:xfrm>
            <a:off x="487680" y="1572031"/>
            <a:ext cx="11216640" cy="5023322"/>
          </a:xfrm>
        </p:spPr>
        <p:txBody>
          <a:bodyPr>
            <a:noAutofit/>
          </a:bodyPr>
          <a:lstStyle/>
          <a:p>
            <a:pPr lvl="0" algn="just">
              <a:lnSpc>
                <a:spcPct val="170000"/>
              </a:lnSpc>
              <a:tabLst>
                <a:tab pos="2427288" algn="l"/>
              </a:tabLst>
            </a:pPr>
            <a:r>
              <a:rPr lang="en-US" dirty="0"/>
              <a:t>For a loop before any coordinate calculations can commence, the angles or bearings measured have to be adjusted. </a:t>
            </a:r>
          </a:p>
          <a:p>
            <a:pPr lvl="0" algn="just">
              <a:lnSpc>
                <a:spcPct val="170000"/>
              </a:lnSpc>
              <a:tabLst>
                <a:tab pos="2427288" algn="l"/>
              </a:tabLst>
            </a:pPr>
            <a:r>
              <a:rPr lang="en-US" dirty="0"/>
              <a:t>This is done by comparing the sum of the measured angles to the expected value (computed) or the measured final bearing to the expected (computed from coordinates).</a:t>
            </a:r>
          </a:p>
        </p:txBody>
      </p:sp>
    </p:spTree>
    <p:extLst>
      <p:ext uri="{BB962C8B-B14F-4D97-AF65-F5344CB8AC3E}">
        <p14:creationId xmlns:p14="http://schemas.microsoft.com/office/powerpoint/2010/main" val="41327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Computations</a:t>
            </a:r>
          </a:p>
        </p:txBody>
      </p:sp>
      <p:sp>
        <p:nvSpPr>
          <p:cNvPr id="3" name="Content Placeholder 2"/>
          <p:cNvSpPr>
            <a:spLocks noGrp="1"/>
          </p:cNvSpPr>
          <p:nvPr>
            <p:ph idx="1"/>
          </p:nvPr>
        </p:nvSpPr>
        <p:spPr>
          <a:xfrm>
            <a:off x="487680" y="1690688"/>
            <a:ext cx="11216640" cy="4438996"/>
          </a:xfrm>
        </p:spPr>
        <p:txBody>
          <a:bodyPr>
            <a:noAutofit/>
          </a:bodyPr>
          <a:lstStyle/>
          <a:p>
            <a:pPr algn="just">
              <a:lnSpc>
                <a:spcPct val="150000"/>
              </a:lnSpc>
              <a:tabLst>
                <a:tab pos="2427288" algn="l"/>
              </a:tabLst>
            </a:pPr>
            <a:r>
              <a:rPr lang="en-US" sz="2600" dirty="0"/>
              <a:t>For closed loop traverses, a check can be applied to ensure that the measured angles can meet the required specifications. </a:t>
            </a:r>
          </a:p>
          <a:p>
            <a:pPr algn="just">
              <a:lnSpc>
                <a:spcPct val="150000"/>
              </a:lnSpc>
              <a:tabLst>
                <a:tab pos="2427288" algn="l"/>
              </a:tabLst>
            </a:pPr>
            <a:r>
              <a:rPr lang="en-US" sz="2600" dirty="0"/>
              <a:t>For a closed loop traverse with n internal angles, the check that is used is:</a:t>
            </a:r>
          </a:p>
          <a:p>
            <a:pPr algn="just">
              <a:lnSpc>
                <a:spcPct val="150000"/>
              </a:lnSpc>
              <a:tabLst>
                <a:tab pos="2427288" algn="l"/>
              </a:tabLst>
            </a:pPr>
            <a:endParaRPr lang="en-US" sz="2600" dirty="0"/>
          </a:p>
          <a:p>
            <a:pPr algn="just">
              <a:lnSpc>
                <a:spcPct val="150000"/>
              </a:lnSpc>
              <a:tabLst>
                <a:tab pos="2427288" algn="l"/>
              </a:tabLst>
            </a:pPr>
            <a:endParaRPr lang="en-US" sz="2600" dirty="0"/>
          </a:p>
          <a:p>
            <a:pPr algn="just">
              <a:lnSpc>
                <a:spcPct val="150000"/>
              </a:lnSpc>
              <a:tabLst>
                <a:tab pos="2427288" algn="l"/>
              </a:tabLst>
            </a:pPr>
            <a:r>
              <a:rPr lang="en-US" sz="2600" dirty="0"/>
              <a:t>The difference from between the two i.e. the summed up angles and the computed from the formula above is the </a:t>
            </a:r>
            <a:r>
              <a:rPr lang="en-US" sz="2600" b="1" dirty="0">
                <a:solidFill>
                  <a:srgbClr val="FF0000"/>
                </a:solidFill>
              </a:rPr>
              <a:t>angular </a:t>
            </a:r>
            <a:r>
              <a:rPr lang="en-US" sz="2600" b="1" dirty="0" err="1">
                <a:solidFill>
                  <a:srgbClr val="FF0000"/>
                </a:solidFill>
              </a:rPr>
              <a:t>misclosure</a:t>
            </a:r>
            <a:r>
              <a:rPr lang="en-US" sz="2600" dirty="0"/>
              <a:t>. </a:t>
            </a:r>
          </a:p>
        </p:txBody>
      </p:sp>
      <p:pic>
        <p:nvPicPr>
          <p:cNvPr id="4" name="Picture 3"/>
          <p:cNvPicPr>
            <a:picLocks noChangeAspect="1"/>
          </p:cNvPicPr>
          <p:nvPr/>
        </p:nvPicPr>
        <p:blipFill>
          <a:blip r:embed="rId2"/>
          <a:stretch>
            <a:fillRect/>
          </a:stretch>
        </p:blipFill>
        <p:spPr>
          <a:xfrm>
            <a:off x="2194560" y="4063472"/>
            <a:ext cx="8268895" cy="814648"/>
          </a:xfrm>
          <a:prstGeom prst="rect">
            <a:avLst/>
          </a:prstGeom>
          <a:ln w="38100">
            <a:solidFill>
              <a:srgbClr val="FF0000"/>
            </a:solidFill>
          </a:ln>
        </p:spPr>
      </p:pic>
    </p:spTree>
    <p:extLst>
      <p:ext uri="{BB962C8B-B14F-4D97-AF65-F5344CB8AC3E}">
        <p14:creationId xmlns:p14="http://schemas.microsoft.com/office/powerpoint/2010/main" val="92064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Computations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7680" y="1690688"/>
                <a:ext cx="11216640" cy="4643610"/>
              </a:xfrm>
            </p:spPr>
            <p:txBody>
              <a:bodyPr>
                <a:noAutofit/>
              </a:bodyPr>
              <a:lstStyle/>
              <a:p>
                <a:pPr algn="just">
                  <a:lnSpc>
                    <a:spcPct val="150000"/>
                  </a:lnSpc>
                  <a:tabLst>
                    <a:tab pos="2427288" algn="l"/>
                  </a:tabLst>
                </a:pPr>
                <a:r>
                  <a:rPr lang="en-US" sz="2400" dirty="0">
                    <a:solidFill>
                      <a:srgbClr val="000000"/>
                    </a:solidFill>
                  </a:rPr>
                  <a:t>In angular measurements, the allowable </a:t>
                </a:r>
                <a:r>
                  <a:rPr lang="en-US" sz="2400" dirty="0" err="1">
                    <a:solidFill>
                      <a:srgbClr val="000000"/>
                    </a:solidFill>
                  </a:rPr>
                  <a:t>misclosure</a:t>
                </a:r>
                <a:r>
                  <a:rPr lang="en-US" sz="2400" dirty="0">
                    <a:solidFill>
                      <a:srgbClr val="000000"/>
                    </a:solidFill>
                    <a:latin typeface="+mj-lt"/>
                  </a:rPr>
                  <a:t> </a:t>
                </a:r>
                <a:r>
                  <a:rPr lang="en-US" sz="2400" dirty="0">
                    <a:solidFill>
                      <a:srgbClr val="000000"/>
                    </a:solidFill>
                    <a:latin typeface="Tahoma" panose="020B0604030504040204" pitchFamily="34" charset="0"/>
                  </a:rPr>
                  <a:t>= </a:t>
                </a:r>
                <a:r>
                  <a:rPr lang="en-US" sz="2400" b="1" dirty="0">
                    <a:solidFill>
                      <a:srgbClr val="000000"/>
                    </a:solidFill>
                    <a:latin typeface="Tahoma" panose="020B0604030504040204" pitchFamily="34" charset="0"/>
                  </a:rPr>
                  <a:t>± </a:t>
                </a:r>
                <a:r>
                  <a:rPr lang="en-US" dirty="0">
                    <a:solidFill>
                      <a:srgbClr val="000000"/>
                    </a:solidFill>
                    <a:latin typeface="Symbol" panose="05050102010706020507" pitchFamily="18" charset="2"/>
                  </a:rPr>
                  <a:t></a:t>
                </a:r>
                <a:r>
                  <a:rPr lang="en-US" sz="2400" dirty="0">
                    <a:solidFill>
                      <a:srgbClr val="000000"/>
                    </a:solidFill>
                    <a:latin typeface="Symbol" panose="05050102010706020507" pitchFamily="18" charset="2"/>
                  </a:rPr>
                  <a:t></a:t>
                </a:r>
                <a14:m>
                  <m:oMath xmlns:m="http://schemas.openxmlformats.org/officeDocument/2006/math">
                    <m:sSup>
                      <m:sSupPr>
                        <m:ctrlPr>
                          <a:rPr lang="en-US" sz="2400" b="1" i="1" smtClean="0">
                            <a:solidFill>
                              <a:srgbClr val="000000"/>
                            </a:solidFill>
                            <a:latin typeface="Cambria Math" panose="02040503050406030204" pitchFamily="18" charset="0"/>
                          </a:rPr>
                        </m:ctrlPr>
                      </m:sSupPr>
                      <m:e>
                        <m:r>
                          <m:rPr>
                            <m:nor/>
                          </m:rPr>
                          <a:rPr lang="en-US" sz="2400" b="1" dirty="0">
                            <a:solidFill>
                              <a:srgbClr val="000000"/>
                            </a:solidFill>
                            <a:latin typeface="Tahoma" panose="020B0604030504040204" pitchFamily="34" charset="0"/>
                          </a:rPr>
                          <m:t>(</m:t>
                        </m:r>
                        <m:r>
                          <m:rPr>
                            <m:nor/>
                          </m:rPr>
                          <a:rPr lang="en-US" sz="2400" b="1" dirty="0">
                            <a:solidFill>
                              <a:srgbClr val="000000"/>
                            </a:solidFill>
                            <a:latin typeface="Tahoma" panose="020B0604030504040204" pitchFamily="34" charset="0"/>
                          </a:rPr>
                          <m:t>n</m:t>
                        </m:r>
                        <m:r>
                          <m:rPr>
                            <m:nor/>
                          </m:rPr>
                          <a:rPr lang="en-US" sz="2400" b="1" dirty="0">
                            <a:solidFill>
                              <a:srgbClr val="000000"/>
                            </a:solidFill>
                            <a:latin typeface="Tahoma" panose="020B0604030504040204" pitchFamily="34" charset="0"/>
                          </a:rPr>
                          <m:t>)</m:t>
                        </m:r>
                      </m:e>
                      <m:sup>
                        <m:r>
                          <a:rPr lang="en-US" sz="2400" b="1" i="1" smtClean="0">
                            <a:solidFill>
                              <a:srgbClr val="000000"/>
                            </a:solidFill>
                            <a:latin typeface="Cambria Math" panose="02040503050406030204" pitchFamily="18" charset="0"/>
                          </a:rPr>
                          <m:t>𝟏</m:t>
                        </m:r>
                        <m:r>
                          <a:rPr lang="en-US" sz="2400" b="1" i="1" smtClean="0">
                            <a:solidFill>
                              <a:srgbClr val="000000"/>
                            </a:solidFill>
                            <a:latin typeface="Cambria Math" panose="02040503050406030204" pitchFamily="18" charset="0"/>
                          </a:rPr>
                          <m:t>/</m:t>
                        </m:r>
                        <m:r>
                          <a:rPr lang="en-US" sz="2400" b="1" i="1" smtClean="0">
                            <a:solidFill>
                              <a:srgbClr val="000000"/>
                            </a:solidFill>
                            <a:latin typeface="Cambria Math" panose="02040503050406030204" pitchFamily="18" charset="0"/>
                          </a:rPr>
                          <m:t>𝟐</m:t>
                        </m:r>
                      </m:sup>
                    </m:sSup>
                  </m:oMath>
                </a14:m>
                <a:r>
                  <a:rPr lang="en-US" sz="800" b="1" dirty="0">
                    <a:solidFill>
                      <a:srgbClr val="000000"/>
                    </a:solidFill>
                    <a:latin typeface="Tahoma" panose="020B0604030504040204" pitchFamily="34" charset="0"/>
                  </a:rPr>
                  <a:t> </a:t>
                </a:r>
                <a:r>
                  <a:rPr lang="en-US" sz="2400" dirty="0">
                    <a:solidFill>
                      <a:srgbClr val="000000"/>
                    </a:solidFill>
                  </a:rPr>
                  <a:t>where</a:t>
                </a:r>
                <a:r>
                  <a:rPr lang="en-US" sz="2400" dirty="0">
                    <a:solidFill>
                      <a:srgbClr val="000000"/>
                    </a:solidFill>
                    <a:latin typeface="Tahoma" panose="020B0604030504040204" pitchFamily="34" charset="0"/>
                  </a:rPr>
                  <a:t> </a:t>
                </a:r>
                <a:r>
                  <a:rPr lang="en-US" dirty="0">
                    <a:solidFill>
                      <a:srgbClr val="000000"/>
                    </a:solidFill>
                    <a:latin typeface="Symbol" panose="05050102010706020507" pitchFamily="18" charset="2"/>
                  </a:rPr>
                  <a:t></a:t>
                </a:r>
                <a:r>
                  <a:rPr lang="en-US" sz="2400" dirty="0">
                    <a:solidFill>
                      <a:srgbClr val="000000"/>
                    </a:solidFill>
                    <a:latin typeface="Symbol" panose="05050102010706020507" pitchFamily="18" charset="2"/>
                  </a:rPr>
                  <a:t> </a:t>
                </a:r>
                <a:r>
                  <a:rPr lang="en-US" sz="2400" dirty="0">
                    <a:solidFill>
                      <a:srgbClr val="000000"/>
                    </a:solidFill>
                  </a:rPr>
                  <a:t>is the estimated standard deviation of observing the angles and n is the number of instrument set ups (stations).</a:t>
                </a:r>
              </a:p>
              <a:p>
                <a:pPr algn="just">
                  <a:lnSpc>
                    <a:spcPct val="150000"/>
                  </a:lnSpc>
                  <a:tabLst>
                    <a:tab pos="2427288" algn="l"/>
                  </a:tabLst>
                </a:pPr>
                <a:r>
                  <a:rPr lang="en-US" sz="2400" dirty="0"/>
                  <a:t>If the angular </a:t>
                </a:r>
                <a:r>
                  <a:rPr lang="en-US" sz="2400" dirty="0" err="1"/>
                  <a:t>misclosure</a:t>
                </a:r>
                <a:r>
                  <a:rPr lang="en-US" sz="2400" dirty="0"/>
                  <a:t> is higher than the allowable </a:t>
                </a:r>
                <a:r>
                  <a:rPr lang="en-US" sz="2400" dirty="0" err="1"/>
                  <a:t>misclosure</a:t>
                </a:r>
                <a:r>
                  <a:rPr lang="en-US" sz="2400" dirty="0"/>
                  <a:t> then the traverse has to be repeated.</a:t>
                </a:r>
              </a:p>
              <a:p>
                <a:pPr algn="just">
                  <a:lnSpc>
                    <a:spcPct val="150000"/>
                  </a:lnSpc>
                  <a:tabLst>
                    <a:tab pos="2427288" algn="l"/>
                  </a:tabLst>
                </a:pPr>
                <a:r>
                  <a:rPr lang="en-US" sz="2400" dirty="0"/>
                  <a:t>For a closed link traverse, the measured angles or bearings are also prone to measurement errors and thus have to be checked.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7680" y="1690688"/>
                <a:ext cx="11216640" cy="4643610"/>
              </a:xfrm>
              <a:blipFill>
                <a:blip r:embed="rId2"/>
                <a:stretch>
                  <a:fillRect l="-707" r="-815"/>
                </a:stretch>
              </a:blipFill>
            </p:spPr>
            <p:txBody>
              <a:bodyPr/>
              <a:lstStyle/>
              <a:p>
                <a:r>
                  <a:rPr lang="en-US">
                    <a:noFill/>
                  </a:rPr>
                  <a:t> </a:t>
                </a:r>
              </a:p>
            </p:txBody>
          </p:sp>
        </mc:Fallback>
      </mc:AlternateContent>
    </p:spTree>
    <p:extLst>
      <p:ext uri="{BB962C8B-B14F-4D97-AF65-F5344CB8AC3E}">
        <p14:creationId xmlns:p14="http://schemas.microsoft.com/office/powerpoint/2010/main" val="101160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Computations</a:t>
            </a:r>
          </a:p>
        </p:txBody>
      </p:sp>
      <p:sp>
        <p:nvSpPr>
          <p:cNvPr id="3" name="Content Placeholder 2"/>
          <p:cNvSpPr>
            <a:spLocks noGrp="1"/>
          </p:cNvSpPr>
          <p:nvPr>
            <p:ph idx="1"/>
          </p:nvPr>
        </p:nvSpPr>
        <p:spPr>
          <a:xfrm>
            <a:off x="487680" y="1690688"/>
            <a:ext cx="8872220" cy="4643610"/>
          </a:xfrm>
        </p:spPr>
        <p:txBody>
          <a:bodyPr>
            <a:noAutofit/>
          </a:bodyPr>
          <a:lstStyle/>
          <a:p>
            <a:pPr algn="just">
              <a:lnSpc>
                <a:spcPct val="100000"/>
              </a:lnSpc>
              <a:spcBef>
                <a:spcPts val="1200"/>
              </a:spcBef>
              <a:tabLst>
                <a:tab pos="2427288" algn="l"/>
              </a:tabLst>
            </a:pPr>
            <a:r>
              <a:rPr lang="en-US" sz="2400" dirty="0"/>
              <a:t>In the case of bearing, the forward bearing of end points (A and D) is compared with the measured bearing of the same points (A and D). </a:t>
            </a:r>
          </a:p>
          <a:p>
            <a:pPr algn="just">
              <a:lnSpc>
                <a:spcPct val="100000"/>
              </a:lnSpc>
              <a:spcBef>
                <a:spcPts val="1200"/>
              </a:spcBef>
              <a:tabLst>
                <a:tab pos="2427288" algn="l"/>
              </a:tabLst>
            </a:pPr>
            <a:r>
              <a:rPr lang="en-US" sz="2400" dirty="0"/>
              <a:t>For angle measurements, the starting bearing of the control points (1 and A) is added to the measured angles and the resulting end bearing is compared as explained earlier.</a:t>
            </a:r>
          </a:p>
          <a:p>
            <a:pPr algn="just">
              <a:lnSpc>
                <a:spcPct val="100000"/>
              </a:lnSpc>
              <a:tabLst>
                <a:tab pos="2427288" algn="l"/>
              </a:tabLst>
            </a:pPr>
            <a:endParaRPr lang="en-US" sz="2400" dirty="0"/>
          </a:p>
        </p:txBody>
      </p:sp>
      <p:pic>
        <p:nvPicPr>
          <p:cNvPr id="5" name="Picture 4"/>
          <p:cNvPicPr>
            <a:picLocks noChangeAspect="1"/>
          </p:cNvPicPr>
          <p:nvPr/>
        </p:nvPicPr>
        <p:blipFill>
          <a:blip r:embed="rId2"/>
          <a:stretch>
            <a:fillRect/>
          </a:stretch>
        </p:blipFill>
        <p:spPr>
          <a:xfrm>
            <a:off x="838200" y="4572295"/>
            <a:ext cx="9203298" cy="1277167"/>
          </a:xfrm>
          <a:prstGeom prst="rect">
            <a:avLst/>
          </a:prstGeom>
          <a:ln w="57150">
            <a:solidFill>
              <a:srgbClr val="FF0000"/>
            </a:solidFill>
          </a:ln>
        </p:spPr>
      </p:pic>
      <p:pic>
        <p:nvPicPr>
          <p:cNvPr id="7" name="Picture 6"/>
          <p:cNvPicPr>
            <a:picLocks noChangeAspect="1"/>
          </p:cNvPicPr>
          <p:nvPr/>
        </p:nvPicPr>
        <p:blipFill>
          <a:blip r:embed="rId3"/>
          <a:stretch>
            <a:fillRect/>
          </a:stretch>
        </p:blipFill>
        <p:spPr>
          <a:xfrm>
            <a:off x="9461500" y="2431874"/>
            <a:ext cx="2475230" cy="2037819"/>
          </a:xfrm>
          <a:prstGeom prst="rect">
            <a:avLst/>
          </a:prstGeom>
        </p:spPr>
      </p:pic>
    </p:spTree>
    <p:extLst>
      <p:ext uri="{BB962C8B-B14F-4D97-AF65-F5344CB8AC3E}">
        <p14:creationId xmlns:p14="http://schemas.microsoft.com/office/powerpoint/2010/main" val="197945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Adjustment</a:t>
            </a:r>
          </a:p>
        </p:txBody>
      </p:sp>
      <p:sp>
        <p:nvSpPr>
          <p:cNvPr id="3" name="Content Placeholder 2"/>
          <p:cNvSpPr>
            <a:spLocks noGrp="1"/>
          </p:cNvSpPr>
          <p:nvPr>
            <p:ph idx="1"/>
          </p:nvPr>
        </p:nvSpPr>
        <p:spPr>
          <a:xfrm>
            <a:off x="487680" y="1690688"/>
            <a:ext cx="10485120" cy="4643610"/>
          </a:xfrm>
        </p:spPr>
        <p:txBody>
          <a:bodyPr>
            <a:noAutofit/>
          </a:bodyPr>
          <a:lstStyle/>
          <a:p>
            <a:pPr algn="just">
              <a:lnSpc>
                <a:spcPct val="150000"/>
              </a:lnSpc>
              <a:tabLst>
                <a:tab pos="2427288" algn="l"/>
              </a:tabLst>
            </a:pPr>
            <a:r>
              <a:rPr lang="en-US" dirty="0"/>
              <a:t>The distribution or adjustment of the angular </a:t>
            </a:r>
            <a:r>
              <a:rPr lang="en-US" dirty="0" err="1"/>
              <a:t>misclosure</a:t>
            </a:r>
            <a:r>
              <a:rPr lang="en-US" dirty="0"/>
              <a:t> is done equally since each angle is measured in the same manner and there is an equal chance of the </a:t>
            </a:r>
            <a:r>
              <a:rPr lang="en-US" dirty="0" err="1"/>
              <a:t>misclosure</a:t>
            </a:r>
            <a:r>
              <a:rPr lang="en-US" dirty="0"/>
              <a:t> having occurred in any of the angles.</a:t>
            </a:r>
          </a:p>
        </p:txBody>
      </p:sp>
      <p:pic>
        <p:nvPicPr>
          <p:cNvPr id="4" name="Picture 3"/>
          <p:cNvPicPr>
            <a:picLocks noChangeAspect="1"/>
          </p:cNvPicPr>
          <p:nvPr/>
        </p:nvPicPr>
        <p:blipFill>
          <a:blip r:embed="rId2"/>
          <a:stretch>
            <a:fillRect/>
          </a:stretch>
        </p:blipFill>
        <p:spPr>
          <a:xfrm>
            <a:off x="1673807" y="4719316"/>
            <a:ext cx="8112866" cy="486772"/>
          </a:xfrm>
          <a:prstGeom prst="rect">
            <a:avLst/>
          </a:prstGeom>
        </p:spPr>
      </p:pic>
    </p:spTree>
    <p:extLst>
      <p:ext uri="{BB962C8B-B14F-4D97-AF65-F5344CB8AC3E}">
        <p14:creationId xmlns:p14="http://schemas.microsoft.com/office/powerpoint/2010/main" val="157761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in Angular Measurements</a:t>
            </a:r>
          </a:p>
        </p:txBody>
      </p:sp>
      <p:sp>
        <p:nvSpPr>
          <p:cNvPr id="3" name="Content Placeholder 2"/>
          <p:cNvSpPr>
            <a:spLocks noGrp="1"/>
          </p:cNvSpPr>
          <p:nvPr>
            <p:ph idx="1"/>
          </p:nvPr>
        </p:nvSpPr>
        <p:spPr>
          <a:xfrm>
            <a:off x="487680" y="1690688"/>
            <a:ext cx="11216640" cy="4643610"/>
          </a:xfrm>
        </p:spPr>
        <p:txBody>
          <a:bodyPr>
            <a:noAutofit/>
          </a:bodyPr>
          <a:lstStyle/>
          <a:p>
            <a:pPr algn="just">
              <a:lnSpc>
                <a:spcPct val="150000"/>
              </a:lnSpc>
              <a:tabLst>
                <a:tab pos="2427288" algn="l"/>
              </a:tabLst>
            </a:pPr>
            <a:r>
              <a:rPr lang="en-US" sz="2400" dirty="0"/>
              <a:t>There are various sources of errors that are common in angular measurements:</a:t>
            </a:r>
          </a:p>
          <a:p>
            <a:pPr marL="714375" indent="-457200" algn="just">
              <a:lnSpc>
                <a:spcPct val="100000"/>
              </a:lnSpc>
              <a:buFont typeface="+mj-lt"/>
              <a:buAutoNum type="arabicPeriod"/>
              <a:tabLst>
                <a:tab pos="2427288" algn="l"/>
              </a:tabLst>
            </a:pPr>
            <a:r>
              <a:rPr lang="en-US" sz="2400" dirty="0"/>
              <a:t>Inaccurate centering of the theodolites or targets</a:t>
            </a:r>
          </a:p>
          <a:p>
            <a:pPr marL="714375" indent="-457200" algn="just">
              <a:lnSpc>
                <a:spcPct val="100000"/>
              </a:lnSpc>
              <a:buFont typeface="+mj-lt"/>
              <a:buAutoNum type="arabicPeriod"/>
              <a:tabLst>
                <a:tab pos="2427288" algn="l"/>
              </a:tabLst>
            </a:pPr>
            <a:r>
              <a:rPr lang="en-US" sz="2400" dirty="0"/>
              <a:t>Non verticality of targets (Hint: sight the bottom part of the target if you can)</a:t>
            </a:r>
          </a:p>
          <a:p>
            <a:pPr marL="714375" indent="-457200" algn="just">
              <a:lnSpc>
                <a:spcPct val="100000"/>
              </a:lnSpc>
              <a:buFont typeface="+mj-lt"/>
              <a:buAutoNum type="arabicPeriod"/>
              <a:tabLst>
                <a:tab pos="2427288" algn="l"/>
              </a:tabLst>
            </a:pPr>
            <a:r>
              <a:rPr lang="en-US" sz="2400" dirty="0"/>
              <a:t>Inaccurate bisection of the target</a:t>
            </a:r>
          </a:p>
          <a:p>
            <a:pPr marL="714375" indent="-457200" algn="just">
              <a:lnSpc>
                <a:spcPct val="100000"/>
              </a:lnSpc>
              <a:buFont typeface="+mj-lt"/>
              <a:buAutoNum type="arabicPeriod"/>
              <a:tabLst>
                <a:tab pos="2427288" algn="l"/>
              </a:tabLst>
            </a:pPr>
            <a:r>
              <a:rPr lang="en-US" sz="2400" dirty="0"/>
              <a:t>Lateral refraction, wind and atmospheric effects</a:t>
            </a:r>
          </a:p>
          <a:p>
            <a:pPr marL="714375" indent="-457200" algn="just">
              <a:lnSpc>
                <a:spcPct val="100000"/>
              </a:lnSpc>
              <a:buFont typeface="+mj-lt"/>
              <a:buAutoNum type="arabicPeriod"/>
              <a:tabLst>
                <a:tab pos="2427288" algn="l"/>
              </a:tabLst>
            </a:pPr>
            <a:r>
              <a:rPr lang="en-US" sz="2400" dirty="0"/>
              <a:t>Theodolite not level and not in adjustment when measuring angles</a:t>
            </a:r>
          </a:p>
          <a:p>
            <a:pPr marL="714375" indent="-457200" algn="just">
              <a:lnSpc>
                <a:spcPct val="100000"/>
              </a:lnSpc>
              <a:buFont typeface="+mj-lt"/>
              <a:buAutoNum type="arabicPeriod"/>
              <a:tabLst>
                <a:tab pos="2427288" algn="l"/>
              </a:tabLst>
            </a:pPr>
            <a:r>
              <a:rPr lang="en-US" sz="2400" dirty="0"/>
              <a:t>Incorrect use of the theodolite</a:t>
            </a:r>
          </a:p>
          <a:p>
            <a:pPr marL="714375" indent="-457200" algn="just">
              <a:lnSpc>
                <a:spcPct val="100000"/>
              </a:lnSpc>
              <a:buFont typeface="+mj-lt"/>
              <a:buAutoNum type="arabicPeriod"/>
              <a:tabLst>
                <a:tab pos="2427288" algn="l"/>
              </a:tabLst>
            </a:pPr>
            <a:r>
              <a:rPr lang="en-US" sz="2400" dirty="0"/>
              <a:t>Mistakes in reading and booking</a:t>
            </a:r>
          </a:p>
        </p:txBody>
      </p:sp>
    </p:spTree>
    <p:extLst>
      <p:ext uri="{BB962C8B-B14F-4D97-AF65-F5344CB8AC3E}">
        <p14:creationId xmlns:p14="http://schemas.microsoft.com/office/powerpoint/2010/main" val="342229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the Coordinate differences (Partials)</a:t>
            </a:r>
          </a:p>
        </p:txBody>
      </p:sp>
      <p:sp>
        <p:nvSpPr>
          <p:cNvPr id="3" name="Content Placeholder 2"/>
          <p:cNvSpPr>
            <a:spLocks noGrp="1"/>
          </p:cNvSpPr>
          <p:nvPr>
            <p:ph idx="1"/>
          </p:nvPr>
        </p:nvSpPr>
        <p:spPr>
          <a:xfrm>
            <a:off x="487680" y="1690688"/>
            <a:ext cx="11216640" cy="4643610"/>
          </a:xfrm>
        </p:spPr>
        <p:txBody>
          <a:bodyPr>
            <a:noAutofit/>
          </a:bodyPr>
          <a:lstStyle/>
          <a:p>
            <a:pPr algn="just">
              <a:lnSpc>
                <a:spcPct val="150000"/>
              </a:lnSpc>
              <a:tabLst>
                <a:tab pos="2427288" algn="l"/>
              </a:tabLst>
            </a:pPr>
            <a:endParaRPr lang="en-US" sz="2400" dirty="0"/>
          </a:p>
          <a:p>
            <a:pPr marL="0" indent="0" algn="just">
              <a:lnSpc>
                <a:spcPct val="150000"/>
              </a:lnSpc>
              <a:buNone/>
              <a:tabLst>
                <a:tab pos="2427288" algn="l"/>
              </a:tabLst>
            </a:pPr>
            <a:endParaRPr lang="en-US" sz="2400" dirty="0"/>
          </a:p>
          <a:p>
            <a:pPr marL="0" indent="0" algn="just">
              <a:lnSpc>
                <a:spcPct val="150000"/>
              </a:lnSpc>
              <a:buNone/>
              <a:tabLst>
                <a:tab pos="2427288" algn="l"/>
              </a:tabLst>
            </a:pPr>
            <a:endParaRPr lang="en-US" sz="2400" dirty="0"/>
          </a:p>
          <a:p>
            <a:pPr algn="just">
              <a:lnSpc>
                <a:spcPct val="150000"/>
              </a:lnSpc>
              <a:tabLst>
                <a:tab pos="2427288" algn="l"/>
              </a:tabLst>
            </a:pPr>
            <a:r>
              <a:rPr lang="en-US" sz="2400" dirty="0"/>
              <a:t>Having adjusted and computed the bearings, then the partials for each individual legs can be computed in combination with projected horizontal distances. </a:t>
            </a:r>
          </a:p>
          <a:p>
            <a:pPr marL="714375" indent="0" algn="just">
              <a:lnSpc>
                <a:spcPct val="150000"/>
              </a:lnSpc>
              <a:buNone/>
              <a:tabLst>
                <a:tab pos="2427288" algn="l"/>
              </a:tabLst>
            </a:pPr>
            <a:r>
              <a:rPr lang="en-US" sz="2400" dirty="0"/>
              <a:t>Where </a:t>
            </a:r>
            <a:r>
              <a:rPr lang="en-US" sz="2400" dirty="0" err="1"/>
              <a:t>i</a:t>
            </a:r>
            <a:r>
              <a:rPr lang="en-US" sz="2400" dirty="0"/>
              <a:t> = 1, 2 …n, instrument station points</a:t>
            </a:r>
          </a:p>
          <a:p>
            <a:pPr marL="0" indent="0" algn="just">
              <a:lnSpc>
                <a:spcPct val="150000"/>
              </a:lnSpc>
              <a:buNone/>
              <a:tabLst>
                <a:tab pos="2427288" algn="l"/>
              </a:tabLst>
            </a:pPr>
            <a:endParaRPr lang="en-US" sz="2400" dirty="0"/>
          </a:p>
        </p:txBody>
      </p:sp>
      <p:pic>
        <p:nvPicPr>
          <p:cNvPr id="4" name="Picture 3"/>
          <p:cNvPicPr>
            <a:picLocks noChangeAspect="1"/>
          </p:cNvPicPr>
          <p:nvPr/>
        </p:nvPicPr>
        <p:blipFill>
          <a:blip r:embed="rId2"/>
          <a:stretch>
            <a:fillRect/>
          </a:stretch>
        </p:blipFill>
        <p:spPr>
          <a:xfrm>
            <a:off x="2815156" y="2047124"/>
            <a:ext cx="3535954" cy="1344469"/>
          </a:xfrm>
          <a:prstGeom prst="rect">
            <a:avLst/>
          </a:prstGeom>
        </p:spPr>
      </p:pic>
    </p:spTree>
    <p:extLst>
      <p:ext uri="{BB962C8B-B14F-4D97-AF65-F5344CB8AC3E}">
        <p14:creationId xmlns:p14="http://schemas.microsoft.com/office/powerpoint/2010/main" val="164249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the Coordinate differences (Partials)</a:t>
            </a:r>
          </a:p>
        </p:txBody>
      </p:sp>
      <p:sp>
        <p:nvSpPr>
          <p:cNvPr id="3" name="Content Placeholder 2"/>
          <p:cNvSpPr>
            <a:spLocks noGrp="1"/>
          </p:cNvSpPr>
          <p:nvPr>
            <p:ph idx="1"/>
          </p:nvPr>
        </p:nvSpPr>
        <p:spPr>
          <a:xfrm>
            <a:off x="487680" y="1895302"/>
            <a:ext cx="7551420" cy="4438996"/>
          </a:xfrm>
        </p:spPr>
        <p:txBody>
          <a:bodyPr>
            <a:noAutofit/>
          </a:bodyPr>
          <a:lstStyle/>
          <a:p>
            <a:pPr algn="just">
              <a:lnSpc>
                <a:spcPct val="150000"/>
              </a:lnSpc>
              <a:tabLst>
                <a:tab pos="2427288" algn="l"/>
              </a:tabLst>
            </a:pPr>
            <a:r>
              <a:rPr lang="en-US" sz="2400" dirty="0"/>
              <a:t>In an ideal situation, the sum of the shifts (partials) in Y and X coordinates should equal to zero in the case of a closed loop traverse since you are coming back to the same point. </a:t>
            </a:r>
          </a:p>
          <a:p>
            <a:pPr algn="just">
              <a:lnSpc>
                <a:spcPct val="150000"/>
              </a:lnSpc>
              <a:tabLst>
                <a:tab pos="2427288" algn="l"/>
              </a:tabLst>
            </a:pPr>
            <a:r>
              <a:rPr lang="en-US" sz="2400" dirty="0"/>
              <a:t>And in the case of a closed link traverse the sum of the partials in both Y and X should equal the difference in coordinates between the start and the end points, </a:t>
            </a:r>
            <a:r>
              <a:rPr lang="en-US" sz="2400" dirty="0" err="1"/>
              <a:t>i.e</a:t>
            </a:r>
            <a:r>
              <a:rPr lang="en-US" sz="2400" dirty="0"/>
              <a:t> for closed link traverses. </a:t>
            </a:r>
          </a:p>
          <a:p>
            <a:pPr marL="0" indent="0" algn="just">
              <a:lnSpc>
                <a:spcPct val="150000"/>
              </a:lnSpc>
              <a:buNone/>
              <a:tabLst>
                <a:tab pos="2427288" algn="l"/>
              </a:tabLst>
            </a:pPr>
            <a:r>
              <a:rPr lang="en-US" sz="2400" dirty="0"/>
              <a:t>`</a:t>
            </a:r>
          </a:p>
        </p:txBody>
      </p:sp>
      <p:pic>
        <p:nvPicPr>
          <p:cNvPr id="9" name="Picture 8"/>
          <p:cNvPicPr>
            <a:picLocks noChangeAspect="1"/>
          </p:cNvPicPr>
          <p:nvPr/>
        </p:nvPicPr>
        <p:blipFill>
          <a:blip r:embed="rId2"/>
          <a:stretch>
            <a:fillRect/>
          </a:stretch>
        </p:blipFill>
        <p:spPr>
          <a:xfrm>
            <a:off x="9031108" y="4601952"/>
            <a:ext cx="2664183" cy="1347333"/>
          </a:xfrm>
          <a:prstGeom prst="rect">
            <a:avLst/>
          </a:prstGeom>
        </p:spPr>
      </p:pic>
      <p:pic>
        <p:nvPicPr>
          <p:cNvPr id="11" name="Picture 10"/>
          <p:cNvPicPr>
            <a:picLocks noChangeAspect="1"/>
          </p:cNvPicPr>
          <p:nvPr/>
        </p:nvPicPr>
        <p:blipFill>
          <a:blip r:embed="rId3"/>
          <a:stretch>
            <a:fillRect/>
          </a:stretch>
        </p:blipFill>
        <p:spPr>
          <a:xfrm>
            <a:off x="8891408" y="2245951"/>
            <a:ext cx="2490347" cy="2060104"/>
          </a:xfrm>
          <a:prstGeom prst="rect">
            <a:avLst/>
          </a:prstGeom>
        </p:spPr>
      </p:pic>
    </p:spTree>
    <p:extLst>
      <p:ext uri="{BB962C8B-B14F-4D97-AF65-F5344CB8AC3E}">
        <p14:creationId xmlns:p14="http://schemas.microsoft.com/office/powerpoint/2010/main" val="63808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a:t>
            </a:r>
            <a:r>
              <a:rPr lang="en-US" dirty="0" err="1"/>
              <a:t>Misclosure</a:t>
            </a:r>
            <a:endParaRPr lang="en-US" dirty="0"/>
          </a:p>
        </p:txBody>
      </p:sp>
      <p:sp>
        <p:nvSpPr>
          <p:cNvPr id="3" name="Content Placeholder 2"/>
          <p:cNvSpPr>
            <a:spLocks noGrp="1"/>
          </p:cNvSpPr>
          <p:nvPr>
            <p:ph idx="1"/>
          </p:nvPr>
        </p:nvSpPr>
        <p:spPr>
          <a:xfrm>
            <a:off x="487680" y="1690688"/>
            <a:ext cx="7840394" cy="4438996"/>
          </a:xfrm>
        </p:spPr>
        <p:txBody>
          <a:bodyPr>
            <a:noAutofit/>
          </a:bodyPr>
          <a:lstStyle/>
          <a:p>
            <a:pPr algn="just">
              <a:lnSpc>
                <a:spcPct val="150000"/>
              </a:lnSpc>
              <a:tabLst>
                <a:tab pos="2427288" algn="l"/>
              </a:tabLst>
            </a:pPr>
            <a:r>
              <a:rPr lang="en-US" sz="2600" dirty="0"/>
              <a:t>However, due to the errors in the measured distances of the traverse and angles, there will always be a disparity on arrival at the closing point.</a:t>
            </a:r>
          </a:p>
          <a:p>
            <a:pPr algn="just">
              <a:lnSpc>
                <a:spcPct val="150000"/>
              </a:lnSpc>
              <a:tabLst>
                <a:tab pos="2427288" algn="l"/>
              </a:tabLst>
            </a:pPr>
            <a:r>
              <a:rPr lang="en-US" sz="2600" dirty="0"/>
              <a:t>The resultant displacement AA’ (e) is known as the linear </a:t>
            </a:r>
            <a:r>
              <a:rPr lang="en-US" sz="2600" dirty="0" err="1"/>
              <a:t>misclosure</a:t>
            </a:r>
            <a:r>
              <a:rPr lang="en-US" sz="2600" dirty="0"/>
              <a:t> and it is given by</a:t>
            </a:r>
          </a:p>
        </p:txBody>
      </p:sp>
      <p:pic>
        <p:nvPicPr>
          <p:cNvPr id="7" name="Picture 6"/>
          <p:cNvPicPr>
            <a:picLocks noChangeAspect="1"/>
          </p:cNvPicPr>
          <p:nvPr/>
        </p:nvPicPr>
        <p:blipFill>
          <a:blip r:embed="rId2"/>
          <a:stretch>
            <a:fillRect/>
          </a:stretch>
        </p:blipFill>
        <p:spPr>
          <a:xfrm>
            <a:off x="8616937" y="2309099"/>
            <a:ext cx="2560542" cy="2633700"/>
          </a:xfrm>
          <a:prstGeom prst="rect">
            <a:avLst/>
          </a:prstGeom>
        </p:spPr>
      </p:pic>
    </p:spTree>
    <p:extLst>
      <p:ext uri="{BB962C8B-B14F-4D97-AF65-F5344CB8AC3E}">
        <p14:creationId xmlns:p14="http://schemas.microsoft.com/office/powerpoint/2010/main" val="303543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Adjustments</a:t>
            </a:r>
          </a:p>
        </p:txBody>
      </p:sp>
      <p:sp>
        <p:nvSpPr>
          <p:cNvPr id="3" name="Content Placeholder 2"/>
          <p:cNvSpPr>
            <a:spLocks noGrp="1"/>
          </p:cNvSpPr>
          <p:nvPr>
            <p:ph idx="1"/>
          </p:nvPr>
        </p:nvSpPr>
        <p:spPr>
          <a:xfrm>
            <a:off x="487680" y="1572031"/>
            <a:ext cx="11216640" cy="5023322"/>
          </a:xfrm>
        </p:spPr>
        <p:txBody>
          <a:bodyPr>
            <a:noAutofit/>
          </a:bodyPr>
          <a:lstStyle/>
          <a:p>
            <a:pPr lvl="0" algn="just">
              <a:lnSpc>
                <a:spcPct val="150000"/>
              </a:lnSpc>
              <a:tabLst>
                <a:tab pos="2427288" algn="l"/>
              </a:tabLst>
            </a:pPr>
            <a:r>
              <a:rPr lang="en-US" dirty="0"/>
              <a:t>During the computation of the traverse, it becomes necessary to balance the traverse because of the different errors that may persist during the field measurement.</a:t>
            </a:r>
          </a:p>
          <a:p>
            <a:pPr lvl="0" algn="just">
              <a:lnSpc>
                <a:spcPct val="150000"/>
              </a:lnSpc>
              <a:tabLst>
                <a:tab pos="2427288" algn="l"/>
              </a:tabLst>
            </a:pPr>
            <a:r>
              <a:rPr lang="en-US" dirty="0"/>
              <a:t>Thus, there are a number of methods that can be used for adjusting such traverse.</a:t>
            </a:r>
          </a:p>
          <a:p>
            <a:pPr lvl="0" algn="just">
              <a:lnSpc>
                <a:spcPct val="150000"/>
              </a:lnSpc>
              <a:tabLst>
                <a:tab pos="2427288" algn="l"/>
              </a:tabLst>
            </a:pPr>
            <a:r>
              <a:rPr lang="en-US" dirty="0"/>
              <a:t>We shall focus on Bowditch Method</a:t>
            </a:r>
          </a:p>
        </p:txBody>
      </p:sp>
    </p:spTree>
    <p:extLst>
      <p:ext uri="{BB962C8B-B14F-4D97-AF65-F5344CB8AC3E}">
        <p14:creationId xmlns:p14="http://schemas.microsoft.com/office/powerpoint/2010/main" val="58683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a:xfrm>
            <a:off x="838200" y="1690688"/>
            <a:ext cx="10515600" cy="4351338"/>
          </a:xfrm>
        </p:spPr>
        <p:txBody>
          <a:bodyPr>
            <a:normAutofit/>
          </a:bodyPr>
          <a:lstStyle/>
          <a:p>
            <a:pPr marL="355600" indent="-355600">
              <a:lnSpc>
                <a:spcPct val="150000"/>
              </a:lnSpc>
              <a:buFont typeface="Wingdings" panose="05000000000000000000" pitchFamily="2" charset="2"/>
              <a:buChar char="Ø"/>
            </a:pPr>
            <a:r>
              <a:rPr lang="en-US" dirty="0"/>
              <a:t> Introduction</a:t>
            </a:r>
          </a:p>
          <a:p>
            <a:pPr marL="355600" indent="-355600">
              <a:lnSpc>
                <a:spcPct val="150000"/>
              </a:lnSpc>
              <a:buFont typeface="Wingdings" panose="05000000000000000000" pitchFamily="2" charset="2"/>
              <a:buChar char="Ø"/>
            </a:pPr>
            <a:r>
              <a:rPr lang="en-US" dirty="0"/>
              <a:t>Types of Traverses</a:t>
            </a:r>
          </a:p>
          <a:p>
            <a:pPr marL="355600" indent="-355600">
              <a:lnSpc>
                <a:spcPct val="150000"/>
              </a:lnSpc>
              <a:buFont typeface="Wingdings" panose="05000000000000000000" pitchFamily="2" charset="2"/>
              <a:buChar char="Ø"/>
            </a:pPr>
            <a:r>
              <a:rPr lang="en-US" dirty="0"/>
              <a:t>Linear and Angular </a:t>
            </a:r>
            <a:r>
              <a:rPr lang="en-US" dirty="0" err="1"/>
              <a:t>Misclosure</a:t>
            </a:r>
            <a:endParaRPr lang="en-US" dirty="0"/>
          </a:p>
          <a:p>
            <a:pPr marL="355600" indent="-355600">
              <a:lnSpc>
                <a:spcPct val="150000"/>
              </a:lnSpc>
              <a:buFont typeface="Wingdings" panose="05000000000000000000" pitchFamily="2" charset="2"/>
              <a:buChar char="Ø"/>
            </a:pPr>
            <a:r>
              <a:rPr lang="en-US" dirty="0"/>
              <a:t>Traverse Adjustments</a:t>
            </a:r>
          </a:p>
          <a:p>
            <a:pPr marL="355600" indent="-355600">
              <a:lnSpc>
                <a:spcPct val="150000"/>
              </a:lnSpc>
              <a:buFont typeface="Wingdings" panose="05000000000000000000" pitchFamily="2" charset="2"/>
              <a:buChar char="Ø"/>
            </a:pPr>
            <a:r>
              <a:rPr lang="en-US" dirty="0"/>
              <a:t>Traverse Computation Steps</a:t>
            </a:r>
          </a:p>
          <a:p>
            <a:pPr marL="355600" indent="-355600">
              <a:lnSpc>
                <a:spcPct val="150000"/>
              </a:lnSpc>
              <a:buFont typeface="Wingdings" panose="05000000000000000000" pitchFamily="2" charset="2"/>
              <a:buChar char="Ø"/>
            </a:pPr>
            <a:endParaRPr lang="en-US" dirty="0"/>
          </a:p>
          <a:p>
            <a:pPr marL="0" indent="0">
              <a:lnSpc>
                <a:spcPct val="150000"/>
              </a:lnSpc>
              <a:buNone/>
            </a:pPr>
            <a:endParaRPr lang="en-US" dirty="0"/>
          </a:p>
          <a:p>
            <a:pPr marL="355600" indent="-355600">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240519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Adjustments (Bowditch Method)</a:t>
            </a:r>
          </a:p>
        </p:txBody>
      </p:sp>
      <p:sp>
        <p:nvSpPr>
          <p:cNvPr id="3" name="Content Placeholder 2"/>
          <p:cNvSpPr>
            <a:spLocks noGrp="1"/>
          </p:cNvSpPr>
          <p:nvPr>
            <p:ph idx="1"/>
          </p:nvPr>
        </p:nvSpPr>
        <p:spPr>
          <a:xfrm>
            <a:off x="271389" y="1690688"/>
            <a:ext cx="11216640" cy="5023322"/>
          </a:xfrm>
        </p:spPr>
        <p:txBody>
          <a:bodyPr>
            <a:noAutofit/>
          </a:bodyPr>
          <a:lstStyle/>
          <a:p>
            <a:pPr lvl="0" algn="just">
              <a:lnSpc>
                <a:spcPct val="170000"/>
              </a:lnSpc>
            </a:pPr>
            <a:r>
              <a:rPr lang="en-US" sz="2400" dirty="0"/>
              <a:t>Traverse adjustments are based on the assumptions that the errors in the linear measurements are directly proportional to the length of the traverse leg.</a:t>
            </a:r>
          </a:p>
          <a:p>
            <a:pPr lvl="0" algn="just">
              <a:lnSpc>
                <a:spcPct val="170000"/>
              </a:lnSpc>
            </a:pPr>
            <a:r>
              <a:rPr lang="en-US" sz="2400" dirty="0"/>
              <a:t>In this method of balancing, the total error in latitude (∆X) and in the departure (∆Y) is distributed in proportion to the length of the sides.</a:t>
            </a:r>
          </a:p>
        </p:txBody>
      </p:sp>
    </p:spTree>
    <p:extLst>
      <p:ext uri="{BB962C8B-B14F-4D97-AF65-F5344CB8AC3E}">
        <p14:creationId xmlns:p14="http://schemas.microsoft.com/office/powerpoint/2010/main" val="2411475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15542" y="2007559"/>
            <a:ext cx="5538258" cy="4427107"/>
          </a:xfrm>
          <a:prstGeom prst="rect">
            <a:avLst/>
          </a:prstGeom>
        </p:spPr>
      </p:pic>
      <p:sp>
        <p:nvSpPr>
          <p:cNvPr id="2" name="Title 1"/>
          <p:cNvSpPr>
            <a:spLocks noGrp="1"/>
          </p:cNvSpPr>
          <p:nvPr>
            <p:ph type="title"/>
          </p:nvPr>
        </p:nvSpPr>
        <p:spPr/>
        <p:txBody>
          <a:bodyPr/>
          <a:lstStyle/>
          <a:p>
            <a:r>
              <a:rPr lang="en-US" dirty="0"/>
              <a:t>Linear Adjustments (Bowditch Method)</a:t>
            </a:r>
          </a:p>
        </p:txBody>
      </p:sp>
      <p:sp>
        <p:nvSpPr>
          <p:cNvPr id="3" name="Content Placeholder 2"/>
          <p:cNvSpPr>
            <a:spLocks noGrp="1"/>
          </p:cNvSpPr>
          <p:nvPr>
            <p:ph idx="1"/>
          </p:nvPr>
        </p:nvSpPr>
        <p:spPr>
          <a:xfrm>
            <a:off x="471055" y="1712421"/>
            <a:ext cx="4853420" cy="4722245"/>
          </a:xfrm>
        </p:spPr>
        <p:txBody>
          <a:bodyPr>
            <a:noAutofit/>
          </a:bodyPr>
          <a:lstStyle/>
          <a:p>
            <a:pPr algn="just">
              <a:lnSpc>
                <a:spcPct val="150000"/>
              </a:lnSpc>
              <a:tabLst>
                <a:tab pos="2427288" algn="l"/>
              </a:tabLst>
            </a:pPr>
            <a:r>
              <a:rPr lang="en-US" dirty="0"/>
              <a:t>In this method, the values of the adjustment are directly proportional to the length of the individual traverse lines (legs).</a:t>
            </a:r>
            <a:endParaRPr lang="en-US" sz="2400" dirty="0"/>
          </a:p>
        </p:txBody>
      </p:sp>
    </p:spTree>
    <p:extLst>
      <p:ext uri="{BB962C8B-B14F-4D97-AF65-F5344CB8AC3E}">
        <p14:creationId xmlns:p14="http://schemas.microsoft.com/office/powerpoint/2010/main" val="60643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Traverse specifications and Accuracy</a:t>
            </a:r>
          </a:p>
        </p:txBody>
      </p:sp>
      <p:sp>
        <p:nvSpPr>
          <p:cNvPr id="3" name="Content Placeholder 2"/>
          <p:cNvSpPr>
            <a:spLocks noGrp="1"/>
          </p:cNvSpPr>
          <p:nvPr>
            <p:ph idx="1"/>
          </p:nvPr>
        </p:nvSpPr>
        <p:spPr>
          <a:xfrm>
            <a:off x="487680" y="1572031"/>
            <a:ext cx="11216640" cy="5023322"/>
          </a:xfrm>
        </p:spPr>
        <p:txBody>
          <a:bodyPr>
            <a:noAutofit/>
          </a:bodyPr>
          <a:lstStyle/>
          <a:p>
            <a:pPr lvl="0" algn="just">
              <a:lnSpc>
                <a:spcPct val="170000"/>
              </a:lnSpc>
            </a:pPr>
            <a:r>
              <a:rPr lang="en-US" sz="2400" dirty="0"/>
              <a:t>The standard of accuracy should, according to the Zambian Regulations, be</a:t>
            </a:r>
          </a:p>
          <a:p>
            <a:pPr marL="0" lvl="0" indent="0" algn="just">
              <a:lnSpc>
                <a:spcPct val="170000"/>
              </a:lnSpc>
              <a:buNone/>
            </a:pPr>
            <a:endParaRPr lang="en-US" sz="2400" dirty="0"/>
          </a:p>
          <a:p>
            <a:pPr lvl="0" algn="just">
              <a:lnSpc>
                <a:spcPct val="170000"/>
              </a:lnSpc>
            </a:pPr>
            <a:endParaRPr lang="en-US" sz="2400" dirty="0"/>
          </a:p>
          <a:p>
            <a:pPr lvl="0" algn="just">
              <a:lnSpc>
                <a:spcPct val="170000"/>
              </a:lnSpc>
            </a:pPr>
            <a:endParaRPr lang="en-US" sz="2400" dirty="0"/>
          </a:p>
          <a:p>
            <a:pPr lvl="0" algn="just">
              <a:lnSpc>
                <a:spcPct val="100000"/>
              </a:lnSpc>
            </a:pPr>
            <a:r>
              <a:rPr lang="en-US" sz="2400" dirty="0"/>
              <a:t>Generally, the accuracy of the traverse is judged on basis of the resultant closure of the traverse. </a:t>
            </a:r>
          </a:p>
          <a:p>
            <a:pPr lvl="0" algn="just">
              <a:lnSpc>
                <a:spcPct val="100000"/>
              </a:lnSpc>
            </a:pPr>
            <a:r>
              <a:rPr lang="en-US" sz="2400" dirty="0"/>
              <a:t>This resultant closure is a function of the accuracies in the measurement of angles and distances and hence varies with the length of the traverse.</a:t>
            </a:r>
          </a:p>
        </p:txBody>
      </p:sp>
      <p:pic>
        <p:nvPicPr>
          <p:cNvPr id="4" name="Picture 3"/>
          <p:cNvPicPr>
            <a:picLocks noChangeAspect="1"/>
          </p:cNvPicPr>
          <p:nvPr/>
        </p:nvPicPr>
        <p:blipFill>
          <a:blip r:embed="rId2"/>
          <a:stretch>
            <a:fillRect/>
          </a:stretch>
        </p:blipFill>
        <p:spPr>
          <a:xfrm>
            <a:off x="676967" y="2465331"/>
            <a:ext cx="10544115" cy="1458275"/>
          </a:xfrm>
          <a:prstGeom prst="rect">
            <a:avLst/>
          </a:prstGeom>
        </p:spPr>
      </p:pic>
    </p:spTree>
    <p:extLst>
      <p:ext uri="{BB962C8B-B14F-4D97-AF65-F5344CB8AC3E}">
        <p14:creationId xmlns:p14="http://schemas.microsoft.com/office/powerpoint/2010/main" val="2953700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Traverse specifications and Accuracy</a:t>
            </a:r>
          </a:p>
        </p:txBody>
      </p:sp>
      <p:pic>
        <p:nvPicPr>
          <p:cNvPr id="4" name="Picture 3">
            <a:extLst>
              <a:ext uri="{FF2B5EF4-FFF2-40B4-BE49-F238E27FC236}">
                <a16:creationId xmlns:a16="http://schemas.microsoft.com/office/drawing/2014/main" id="{8ED4D7DE-978E-DE9C-12DA-CE16A73024B2}"/>
              </a:ext>
            </a:extLst>
          </p:cNvPr>
          <p:cNvPicPr>
            <a:picLocks noChangeAspect="1"/>
          </p:cNvPicPr>
          <p:nvPr/>
        </p:nvPicPr>
        <p:blipFill>
          <a:blip r:embed="rId2"/>
          <a:stretch>
            <a:fillRect/>
          </a:stretch>
        </p:blipFill>
        <p:spPr>
          <a:xfrm>
            <a:off x="1651657" y="1680047"/>
            <a:ext cx="7987643" cy="4658477"/>
          </a:xfrm>
          <a:prstGeom prst="rect">
            <a:avLst/>
          </a:prstGeom>
        </p:spPr>
      </p:pic>
    </p:spTree>
    <p:extLst>
      <p:ext uri="{BB962C8B-B14F-4D97-AF65-F5344CB8AC3E}">
        <p14:creationId xmlns:p14="http://schemas.microsoft.com/office/powerpoint/2010/main" val="135980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Traverse Computation</a:t>
            </a:r>
          </a:p>
        </p:txBody>
      </p:sp>
      <p:sp>
        <p:nvSpPr>
          <p:cNvPr id="3" name="Content Placeholder 2"/>
          <p:cNvSpPr>
            <a:spLocks noGrp="1"/>
          </p:cNvSpPr>
          <p:nvPr>
            <p:ph idx="1"/>
          </p:nvPr>
        </p:nvSpPr>
        <p:spPr>
          <a:xfrm>
            <a:off x="487680" y="1572031"/>
            <a:ext cx="11216640" cy="5023322"/>
          </a:xfrm>
        </p:spPr>
        <p:txBody>
          <a:bodyPr>
            <a:noAutofit/>
          </a:bodyPr>
          <a:lstStyle/>
          <a:p>
            <a:pPr lvl="0" algn="just">
              <a:lnSpc>
                <a:spcPct val="170000"/>
              </a:lnSpc>
            </a:pPr>
            <a:r>
              <a:rPr lang="en-US" sz="2400" dirty="0"/>
              <a:t>The final coordinates of the traverse points are obtained by adding or subtracting the adjusted partials, working round the traverse.</a:t>
            </a:r>
          </a:p>
          <a:p>
            <a:pPr lvl="0" algn="just">
              <a:lnSpc>
                <a:spcPct val="170000"/>
              </a:lnSpc>
            </a:pPr>
            <a:r>
              <a:rPr lang="en-US" sz="2400" dirty="0"/>
              <a:t>For the polygon (closed loop) traverse, the final and the initial coordinates should be the same as these represent the same point and for the closed link traverse, the final coordinates should equal those of the last known station in the traverse. </a:t>
            </a:r>
          </a:p>
          <a:p>
            <a:pPr lvl="0" algn="just">
              <a:lnSpc>
                <a:spcPct val="170000"/>
              </a:lnSpc>
            </a:pPr>
            <a:r>
              <a:rPr lang="en-US" sz="2400" dirty="0"/>
              <a:t>If in both cases the expected in not achieved, it should be due to arithmetic errors or rounding off errors.</a:t>
            </a:r>
          </a:p>
        </p:txBody>
      </p:sp>
      <p:sp>
        <p:nvSpPr>
          <p:cNvPr id="6" name="Slide Number Placeholder 5"/>
          <p:cNvSpPr>
            <a:spLocks noGrp="1"/>
          </p:cNvSpPr>
          <p:nvPr>
            <p:ph type="sldNum" sz="quarter" idx="12"/>
          </p:nvPr>
        </p:nvSpPr>
        <p:spPr/>
        <p:txBody>
          <a:bodyPr/>
          <a:lstStyle/>
          <a:p>
            <a:fld id="{9DFDAFA2-775F-4BD8-87A6-BDDBFB9EEFA1}" type="slidenum">
              <a:rPr lang="en-US" smtClean="0"/>
              <a:t>24</a:t>
            </a:fld>
            <a:endParaRPr lang="en-US"/>
          </a:p>
        </p:txBody>
      </p:sp>
    </p:spTree>
    <p:extLst>
      <p:ext uri="{BB962C8B-B14F-4D97-AF65-F5344CB8AC3E}">
        <p14:creationId xmlns:p14="http://schemas.microsoft.com/office/powerpoint/2010/main" val="3024041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Traverse Computation Steps</a:t>
            </a:r>
          </a:p>
        </p:txBody>
      </p:sp>
      <p:sp>
        <p:nvSpPr>
          <p:cNvPr id="3" name="Content Placeholder 2"/>
          <p:cNvSpPr>
            <a:spLocks noGrp="1"/>
          </p:cNvSpPr>
          <p:nvPr>
            <p:ph idx="1"/>
          </p:nvPr>
        </p:nvSpPr>
        <p:spPr>
          <a:xfrm>
            <a:off x="487680" y="1572031"/>
            <a:ext cx="11216640" cy="5023322"/>
          </a:xfrm>
        </p:spPr>
        <p:txBody>
          <a:bodyPr>
            <a:noAutofit/>
          </a:bodyPr>
          <a:lstStyle/>
          <a:p>
            <a:pPr marL="457200" lvl="0" indent="-457200" algn="just">
              <a:lnSpc>
                <a:spcPct val="170000"/>
              </a:lnSpc>
              <a:buFont typeface="+mj-lt"/>
              <a:buAutoNum type="arabicPeriod"/>
            </a:pPr>
            <a:r>
              <a:rPr lang="en-US" sz="2400" dirty="0"/>
              <a:t>Obtain the angular </a:t>
            </a:r>
            <a:r>
              <a:rPr lang="en-US" sz="2400" dirty="0" err="1"/>
              <a:t>misclosure</a:t>
            </a:r>
            <a:r>
              <a:rPr lang="en-US" sz="2400" dirty="0"/>
              <a:t>, by comparing the sum of the observed angles with the sum of error-free angles in a geometrically correct figure.</a:t>
            </a:r>
          </a:p>
          <a:p>
            <a:pPr marL="457200" lvl="0" indent="-457200" algn="just">
              <a:lnSpc>
                <a:spcPct val="170000"/>
              </a:lnSpc>
              <a:buFont typeface="+mj-lt"/>
              <a:buAutoNum type="arabicPeriod"/>
            </a:pPr>
            <a:r>
              <a:rPr lang="en-US" sz="2400" dirty="0"/>
              <a:t>Assess the acceptability or otherwise of the angular </a:t>
            </a:r>
            <a:r>
              <a:rPr lang="en-US" sz="2400" dirty="0" err="1"/>
              <a:t>misclosure</a:t>
            </a:r>
            <a:r>
              <a:rPr lang="en-US" sz="2400" dirty="0"/>
              <a:t>.</a:t>
            </a:r>
          </a:p>
          <a:p>
            <a:pPr marL="457200" lvl="0" indent="-457200" algn="just">
              <a:lnSpc>
                <a:spcPct val="170000"/>
              </a:lnSpc>
              <a:buFont typeface="+mj-lt"/>
              <a:buAutoNum type="arabicPeriod"/>
            </a:pPr>
            <a:r>
              <a:rPr lang="en-US" sz="2400" dirty="0"/>
              <a:t>If the angular </a:t>
            </a:r>
            <a:r>
              <a:rPr lang="en-US" sz="2400" dirty="0" err="1"/>
              <a:t>misclosure</a:t>
            </a:r>
            <a:r>
              <a:rPr lang="en-US" sz="2400" dirty="0"/>
              <a:t> is acceptable, distribute it throughout the traverse in equal amounts to each angle.</a:t>
            </a:r>
          </a:p>
          <a:p>
            <a:pPr marL="457200" lvl="0" indent="-457200" algn="just">
              <a:lnSpc>
                <a:spcPct val="170000"/>
              </a:lnSpc>
              <a:buFont typeface="+mj-lt"/>
              <a:buAutoNum type="arabicPeriod"/>
            </a:pPr>
            <a:r>
              <a:rPr lang="en-US" sz="2400" dirty="0"/>
              <a:t>From the corrected angles compute the whole circle bearing of the traverse lines relative to AB.</a:t>
            </a:r>
          </a:p>
        </p:txBody>
      </p:sp>
      <p:sp>
        <p:nvSpPr>
          <p:cNvPr id="6" name="Slide Number Placeholder 5"/>
          <p:cNvSpPr>
            <a:spLocks noGrp="1"/>
          </p:cNvSpPr>
          <p:nvPr>
            <p:ph type="sldNum" sz="quarter" idx="12"/>
          </p:nvPr>
        </p:nvSpPr>
        <p:spPr/>
        <p:txBody>
          <a:bodyPr/>
          <a:lstStyle/>
          <a:p>
            <a:fld id="{9DFDAFA2-775F-4BD8-87A6-BDDBFB9EEFA1}" type="slidenum">
              <a:rPr lang="en-US" smtClean="0"/>
              <a:t>25</a:t>
            </a:fld>
            <a:endParaRPr lang="en-US"/>
          </a:p>
        </p:txBody>
      </p:sp>
    </p:spTree>
    <p:extLst>
      <p:ext uri="{BB962C8B-B14F-4D97-AF65-F5344CB8AC3E}">
        <p14:creationId xmlns:p14="http://schemas.microsoft.com/office/powerpoint/2010/main" val="2725632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Traverse Computation Steps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7680" y="1572031"/>
                <a:ext cx="11216640" cy="5023322"/>
              </a:xfrm>
            </p:spPr>
            <p:txBody>
              <a:bodyPr>
                <a:noAutofit/>
              </a:bodyPr>
              <a:lstStyle/>
              <a:p>
                <a:pPr marL="457200" lvl="0" indent="-457200" algn="just">
                  <a:lnSpc>
                    <a:spcPct val="170000"/>
                  </a:lnSpc>
                  <a:buFont typeface="+mj-lt"/>
                  <a:buAutoNum type="arabicPeriod" startAt="5"/>
                </a:pPr>
                <a:r>
                  <a:rPr lang="en-US" sz="2400" dirty="0"/>
                  <a:t>Compute the partials (∆Y, ∆X) of each traverse line.</a:t>
                </a:r>
              </a:p>
              <a:p>
                <a:pPr marL="457200" lvl="0" indent="-457200" algn="just">
                  <a:lnSpc>
                    <a:spcPct val="170000"/>
                  </a:lnSpc>
                  <a:buFont typeface="+mj-lt"/>
                  <a:buAutoNum type="arabicPeriod" startAt="5"/>
                </a:pPr>
                <a:r>
                  <a:rPr lang="en-US" sz="2400" dirty="0"/>
                  <a:t>Assess the coordinate </a:t>
                </a:r>
                <a:r>
                  <a:rPr lang="en-US" sz="2400" dirty="0" err="1"/>
                  <a:t>misclosure</a:t>
                </a:r>
                <a:r>
                  <a:rPr lang="en-US" sz="2400" dirty="0"/>
                  <a:t>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i="1">
                            <a:latin typeface="Cambria Math" panose="02040503050406030204" pitchFamily="18" charset="0"/>
                            <a:ea typeface="Cambria Math" panose="02040503050406030204" pitchFamily="18" charset="0"/>
                          </a:rPr>
                          <m:t>𝑦</m:t>
                        </m:r>
                      </m:sub>
                    </m:sSub>
                  </m:oMath>
                </a14:m>
                <a:r>
                  <a:rPr lang="en-US" sz="2400" dirty="0"/>
                  <a:t>,</a:t>
                </a:r>
                <a:r>
                  <a:rPr lang="en-US" sz="2400" dirty="0">
                    <a:ea typeface="Cambria Math" panose="02040503050406030204" pitchFamily="18" charset="0"/>
                  </a:rPr>
                  <a:t>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b="0" i="1" smtClean="0">
                            <a:latin typeface="Cambria Math" panose="02040503050406030204" pitchFamily="18" charset="0"/>
                            <a:ea typeface="Cambria Math" panose="02040503050406030204" pitchFamily="18" charset="0"/>
                          </a:rPr>
                          <m:t>𝑥</m:t>
                        </m:r>
                      </m:sub>
                    </m:sSub>
                  </m:oMath>
                </a14:m>
                <a:r>
                  <a:rPr lang="en-US" sz="2400" dirty="0"/>
                  <a:t>) </a:t>
                </a:r>
                <a:r>
                  <a:rPr lang="en-US" sz="2400" dirty="0" err="1"/>
                  <a:t>i.e</a:t>
                </a:r>
                <a:r>
                  <a:rPr lang="en-US" sz="2400" dirty="0"/>
                  <a:t> linear </a:t>
                </a:r>
                <a:r>
                  <a:rPr lang="en-US" sz="2400" dirty="0" err="1"/>
                  <a:t>misclosure</a:t>
                </a:r>
                <a:r>
                  <a:rPr lang="en-US" sz="2400" dirty="0"/>
                  <a:t>.</a:t>
                </a:r>
              </a:p>
              <a:p>
                <a:pPr marL="457200" lvl="0" indent="-457200" algn="just">
                  <a:lnSpc>
                    <a:spcPct val="170000"/>
                  </a:lnSpc>
                  <a:buFont typeface="+mj-lt"/>
                  <a:buAutoNum type="arabicPeriod" startAt="5"/>
                </a:pPr>
                <a:r>
                  <a:rPr lang="en-US" sz="2400" dirty="0"/>
                  <a:t>Balance the traverse by distributing the linear </a:t>
                </a:r>
                <a:r>
                  <a:rPr lang="en-US" sz="2400" dirty="0" err="1"/>
                  <a:t>misclosure</a:t>
                </a:r>
                <a:r>
                  <a:rPr lang="en-US" sz="2400" dirty="0"/>
                  <a:t> throughout the traverse lines. (Bowditch method)</a:t>
                </a:r>
              </a:p>
              <a:p>
                <a:pPr marL="457200" lvl="0" indent="-457200" algn="just">
                  <a:lnSpc>
                    <a:spcPct val="170000"/>
                  </a:lnSpc>
                  <a:buFont typeface="+mj-lt"/>
                  <a:buAutoNum type="arabicPeriod" startAt="5"/>
                </a:pPr>
                <a:r>
                  <a:rPr lang="en-US" sz="2400" dirty="0"/>
                  <a:t>Compute the final coordinates (Y, X) of each point in the traverse relative to A, using the adjusted values of ∆Y and ∆X per line.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7680" y="1572031"/>
                <a:ext cx="11216640" cy="5023322"/>
              </a:xfrm>
              <a:blipFill>
                <a:blip r:embed="rId2"/>
                <a:stretch>
                  <a:fillRect l="-870" r="-815"/>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9DFDAFA2-775F-4BD8-87A6-BDDBFB9EEFA1}" type="slidenum">
              <a:rPr lang="en-US" smtClean="0"/>
              <a:t>26</a:t>
            </a:fld>
            <a:endParaRPr lang="en-US"/>
          </a:p>
        </p:txBody>
      </p:sp>
    </p:spTree>
    <p:extLst>
      <p:ext uri="{BB962C8B-B14F-4D97-AF65-F5344CB8AC3E}">
        <p14:creationId xmlns:p14="http://schemas.microsoft.com/office/powerpoint/2010/main" val="4104136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69" y="1640499"/>
            <a:ext cx="11090031" cy="4742716"/>
          </a:xfrm>
        </p:spPr>
        <p:txBody>
          <a:bodyPr>
            <a:noAutofit/>
          </a:bodyPr>
          <a:lstStyle/>
          <a:p>
            <a:pPr marL="315913" indent="0" algn="ctr">
              <a:lnSpc>
                <a:spcPct val="150000"/>
              </a:lnSpc>
              <a:buNone/>
            </a:pPr>
            <a:r>
              <a:rPr lang="en-US" sz="15000" dirty="0">
                <a:latin typeface="+mj-lt"/>
              </a:rPr>
              <a:t>END</a:t>
            </a:r>
          </a:p>
        </p:txBody>
      </p:sp>
    </p:spTree>
    <p:extLst>
      <p:ext uri="{BB962C8B-B14F-4D97-AF65-F5344CB8AC3E}">
        <p14:creationId xmlns:p14="http://schemas.microsoft.com/office/powerpoint/2010/main" val="266793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Traversing</a:t>
            </a:r>
          </a:p>
        </p:txBody>
      </p:sp>
      <p:pic>
        <p:nvPicPr>
          <p:cNvPr id="5" name="Picture 4"/>
          <p:cNvPicPr>
            <a:picLocks noChangeAspect="1"/>
          </p:cNvPicPr>
          <p:nvPr/>
        </p:nvPicPr>
        <p:blipFill>
          <a:blip r:embed="rId2"/>
          <a:stretch>
            <a:fillRect/>
          </a:stretch>
        </p:blipFill>
        <p:spPr>
          <a:xfrm>
            <a:off x="715358" y="1677185"/>
            <a:ext cx="9947953" cy="4794400"/>
          </a:xfrm>
          <a:prstGeom prst="rect">
            <a:avLst/>
          </a:prstGeom>
        </p:spPr>
      </p:pic>
    </p:spTree>
    <p:extLst>
      <p:ext uri="{BB962C8B-B14F-4D97-AF65-F5344CB8AC3E}">
        <p14:creationId xmlns:p14="http://schemas.microsoft.com/office/powerpoint/2010/main" val="388892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82138" y="1469553"/>
            <a:ext cx="10871662" cy="5023322"/>
          </a:xfrm>
        </p:spPr>
        <p:txBody>
          <a:bodyPr>
            <a:noAutofit/>
          </a:bodyPr>
          <a:lstStyle/>
          <a:p>
            <a:pPr lvl="0" algn="just">
              <a:lnSpc>
                <a:spcPct val="170000"/>
              </a:lnSpc>
            </a:pPr>
            <a:r>
              <a:rPr lang="en-US" dirty="0"/>
              <a:t>Traversing is one of many multiple point positioning methods. </a:t>
            </a:r>
          </a:p>
          <a:p>
            <a:pPr lvl="0" algn="just">
              <a:lnSpc>
                <a:spcPct val="170000"/>
              </a:lnSpc>
            </a:pPr>
            <a:r>
              <a:rPr lang="en-US" dirty="0"/>
              <a:t>Traversing is used to establish a network of control points (Reference marks).</a:t>
            </a:r>
          </a:p>
          <a:p>
            <a:pPr lvl="0" algn="just">
              <a:lnSpc>
                <a:spcPct val="170000"/>
              </a:lnSpc>
            </a:pPr>
            <a:r>
              <a:rPr lang="en-US" dirty="0"/>
              <a:t>Traverse computations are cumulative in nature, starting from a fixed point or known line, and all of the other directions or positions determined from this reference.</a:t>
            </a:r>
          </a:p>
        </p:txBody>
      </p:sp>
    </p:spTree>
    <p:extLst>
      <p:ext uri="{BB962C8B-B14F-4D97-AF65-F5344CB8AC3E}">
        <p14:creationId xmlns:p14="http://schemas.microsoft.com/office/powerpoint/2010/main" val="149125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327660" y="1469553"/>
            <a:ext cx="11143904" cy="5023322"/>
          </a:xfrm>
        </p:spPr>
        <p:txBody>
          <a:bodyPr>
            <a:noAutofit/>
          </a:bodyPr>
          <a:lstStyle/>
          <a:p>
            <a:pPr lvl="0" algn="just">
              <a:lnSpc>
                <a:spcPct val="150000"/>
              </a:lnSpc>
            </a:pPr>
            <a:r>
              <a:rPr lang="en-US" sz="2400" dirty="0"/>
              <a:t>Generally, traversing involves the measurement of the following parameters:</a:t>
            </a:r>
          </a:p>
          <a:p>
            <a:pPr marL="714375" lvl="0" indent="-457200" algn="just">
              <a:lnSpc>
                <a:spcPct val="150000"/>
              </a:lnSpc>
              <a:buFont typeface="+mj-lt"/>
              <a:buAutoNum type="arabicPeriod"/>
            </a:pPr>
            <a:r>
              <a:rPr lang="en-US" sz="2400" dirty="0"/>
              <a:t>The length of each survey line.</a:t>
            </a:r>
          </a:p>
          <a:p>
            <a:pPr marL="714375" lvl="0" indent="-457200" algn="just">
              <a:lnSpc>
                <a:spcPct val="150000"/>
              </a:lnSpc>
              <a:buFont typeface="+mj-lt"/>
              <a:buAutoNum type="arabicPeriod"/>
            </a:pPr>
            <a:r>
              <a:rPr lang="en-US" sz="2400" dirty="0"/>
              <a:t>The angle between the successive survey lines or the bearings of the lines.</a:t>
            </a:r>
          </a:p>
          <a:p>
            <a:pPr lvl="0" algn="just">
              <a:lnSpc>
                <a:spcPct val="150000"/>
              </a:lnSpc>
            </a:pPr>
            <a:r>
              <a:rPr lang="en-US" sz="2400" dirty="0"/>
              <a:t>The measurement of the directions of the lines is usually done by means of an angle measuring device such as theodolite and the length is measured with the help of tape.</a:t>
            </a:r>
          </a:p>
          <a:p>
            <a:pPr lvl="0" algn="just">
              <a:lnSpc>
                <a:spcPct val="150000"/>
              </a:lnSpc>
            </a:pPr>
            <a:r>
              <a:rPr lang="en-US" sz="2400" dirty="0"/>
              <a:t>The co-ordinates of the first established station, as well as the bearing of the first line, are determined, then, the co-ordinates of all the successive stations are computed.</a:t>
            </a:r>
          </a:p>
        </p:txBody>
      </p:sp>
    </p:spTree>
    <p:extLst>
      <p:ext uri="{BB962C8B-B14F-4D97-AF65-F5344CB8AC3E}">
        <p14:creationId xmlns:p14="http://schemas.microsoft.com/office/powerpoint/2010/main" val="142049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Traverses</a:t>
            </a:r>
          </a:p>
        </p:txBody>
      </p:sp>
      <p:sp>
        <p:nvSpPr>
          <p:cNvPr id="3" name="Content Placeholder 2"/>
          <p:cNvSpPr>
            <a:spLocks noGrp="1"/>
          </p:cNvSpPr>
          <p:nvPr>
            <p:ph idx="1"/>
          </p:nvPr>
        </p:nvSpPr>
        <p:spPr>
          <a:xfrm>
            <a:off x="487680" y="1572031"/>
            <a:ext cx="11216640" cy="5023322"/>
          </a:xfrm>
        </p:spPr>
        <p:txBody>
          <a:bodyPr>
            <a:noAutofit/>
          </a:bodyPr>
          <a:lstStyle/>
          <a:p>
            <a:pPr lvl="0" algn="just">
              <a:lnSpc>
                <a:spcPct val="170000"/>
              </a:lnSpc>
            </a:pPr>
            <a:r>
              <a:rPr lang="en-US" dirty="0"/>
              <a:t>There are two categories of traverses. </a:t>
            </a:r>
          </a:p>
          <a:p>
            <a:pPr lvl="0" algn="just">
              <a:lnSpc>
                <a:spcPct val="170000"/>
              </a:lnSpc>
            </a:pPr>
            <a:r>
              <a:rPr lang="en-US" dirty="0"/>
              <a:t>Depending on the way the network starts and ends, it can be either:</a:t>
            </a:r>
          </a:p>
          <a:p>
            <a:pPr marL="814388" lvl="0" indent="-514350" algn="just">
              <a:lnSpc>
                <a:spcPct val="170000"/>
              </a:lnSpc>
              <a:buFont typeface="+mj-lt"/>
              <a:buAutoNum type="arabicPeriod"/>
            </a:pPr>
            <a:r>
              <a:rPr lang="en-US" dirty="0"/>
              <a:t> open </a:t>
            </a:r>
          </a:p>
          <a:p>
            <a:pPr marL="814388" lvl="0" indent="-514350" algn="just">
              <a:lnSpc>
                <a:spcPct val="170000"/>
              </a:lnSpc>
              <a:buFont typeface="+mj-lt"/>
              <a:buAutoNum type="arabicPeriod"/>
            </a:pPr>
            <a:r>
              <a:rPr lang="en-US" dirty="0"/>
              <a:t> closed</a:t>
            </a:r>
          </a:p>
          <a:p>
            <a:pPr lvl="0" algn="just">
              <a:lnSpc>
                <a:spcPct val="170000"/>
              </a:lnSpc>
            </a:pPr>
            <a:endParaRPr lang="en-US" dirty="0"/>
          </a:p>
        </p:txBody>
      </p:sp>
    </p:spTree>
    <p:extLst>
      <p:ext uri="{BB962C8B-B14F-4D97-AF65-F5344CB8AC3E}">
        <p14:creationId xmlns:p14="http://schemas.microsoft.com/office/powerpoint/2010/main" val="206716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dirty="0"/>
              <a:t>Open Traverse</a:t>
            </a:r>
          </a:p>
        </p:txBody>
      </p:sp>
      <p:sp>
        <p:nvSpPr>
          <p:cNvPr id="6" name="Content Placeholder 2">
            <a:extLst>
              <a:ext uri="{FF2B5EF4-FFF2-40B4-BE49-F238E27FC236}">
                <a16:creationId xmlns:a16="http://schemas.microsoft.com/office/drawing/2014/main" id="{83408086-0A8C-6789-E9ED-3090716AD43C}"/>
              </a:ext>
            </a:extLst>
          </p:cNvPr>
          <p:cNvSpPr txBox="1">
            <a:spLocks/>
          </p:cNvSpPr>
          <p:nvPr/>
        </p:nvSpPr>
        <p:spPr>
          <a:xfrm>
            <a:off x="405665" y="1576388"/>
            <a:ext cx="7107301" cy="46581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50000"/>
              </a:lnSpc>
            </a:pPr>
            <a:r>
              <a:rPr lang="en-US" sz="2400" dirty="0"/>
              <a:t>This type of traverse network starts at known points and ends on unknown point. </a:t>
            </a:r>
          </a:p>
          <a:p>
            <a:pPr lvl="0" algn="just">
              <a:lnSpc>
                <a:spcPct val="150000"/>
              </a:lnSpc>
            </a:pPr>
            <a:r>
              <a:rPr lang="en-US" sz="2400" dirty="0"/>
              <a:t>These type of traverses are used in exceptional circumstances since there is no external check on the measurements. </a:t>
            </a:r>
          </a:p>
          <a:p>
            <a:pPr lvl="0" algn="just">
              <a:lnSpc>
                <a:spcPct val="150000"/>
              </a:lnSpc>
            </a:pPr>
            <a:r>
              <a:rPr lang="en-US" sz="2400" dirty="0"/>
              <a:t>However, open traverses are used mainly in tunneling work where the physical situation prevents closure on known points</a:t>
            </a:r>
          </a:p>
        </p:txBody>
      </p:sp>
      <p:pic>
        <p:nvPicPr>
          <p:cNvPr id="9" name="Picture 8">
            <a:extLst>
              <a:ext uri="{FF2B5EF4-FFF2-40B4-BE49-F238E27FC236}">
                <a16:creationId xmlns:a16="http://schemas.microsoft.com/office/drawing/2014/main" id="{41448413-7C30-7AF7-B9D9-921D5EFFD1BB}"/>
              </a:ext>
            </a:extLst>
          </p:cNvPr>
          <p:cNvPicPr>
            <a:picLocks noChangeAspect="1"/>
          </p:cNvPicPr>
          <p:nvPr/>
        </p:nvPicPr>
        <p:blipFill>
          <a:blip r:embed="rId2"/>
          <a:stretch>
            <a:fillRect/>
          </a:stretch>
        </p:blipFill>
        <p:spPr>
          <a:xfrm>
            <a:off x="7900449" y="3159334"/>
            <a:ext cx="4084674" cy="1737511"/>
          </a:xfrm>
          <a:prstGeom prst="rect">
            <a:avLst/>
          </a:prstGeom>
        </p:spPr>
      </p:pic>
    </p:spTree>
    <p:extLst>
      <p:ext uri="{BB962C8B-B14F-4D97-AF65-F5344CB8AC3E}">
        <p14:creationId xmlns:p14="http://schemas.microsoft.com/office/powerpoint/2010/main" val="336179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Traverse</a:t>
            </a:r>
          </a:p>
        </p:txBody>
      </p:sp>
      <p:sp>
        <p:nvSpPr>
          <p:cNvPr id="3" name="Content Placeholder 2"/>
          <p:cNvSpPr>
            <a:spLocks noGrp="1"/>
          </p:cNvSpPr>
          <p:nvPr>
            <p:ph idx="1"/>
          </p:nvPr>
        </p:nvSpPr>
        <p:spPr>
          <a:xfrm>
            <a:off x="487680" y="1572031"/>
            <a:ext cx="11216640" cy="5023322"/>
          </a:xfrm>
        </p:spPr>
        <p:txBody>
          <a:bodyPr>
            <a:noAutofit/>
          </a:bodyPr>
          <a:lstStyle/>
          <a:p>
            <a:pPr lvl="0" algn="just">
              <a:lnSpc>
                <a:spcPct val="170000"/>
              </a:lnSpc>
            </a:pPr>
            <a:r>
              <a:rPr lang="en-US" sz="2400" dirty="0"/>
              <a:t>A closed traverse network is one, which starts and ends on the known points.</a:t>
            </a:r>
          </a:p>
          <a:p>
            <a:pPr lvl="0" algn="just">
              <a:lnSpc>
                <a:spcPct val="170000"/>
              </a:lnSpc>
            </a:pPr>
            <a:r>
              <a:rPr lang="en-US" sz="2400" dirty="0"/>
              <a:t> There are two types of closed traverses: a closed link traverse and a loop traverse. </a:t>
            </a:r>
          </a:p>
        </p:txBody>
      </p:sp>
      <p:pic>
        <p:nvPicPr>
          <p:cNvPr id="9" name="Picture 8">
            <a:extLst>
              <a:ext uri="{FF2B5EF4-FFF2-40B4-BE49-F238E27FC236}">
                <a16:creationId xmlns:a16="http://schemas.microsoft.com/office/drawing/2014/main" id="{1F229CA0-A1A0-471D-CB12-C140AE9EA00D}"/>
              </a:ext>
            </a:extLst>
          </p:cNvPr>
          <p:cNvPicPr>
            <a:picLocks noChangeAspect="1"/>
          </p:cNvPicPr>
          <p:nvPr/>
        </p:nvPicPr>
        <p:blipFill>
          <a:blip r:embed="rId2"/>
          <a:stretch>
            <a:fillRect/>
          </a:stretch>
        </p:blipFill>
        <p:spPr>
          <a:xfrm>
            <a:off x="2724620" y="3711633"/>
            <a:ext cx="6742760" cy="2456901"/>
          </a:xfrm>
          <a:prstGeom prst="rect">
            <a:avLst/>
          </a:prstGeom>
        </p:spPr>
      </p:pic>
    </p:spTree>
    <p:extLst>
      <p:ext uri="{BB962C8B-B14F-4D97-AF65-F5344CB8AC3E}">
        <p14:creationId xmlns:p14="http://schemas.microsoft.com/office/powerpoint/2010/main" val="273403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Computations</a:t>
            </a:r>
          </a:p>
        </p:txBody>
      </p:sp>
      <p:sp>
        <p:nvSpPr>
          <p:cNvPr id="3" name="Content Placeholder 2"/>
          <p:cNvSpPr>
            <a:spLocks noGrp="1"/>
          </p:cNvSpPr>
          <p:nvPr>
            <p:ph idx="1"/>
          </p:nvPr>
        </p:nvSpPr>
        <p:spPr>
          <a:xfrm>
            <a:off x="487680" y="1895302"/>
            <a:ext cx="11216640" cy="4438996"/>
          </a:xfrm>
        </p:spPr>
        <p:txBody>
          <a:bodyPr>
            <a:noAutofit/>
          </a:bodyPr>
          <a:lstStyle/>
          <a:p>
            <a:pPr algn="just">
              <a:lnSpc>
                <a:spcPct val="150000"/>
              </a:lnSpc>
              <a:tabLst>
                <a:tab pos="2427288" algn="l"/>
              </a:tabLst>
            </a:pPr>
            <a:r>
              <a:rPr lang="en-US" dirty="0"/>
              <a:t>If angles are measured within a traverse, they need to be converted to bearings in order to be used in the traverse computation. </a:t>
            </a:r>
          </a:p>
          <a:p>
            <a:pPr algn="just">
              <a:lnSpc>
                <a:spcPct val="150000"/>
              </a:lnSpc>
              <a:tabLst>
                <a:tab pos="2427288" algn="l"/>
              </a:tabLst>
            </a:pPr>
            <a:r>
              <a:rPr lang="en-US" dirty="0"/>
              <a:t>Before the bearings are computed, the measured angles are checked for consistency and to detect any blunders. </a:t>
            </a:r>
          </a:p>
        </p:txBody>
      </p:sp>
    </p:spTree>
    <p:extLst>
      <p:ext uri="{BB962C8B-B14F-4D97-AF65-F5344CB8AC3E}">
        <p14:creationId xmlns:p14="http://schemas.microsoft.com/office/powerpoint/2010/main" val="433427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2005</TotalTime>
  <Words>1404</Words>
  <Application>Microsoft Office PowerPoint</Application>
  <PresentationFormat>Widescreen</PresentationFormat>
  <Paragraphs>113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Cambria Math</vt:lpstr>
      <vt:lpstr>Symbol</vt:lpstr>
      <vt:lpstr>Tahoma</vt:lpstr>
      <vt:lpstr>Wingdings</vt:lpstr>
      <vt:lpstr>Office Theme</vt:lpstr>
      <vt:lpstr>GEE 4812:  Principles of Geomatics</vt:lpstr>
      <vt:lpstr>Content</vt:lpstr>
      <vt:lpstr>Traversing</vt:lpstr>
      <vt:lpstr>Introduction</vt:lpstr>
      <vt:lpstr>Introduction</vt:lpstr>
      <vt:lpstr>Types of Traverses</vt:lpstr>
      <vt:lpstr>Open Traverse</vt:lpstr>
      <vt:lpstr>Closed Traverse</vt:lpstr>
      <vt:lpstr>Angular Computations</vt:lpstr>
      <vt:lpstr>Angular Computations</vt:lpstr>
      <vt:lpstr>Angular Computations</vt:lpstr>
      <vt:lpstr>Angular Computations</vt:lpstr>
      <vt:lpstr>Angular Computations</vt:lpstr>
      <vt:lpstr>Angular Adjustment</vt:lpstr>
      <vt:lpstr>Errors in Angular Measurements</vt:lpstr>
      <vt:lpstr>Computation of the Coordinate differences (Partials)</vt:lpstr>
      <vt:lpstr>Computation of the Coordinate differences (Partials)</vt:lpstr>
      <vt:lpstr>Linear Misclosure</vt:lpstr>
      <vt:lpstr>Linear Adjustments</vt:lpstr>
      <vt:lpstr>Linear Adjustments (Bowditch Method)</vt:lpstr>
      <vt:lpstr>Linear Adjustments (Bowditch Method)</vt:lpstr>
      <vt:lpstr>Traverse specifications and Accuracy</vt:lpstr>
      <vt:lpstr>Traverse specifications and Accuracy</vt:lpstr>
      <vt:lpstr>Traverse Computation</vt:lpstr>
      <vt:lpstr>Traverse Computation Steps</vt:lpstr>
      <vt:lpstr>Traverse Computation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MS313: Mine Surveying</dc:title>
  <dc:creator>HP</dc:creator>
  <cp:lastModifiedBy>HP</cp:lastModifiedBy>
  <cp:revision>317</cp:revision>
  <dcterms:created xsi:type="dcterms:W3CDTF">2023-01-17T05:39:31Z</dcterms:created>
  <dcterms:modified xsi:type="dcterms:W3CDTF">2023-09-13T06:42:31Z</dcterms:modified>
</cp:coreProperties>
</file>