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1" r:id="rId4"/>
    <p:sldId id="285" r:id="rId5"/>
    <p:sldId id="302" r:id="rId6"/>
    <p:sldId id="286" r:id="rId7"/>
    <p:sldId id="287" r:id="rId8"/>
    <p:sldId id="288" r:id="rId9"/>
    <p:sldId id="319" r:id="rId10"/>
    <p:sldId id="289" r:id="rId11"/>
    <p:sldId id="290" r:id="rId12"/>
    <p:sldId id="317" r:id="rId13"/>
    <p:sldId id="316" r:id="rId14"/>
    <p:sldId id="291" r:id="rId15"/>
    <p:sldId id="292" r:id="rId16"/>
    <p:sldId id="315" r:id="rId17"/>
    <p:sldId id="297" r:id="rId18"/>
    <p:sldId id="318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2964" cy="18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5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2966-6FB5-479B-84D7-EC6DB7C3172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6" y="19843"/>
            <a:ext cx="1362634" cy="18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wataizya.minango@unza.z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73481"/>
            <a:ext cx="9144000" cy="2346472"/>
          </a:xfrm>
        </p:spPr>
        <p:txBody>
          <a:bodyPr>
            <a:normAutofit/>
          </a:bodyPr>
          <a:lstStyle/>
          <a:p>
            <a:r>
              <a:rPr lang="en-US" b="1" dirty="0" smtClean="0"/>
              <a:t>GEE 4812: </a:t>
            </a:r>
            <a:br>
              <a:rPr lang="en-US" b="1" dirty="0" smtClean="0"/>
            </a:br>
            <a:r>
              <a:rPr lang="en-US" b="1" dirty="0" smtClean="0"/>
              <a:t>Principles of Geomatics</a:t>
            </a:r>
            <a:endParaRPr lang="en-US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02023" y="4476006"/>
            <a:ext cx="11187953" cy="165576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4000" dirty="0" smtClean="0"/>
              <a:t>LECTURER   :   Mr. </a:t>
            </a:r>
            <a:r>
              <a:rPr lang="en-US" sz="4000" dirty="0" err="1" smtClean="0"/>
              <a:t>TWATAIZYA</a:t>
            </a:r>
            <a:r>
              <a:rPr lang="en-US" sz="4000" dirty="0" smtClean="0"/>
              <a:t> </a:t>
            </a:r>
            <a:r>
              <a:rPr lang="en-US" sz="4000" dirty="0" err="1" smtClean="0"/>
              <a:t>MINANGO</a:t>
            </a:r>
            <a:endParaRPr lang="en-US" sz="4000" dirty="0" smtClean="0"/>
          </a:p>
          <a:p>
            <a:pPr algn="l">
              <a:lnSpc>
                <a:spcPct val="120000"/>
              </a:lnSpc>
            </a:pPr>
            <a:r>
              <a:rPr lang="en-US" sz="4000" dirty="0" smtClean="0"/>
              <a:t>EMAIL          :   </a:t>
            </a:r>
            <a:r>
              <a:rPr lang="en-US" sz="4000" dirty="0" smtClean="0">
                <a:hlinkClick r:id="rId2"/>
              </a:rPr>
              <a:t>twataizya.minango@unza.zm</a:t>
            </a:r>
            <a:endParaRPr lang="en-US" sz="4000" dirty="0" smtClean="0"/>
          </a:p>
          <a:p>
            <a:pPr algn="l">
              <a:lnSpc>
                <a:spcPct val="120000"/>
              </a:lnSpc>
            </a:pPr>
            <a:r>
              <a:rPr lang="en-US" sz="4000" dirty="0" smtClean="0"/>
              <a:t>OFFICE         </a:t>
            </a:r>
            <a:r>
              <a:rPr lang="en-US" sz="4000" dirty="0"/>
              <a:t>:   B.Eng. Main Building, 1st Floor, Former </a:t>
            </a:r>
            <a:r>
              <a:rPr lang="en-US" sz="4000" dirty="0" err="1"/>
              <a:t>Zagis</a:t>
            </a:r>
            <a:r>
              <a:rPr lang="en-US" sz="4000" dirty="0"/>
              <a:t> Offices, Room 2</a:t>
            </a:r>
          </a:p>
          <a:p>
            <a:pPr algn="l">
              <a:lnSpc>
                <a:spcPct val="120000"/>
              </a:lnSpc>
            </a:pP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02023" y="2703680"/>
            <a:ext cx="112058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Angular Measurements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Theodolite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3" y="1808674"/>
            <a:ext cx="5668297" cy="4605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19" y="3036658"/>
            <a:ext cx="5899237" cy="13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947578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dirty="0" smtClean="0"/>
              <a:t>Angles </a:t>
            </a:r>
            <a:r>
              <a:rPr lang="en-US" dirty="0"/>
              <a:t>are measured in </a:t>
            </a:r>
            <a:r>
              <a:rPr lang="en-US" dirty="0" smtClean="0"/>
              <a:t>Angles </a:t>
            </a:r>
            <a:r>
              <a:rPr lang="en-US" dirty="0" err="1" smtClean="0"/>
              <a:t>e.g</a:t>
            </a:r>
            <a:r>
              <a:rPr lang="en-US" dirty="0" smtClean="0"/>
              <a:t> 100.5025 degrees (decimal degrees).</a:t>
            </a:r>
            <a:endParaRPr lang="en-US" dirty="0" smtClean="0"/>
          </a:p>
          <a:p>
            <a:pPr lvl="0" algn="just">
              <a:lnSpc>
                <a:spcPct val="170000"/>
              </a:lnSpc>
            </a:pPr>
            <a:r>
              <a:rPr lang="en-US" dirty="0" smtClean="0"/>
              <a:t>Usually </a:t>
            </a:r>
            <a:r>
              <a:rPr lang="en-US" dirty="0" smtClean="0"/>
              <a:t>presented in </a:t>
            </a:r>
            <a:r>
              <a:rPr lang="en-US" dirty="0" err="1" smtClean="0"/>
              <a:t>Sexagesimal</a:t>
            </a:r>
            <a:r>
              <a:rPr lang="en-US" dirty="0" smtClean="0"/>
              <a:t> Notation </a:t>
            </a:r>
            <a:r>
              <a:rPr lang="en-US" dirty="0" err="1" smtClean="0"/>
              <a:t>i.e</a:t>
            </a:r>
            <a:r>
              <a:rPr lang="en-US" dirty="0" smtClean="0"/>
              <a:t> degrees, minutes, seconds.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94435" y="4905611"/>
                <a:ext cx="6883423" cy="1034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100.5025 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𝑑𝑒𝑔𝑟𝑒𝑒𝑠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=100°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35" y="4905611"/>
                <a:ext cx="6883423" cy="1034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94435" y="3871482"/>
            <a:ext cx="752597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70000"/>
              </a:lnSpc>
            </a:pPr>
            <a:r>
              <a:rPr lang="en-US" sz="3600" dirty="0" err="1" smtClean="0">
                <a:ea typeface="Cambria Math" panose="02040503050406030204" pitchFamily="18" charset="0"/>
              </a:rPr>
              <a:t>Degrees.Minutes.Seconds</a:t>
            </a:r>
            <a:r>
              <a:rPr lang="en-US" sz="3600" dirty="0" smtClean="0">
                <a:ea typeface="Cambria Math" panose="02040503050406030204" pitchFamily="18" charset="0"/>
              </a:rPr>
              <a:t> = </a:t>
            </a:r>
            <a:r>
              <a:rPr lang="en-US" sz="3600" dirty="0" err="1" smtClean="0">
                <a:ea typeface="Cambria Math" panose="02040503050406030204" pitchFamily="18" charset="0"/>
              </a:rPr>
              <a:t>ddd.mm.ss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8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25" y="1290997"/>
            <a:ext cx="11216640" cy="94661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en-US" b="1" dirty="0" smtClean="0"/>
              <a:t>Vertical and Horizontal Angle readings</a:t>
            </a:r>
            <a:endParaRPr lang="en-US" b="1" dirty="0" smtClean="0"/>
          </a:p>
        </p:txBody>
      </p:sp>
      <p:pic>
        <p:nvPicPr>
          <p:cNvPr id="6" name="Picture 2" descr="David White DT8-05 | Laser and Levels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64" y="2237614"/>
            <a:ext cx="4844639" cy="35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0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5" y="2237614"/>
            <a:ext cx="6001060" cy="35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8094" y="5956075"/>
            <a:ext cx="387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Analog Theodolite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5612" y="5911746"/>
            <a:ext cx="387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Digital Theodolite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929648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/>
              <a:t>In some cases we want to have our angles with a relatively high order of accuracy, so that we must try </a:t>
            </a:r>
            <a:r>
              <a:rPr lang="en-US" sz="2400" dirty="0" smtClean="0"/>
              <a:t>to </a:t>
            </a:r>
            <a:r>
              <a:rPr lang="en-US" sz="2400" dirty="0" err="1" smtClean="0"/>
              <a:t>minimise</a:t>
            </a:r>
            <a:r>
              <a:rPr lang="en-US" sz="2400" dirty="0" smtClean="0"/>
              <a:t> </a:t>
            </a:r>
            <a:r>
              <a:rPr lang="en-US" sz="2400" dirty="0"/>
              <a:t>the effects of certain systematic errors and of random errors as much as possible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such cases </a:t>
            </a:r>
            <a:r>
              <a:rPr lang="en-US" sz="2400" dirty="0" smtClean="0"/>
              <a:t>we should </a:t>
            </a:r>
            <a:r>
              <a:rPr lang="en-US" sz="2400" dirty="0"/>
              <a:t>adopt the following rules;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Measure </a:t>
            </a:r>
            <a:r>
              <a:rPr lang="en-US" sz="2400" dirty="0"/>
              <a:t>in both faces and use the values for calculation of the average. </a:t>
            </a:r>
            <a:endParaRPr lang="en-US" sz="2400" dirty="0" smtClean="0"/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Several </a:t>
            </a:r>
            <a:r>
              <a:rPr lang="en-US" sz="2400" dirty="0"/>
              <a:t>types of </a:t>
            </a:r>
            <a:r>
              <a:rPr lang="en-US" sz="2400" dirty="0" smtClean="0"/>
              <a:t>possible systematic </a:t>
            </a:r>
            <a:r>
              <a:rPr lang="en-US" sz="2400" dirty="0"/>
              <a:t>errors are eliminated in this way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1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34678"/>
            <a:ext cx="11216640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 smtClean="0"/>
              <a:t>Take </a:t>
            </a:r>
            <a:r>
              <a:rPr lang="en-US" sz="2400" dirty="0"/>
              <a:t>more than one direction to each target point. This will reduce the effect of random errors.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Spread </a:t>
            </a:r>
            <a:r>
              <a:rPr lang="en-US" sz="2400" dirty="0"/>
              <a:t>the observations over the horizontal circle, i.e. use all parts of the circle. In this way any </a:t>
            </a:r>
            <a:r>
              <a:rPr lang="en-US" sz="2400" dirty="0" smtClean="0"/>
              <a:t>small residual </a:t>
            </a:r>
            <a:r>
              <a:rPr lang="en-US" sz="2400" dirty="0"/>
              <a:t>graduation errors may be compensated.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/>
              <a:t>These rules are applied in the so-called Bessel-rounds. Each round consists of </a:t>
            </a:r>
            <a:r>
              <a:rPr lang="en-US" sz="2400" dirty="0" smtClean="0"/>
              <a:t>one </a:t>
            </a:r>
            <a:r>
              <a:rPr lang="en-US" sz="2400" dirty="0"/>
              <a:t>set of </a:t>
            </a:r>
            <a:r>
              <a:rPr lang="en-US" sz="2400" dirty="0" smtClean="0"/>
              <a:t>Face Left </a:t>
            </a:r>
            <a:r>
              <a:rPr lang="en-US" sz="2400" dirty="0"/>
              <a:t>and one set of </a:t>
            </a:r>
            <a:r>
              <a:rPr lang="en-US" sz="2400" dirty="0" smtClean="0"/>
              <a:t>the </a:t>
            </a:r>
            <a:r>
              <a:rPr lang="en-US" sz="2400" dirty="0" smtClean="0"/>
              <a:t>Face Right </a:t>
            </a:r>
            <a:r>
              <a:rPr lang="en-US" sz="2400" dirty="0"/>
              <a:t>readings to the targets, transiting the instrument the instrument in between. </a:t>
            </a:r>
          </a:p>
        </p:txBody>
      </p:sp>
    </p:spTree>
    <p:extLst>
      <p:ext uri="{BB962C8B-B14F-4D97-AF65-F5344CB8AC3E}">
        <p14:creationId xmlns:p14="http://schemas.microsoft.com/office/powerpoint/2010/main" val="24423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Left and Face Right Orientation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9" y="1923771"/>
            <a:ext cx="10097901" cy="45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Left and Face Right Orientation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900517"/>
            <a:ext cx="11216640" cy="4694835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 smtClean="0"/>
              <a:t>When </a:t>
            </a:r>
            <a:r>
              <a:rPr lang="en-US" sz="2400" dirty="0"/>
              <a:t>observing e.g. 3 </a:t>
            </a:r>
            <a:r>
              <a:rPr lang="en-US" sz="2400" dirty="0" smtClean="0"/>
              <a:t>targets from </a:t>
            </a:r>
            <a:r>
              <a:rPr lang="en-US" sz="2400" dirty="0"/>
              <a:t>station point </a:t>
            </a:r>
            <a:r>
              <a:rPr lang="en-US" sz="2400" dirty="0" smtClean="0"/>
              <a:t>A, the sequence for one round is as follows: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29" y="3076888"/>
            <a:ext cx="5242886" cy="33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Angles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3" y="2607717"/>
            <a:ext cx="1118103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958892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/>
              <a:t>The mean horizontal circle readings are obtained by averaging the FL and FR readings. To simplify </a:t>
            </a:r>
            <a:r>
              <a:rPr lang="en-US" sz="2400" dirty="0" smtClean="0"/>
              <a:t>these calculations</a:t>
            </a:r>
            <a:r>
              <a:rPr lang="en-US" sz="2400" dirty="0"/>
              <a:t>, the degrees of the FL readings are carried through and only the minutes and the seconds </a:t>
            </a:r>
            <a:r>
              <a:rPr lang="en-US" sz="2400" dirty="0" smtClean="0"/>
              <a:t>values are </a:t>
            </a:r>
            <a:r>
              <a:rPr lang="en-US" sz="2400" dirty="0"/>
              <a:t>averaged. </a:t>
            </a:r>
            <a:endParaRPr lang="en-US" sz="2400" dirty="0" smtClean="0"/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final horizontal angles are obtained by meaning the values obtained </a:t>
            </a:r>
            <a:r>
              <a:rPr lang="en-US" sz="2400" dirty="0" smtClean="0"/>
              <a:t>from each </a:t>
            </a:r>
            <a:r>
              <a:rPr lang="en-US" sz="2400" dirty="0"/>
              <a:t>round.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73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Angles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03" y="2783349"/>
            <a:ext cx="8486368" cy="338357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1967" y="1690688"/>
            <a:ext cx="11216640" cy="2185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 smtClean="0"/>
              <a:t>Theodolite set up at </a:t>
            </a:r>
            <a:r>
              <a:rPr lang="en-US" sz="2400" dirty="0" err="1" smtClean="0"/>
              <a:t>LS498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2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dirty="0" smtClean="0"/>
              <a:t>Theodolite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Unit </a:t>
            </a:r>
            <a:r>
              <a:rPr lang="en-US" dirty="0"/>
              <a:t>of </a:t>
            </a:r>
            <a:r>
              <a:rPr lang="en-US" dirty="0" smtClean="0"/>
              <a:t>Measurement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Face Left and Face </a:t>
            </a:r>
            <a:r>
              <a:rPr lang="en-US" dirty="0" smtClean="0"/>
              <a:t>Right Orientation</a:t>
            </a:r>
          </a:p>
          <a:p>
            <a:pPr lvl="0" algn="just">
              <a:lnSpc>
                <a:spcPct val="170000"/>
              </a:lnSpc>
            </a:pPr>
            <a:r>
              <a:rPr lang="en-US" dirty="0" smtClean="0"/>
              <a:t>Horizontal Angles and </a:t>
            </a:r>
            <a:r>
              <a:rPr lang="en-US" dirty="0" smtClean="0"/>
              <a:t>Vertical Angles</a:t>
            </a:r>
          </a:p>
          <a:p>
            <a:pPr lvl="0" algn="just">
              <a:lnSpc>
                <a:spcPct val="170000"/>
              </a:lnSpc>
            </a:pPr>
            <a:r>
              <a:rPr lang="en-US" dirty="0" smtClean="0"/>
              <a:t>Angle Booking </a:t>
            </a:r>
          </a:p>
          <a:p>
            <a:pPr marL="0" lvl="0" indent="0" algn="just">
              <a:lnSpc>
                <a:spcPct val="17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r>
              <a:rPr lang="en-US" dirty="0" smtClean="0"/>
              <a:t>Angles: Face Left Readings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37" y="1828396"/>
            <a:ext cx="3749365" cy="3359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6" r="56682"/>
          <a:stretch/>
        </p:blipFill>
        <p:spPr>
          <a:xfrm>
            <a:off x="6824133" y="2102567"/>
            <a:ext cx="2641599" cy="2762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37" y="5487040"/>
            <a:ext cx="8559526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r>
              <a:rPr lang="en-US" dirty="0" smtClean="0"/>
              <a:t>Angles: Face Right Readings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22" y="1690688"/>
            <a:ext cx="3724979" cy="3383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75" y="2099274"/>
            <a:ext cx="3182388" cy="2871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85" y="5487040"/>
            <a:ext cx="855342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r>
              <a:rPr lang="en-US" dirty="0" smtClean="0"/>
              <a:t>Angles: Simple Mean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89" y="3843729"/>
            <a:ext cx="10653411" cy="1168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881" y="5268774"/>
            <a:ext cx="7858425" cy="58526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0389" y="1876032"/>
            <a:ext cx="11216640" cy="2185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 smtClean="0"/>
              <a:t>Adopt the Face Left degree value.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Then find the average of the FL and FR  minutes and seconds.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499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r>
              <a:rPr lang="en-US" dirty="0" smtClean="0"/>
              <a:t>Angles: Reduced 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389" y="1876032"/>
                <a:ext cx="11216640" cy="2185322"/>
              </a:xfrm>
            </p:spPr>
            <p:txBody>
              <a:bodyPr>
                <a:noAutofit/>
              </a:bodyPr>
              <a:lstStyle/>
              <a:p>
                <a:pPr lvl="0" algn="just">
                  <a:lnSpc>
                    <a:spcPct val="170000"/>
                  </a:lnSpc>
                </a:pPr>
                <a:r>
                  <a:rPr lang="en-US" sz="2400" dirty="0" smtClean="0"/>
                  <a:t>Subtract the initial Simple Mean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04′′</m:t>
                    </m:r>
                  </m:oMath>
                </a14:m>
                <a:r>
                  <a:rPr lang="en-US" sz="2400" dirty="0" smtClean="0"/>
                  <a:t>) from the other Simple Means.</a:t>
                </a:r>
              </a:p>
              <a:p>
                <a:pPr lvl="0" algn="just">
                  <a:lnSpc>
                    <a:spcPct val="170000"/>
                  </a:lnSpc>
                </a:pPr>
                <a:r>
                  <a:rPr lang="en-US" sz="2400" dirty="0" smtClean="0"/>
                  <a:t>The Reduced mean is the angle between lines </a:t>
                </a:r>
                <a:r>
                  <a:rPr lang="en-US" sz="2400" dirty="0" err="1" smtClean="0"/>
                  <a:t>LS498-LS497</a:t>
                </a:r>
                <a:r>
                  <a:rPr lang="en-US" sz="2400" dirty="0" smtClean="0"/>
                  <a:t> and </a:t>
                </a:r>
                <a:r>
                  <a:rPr lang="en-US" sz="2400" dirty="0" err="1" smtClean="0"/>
                  <a:t>LS498-TP1</a:t>
                </a:r>
                <a:r>
                  <a:rPr lang="en-US" sz="2400" dirty="0" smtClean="0"/>
                  <a:t>.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389" y="1876032"/>
                <a:ext cx="11216640" cy="2185322"/>
              </a:xfrm>
              <a:blipFill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0" y="3897599"/>
            <a:ext cx="10653410" cy="10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Angles</a:t>
            </a:r>
            <a:endParaRPr lang="en-US" dirty="0"/>
          </a:p>
        </p:txBody>
      </p:sp>
      <p:pic>
        <p:nvPicPr>
          <p:cNvPr id="6" name="Picture 2" descr="Surveying course: Measuring angles and dir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96" y="2065439"/>
            <a:ext cx="9093219" cy="424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Angles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40" y="1971898"/>
            <a:ext cx="8218120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</a:t>
            </a:r>
            <a:r>
              <a:rPr lang="en-US" smtClean="0"/>
              <a:t>Angles: </a:t>
            </a:r>
            <a:r>
              <a:rPr lang="en-US" dirty="0" smtClean="0"/>
              <a:t>Face Left Readings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70848"/>
            <a:ext cx="10707964" cy="1629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118" y="1568069"/>
            <a:ext cx="3542083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</a:t>
            </a:r>
            <a:r>
              <a:rPr lang="en-US" smtClean="0"/>
              <a:t>Angles: </a:t>
            </a:r>
            <a:r>
              <a:rPr lang="en-US" dirty="0" smtClean="0"/>
              <a:t>Face Right Readings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70848"/>
            <a:ext cx="10707964" cy="1629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813" y="1552831"/>
            <a:ext cx="3487214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</a:t>
            </a:r>
            <a:r>
              <a:rPr lang="en-US" smtClean="0"/>
              <a:t>Angles: </a:t>
            </a:r>
            <a:r>
              <a:rPr lang="en-US" dirty="0" smtClean="0"/>
              <a:t>Reduced Face Left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01758" y="2257381"/>
                <a:ext cx="6665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𝐹𝐿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)=90°−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𝑍𝑒𝑛𝑖𝑡h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8" y="2257381"/>
                <a:ext cx="666592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31773"/>
            <a:ext cx="10388484" cy="12436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38200" y="5106838"/>
            <a:ext cx="411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Positive Angle = Angle of Elevation 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5438211"/>
            <a:ext cx="411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Negative Angle = Angle of Depression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63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</a:t>
            </a:r>
            <a:r>
              <a:rPr lang="en-US" smtClean="0"/>
              <a:t>Angles: </a:t>
            </a:r>
            <a:r>
              <a:rPr lang="en-US" dirty="0" smtClean="0"/>
              <a:t>Reduced Face Right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01758" y="2257381"/>
                <a:ext cx="6906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𝐹𝑅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𝑍𝑒𝑛𝑖𝑡h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−270°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8" y="2257381"/>
                <a:ext cx="690618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31773"/>
            <a:ext cx="10388484" cy="12436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5106838"/>
            <a:ext cx="411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Positive Angle = Angle of Elevation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438211"/>
            <a:ext cx="411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Negative Angle = Angle of Depression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37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/>
              <a:t>Angles are one of the basic measurements in surveying. </a:t>
            </a:r>
            <a:endParaRPr lang="en-US" sz="2400" dirty="0" smtClean="0"/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By </a:t>
            </a:r>
            <a:r>
              <a:rPr lang="en-US" sz="2400" dirty="0"/>
              <a:t>angles, it is referred to both horizontal and </a:t>
            </a:r>
            <a:r>
              <a:rPr lang="en-US" sz="2400" dirty="0" smtClean="0"/>
              <a:t>vertical angles</a:t>
            </a:r>
            <a:r>
              <a:rPr lang="en-US" sz="2400" dirty="0"/>
              <a:t>. </a:t>
            </a:r>
            <a:endParaRPr lang="en-US" sz="2400" dirty="0" smtClean="0"/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basic instrument is the theodolite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Although </a:t>
            </a:r>
            <a:r>
              <a:rPr lang="en-US" sz="2400" dirty="0"/>
              <a:t>there are number of varieties produced by </a:t>
            </a:r>
            <a:r>
              <a:rPr lang="en-US" sz="2400" dirty="0" smtClean="0"/>
              <a:t>different manufacturers</a:t>
            </a:r>
            <a:r>
              <a:rPr lang="en-US" sz="2400" dirty="0"/>
              <a:t>, all instruments have the same basic concepts arranged in the same geometric relationship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1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</a:t>
            </a:r>
            <a:r>
              <a:rPr lang="en-US" dirty="0" smtClean="0"/>
              <a:t>Angles: Final 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38200" y="2203619"/>
                <a:ext cx="6678815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𝐹𝑖𝑛𝑎𝑙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𝑅𝑒𝑑𝑢𝑐𝑒𝑑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𝐹𝐿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𝑅𝑒𝑑𝑢𝑐𝑒𝑑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𝐹𝑅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03619"/>
                <a:ext cx="6678815" cy="815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31773"/>
            <a:ext cx="10388484" cy="1243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106838"/>
            <a:ext cx="411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Positive Angle = Angle of Elevation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438211"/>
            <a:ext cx="411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Negative Angle = Angle of Depression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2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58" y="1501234"/>
            <a:ext cx="10906760" cy="48726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600" dirty="0" smtClean="0">
                <a:solidFill>
                  <a:srgbClr val="000000"/>
                </a:solidFill>
              </a:rPr>
              <a:t>END</a:t>
            </a:r>
            <a:endParaRPr lang="en-US" sz="16600" dirty="0" smtClean="0"/>
          </a:p>
        </p:txBody>
      </p:sp>
    </p:spTree>
    <p:extLst>
      <p:ext uri="{BB962C8B-B14F-4D97-AF65-F5344CB8AC3E}">
        <p14:creationId xmlns:p14="http://schemas.microsoft.com/office/powerpoint/2010/main" val="23348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 smtClean="0"/>
              <a:t>Theodolites </a:t>
            </a:r>
            <a:r>
              <a:rPr lang="en-US" sz="2400" dirty="0"/>
              <a:t>are normally classified by the precision to which they resolve the angles and vary from say </a:t>
            </a:r>
            <a:r>
              <a:rPr lang="en-US" sz="2400" dirty="0" smtClean="0"/>
              <a:t>0.1 seconds (0.1“) to 1 second (1“) </a:t>
            </a:r>
            <a:r>
              <a:rPr lang="en-US" sz="2400" dirty="0"/>
              <a:t>and more. </a:t>
            </a:r>
            <a:endParaRPr lang="en-US" sz="2400" dirty="0" smtClean="0"/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choice of which depends on the accuracy specifications for the work to be done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At </a:t>
            </a:r>
            <a:r>
              <a:rPr lang="en-US" sz="2400" dirty="0" smtClean="0"/>
              <a:t>the moment </a:t>
            </a:r>
            <a:r>
              <a:rPr lang="en-US" sz="2400" dirty="0"/>
              <a:t>there are latest electronic theodolites which measure the angles automatically as opposed </a:t>
            </a:r>
            <a:r>
              <a:rPr lang="en-US" sz="2400" dirty="0" smtClean="0"/>
              <a:t>to conventional </a:t>
            </a:r>
            <a:r>
              <a:rPr lang="en-US" sz="2400" dirty="0"/>
              <a:t>ones.</a:t>
            </a:r>
          </a:p>
        </p:txBody>
      </p:sp>
    </p:spTree>
    <p:extLst>
      <p:ext uri="{BB962C8B-B14F-4D97-AF65-F5344CB8AC3E}">
        <p14:creationId xmlns:p14="http://schemas.microsoft.com/office/powerpoint/2010/main" val="26962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Angle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4129"/>
            <a:ext cx="9419021" cy="50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Angle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 smtClean="0"/>
              <a:t>The figure on the next page </a:t>
            </a:r>
            <a:r>
              <a:rPr lang="en-US" sz="2400" dirty="0"/>
              <a:t>shows two points S and T and a theodolite set up on point R. </a:t>
            </a:r>
            <a:endParaRPr lang="en-US" sz="2400" dirty="0" smtClean="0"/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horizontal angle at L between </a:t>
            </a:r>
            <a:r>
              <a:rPr lang="en-US" sz="2400" dirty="0" smtClean="0"/>
              <a:t>S and </a:t>
            </a:r>
            <a:r>
              <a:rPr lang="en-US" sz="2400" dirty="0"/>
              <a:t>T is angle MLN, where M and N are the vertical projections of S and T on to the horizontal plane through L.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/>
              <a:t>The vertical angles to S and T from L are angle </a:t>
            </a:r>
            <a:r>
              <a:rPr lang="en-US" sz="2400" dirty="0" err="1"/>
              <a:t>SLM</a:t>
            </a:r>
            <a:r>
              <a:rPr lang="en-US" sz="2400" dirty="0"/>
              <a:t> (and angle of elevation) and angle </a:t>
            </a:r>
            <a:r>
              <a:rPr lang="en-US" sz="2400" dirty="0" err="1"/>
              <a:t>TLN</a:t>
            </a:r>
            <a:r>
              <a:rPr lang="en-US" sz="2400" dirty="0"/>
              <a:t> (an angle </a:t>
            </a:r>
            <a:r>
              <a:rPr lang="en-US" sz="2400" dirty="0" smtClean="0"/>
              <a:t>of depression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870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Angle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/>
              <a:t>In order to measure horizontal and vertical angles, the theodolite must be set over point R using a plumbing device and must be levelled to bring the angle reading systems of the theodolite into appropriate </a:t>
            </a:r>
            <a:r>
              <a:rPr lang="en-US" sz="2400" dirty="0" smtClean="0"/>
              <a:t>planes.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59" y="3433784"/>
            <a:ext cx="5851901" cy="31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Theodolite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1811"/>
            <a:ext cx="6939122" cy="4577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589" y="1690688"/>
            <a:ext cx="2977841" cy="48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Theodolite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70" y="1690688"/>
            <a:ext cx="9108213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1560</TotalTime>
  <Words>819</Words>
  <Application>Microsoft Office PowerPoint</Application>
  <PresentationFormat>Widescreen</PresentationFormat>
  <Paragraphs>82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GEE 4812:  Principles of Geomatics</vt:lpstr>
      <vt:lpstr>Content</vt:lpstr>
      <vt:lpstr>Angular Measurements</vt:lpstr>
      <vt:lpstr>Angular Measurements</vt:lpstr>
      <vt:lpstr>Principle of Angle Measurement</vt:lpstr>
      <vt:lpstr>Principle of Angle Measurement</vt:lpstr>
      <vt:lpstr>Principle of Angle Measurement</vt:lpstr>
      <vt:lpstr>Features of the Theodolite</vt:lpstr>
      <vt:lpstr>Features of the Theodolite</vt:lpstr>
      <vt:lpstr>Features of the Theodolite</vt:lpstr>
      <vt:lpstr>Unit of Measurement</vt:lpstr>
      <vt:lpstr>Unit of Measurement</vt:lpstr>
      <vt:lpstr>Field Procedures</vt:lpstr>
      <vt:lpstr>Field Procedures</vt:lpstr>
      <vt:lpstr>Face Left and Face Right Orientation </vt:lpstr>
      <vt:lpstr>Face Left and Face Right Orientation </vt:lpstr>
      <vt:lpstr>Horizontal Angles</vt:lpstr>
      <vt:lpstr>Horizontal Angles</vt:lpstr>
      <vt:lpstr>Horizontal Angles</vt:lpstr>
      <vt:lpstr>Horizontal Angles: Face Left Readings </vt:lpstr>
      <vt:lpstr>Horizontal Angles: Face Right Readings </vt:lpstr>
      <vt:lpstr>Horizontal Angles: Simple Mean</vt:lpstr>
      <vt:lpstr>Horizontal Angles: Reduced Mean</vt:lpstr>
      <vt:lpstr>Vertical Angles</vt:lpstr>
      <vt:lpstr>Vertical Angles</vt:lpstr>
      <vt:lpstr>Vertical Angles: Face Left Readings</vt:lpstr>
      <vt:lpstr>Vertical Angles: Face Right Readings</vt:lpstr>
      <vt:lpstr>Vertical Angles: Reduced Face Left</vt:lpstr>
      <vt:lpstr>Vertical Angles: Reduced Face Right</vt:lpstr>
      <vt:lpstr>Vertical Angles: Final Angle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MS313: Mine Surveying</dc:title>
  <dc:creator>HP</dc:creator>
  <cp:lastModifiedBy>HP</cp:lastModifiedBy>
  <cp:revision>223</cp:revision>
  <dcterms:created xsi:type="dcterms:W3CDTF">2023-01-17T05:39:31Z</dcterms:created>
  <dcterms:modified xsi:type="dcterms:W3CDTF">2023-08-05T17:32:29Z</dcterms:modified>
</cp:coreProperties>
</file>