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76" r:id="rId2"/>
    <p:sldId id="377" r:id="rId3"/>
    <p:sldId id="378" r:id="rId4"/>
    <p:sldId id="379" r:id="rId5"/>
    <p:sldId id="413" r:id="rId6"/>
    <p:sldId id="380" r:id="rId7"/>
    <p:sldId id="381" r:id="rId8"/>
    <p:sldId id="382" r:id="rId9"/>
    <p:sldId id="383" r:id="rId10"/>
    <p:sldId id="384" r:id="rId11"/>
    <p:sldId id="385" r:id="rId12"/>
    <p:sldId id="386" r:id="rId13"/>
    <p:sldId id="387" r:id="rId14"/>
    <p:sldId id="388" r:id="rId15"/>
    <p:sldId id="389" r:id="rId16"/>
    <p:sldId id="390" r:id="rId17"/>
    <p:sldId id="391" r:id="rId18"/>
    <p:sldId id="392" r:id="rId19"/>
    <p:sldId id="393" r:id="rId20"/>
    <p:sldId id="394" r:id="rId21"/>
    <p:sldId id="395" r:id="rId22"/>
    <p:sldId id="396" r:id="rId23"/>
    <p:sldId id="397" r:id="rId24"/>
    <p:sldId id="398" r:id="rId25"/>
    <p:sldId id="399" r:id="rId26"/>
    <p:sldId id="400" r:id="rId27"/>
    <p:sldId id="401" r:id="rId28"/>
    <p:sldId id="402" r:id="rId29"/>
    <p:sldId id="403" r:id="rId30"/>
    <p:sldId id="404" r:id="rId31"/>
    <p:sldId id="405" r:id="rId32"/>
    <p:sldId id="406" r:id="rId33"/>
    <p:sldId id="407" r:id="rId34"/>
    <p:sldId id="408" r:id="rId35"/>
    <p:sldId id="409" r:id="rId36"/>
    <p:sldId id="410" r:id="rId37"/>
    <p:sldId id="411" r:id="rId38"/>
    <p:sldId id="41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1" autoAdjust="0"/>
    <p:restoredTop sz="94660"/>
  </p:normalViewPr>
  <p:slideViewPr>
    <p:cSldViewPr snapToGrid="0">
      <p:cViewPr varScale="1">
        <p:scale>
          <a:sx n="67" d="100"/>
          <a:sy n="67"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51D77-2E2C-4F5B-B7C2-54EE130365D5}"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E6692C-A1CD-4575-A35E-CFA970825FAD}" type="slidenum">
              <a:rPr lang="en-US" smtClean="0"/>
              <a:t>‹#›</a:t>
            </a:fld>
            <a:endParaRPr lang="en-US"/>
          </a:p>
        </p:txBody>
      </p:sp>
    </p:spTree>
    <p:extLst>
      <p:ext uri="{BB962C8B-B14F-4D97-AF65-F5344CB8AC3E}">
        <p14:creationId xmlns:p14="http://schemas.microsoft.com/office/powerpoint/2010/main" val="2159570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572966-6FB5-479B-84D7-EC6DB7C31724}"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9C698-D0F5-49E1-B744-138A58D34C2F}"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92964" cy="1878255"/>
          </a:xfrm>
          <a:prstGeom prst="rect">
            <a:avLst/>
          </a:prstGeom>
        </p:spPr>
      </p:pic>
    </p:spTree>
    <p:extLst>
      <p:ext uri="{BB962C8B-B14F-4D97-AF65-F5344CB8AC3E}">
        <p14:creationId xmlns:p14="http://schemas.microsoft.com/office/powerpoint/2010/main" val="959472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572966-6FB5-479B-84D7-EC6DB7C31724}"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9C698-D0F5-49E1-B744-138A58D34C2F}" type="slidenum">
              <a:rPr lang="en-US" smtClean="0"/>
              <a:t>‹#›</a:t>
            </a:fld>
            <a:endParaRPr lang="en-US"/>
          </a:p>
        </p:txBody>
      </p:sp>
    </p:spTree>
    <p:extLst>
      <p:ext uri="{BB962C8B-B14F-4D97-AF65-F5344CB8AC3E}">
        <p14:creationId xmlns:p14="http://schemas.microsoft.com/office/powerpoint/2010/main" val="4258930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572966-6FB5-479B-84D7-EC6DB7C31724}"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9C698-D0F5-49E1-B744-138A58D34C2F}" type="slidenum">
              <a:rPr lang="en-US" smtClean="0"/>
              <a:t>‹#›</a:t>
            </a:fld>
            <a:endParaRPr lang="en-US"/>
          </a:p>
        </p:txBody>
      </p:sp>
    </p:spTree>
    <p:extLst>
      <p:ext uri="{BB962C8B-B14F-4D97-AF65-F5344CB8AC3E}">
        <p14:creationId xmlns:p14="http://schemas.microsoft.com/office/powerpoint/2010/main" val="476122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3572966-6FB5-479B-84D7-EC6DB7C31724}"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9C698-D0F5-49E1-B744-138A58D34C2F}" type="slidenum">
              <a:rPr lang="en-US" smtClean="0"/>
              <a:t>‹#›</a:t>
            </a:fld>
            <a:endParaRPr lang="en-US"/>
          </a:p>
        </p:txBody>
      </p:sp>
    </p:spTree>
    <p:extLst>
      <p:ext uri="{BB962C8B-B14F-4D97-AF65-F5344CB8AC3E}">
        <p14:creationId xmlns:p14="http://schemas.microsoft.com/office/powerpoint/2010/main" val="3726337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572966-6FB5-479B-84D7-EC6DB7C31724}"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9C698-D0F5-49E1-B744-138A58D34C2F}" type="slidenum">
              <a:rPr lang="en-US" smtClean="0"/>
              <a:t>‹#›</a:t>
            </a:fld>
            <a:endParaRPr lang="en-US"/>
          </a:p>
        </p:txBody>
      </p:sp>
    </p:spTree>
    <p:extLst>
      <p:ext uri="{BB962C8B-B14F-4D97-AF65-F5344CB8AC3E}">
        <p14:creationId xmlns:p14="http://schemas.microsoft.com/office/powerpoint/2010/main" val="42320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572966-6FB5-479B-84D7-EC6DB7C31724}"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9C698-D0F5-49E1-B744-138A58D34C2F}" type="slidenum">
              <a:rPr lang="en-US" smtClean="0"/>
              <a:t>‹#›</a:t>
            </a:fld>
            <a:endParaRPr lang="en-US"/>
          </a:p>
        </p:txBody>
      </p:sp>
    </p:spTree>
    <p:extLst>
      <p:ext uri="{BB962C8B-B14F-4D97-AF65-F5344CB8AC3E}">
        <p14:creationId xmlns:p14="http://schemas.microsoft.com/office/powerpoint/2010/main" val="36361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572966-6FB5-479B-84D7-EC6DB7C31724}" type="datetimeFigureOut">
              <a:rPr lang="en-US" smtClean="0"/>
              <a:t>9/27/2023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9C698-D0F5-49E1-B744-138A58D34C2F}" type="slidenum">
              <a:rPr lang="en-US" smtClean="0"/>
              <a:t>‹#›</a:t>
            </a:fld>
            <a:endParaRPr lang="en-US"/>
          </a:p>
        </p:txBody>
      </p:sp>
    </p:spTree>
    <p:extLst>
      <p:ext uri="{BB962C8B-B14F-4D97-AF65-F5344CB8AC3E}">
        <p14:creationId xmlns:p14="http://schemas.microsoft.com/office/powerpoint/2010/main" val="1726411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572966-6FB5-479B-84D7-EC6DB7C31724}" type="datetimeFigureOut">
              <a:rPr lang="en-US" smtClean="0"/>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9C698-D0F5-49E1-B744-138A58D34C2F}" type="slidenum">
              <a:rPr lang="en-US" smtClean="0"/>
              <a:t>‹#›</a:t>
            </a:fld>
            <a:endParaRPr lang="en-US"/>
          </a:p>
        </p:txBody>
      </p:sp>
    </p:spTree>
    <p:extLst>
      <p:ext uri="{BB962C8B-B14F-4D97-AF65-F5344CB8AC3E}">
        <p14:creationId xmlns:p14="http://schemas.microsoft.com/office/powerpoint/2010/main" val="3607952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572966-6FB5-479B-84D7-EC6DB7C31724}" type="datetimeFigureOut">
              <a:rPr lang="en-US" smtClean="0"/>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9C698-D0F5-49E1-B744-138A58D34C2F}" type="slidenum">
              <a:rPr lang="en-US" smtClean="0"/>
              <a:t>‹#›</a:t>
            </a:fld>
            <a:endParaRPr lang="en-US"/>
          </a:p>
        </p:txBody>
      </p:sp>
    </p:spTree>
    <p:extLst>
      <p:ext uri="{BB962C8B-B14F-4D97-AF65-F5344CB8AC3E}">
        <p14:creationId xmlns:p14="http://schemas.microsoft.com/office/powerpoint/2010/main" val="3548143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572966-6FB5-479B-84D7-EC6DB7C31724}"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9C698-D0F5-49E1-B744-138A58D34C2F}" type="slidenum">
              <a:rPr lang="en-US" smtClean="0"/>
              <a:t>‹#›</a:t>
            </a:fld>
            <a:endParaRPr lang="en-US"/>
          </a:p>
        </p:txBody>
      </p:sp>
    </p:spTree>
    <p:extLst>
      <p:ext uri="{BB962C8B-B14F-4D97-AF65-F5344CB8AC3E}">
        <p14:creationId xmlns:p14="http://schemas.microsoft.com/office/powerpoint/2010/main" val="1846094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572966-6FB5-479B-84D7-EC6DB7C31724}"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9C698-D0F5-49E1-B744-138A58D34C2F}" type="slidenum">
              <a:rPr lang="en-US" smtClean="0"/>
              <a:t>‹#›</a:t>
            </a:fld>
            <a:endParaRPr lang="en-US"/>
          </a:p>
        </p:txBody>
      </p:sp>
    </p:spTree>
    <p:extLst>
      <p:ext uri="{BB962C8B-B14F-4D97-AF65-F5344CB8AC3E}">
        <p14:creationId xmlns:p14="http://schemas.microsoft.com/office/powerpoint/2010/main" val="437522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72966-6FB5-479B-84D7-EC6DB7C31724}" type="datetimeFigureOut">
              <a:rPr lang="en-US" smtClean="0"/>
              <a:t>9/27/2023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9C698-D0F5-49E1-B744-138A58D34C2F}"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829366" y="19843"/>
            <a:ext cx="1362634" cy="1837359"/>
          </a:xfrm>
          <a:prstGeom prst="rect">
            <a:avLst/>
          </a:prstGeom>
        </p:spPr>
      </p:pic>
    </p:spTree>
    <p:extLst>
      <p:ext uri="{BB962C8B-B14F-4D97-AF65-F5344CB8AC3E}">
        <p14:creationId xmlns:p14="http://schemas.microsoft.com/office/powerpoint/2010/main" val="2711810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twataizya.minango@unza.z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8" y="173481"/>
            <a:ext cx="9144000" cy="2346472"/>
          </a:xfrm>
        </p:spPr>
        <p:txBody>
          <a:bodyPr>
            <a:normAutofit/>
          </a:bodyPr>
          <a:lstStyle/>
          <a:p>
            <a:r>
              <a:rPr lang="en-US" b="1" dirty="0"/>
              <a:t>GEE 4812: </a:t>
            </a:r>
            <a:br>
              <a:rPr lang="en-US" b="1" dirty="0"/>
            </a:br>
            <a:r>
              <a:rPr lang="en-US" b="1" dirty="0"/>
              <a:t>Principles of Geomatics</a:t>
            </a:r>
          </a:p>
        </p:txBody>
      </p:sp>
      <p:sp>
        <p:nvSpPr>
          <p:cNvPr id="5" name="Subtitle 2"/>
          <p:cNvSpPr>
            <a:spLocks noGrp="1"/>
          </p:cNvSpPr>
          <p:nvPr>
            <p:ph type="subTitle" idx="1"/>
          </p:nvPr>
        </p:nvSpPr>
        <p:spPr>
          <a:xfrm>
            <a:off x="502023" y="4476006"/>
            <a:ext cx="11187953" cy="1655762"/>
          </a:xfrm>
        </p:spPr>
        <p:txBody>
          <a:bodyPr>
            <a:normAutofit fontScale="70000" lnSpcReduction="20000"/>
          </a:bodyPr>
          <a:lstStyle/>
          <a:p>
            <a:pPr algn="l">
              <a:lnSpc>
                <a:spcPct val="120000"/>
              </a:lnSpc>
            </a:pPr>
            <a:r>
              <a:rPr lang="en-US" sz="4000" dirty="0"/>
              <a:t>LECTURER   :   Mr. </a:t>
            </a:r>
            <a:r>
              <a:rPr lang="en-US" sz="4000" dirty="0" err="1"/>
              <a:t>TWATAIZYA</a:t>
            </a:r>
            <a:r>
              <a:rPr lang="en-US" sz="4000" dirty="0"/>
              <a:t> </a:t>
            </a:r>
            <a:r>
              <a:rPr lang="en-US" sz="4000" dirty="0" err="1"/>
              <a:t>MINANGO</a:t>
            </a:r>
            <a:endParaRPr lang="en-US" sz="4000" dirty="0"/>
          </a:p>
          <a:p>
            <a:pPr algn="l">
              <a:lnSpc>
                <a:spcPct val="120000"/>
              </a:lnSpc>
            </a:pPr>
            <a:r>
              <a:rPr lang="en-US" sz="4000" dirty="0"/>
              <a:t>EMAIL          :   </a:t>
            </a:r>
            <a:r>
              <a:rPr lang="en-US" sz="4000" dirty="0">
                <a:hlinkClick r:id="rId2"/>
              </a:rPr>
              <a:t>twataizya.minango@unza.zm</a:t>
            </a:r>
            <a:endParaRPr lang="en-US" sz="4000" dirty="0"/>
          </a:p>
          <a:p>
            <a:pPr algn="l">
              <a:lnSpc>
                <a:spcPct val="120000"/>
              </a:lnSpc>
            </a:pPr>
            <a:r>
              <a:rPr lang="en-US" sz="4000" dirty="0"/>
              <a:t>OFFICE         :   B.Eng. Main Building, 1st Floor, Former </a:t>
            </a:r>
            <a:r>
              <a:rPr lang="en-US" sz="4000" dirty="0" err="1"/>
              <a:t>Zagis</a:t>
            </a:r>
            <a:r>
              <a:rPr lang="en-US" sz="4000" dirty="0"/>
              <a:t> Offices, Room 2</a:t>
            </a:r>
          </a:p>
          <a:p>
            <a:pPr algn="l">
              <a:lnSpc>
                <a:spcPct val="120000"/>
              </a:lnSpc>
            </a:pPr>
            <a:endParaRPr lang="en-US" sz="4000" dirty="0"/>
          </a:p>
        </p:txBody>
      </p:sp>
      <p:sp>
        <p:nvSpPr>
          <p:cNvPr id="3" name="Rectangle 2"/>
          <p:cNvSpPr/>
          <p:nvPr/>
        </p:nvSpPr>
        <p:spPr>
          <a:xfrm>
            <a:off x="502023" y="2703680"/>
            <a:ext cx="11205882" cy="1323439"/>
          </a:xfrm>
          <a:prstGeom prst="rect">
            <a:avLst/>
          </a:prstGeom>
          <a:noFill/>
        </p:spPr>
        <p:txBody>
          <a:bodyPr wrap="square" lIns="91440" tIns="45720" rIns="91440" bIns="45720">
            <a:spAutoFit/>
          </a:bodyPr>
          <a:lstStyle/>
          <a:p>
            <a:pPr algn="ctr"/>
            <a:r>
              <a:rPr lang="en-US" sz="8000" dirty="0" err="1">
                <a:ln w="0"/>
                <a:solidFill>
                  <a:srgbClr val="FF0000"/>
                </a:solidFill>
                <a:effectLst>
                  <a:outerShdw blurRad="38100" dist="19050" dir="2700000" algn="tl" rotWithShape="0">
                    <a:schemeClr val="dk1">
                      <a:alpha val="40000"/>
                    </a:schemeClr>
                  </a:outerShdw>
                </a:effectLst>
              </a:rPr>
              <a:t>GNSS</a:t>
            </a:r>
            <a:r>
              <a:rPr lang="en-US" sz="8000" dirty="0">
                <a:ln w="0"/>
                <a:solidFill>
                  <a:srgbClr val="FF0000"/>
                </a:solidFill>
                <a:effectLst>
                  <a:outerShdw blurRad="38100" dist="19050" dir="2700000" algn="tl" rotWithShape="0">
                    <a:schemeClr val="dk1">
                      <a:alpha val="40000"/>
                    </a:schemeClr>
                  </a:outerShdw>
                </a:effectLst>
              </a:rPr>
              <a:t> &amp; Photogrammetry</a:t>
            </a:r>
          </a:p>
        </p:txBody>
      </p:sp>
    </p:spTree>
    <p:extLst>
      <p:ext uri="{BB962C8B-B14F-4D97-AF65-F5344CB8AC3E}">
        <p14:creationId xmlns:p14="http://schemas.microsoft.com/office/powerpoint/2010/main" val="1357784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893763"/>
            <a:r>
              <a:rPr lang="en-US" dirty="0" err="1"/>
              <a:t>GNSS</a:t>
            </a:r>
            <a:r>
              <a:rPr lang="en-US" dirty="0"/>
              <a:t>: D-</a:t>
            </a:r>
            <a:r>
              <a:rPr lang="en-US" dirty="0" err="1"/>
              <a:t>GNSS</a:t>
            </a:r>
            <a:r>
              <a:rPr lang="en-US" dirty="0"/>
              <a:t> Equipment</a:t>
            </a:r>
          </a:p>
        </p:txBody>
      </p:sp>
      <p:sp>
        <p:nvSpPr>
          <p:cNvPr id="11" name="Content Placeholder 2"/>
          <p:cNvSpPr>
            <a:spLocks noGrp="1"/>
          </p:cNvSpPr>
          <p:nvPr>
            <p:ph idx="1"/>
          </p:nvPr>
        </p:nvSpPr>
        <p:spPr>
          <a:xfrm>
            <a:off x="477981" y="1559840"/>
            <a:ext cx="7834745" cy="4976426"/>
          </a:xfrm>
        </p:spPr>
        <p:txBody>
          <a:bodyPr>
            <a:noAutofit/>
          </a:bodyPr>
          <a:lstStyle/>
          <a:p>
            <a:pPr lvl="0" algn="just">
              <a:lnSpc>
                <a:spcPct val="150000"/>
              </a:lnSpc>
              <a:tabLst>
                <a:tab pos="5299075" algn="l"/>
              </a:tabLst>
            </a:pPr>
            <a:r>
              <a:rPr lang="en-US" sz="2400" dirty="0"/>
              <a:t>The D-</a:t>
            </a:r>
            <a:r>
              <a:rPr lang="en-US" sz="2400" dirty="0" err="1"/>
              <a:t>GNSS</a:t>
            </a:r>
            <a:r>
              <a:rPr lang="en-US" sz="2400" dirty="0"/>
              <a:t> system is used by both the rover and the reference receiver. Rovers play the role of users, whereas stationary receivers play the role of reference receivers.</a:t>
            </a:r>
          </a:p>
          <a:p>
            <a:pPr lvl="0" algn="just">
              <a:lnSpc>
                <a:spcPct val="150000"/>
              </a:lnSpc>
              <a:tabLst>
                <a:tab pos="5299075" algn="l"/>
              </a:tabLst>
            </a:pPr>
            <a:r>
              <a:rPr lang="en-US" sz="2400" dirty="0"/>
              <a:t>In general, access to this correction information makes </a:t>
            </a:r>
            <a:r>
              <a:rPr lang="en-US" sz="2400" dirty="0" err="1"/>
              <a:t>DGNSS</a:t>
            </a:r>
            <a:r>
              <a:rPr lang="en-US" sz="2400" dirty="0"/>
              <a:t> receivers much more accurate than other receivers; with these errors removed, a </a:t>
            </a:r>
            <a:r>
              <a:rPr lang="en-US" sz="2400" dirty="0" err="1"/>
              <a:t>GNSS</a:t>
            </a:r>
            <a:r>
              <a:rPr lang="en-US" sz="2400" dirty="0"/>
              <a:t> receiver has the potential to achieve centimeter to millimeter accuracy.</a:t>
            </a:r>
          </a:p>
          <a:p>
            <a:pPr lvl="0" algn="just">
              <a:lnSpc>
                <a:spcPct val="150000"/>
              </a:lnSpc>
              <a:tabLst>
                <a:tab pos="5299075" algn="l"/>
              </a:tabLst>
            </a:pPr>
            <a:r>
              <a:rPr lang="en-US" sz="2400" dirty="0"/>
              <a:t>Hence why D-</a:t>
            </a:r>
            <a:r>
              <a:rPr lang="en-US" sz="2400" dirty="0" err="1"/>
              <a:t>GNSS</a:t>
            </a:r>
            <a:r>
              <a:rPr lang="en-US" sz="2400" dirty="0"/>
              <a:t> equipment is used in Geomatics.</a:t>
            </a:r>
          </a:p>
        </p:txBody>
      </p:sp>
      <p:pic>
        <p:nvPicPr>
          <p:cNvPr id="4" name="Picture 3"/>
          <p:cNvPicPr>
            <a:picLocks noChangeAspect="1"/>
          </p:cNvPicPr>
          <p:nvPr/>
        </p:nvPicPr>
        <p:blipFill>
          <a:blip r:embed="rId2"/>
          <a:stretch>
            <a:fillRect/>
          </a:stretch>
        </p:blipFill>
        <p:spPr>
          <a:xfrm>
            <a:off x="8482821" y="1888606"/>
            <a:ext cx="3236168" cy="3867957"/>
          </a:xfrm>
          <a:prstGeom prst="rect">
            <a:avLst/>
          </a:prstGeom>
        </p:spPr>
      </p:pic>
    </p:spTree>
    <p:extLst>
      <p:ext uri="{BB962C8B-B14F-4D97-AF65-F5344CB8AC3E}">
        <p14:creationId xmlns:p14="http://schemas.microsoft.com/office/powerpoint/2010/main" val="4095637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893763"/>
            <a:r>
              <a:rPr lang="en-US" dirty="0" err="1"/>
              <a:t>GNSS</a:t>
            </a:r>
            <a:r>
              <a:rPr lang="en-US" dirty="0"/>
              <a:t>: Application</a:t>
            </a:r>
          </a:p>
        </p:txBody>
      </p:sp>
      <p:sp>
        <p:nvSpPr>
          <p:cNvPr id="11" name="Content Placeholder 2"/>
          <p:cNvSpPr>
            <a:spLocks noGrp="1"/>
          </p:cNvSpPr>
          <p:nvPr>
            <p:ph idx="1"/>
          </p:nvPr>
        </p:nvSpPr>
        <p:spPr>
          <a:xfrm>
            <a:off x="838200" y="1876029"/>
            <a:ext cx="3850829" cy="4379295"/>
          </a:xfrm>
        </p:spPr>
        <p:txBody>
          <a:bodyPr>
            <a:noAutofit/>
          </a:bodyPr>
          <a:lstStyle/>
          <a:p>
            <a:pPr lvl="0" algn="just">
              <a:lnSpc>
                <a:spcPct val="150000"/>
              </a:lnSpc>
              <a:tabLst>
                <a:tab pos="3490913" algn="l"/>
              </a:tabLst>
            </a:pPr>
            <a:r>
              <a:rPr lang="en-US" dirty="0"/>
              <a:t>Land Surveying</a:t>
            </a:r>
          </a:p>
          <a:p>
            <a:pPr lvl="0" algn="just">
              <a:lnSpc>
                <a:spcPct val="150000"/>
              </a:lnSpc>
              <a:tabLst>
                <a:tab pos="3490913" algn="l"/>
              </a:tabLst>
            </a:pPr>
            <a:r>
              <a:rPr lang="en-US" dirty="0"/>
              <a:t>Ground Mapping</a:t>
            </a:r>
          </a:p>
          <a:p>
            <a:pPr lvl="0" algn="just">
              <a:lnSpc>
                <a:spcPct val="150000"/>
              </a:lnSpc>
              <a:tabLst>
                <a:tab pos="3490913" algn="l"/>
              </a:tabLst>
            </a:pPr>
            <a:r>
              <a:rPr lang="en-US" dirty="0"/>
              <a:t>Construction</a:t>
            </a:r>
          </a:p>
          <a:p>
            <a:pPr lvl="0" algn="just">
              <a:lnSpc>
                <a:spcPct val="150000"/>
              </a:lnSpc>
              <a:tabLst>
                <a:tab pos="3490913" algn="l"/>
              </a:tabLst>
            </a:pPr>
            <a:r>
              <a:rPr lang="en-US" dirty="0"/>
              <a:t>Surface Mining</a:t>
            </a:r>
          </a:p>
          <a:p>
            <a:pPr lvl="0" algn="just">
              <a:lnSpc>
                <a:spcPct val="150000"/>
              </a:lnSpc>
              <a:tabLst>
                <a:tab pos="3490913" algn="l"/>
              </a:tabLst>
            </a:pPr>
            <a:r>
              <a:rPr lang="en-US" dirty="0"/>
              <a:t>Precision Agriculture</a:t>
            </a:r>
          </a:p>
          <a:p>
            <a:pPr algn="just">
              <a:lnSpc>
                <a:spcPct val="150000"/>
              </a:lnSpc>
              <a:tabLst>
                <a:tab pos="3490913" algn="l"/>
              </a:tabLst>
            </a:pPr>
            <a:r>
              <a:rPr lang="en-US" dirty="0"/>
              <a:t>Aerial Photogrammetry</a:t>
            </a:r>
          </a:p>
          <a:p>
            <a:pPr marL="0" lvl="0" indent="0" algn="just">
              <a:lnSpc>
                <a:spcPct val="100000"/>
              </a:lnSpc>
              <a:buNone/>
            </a:pPr>
            <a:endParaRPr lang="en-US" sz="2400" dirty="0"/>
          </a:p>
          <a:p>
            <a:pPr lvl="0" algn="just">
              <a:lnSpc>
                <a:spcPct val="100000"/>
              </a:lnSpc>
            </a:pPr>
            <a:endParaRPr lang="en-US" sz="2400" dirty="0"/>
          </a:p>
        </p:txBody>
      </p:sp>
      <p:sp>
        <p:nvSpPr>
          <p:cNvPr id="4" name="Content Placeholder 2"/>
          <p:cNvSpPr txBox="1">
            <a:spLocks/>
          </p:cNvSpPr>
          <p:nvPr/>
        </p:nvSpPr>
        <p:spPr>
          <a:xfrm>
            <a:off x="5355770" y="1876029"/>
            <a:ext cx="5998030" cy="4677170"/>
          </a:xfrm>
          <a:prstGeom prst="rect">
            <a:avLst/>
          </a:prstGeom>
          <a:ln w="38100">
            <a:solidFill>
              <a:srgbClr val="FF00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FF0000"/>
                </a:solidFill>
              </a:rPr>
              <a:t>                                     RESEARCH</a:t>
            </a:r>
          </a:p>
          <a:p>
            <a:r>
              <a:rPr lang="en-US" sz="2400" dirty="0"/>
              <a:t>Consumer </a:t>
            </a:r>
          </a:p>
          <a:p>
            <a:r>
              <a:rPr lang="en-US" sz="2400" dirty="0"/>
              <a:t>Transportation</a:t>
            </a:r>
          </a:p>
          <a:p>
            <a:r>
              <a:rPr lang="en-US" sz="2400" dirty="0"/>
              <a:t>Meteorology (Water Vapor)</a:t>
            </a:r>
          </a:p>
          <a:p>
            <a:r>
              <a:rPr lang="en-US" sz="2400" dirty="0">
                <a:solidFill>
                  <a:srgbClr val="FF0000"/>
                </a:solidFill>
              </a:rPr>
              <a:t>Estimation of Soil Moisture </a:t>
            </a:r>
          </a:p>
          <a:p>
            <a:r>
              <a:rPr lang="en-US" sz="2400" dirty="0"/>
              <a:t>Machine Control</a:t>
            </a:r>
          </a:p>
          <a:p>
            <a:r>
              <a:rPr lang="en-US" sz="2400" dirty="0"/>
              <a:t>Port Automation</a:t>
            </a:r>
          </a:p>
          <a:p>
            <a:r>
              <a:rPr lang="en-US" sz="2400" dirty="0"/>
              <a:t>Marine</a:t>
            </a:r>
          </a:p>
          <a:p>
            <a:r>
              <a:rPr lang="en-US" sz="2400" dirty="0"/>
              <a:t>Unmanned Vehicles</a:t>
            </a:r>
          </a:p>
          <a:p>
            <a:r>
              <a:rPr lang="en-US" sz="2400" dirty="0"/>
              <a:t>Defense</a:t>
            </a:r>
          </a:p>
        </p:txBody>
      </p:sp>
    </p:spTree>
    <p:extLst>
      <p:ext uri="{BB962C8B-B14F-4D97-AF65-F5344CB8AC3E}">
        <p14:creationId xmlns:p14="http://schemas.microsoft.com/office/powerpoint/2010/main" val="1075193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893763"/>
            <a:r>
              <a:rPr lang="en-US" dirty="0" err="1"/>
              <a:t>GNSS</a:t>
            </a:r>
            <a:r>
              <a:rPr lang="en-US" dirty="0"/>
              <a:t>: Land Surveying</a:t>
            </a:r>
          </a:p>
        </p:txBody>
      </p:sp>
      <p:sp>
        <p:nvSpPr>
          <p:cNvPr id="11" name="Content Placeholder 2"/>
          <p:cNvSpPr>
            <a:spLocks noGrp="1"/>
          </p:cNvSpPr>
          <p:nvPr>
            <p:ph idx="1"/>
          </p:nvPr>
        </p:nvSpPr>
        <p:spPr>
          <a:xfrm>
            <a:off x="477982" y="1690688"/>
            <a:ext cx="7190509" cy="4379295"/>
          </a:xfrm>
        </p:spPr>
        <p:txBody>
          <a:bodyPr>
            <a:noAutofit/>
          </a:bodyPr>
          <a:lstStyle/>
          <a:p>
            <a:pPr lvl="0" algn="just">
              <a:lnSpc>
                <a:spcPct val="150000"/>
              </a:lnSpc>
              <a:tabLst>
                <a:tab pos="5299075" algn="l"/>
              </a:tabLst>
            </a:pPr>
            <a:r>
              <a:rPr lang="en-US" sz="2200" dirty="0" err="1"/>
              <a:t>GNSS</a:t>
            </a:r>
            <a:r>
              <a:rPr lang="en-US" sz="2200" dirty="0"/>
              <a:t>-based surveying reduces the amount of equipment and </a:t>
            </a:r>
            <a:r>
              <a:rPr lang="en-US" sz="2200" dirty="0" err="1"/>
              <a:t>labour</a:t>
            </a:r>
            <a:r>
              <a:rPr lang="en-US" sz="2200" dirty="0"/>
              <a:t> required to determine the position of points on the surface of the Earth, when compared with previous surveying techniques.</a:t>
            </a:r>
          </a:p>
          <a:p>
            <a:pPr lvl="0" algn="just">
              <a:lnSpc>
                <a:spcPct val="150000"/>
              </a:lnSpc>
              <a:tabLst>
                <a:tab pos="5299075" algn="l"/>
              </a:tabLst>
            </a:pPr>
            <a:r>
              <a:rPr lang="en-US" sz="2200" dirty="0"/>
              <a:t>Demarcation of Land Parcels to obtain title deeds.</a:t>
            </a:r>
          </a:p>
          <a:p>
            <a:pPr lvl="0" algn="just">
              <a:lnSpc>
                <a:spcPct val="150000"/>
              </a:lnSpc>
              <a:tabLst>
                <a:tab pos="5299075" algn="l"/>
              </a:tabLst>
            </a:pPr>
            <a:r>
              <a:rPr lang="en-US" sz="2200" dirty="0"/>
              <a:t>Setting out Power lines.</a:t>
            </a:r>
          </a:p>
          <a:p>
            <a:pPr lvl="0" algn="just">
              <a:lnSpc>
                <a:spcPct val="150000"/>
              </a:lnSpc>
              <a:tabLst>
                <a:tab pos="5299075" algn="l"/>
              </a:tabLst>
            </a:pPr>
            <a:r>
              <a:rPr lang="en-US" sz="2200" dirty="0"/>
              <a:t>Ground Mapping.</a:t>
            </a:r>
          </a:p>
          <a:p>
            <a:pPr lvl="0" algn="just">
              <a:lnSpc>
                <a:spcPct val="150000"/>
              </a:lnSpc>
              <a:tabLst>
                <a:tab pos="5299075" algn="l"/>
              </a:tabLst>
            </a:pPr>
            <a:r>
              <a:rPr lang="en-US" sz="2200" dirty="0"/>
              <a:t>Agricultural Dam surveys</a:t>
            </a:r>
          </a:p>
        </p:txBody>
      </p:sp>
      <p:pic>
        <p:nvPicPr>
          <p:cNvPr id="1036" name="Picture 12" descr="Best easy-to-use land survey app Apglos Survey Wizard Download for f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7833173" y="4490166"/>
            <a:ext cx="2744391" cy="182959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X90 GPS Receiver Gnss Rtk Land Survey Equipment - China Gps Receiver, Chc  Gps | Made-in-China.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2807" y="1290077"/>
            <a:ext cx="2064757" cy="3189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844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893763"/>
            <a:r>
              <a:rPr lang="en-US" dirty="0" err="1"/>
              <a:t>GNSS</a:t>
            </a:r>
            <a:r>
              <a:rPr lang="en-US" dirty="0"/>
              <a:t>: Construction</a:t>
            </a:r>
          </a:p>
        </p:txBody>
      </p:sp>
      <p:sp>
        <p:nvSpPr>
          <p:cNvPr id="11" name="Content Placeholder 2"/>
          <p:cNvSpPr>
            <a:spLocks noGrp="1"/>
          </p:cNvSpPr>
          <p:nvPr>
            <p:ph idx="1"/>
          </p:nvPr>
        </p:nvSpPr>
        <p:spPr>
          <a:xfrm>
            <a:off x="477982" y="1690688"/>
            <a:ext cx="7190509" cy="4379295"/>
          </a:xfrm>
        </p:spPr>
        <p:txBody>
          <a:bodyPr>
            <a:noAutofit/>
          </a:bodyPr>
          <a:lstStyle/>
          <a:p>
            <a:pPr lvl="0" algn="just">
              <a:lnSpc>
                <a:spcPct val="150000"/>
              </a:lnSpc>
            </a:pPr>
            <a:r>
              <a:rPr lang="en-US" sz="2400" dirty="0"/>
              <a:t>Setting out Buildings and Roads using coordinates.</a:t>
            </a:r>
          </a:p>
          <a:p>
            <a:pPr lvl="0" algn="just">
              <a:lnSpc>
                <a:spcPct val="150000"/>
              </a:lnSpc>
            </a:pPr>
            <a:r>
              <a:rPr lang="en-US" sz="2400" dirty="0"/>
              <a:t>Setting out Water and Sewer network.</a:t>
            </a:r>
          </a:p>
          <a:p>
            <a:pPr lvl="0" algn="just">
              <a:lnSpc>
                <a:spcPct val="150000"/>
              </a:lnSpc>
            </a:pPr>
            <a:r>
              <a:rPr lang="en-US" sz="2400" dirty="0" err="1"/>
              <a:t>GNSS</a:t>
            </a:r>
            <a:r>
              <a:rPr lang="en-US" sz="2400" dirty="0"/>
              <a:t> information can be used to position the cutting edge of a blade (on a bulldozer or grader, for example) or a bucket (excavator), and to compare this position against a 3D digital design to compute cut/fill amounts. </a:t>
            </a:r>
          </a:p>
        </p:txBody>
      </p:sp>
      <p:pic>
        <p:nvPicPr>
          <p:cNvPr id="1032" name="Picture 8" descr="Baidu autonomous excava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8088" y="2529517"/>
            <a:ext cx="4108488" cy="239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830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893763"/>
            <a:r>
              <a:rPr lang="en-US" dirty="0" err="1"/>
              <a:t>GNSS</a:t>
            </a:r>
            <a:r>
              <a:rPr lang="en-US" dirty="0"/>
              <a:t>: Surface Mining</a:t>
            </a:r>
          </a:p>
        </p:txBody>
      </p:sp>
      <p:sp>
        <p:nvSpPr>
          <p:cNvPr id="11" name="Content Placeholder 2"/>
          <p:cNvSpPr>
            <a:spLocks noGrp="1"/>
          </p:cNvSpPr>
          <p:nvPr>
            <p:ph idx="1"/>
          </p:nvPr>
        </p:nvSpPr>
        <p:spPr>
          <a:xfrm>
            <a:off x="477982" y="1690688"/>
            <a:ext cx="6317673" cy="4379295"/>
          </a:xfrm>
        </p:spPr>
        <p:txBody>
          <a:bodyPr>
            <a:noAutofit/>
          </a:bodyPr>
          <a:lstStyle/>
          <a:p>
            <a:pPr lvl="0" algn="just">
              <a:lnSpc>
                <a:spcPct val="150000"/>
              </a:lnSpc>
            </a:pPr>
            <a:r>
              <a:rPr lang="en-US" sz="2400" dirty="0"/>
              <a:t>Measuring Reduced levels (Open Pit) for volume calculations.</a:t>
            </a:r>
          </a:p>
          <a:p>
            <a:pPr lvl="0" algn="just">
              <a:lnSpc>
                <a:spcPct val="150000"/>
              </a:lnSpc>
            </a:pPr>
            <a:r>
              <a:rPr lang="en-US" sz="2400" dirty="0"/>
              <a:t>Deformation Monitoring.</a:t>
            </a:r>
          </a:p>
          <a:p>
            <a:pPr lvl="0" algn="just">
              <a:lnSpc>
                <a:spcPct val="150000"/>
              </a:lnSpc>
            </a:pPr>
            <a:r>
              <a:rPr lang="en-US" sz="2400" dirty="0"/>
              <a:t>Setting out blast hole patterns.</a:t>
            </a:r>
          </a:p>
          <a:p>
            <a:pPr algn="just">
              <a:lnSpc>
                <a:spcPct val="150000"/>
              </a:lnSpc>
            </a:pPr>
            <a:r>
              <a:rPr lang="en-US" sz="2400" dirty="0"/>
              <a:t>Position information is used by blast hole drills to improve </a:t>
            </a:r>
            <a:r>
              <a:rPr lang="en-US" sz="2400" dirty="0" err="1"/>
              <a:t>fracturization</a:t>
            </a:r>
            <a:r>
              <a:rPr lang="en-US" sz="2400" dirty="0"/>
              <a:t> of the rock material and control the depth of each hole that is drilled, to keep the benches level.</a:t>
            </a:r>
          </a:p>
          <a:p>
            <a:pPr lvl="0" algn="just">
              <a:lnSpc>
                <a:spcPct val="150000"/>
              </a:lnSpc>
            </a:pPr>
            <a:endParaRPr lang="en-US" sz="2400" dirty="0"/>
          </a:p>
        </p:txBody>
      </p:sp>
      <p:pic>
        <p:nvPicPr>
          <p:cNvPr id="3074" name="Picture 2" descr="The advantages of using GPS for mi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919" y="2338086"/>
            <a:ext cx="5167745" cy="308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137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893763"/>
            <a:r>
              <a:rPr lang="en-US" dirty="0" err="1"/>
              <a:t>GNSS</a:t>
            </a:r>
            <a:r>
              <a:rPr lang="en-US" dirty="0"/>
              <a:t>: Precision Agriculture</a:t>
            </a:r>
          </a:p>
        </p:txBody>
      </p:sp>
      <p:sp>
        <p:nvSpPr>
          <p:cNvPr id="11" name="Content Placeholder 2"/>
          <p:cNvSpPr>
            <a:spLocks noGrp="1"/>
          </p:cNvSpPr>
          <p:nvPr>
            <p:ph idx="1"/>
          </p:nvPr>
        </p:nvSpPr>
        <p:spPr>
          <a:xfrm>
            <a:off x="238794" y="1690688"/>
            <a:ext cx="7481456" cy="4379295"/>
          </a:xfrm>
        </p:spPr>
        <p:txBody>
          <a:bodyPr>
            <a:noAutofit/>
          </a:bodyPr>
          <a:lstStyle/>
          <a:p>
            <a:pPr lvl="0" algn="just">
              <a:lnSpc>
                <a:spcPct val="100000"/>
              </a:lnSpc>
            </a:pPr>
            <a:r>
              <a:rPr lang="en-US" sz="2200" dirty="0"/>
              <a:t>In precision agriculture, </a:t>
            </a:r>
            <a:r>
              <a:rPr lang="en-US" sz="2200" dirty="0" err="1"/>
              <a:t>GNSS</a:t>
            </a:r>
            <a:r>
              <a:rPr lang="en-US" sz="2200" dirty="0"/>
              <a:t>-based applications are used to support farm planning, field mapping, soil sampling, tractor guidance, and crop assessment.</a:t>
            </a:r>
          </a:p>
          <a:p>
            <a:pPr lvl="0" algn="just">
              <a:lnSpc>
                <a:spcPct val="100000"/>
              </a:lnSpc>
            </a:pPr>
            <a:r>
              <a:rPr lang="en-US" sz="2200" dirty="0"/>
              <a:t>More precise application of fertilizers, pesticides and herbicides reduces cost and environmental impact. </a:t>
            </a:r>
          </a:p>
          <a:p>
            <a:pPr lvl="0" algn="just">
              <a:lnSpc>
                <a:spcPct val="100000"/>
              </a:lnSpc>
            </a:pPr>
            <a:r>
              <a:rPr lang="en-US" sz="2200" dirty="0" err="1"/>
              <a:t>GNSS</a:t>
            </a:r>
            <a:r>
              <a:rPr lang="en-US" sz="2200" dirty="0"/>
              <a:t> applications can automatically guide farm implements along the contours of the earth in a manner that controls erosion and maximizes the effectiveness of irrigation systems. </a:t>
            </a:r>
          </a:p>
          <a:p>
            <a:pPr lvl="0" algn="just">
              <a:lnSpc>
                <a:spcPct val="100000"/>
              </a:lnSpc>
            </a:pPr>
            <a:r>
              <a:rPr lang="en-US" sz="2200" dirty="0"/>
              <a:t>Farm machinery can be operated at higher speeds, day and night, with increased accuracy. This increased accuracy saves time and fuel, and maximizes the efficiency of the operation. </a:t>
            </a:r>
          </a:p>
          <a:p>
            <a:pPr lvl="0" algn="just">
              <a:lnSpc>
                <a:spcPct val="100000"/>
              </a:lnSpc>
            </a:pPr>
            <a:r>
              <a:rPr lang="en-US" sz="2200" dirty="0"/>
              <a:t>Operator safety is also increased by greatly reducing fatigue.</a:t>
            </a:r>
          </a:p>
        </p:txBody>
      </p:sp>
      <p:pic>
        <p:nvPicPr>
          <p:cNvPr id="1026" name="Picture 2" descr="figure 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0191" y="2171699"/>
            <a:ext cx="3976254" cy="3148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614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GNSS</a:t>
            </a:r>
            <a:r>
              <a:rPr lang="en-US" dirty="0"/>
              <a:t>: Advantages</a:t>
            </a:r>
          </a:p>
        </p:txBody>
      </p:sp>
      <p:sp>
        <p:nvSpPr>
          <p:cNvPr id="11" name="Content Placeholder 2"/>
          <p:cNvSpPr>
            <a:spLocks noGrp="1"/>
          </p:cNvSpPr>
          <p:nvPr>
            <p:ph idx="1"/>
          </p:nvPr>
        </p:nvSpPr>
        <p:spPr>
          <a:xfrm>
            <a:off x="700389" y="1690688"/>
            <a:ext cx="11216640" cy="4730508"/>
          </a:xfrm>
        </p:spPr>
        <p:txBody>
          <a:bodyPr>
            <a:noAutofit/>
          </a:bodyPr>
          <a:lstStyle/>
          <a:p>
            <a:pPr marL="514350" lvl="0" indent="-514350" algn="just">
              <a:lnSpc>
                <a:spcPct val="170000"/>
              </a:lnSpc>
              <a:buFont typeface="+mj-lt"/>
              <a:buAutoNum type="arabicPeriod"/>
            </a:pPr>
            <a:r>
              <a:rPr lang="en-US" dirty="0"/>
              <a:t> Function under all weather conditions</a:t>
            </a:r>
          </a:p>
          <a:p>
            <a:pPr marL="514350" lvl="0" indent="-514350" algn="just">
              <a:lnSpc>
                <a:spcPct val="170000"/>
              </a:lnSpc>
              <a:buFont typeface="+mj-lt"/>
              <a:buAutoNum type="arabicPeriod"/>
            </a:pPr>
            <a:r>
              <a:rPr lang="en-US" dirty="0"/>
              <a:t> Operational Day and Night</a:t>
            </a:r>
          </a:p>
          <a:p>
            <a:pPr marL="514350" lvl="0" indent="-514350" algn="just">
              <a:lnSpc>
                <a:spcPct val="170000"/>
              </a:lnSpc>
              <a:buFont typeface="+mj-lt"/>
              <a:buAutoNum type="arabicPeriod"/>
            </a:pPr>
            <a:r>
              <a:rPr lang="en-US" dirty="0"/>
              <a:t> Global Coverage </a:t>
            </a:r>
            <a:r>
              <a:rPr lang="en-US" dirty="0" err="1"/>
              <a:t>i.e</a:t>
            </a:r>
            <a:r>
              <a:rPr lang="en-US" dirty="0"/>
              <a:t> signals available world-wide</a:t>
            </a:r>
          </a:p>
          <a:p>
            <a:pPr marL="514350" lvl="0" indent="-514350" algn="just">
              <a:lnSpc>
                <a:spcPct val="170000"/>
              </a:lnSpc>
              <a:buFont typeface="+mj-lt"/>
              <a:buAutoNum type="arabicPeriod"/>
            </a:pPr>
            <a:r>
              <a:rPr lang="en-US" dirty="0"/>
              <a:t> Provide location data in near real time</a:t>
            </a:r>
          </a:p>
          <a:p>
            <a:pPr marL="514350" lvl="0" indent="-514350" algn="just">
              <a:lnSpc>
                <a:spcPct val="170000"/>
              </a:lnSpc>
              <a:buFont typeface="+mj-lt"/>
              <a:buAutoNum type="arabicPeriod"/>
            </a:pPr>
            <a:r>
              <a:rPr lang="en-US" dirty="0"/>
              <a:t> High accuracy and Precision (the case of Differential </a:t>
            </a:r>
            <a:r>
              <a:rPr lang="en-US" dirty="0" err="1"/>
              <a:t>GNSS</a:t>
            </a:r>
            <a:r>
              <a:rPr lang="en-US" dirty="0"/>
              <a:t>)</a:t>
            </a:r>
          </a:p>
          <a:p>
            <a:pPr marL="514350" lvl="0" indent="-514350" algn="just">
              <a:lnSpc>
                <a:spcPct val="170000"/>
              </a:lnSpc>
              <a:buFont typeface="+mj-lt"/>
              <a:buAutoNum type="arabicPeriod"/>
            </a:pPr>
            <a:endParaRPr lang="en-US" dirty="0"/>
          </a:p>
        </p:txBody>
      </p:sp>
    </p:spTree>
    <p:extLst>
      <p:ext uri="{BB962C8B-B14F-4D97-AF65-F5344CB8AC3E}">
        <p14:creationId xmlns:p14="http://schemas.microsoft.com/office/powerpoint/2010/main" val="3835955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GNSS</a:t>
            </a:r>
            <a:r>
              <a:rPr lang="en-US" dirty="0"/>
              <a:t>: Disadvantages</a:t>
            </a:r>
          </a:p>
        </p:txBody>
      </p:sp>
      <p:sp>
        <p:nvSpPr>
          <p:cNvPr id="11" name="Content Placeholder 2"/>
          <p:cNvSpPr>
            <a:spLocks noGrp="1"/>
          </p:cNvSpPr>
          <p:nvPr>
            <p:ph idx="1"/>
          </p:nvPr>
        </p:nvSpPr>
        <p:spPr>
          <a:xfrm>
            <a:off x="700389" y="1876032"/>
            <a:ext cx="11216640" cy="4730508"/>
          </a:xfrm>
        </p:spPr>
        <p:txBody>
          <a:bodyPr>
            <a:noAutofit/>
          </a:bodyPr>
          <a:lstStyle/>
          <a:p>
            <a:pPr marL="514350" lvl="0" indent="-514350" algn="just">
              <a:lnSpc>
                <a:spcPct val="170000"/>
              </a:lnSpc>
              <a:buFont typeface="+mj-lt"/>
              <a:buAutoNum type="arabicPeriod"/>
            </a:pPr>
            <a:r>
              <a:rPr lang="en-US" dirty="0"/>
              <a:t> Expensive (the case of Differential </a:t>
            </a:r>
            <a:r>
              <a:rPr lang="en-US" dirty="0" err="1"/>
              <a:t>GNSS</a:t>
            </a:r>
            <a:r>
              <a:rPr lang="en-US" dirty="0"/>
              <a:t>)</a:t>
            </a:r>
          </a:p>
          <a:p>
            <a:pPr marL="514350" lvl="0" indent="-514350" algn="just">
              <a:lnSpc>
                <a:spcPct val="170000"/>
              </a:lnSpc>
              <a:buFont typeface="+mj-lt"/>
              <a:buAutoNum type="arabicPeriod"/>
            </a:pPr>
            <a:r>
              <a:rPr lang="en-US" dirty="0"/>
              <a:t> Signal interference </a:t>
            </a:r>
            <a:r>
              <a:rPr lang="en-US" dirty="0" err="1"/>
              <a:t>i.e</a:t>
            </a:r>
            <a:r>
              <a:rPr lang="en-US" dirty="0"/>
              <a:t> buildings and trees may block </a:t>
            </a:r>
            <a:r>
              <a:rPr lang="en-US" dirty="0" err="1"/>
              <a:t>GNSS</a:t>
            </a:r>
            <a:r>
              <a:rPr lang="en-US" dirty="0"/>
              <a:t> signals</a:t>
            </a:r>
          </a:p>
          <a:p>
            <a:pPr marL="514350" lvl="0" indent="-514350" algn="just">
              <a:lnSpc>
                <a:spcPct val="170000"/>
              </a:lnSpc>
              <a:buFont typeface="+mj-lt"/>
              <a:buAutoNum type="arabicPeriod"/>
            </a:pPr>
            <a:r>
              <a:rPr lang="en-US" dirty="0"/>
              <a:t> Cannot be used underground </a:t>
            </a:r>
            <a:r>
              <a:rPr lang="en-US" dirty="0" err="1"/>
              <a:t>i.e</a:t>
            </a:r>
            <a:r>
              <a:rPr lang="en-US" dirty="0"/>
              <a:t> no </a:t>
            </a:r>
            <a:r>
              <a:rPr lang="en-US" dirty="0" err="1"/>
              <a:t>GNSS</a:t>
            </a:r>
            <a:r>
              <a:rPr lang="en-US" dirty="0"/>
              <a:t> signals</a:t>
            </a:r>
          </a:p>
        </p:txBody>
      </p:sp>
    </p:spTree>
    <p:extLst>
      <p:ext uri="{BB962C8B-B14F-4D97-AF65-F5344CB8AC3E}">
        <p14:creationId xmlns:p14="http://schemas.microsoft.com/office/powerpoint/2010/main" val="1570685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a:t>
            </a:r>
          </a:p>
        </p:txBody>
      </p:sp>
      <p:sp>
        <p:nvSpPr>
          <p:cNvPr id="11" name="Content Placeholder 2"/>
          <p:cNvSpPr>
            <a:spLocks noGrp="1"/>
          </p:cNvSpPr>
          <p:nvPr>
            <p:ph idx="1"/>
          </p:nvPr>
        </p:nvSpPr>
        <p:spPr>
          <a:xfrm>
            <a:off x="700389" y="1876032"/>
            <a:ext cx="10798622" cy="4044708"/>
          </a:xfrm>
        </p:spPr>
        <p:txBody>
          <a:bodyPr>
            <a:noAutofit/>
          </a:bodyPr>
          <a:lstStyle/>
          <a:p>
            <a:pPr lvl="0" algn="just">
              <a:lnSpc>
                <a:spcPct val="170000"/>
              </a:lnSpc>
            </a:pPr>
            <a:r>
              <a:rPr lang="en-US" dirty="0"/>
              <a:t>Is the science and technology of obtaining spatial measurements and other geometrically reliable derived products from photographs.</a:t>
            </a:r>
          </a:p>
          <a:p>
            <a:pPr lvl="0" algn="just">
              <a:lnSpc>
                <a:spcPct val="170000"/>
              </a:lnSpc>
            </a:pPr>
            <a:r>
              <a:rPr lang="en-US" dirty="0"/>
              <a:t>Can be broadly defined as the art and science of using photography to obtain measurements of natural and man-made features on earth.</a:t>
            </a:r>
          </a:p>
        </p:txBody>
      </p:sp>
    </p:spTree>
    <p:extLst>
      <p:ext uri="{BB962C8B-B14F-4D97-AF65-F5344CB8AC3E}">
        <p14:creationId xmlns:p14="http://schemas.microsoft.com/office/powerpoint/2010/main" val="2300242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 Introduction</a:t>
            </a:r>
          </a:p>
        </p:txBody>
      </p:sp>
      <p:sp>
        <p:nvSpPr>
          <p:cNvPr id="11" name="Content Placeholder 2"/>
          <p:cNvSpPr>
            <a:spLocks noGrp="1"/>
          </p:cNvSpPr>
          <p:nvPr>
            <p:ph idx="1"/>
          </p:nvPr>
        </p:nvSpPr>
        <p:spPr>
          <a:xfrm>
            <a:off x="555178" y="1690688"/>
            <a:ext cx="10798622" cy="4044708"/>
          </a:xfrm>
        </p:spPr>
        <p:txBody>
          <a:bodyPr>
            <a:noAutofit/>
          </a:bodyPr>
          <a:lstStyle/>
          <a:p>
            <a:pPr lvl="0" algn="just">
              <a:lnSpc>
                <a:spcPct val="170000"/>
              </a:lnSpc>
            </a:pPr>
            <a:r>
              <a:rPr lang="en-US" sz="2400" dirty="0"/>
              <a:t>Photogrammetric procedures can rage from:</a:t>
            </a:r>
          </a:p>
          <a:p>
            <a:pPr lvl="0" algn="just">
              <a:lnSpc>
                <a:spcPct val="170000"/>
              </a:lnSpc>
            </a:pPr>
            <a:r>
              <a:rPr lang="en-US" sz="2400" dirty="0"/>
              <a:t>Obtaining approximate distances, areas and elevations using hard copy photographic products with unsophisticated equipment to generating precise Digital Elevation Models (DEM), </a:t>
            </a:r>
            <a:r>
              <a:rPr lang="en-US" sz="2400" dirty="0" err="1"/>
              <a:t>Orthophotos</a:t>
            </a:r>
            <a:r>
              <a:rPr lang="en-US" sz="2400" dirty="0"/>
              <a:t> and mapping.</a:t>
            </a:r>
          </a:p>
          <a:p>
            <a:pPr lvl="0" algn="just">
              <a:lnSpc>
                <a:spcPct val="170000"/>
              </a:lnSpc>
            </a:pPr>
            <a:r>
              <a:rPr lang="en-US" sz="2400" dirty="0" err="1"/>
              <a:t>Orthophotos</a:t>
            </a:r>
            <a:r>
              <a:rPr lang="en-US" sz="2400" dirty="0"/>
              <a:t> combine the geometric utility of a map with the extra “real-word image” information provided by a photograph.</a:t>
            </a:r>
          </a:p>
          <a:p>
            <a:pPr lvl="0" algn="just">
              <a:lnSpc>
                <a:spcPct val="170000"/>
              </a:lnSpc>
            </a:pPr>
            <a:endParaRPr lang="en-US" sz="2400" dirty="0"/>
          </a:p>
        </p:txBody>
      </p:sp>
    </p:spTree>
    <p:extLst>
      <p:ext uri="{BB962C8B-B14F-4D97-AF65-F5344CB8AC3E}">
        <p14:creationId xmlns:p14="http://schemas.microsoft.com/office/powerpoint/2010/main" val="2373566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893763"/>
            <a:r>
              <a:rPr lang="en-US" dirty="0" err="1"/>
              <a:t>GNSS</a:t>
            </a:r>
            <a:r>
              <a:rPr lang="en-US" dirty="0"/>
              <a:t>: Global Navigation Satellite Systems</a:t>
            </a:r>
          </a:p>
        </p:txBody>
      </p:sp>
      <p:sp>
        <p:nvSpPr>
          <p:cNvPr id="11" name="Content Placeholder 2"/>
          <p:cNvSpPr>
            <a:spLocks noGrp="1"/>
          </p:cNvSpPr>
          <p:nvPr>
            <p:ph idx="1"/>
          </p:nvPr>
        </p:nvSpPr>
        <p:spPr>
          <a:xfrm>
            <a:off x="477982" y="1559840"/>
            <a:ext cx="7434502" cy="4976426"/>
          </a:xfrm>
        </p:spPr>
        <p:txBody>
          <a:bodyPr>
            <a:noAutofit/>
          </a:bodyPr>
          <a:lstStyle/>
          <a:p>
            <a:pPr lvl="0" algn="just">
              <a:lnSpc>
                <a:spcPct val="150000"/>
              </a:lnSpc>
              <a:tabLst>
                <a:tab pos="5299075" algn="l"/>
              </a:tabLst>
            </a:pPr>
            <a:r>
              <a:rPr lang="en-US" sz="2400" dirty="0"/>
              <a:t>Global Navigation Satellite Systems (</a:t>
            </a:r>
            <a:r>
              <a:rPr lang="en-US" sz="2400" dirty="0" err="1"/>
              <a:t>GNSS</a:t>
            </a:r>
            <a:r>
              <a:rPr lang="en-US" sz="2400" dirty="0"/>
              <a:t>) include constellations of Earth-orbiting satellites that broadcast their locations in space and time, of networks of ground control stations, and of receivers that calculate ground positions by trilateration.</a:t>
            </a:r>
          </a:p>
          <a:p>
            <a:pPr lvl="0" algn="just">
              <a:lnSpc>
                <a:spcPct val="150000"/>
              </a:lnSpc>
              <a:tabLst>
                <a:tab pos="5299075" algn="l"/>
              </a:tabLst>
            </a:pPr>
            <a:r>
              <a:rPr lang="en-US" sz="2400" dirty="0" err="1"/>
              <a:t>GNSS</a:t>
            </a:r>
            <a:r>
              <a:rPr lang="en-US" sz="2400" dirty="0"/>
              <a:t> are used in all forms of transportation: space stations, aviation, maritime, rail, road and mass transit. </a:t>
            </a:r>
          </a:p>
        </p:txBody>
      </p:sp>
      <p:sp>
        <p:nvSpPr>
          <p:cNvPr id="5" name="Rectangle 4"/>
          <p:cNvSpPr/>
          <p:nvPr/>
        </p:nvSpPr>
        <p:spPr>
          <a:xfrm>
            <a:off x="838200" y="6142488"/>
            <a:ext cx="10820400" cy="338554"/>
          </a:xfrm>
          <a:prstGeom prst="rect">
            <a:avLst/>
          </a:prstGeom>
        </p:spPr>
        <p:txBody>
          <a:bodyPr wrap="square">
            <a:spAutoFit/>
          </a:bodyPr>
          <a:lstStyle/>
          <a:p>
            <a:r>
              <a:rPr lang="en-US" sz="1600" dirty="0">
                <a:solidFill>
                  <a:srgbClr val="FF0000"/>
                </a:solidFill>
              </a:rPr>
              <a:t>https://www.unoosa.org/oosa/en/ourwork/psa/gnss/gnss.html</a:t>
            </a:r>
          </a:p>
        </p:txBody>
      </p:sp>
      <p:pic>
        <p:nvPicPr>
          <p:cNvPr id="6" name="Picture 5"/>
          <p:cNvPicPr>
            <a:picLocks noChangeAspect="1"/>
          </p:cNvPicPr>
          <p:nvPr/>
        </p:nvPicPr>
        <p:blipFill>
          <a:blip r:embed="rId2"/>
          <a:stretch>
            <a:fillRect/>
          </a:stretch>
        </p:blipFill>
        <p:spPr>
          <a:xfrm>
            <a:off x="8205410" y="2181847"/>
            <a:ext cx="3773708" cy="3469481"/>
          </a:xfrm>
          <a:prstGeom prst="rect">
            <a:avLst/>
          </a:prstGeom>
        </p:spPr>
      </p:pic>
    </p:spTree>
    <p:extLst>
      <p:ext uri="{BB962C8B-B14F-4D97-AF65-F5344CB8AC3E}">
        <p14:creationId xmlns:p14="http://schemas.microsoft.com/office/powerpoint/2010/main" val="2273438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 Principle</a:t>
            </a:r>
          </a:p>
        </p:txBody>
      </p:sp>
      <p:sp>
        <p:nvSpPr>
          <p:cNvPr id="11" name="Content Placeholder 2"/>
          <p:cNvSpPr>
            <a:spLocks noGrp="1"/>
          </p:cNvSpPr>
          <p:nvPr>
            <p:ph idx="1"/>
          </p:nvPr>
        </p:nvSpPr>
        <p:spPr>
          <a:xfrm>
            <a:off x="555177" y="1690687"/>
            <a:ext cx="7050121" cy="4727045"/>
          </a:xfrm>
        </p:spPr>
        <p:txBody>
          <a:bodyPr>
            <a:noAutofit/>
          </a:bodyPr>
          <a:lstStyle/>
          <a:p>
            <a:pPr lvl="0" algn="just">
              <a:lnSpc>
                <a:spcPct val="170000"/>
              </a:lnSpc>
            </a:pPr>
            <a:r>
              <a:rPr lang="en-US" sz="2000" dirty="0"/>
              <a:t>A photographic image is a central perspective, which implies that every light ray, which reaches the film surface during exposure, passed through the camera lens. </a:t>
            </a:r>
          </a:p>
          <a:p>
            <a:pPr lvl="0" algn="just">
              <a:lnSpc>
                <a:spcPct val="170000"/>
              </a:lnSpc>
            </a:pPr>
            <a:r>
              <a:rPr lang="en-US" sz="2000" dirty="0"/>
              <a:t>Photography implies the position of all the points is controlled by a single point of the image, which controls the Geometry of the entire photographs.</a:t>
            </a:r>
          </a:p>
          <a:p>
            <a:pPr lvl="0" algn="just">
              <a:lnSpc>
                <a:spcPct val="170000"/>
              </a:lnSpc>
            </a:pPr>
            <a:r>
              <a:rPr lang="en-US" sz="2000" b="1" dirty="0"/>
              <a:t>Principal point (PP)</a:t>
            </a:r>
            <a:r>
              <a:rPr lang="en-US" sz="2000" dirty="0"/>
              <a:t>- is the point on the image where the optical axis intersects the image plane.</a:t>
            </a:r>
          </a:p>
        </p:txBody>
      </p:sp>
      <p:pic>
        <p:nvPicPr>
          <p:cNvPr id="4" name="Picture 3"/>
          <p:cNvPicPr>
            <a:picLocks noChangeAspect="1"/>
          </p:cNvPicPr>
          <p:nvPr/>
        </p:nvPicPr>
        <p:blipFill>
          <a:blip r:embed="rId2"/>
          <a:stretch>
            <a:fillRect/>
          </a:stretch>
        </p:blipFill>
        <p:spPr>
          <a:xfrm>
            <a:off x="7605298" y="2063218"/>
            <a:ext cx="4191162" cy="3981981"/>
          </a:xfrm>
          <a:prstGeom prst="rect">
            <a:avLst/>
          </a:prstGeom>
        </p:spPr>
      </p:pic>
    </p:spTree>
    <p:extLst>
      <p:ext uri="{BB962C8B-B14F-4D97-AF65-F5344CB8AC3E}">
        <p14:creationId xmlns:p14="http://schemas.microsoft.com/office/powerpoint/2010/main" val="2257025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 Principle</a:t>
            </a:r>
          </a:p>
        </p:txBody>
      </p:sp>
      <p:sp>
        <p:nvSpPr>
          <p:cNvPr id="11" name="Content Placeholder 2"/>
          <p:cNvSpPr>
            <a:spLocks noGrp="1"/>
          </p:cNvSpPr>
          <p:nvPr>
            <p:ph idx="1"/>
          </p:nvPr>
        </p:nvSpPr>
        <p:spPr>
          <a:xfrm>
            <a:off x="555177" y="1690687"/>
            <a:ext cx="7050121" cy="4727045"/>
          </a:xfrm>
        </p:spPr>
        <p:txBody>
          <a:bodyPr>
            <a:noAutofit/>
          </a:bodyPr>
          <a:lstStyle/>
          <a:p>
            <a:pPr lvl="0" algn="just">
              <a:lnSpc>
                <a:spcPct val="170000"/>
              </a:lnSpc>
            </a:pPr>
            <a:r>
              <a:rPr lang="en-US" sz="2400" dirty="0"/>
              <a:t>The Scale (S) of the Aerial photograph can be computed either by considering the ratio of the flying height (H) above the ground and the focal length (f) or by the ratio of a known distance in the photograph (ab) and the distance on the ground (AB).</a:t>
            </a:r>
          </a:p>
        </p:txBody>
      </p:sp>
      <p:pic>
        <p:nvPicPr>
          <p:cNvPr id="3" name="Picture 2"/>
          <p:cNvPicPr>
            <a:picLocks noChangeAspect="1"/>
          </p:cNvPicPr>
          <p:nvPr/>
        </p:nvPicPr>
        <p:blipFill>
          <a:blip r:embed="rId2"/>
          <a:stretch>
            <a:fillRect/>
          </a:stretch>
        </p:blipFill>
        <p:spPr>
          <a:xfrm>
            <a:off x="8055591" y="2185307"/>
            <a:ext cx="3746597" cy="2962426"/>
          </a:xfrm>
          <a:prstGeom prst="rect">
            <a:avLst/>
          </a:prstGeom>
        </p:spPr>
      </p:pic>
      <p:pic>
        <p:nvPicPr>
          <p:cNvPr id="7" name="Picture 6"/>
          <p:cNvPicPr>
            <a:picLocks noChangeAspect="1"/>
          </p:cNvPicPr>
          <p:nvPr/>
        </p:nvPicPr>
        <p:blipFill>
          <a:blip r:embed="rId3"/>
          <a:stretch>
            <a:fillRect/>
          </a:stretch>
        </p:blipFill>
        <p:spPr>
          <a:xfrm>
            <a:off x="1812483" y="5319032"/>
            <a:ext cx="4740717" cy="514550"/>
          </a:xfrm>
          <a:prstGeom prst="rect">
            <a:avLst/>
          </a:prstGeom>
        </p:spPr>
      </p:pic>
    </p:spTree>
    <p:extLst>
      <p:ext uri="{BB962C8B-B14F-4D97-AF65-F5344CB8AC3E}">
        <p14:creationId xmlns:p14="http://schemas.microsoft.com/office/powerpoint/2010/main" val="733165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 Flight Planning</a:t>
            </a:r>
          </a:p>
        </p:txBody>
      </p:sp>
      <p:sp>
        <p:nvSpPr>
          <p:cNvPr id="11" name="Content Placeholder 2"/>
          <p:cNvSpPr>
            <a:spLocks noGrp="1"/>
          </p:cNvSpPr>
          <p:nvPr>
            <p:ph idx="1"/>
          </p:nvPr>
        </p:nvSpPr>
        <p:spPr>
          <a:xfrm>
            <a:off x="514123" y="1521355"/>
            <a:ext cx="6564010" cy="4730508"/>
          </a:xfrm>
        </p:spPr>
        <p:txBody>
          <a:bodyPr>
            <a:noAutofit/>
          </a:bodyPr>
          <a:lstStyle/>
          <a:p>
            <a:pPr lvl="0" algn="just">
              <a:lnSpc>
                <a:spcPct val="150000"/>
              </a:lnSpc>
            </a:pPr>
            <a:r>
              <a:rPr lang="en-US" sz="2200" dirty="0"/>
              <a:t>Vertical aerial photographic coverage of an area is normally taken as a series of overlapping flight strips. </a:t>
            </a:r>
          </a:p>
          <a:p>
            <a:pPr lvl="0" algn="just">
              <a:lnSpc>
                <a:spcPct val="150000"/>
              </a:lnSpc>
            </a:pPr>
            <a:r>
              <a:rPr lang="en-US" sz="2200" dirty="0"/>
              <a:t>Overlapping is required to avoid gaps on the overall image or photograph of the whole area.</a:t>
            </a:r>
          </a:p>
          <a:p>
            <a:pPr lvl="0" algn="just">
              <a:lnSpc>
                <a:spcPct val="150000"/>
              </a:lnSpc>
            </a:pPr>
            <a:r>
              <a:rPr lang="en-US" sz="2200" dirty="0"/>
              <a:t>Frontal overlap (End lap) is in the direction of the flight line and is kept at 60%.</a:t>
            </a:r>
          </a:p>
          <a:p>
            <a:pPr lvl="0" algn="just">
              <a:lnSpc>
                <a:spcPct val="150000"/>
              </a:lnSpc>
            </a:pPr>
            <a:r>
              <a:rPr lang="en-US" sz="2200" dirty="0"/>
              <a:t>Lateral overlap (Side lap) is the overlap between adjacent which is kept to about 20%-40%. </a:t>
            </a:r>
          </a:p>
        </p:txBody>
      </p:sp>
      <p:sp>
        <p:nvSpPr>
          <p:cNvPr id="4" name="TextBox 3"/>
          <p:cNvSpPr txBox="1"/>
          <p:nvPr/>
        </p:nvSpPr>
        <p:spPr>
          <a:xfrm>
            <a:off x="9000066" y="5820680"/>
            <a:ext cx="2353734" cy="369332"/>
          </a:xfrm>
          <a:prstGeom prst="rect">
            <a:avLst/>
          </a:prstGeom>
          <a:noFill/>
        </p:spPr>
        <p:txBody>
          <a:bodyPr wrap="square" rtlCol="0">
            <a:spAutoFit/>
          </a:bodyPr>
          <a:lstStyle/>
          <a:p>
            <a:r>
              <a:rPr lang="en-US" b="1" dirty="0"/>
              <a:t>Flight planning</a:t>
            </a:r>
          </a:p>
        </p:txBody>
      </p:sp>
      <p:pic>
        <p:nvPicPr>
          <p:cNvPr id="6" name="Picture 12" descr="2UA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2365" y="2125909"/>
            <a:ext cx="4335512" cy="352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705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 Overlaps</a:t>
            </a:r>
          </a:p>
        </p:txBody>
      </p:sp>
      <p:pic>
        <p:nvPicPr>
          <p:cNvPr id="5" name="Picture 4"/>
          <p:cNvPicPr>
            <a:picLocks noChangeAspect="1"/>
          </p:cNvPicPr>
          <p:nvPr/>
        </p:nvPicPr>
        <p:blipFill>
          <a:blip r:embed="rId2"/>
          <a:stretch>
            <a:fillRect/>
          </a:stretch>
        </p:blipFill>
        <p:spPr>
          <a:xfrm>
            <a:off x="557304" y="1973717"/>
            <a:ext cx="11077392" cy="4596782"/>
          </a:xfrm>
          <a:prstGeom prst="rect">
            <a:avLst/>
          </a:prstGeom>
        </p:spPr>
      </p:pic>
    </p:spTree>
    <p:extLst>
      <p:ext uri="{BB962C8B-B14F-4D97-AF65-F5344CB8AC3E}">
        <p14:creationId xmlns:p14="http://schemas.microsoft.com/office/powerpoint/2010/main" val="945135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trengths and limitations of Photogrammetry - Scout Aerial Austral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7910" y="1754452"/>
            <a:ext cx="4504912" cy="28447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Photogrammetry: Tie Points</a:t>
            </a:r>
          </a:p>
        </p:txBody>
      </p:sp>
      <p:sp>
        <p:nvSpPr>
          <p:cNvPr id="11" name="Content Placeholder 2"/>
          <p:cNvSpPr>
            <a:spLocks noGrp="1"/>
          </p:cNvSpPr>
          <p:nvPr>
            <p:ph idx="1"/>
          </p:nvPr>
        </p:nvSpPr>
        <p:spPr>
          <a:xfrm>
            <a:off x="538243" y="1572153"/>
            <a:ext cx="6691437" cy="4727045"/>
          </a:xfrm>
        </p:spPr>
        <p:txBody>
          <a:bodyPr>
            <a:noAutofit/>
          </a:bodyPr>
          <a:lstStyle/>
          <a:p>
            <a:pPr lvl="0" algn="just">
              <a:lnSpc>
                <a:spcPct val="170000"/>
              </a:lnSpc>
            </a:pPr>
            <a:r>
              <a:rPr lang="en-US" sz="2400" dirty="0"/>
              <a:t>A tie point (</a:t>
            </a:r>
            <a:r>
              <a:rPr lang="en-US" sz="2400" dirty="0" err="1"/>
              <a:t>TP</a:t>
            </a:r>
            <a:r>
              <a:rPr lang="en-US" sz="2400" dirty="0"/>
              <a:t>) is a feature that you can clearly identify in two or more images. </a:t>
            </a:r>
          </a:p>
          <a:p>
            <a:pPr lvl="0" algn="just">
              <a:lnSpc>
                <a:spcPct val="170000"/>
              </a:lnSpc>
            </a:pPr>
            <a:r>
              <a:rPr lang="en-US" sz="2400" dirty="0" err="1"/>
              <a:t>TPs</a:t>
            </a:r>
            <a:r>
              <a:rPr lang="en-US" sz="2400" dirty="0"/>
              <a:t> are used to combine individual photographs to form one overall photograph.</a:t>
            </a:r>
          </a:p>
          <a:p>
            <a:pPr lvl="0" algn="just">
              <a:lnSpc>
                <a:spcPct val="170000"/>
              </a:lnSpc>
            </a:pPr>
            <a:r>
              <a:rPr lang="en-US" sz="2400" dirty="0" err="1"/>
              <a:t>TPs</a:t>
            </a:r>
            <a:r>
              <a:rPr lang="en-US" sz="2400" dirty="0"/>
              <a:t> do not have known ground coordinates therefore Ground Control Points (</a:t>
            </a:r>
            <a:r>
              <a:rPr lang="en-US" sz="2400" dirty="0" err="1"/>
              <a:t>GCP</a:t>
            </a:r>
            <a:r>
              <a:rPr lang="en-US" sz="2400" dirty="0"/>
              <a:t>) are required.</a:t>
            </a:r>
          </a:p>
        </p:txBody>
      </p:sp>
      <p:pic>
        <p:nvPicPr>
          <p:cNvPr id="14338" name="Picture 2" descr="https://catalyst.earth/catalyst-system-files/help/COMMON/concepts/images/3by3patter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8703" y="4837185"/>
            <a:ext cx="3743325" cy="177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217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 </a:t>
            </a:r>
            <a:r>
              <a:rPr lang="en-US" dirty="0" err="1"/>
              <a:t>GCP</a:t>
            </a:r>
            <a:endParaRPr lang="en-US" dirty="0"/>
          </a:p>
        </p:txBody>
      </p:sp>
      <p:sp>
        <p:nvSpPr>
          <p:cNvPr id="11" name="Content Placeholder 2"/>
          <p:cNvSpPr>
            <a:spLocks noGrp="1"/>
          </p:cNvSpPr>
          <p:nvPr>
            <p:ph idx="1"/>
          </p:nvPr>
        </p:nvSpPr>
        <p:spPr>
          <a:xfrm>
            <a:off x="470510" y="1572153"/>
            <a:ext cx="6539890" cy="4727045"/>
          </a:xfrm>
        </p:spPr>
        <p:txBody>
          <a:bodyPr>
            <a:noAutofit/>
          </a:bodyPr>
          <a:lstStyle/>
          <a:p>
            <a:pPr lvl="0" algn="just">
              <a:lnSpc>
                <a:spcPct val="170000"/>
              </a:lnSpc>
            </a:pPr>
            <a:r>
              <a:rPr lang="en-US" sz="2200" dirty="0"/>
              <a:t>The overall photograph generated from the photogrammetric process is not spatial </a:t>
            </a:r>
            <a:r>
              <a:rPr lang="en-US" sz="2200" dirty="0" err="1"/>
              <a:t>i.e</a:t>
            </a:r>
            <a:r>
              <a:rPr lang="en-US" sz="2200" dirty="0"/>
              <a:t> have a random coordinate system.</a:t>
            </a:r>
          </a:p>
          <a:p>
            <a:pPr lvl="0" algn="just">
              <a:lnSpc>
                <a:spcPct val="170000"/>
              </a:lnSpc>
            </a:pPr>
            <a:r>
              <a:rPr lang="en-US" sz="2200" dirty="0"/>
              <a:t>GCPs are used to geo-reference the overall photograph </a:t>
            </a:r>
            <a:r>
              <a:rPr lang="en-US" sz="2200" dirty="0" err="1"/>
              <a:t>i.e</a:t>
            </a:r>
            <a:r>
              <a:rPr lang="en-US" sz="2200" dirty="0"/>
              <a:t> tie the photograph to the ground coordinate system (orthophoto).</a:t>
            </a:r>
          </a:p>
          <a:p>
            <a:pPr lvl="0" algn="just">
              <a:lnSpc>
                <a:spcPct val="170000"/>
              </a:lnSpc>
            </a:pPr>
            <a:r>
              <a:rPr lang="en-US" sz="2200" dirty="0" err="1"/>
              <a:t>GCPs</a:t>
            </a:r>
            <a:r>
              <a:rPr lang="en-US" sz="2200" dirty="0"/>
              <a:t> have both plane coordinates and elevation </a:t>
            </a:r>
            <a:r>
              <a:rPr lang="en-US" sz="2200" dirty="0" err="1"/>
              <a:t>i.e</a:t>
            </a:r>
            <a:r>
              <a:rPr lang="en-US" sz="2200" dirty="0"/>
              <a:t> (X, Y, Z)</a:t>
            </a:r>
          </a:p>
        </p:txBody>
      </p:sp>
      <p:pic>
        <p:nvPicPr>
          <p:cNvPr id="8" name="Picture 4" descr="PDF] A Direct Determination of the Orientation Parameters in the  Collinearity Equations | Semantic Sch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8090" y="961047"/>
            <a:ext cx="3413571" cy="24659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normal case of the stereo photogrammetry.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173" y="3872375"/>
            <a:ext cx="3128971" cy="22462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453239" y="6145309"/>
            <a:ext cx="3486509" cy="307777"/>
          </a:xfrm>
          <a:prstGeom prst="rect">
            <a:avLst/>
          </a:prstGeom>
          <a:noFill/>
        </p:spPr>
        <p:txBody>
          <a:bodyPr wrap="square" rtlCol="0">
            <a:spAutoFit/>
          </a:bodyPr>
          <a:lstStyle/>
          <a:p>
            <a:r>
              <a:rPr lang="en-US" sz="1400" b="1" dirty="0"/>
              <a:t>Same </a:t>
            </a:r>
            <a:r>
              <a:rPr lang="en-US" sz="1400" b="1" dirty="0" err="1"/>
              <a:t>GCP</a:t>
            </a:r>
            <a:r>
              <a:rPr lang="en-US" sz="1400" b="1" dirty="0"/>
              <a:t> on both overlapping photographs</a:t>
            </a:r>
          </a:p>
        </p:txBody>
      </p:sp>
      <p:sp>
        <p:nvSpPr>
          <p:cNvPr id="12" name="TextBox 11"/>
          <p:cNvSpPr txBox="1"/>
          <p:nvPr/>
        </p:nvSpPr>
        <p:spPr>
          <a:xfrm>
            <a:off x="7916533" y="3427039"/>
            <a:ext cx="2551820" cy="307777"/>
          </a:xfrm>
          <a:prstGeom prst="rect">
            <a:avLst/>
          </a:prstGeom>
          <a:noFill/>
        </p:spPr>
        <p:txBody>
          <a:bodyPr wrap="square" rtlCol="0">
            <a:spAutoFit/>
          </a:bodyPr>
          <a:lstStyle/>
          <a:p>
            <a:r>
              <a:rPr lang="en-US" sz="1400" b="1" dirty="0" err="1"/>
              <a:t>GCP</a:t>
            </a:r>
            <a:r>
              <a:rPr lang="en-US" sz="1400" b="1" dirty="0"/>
              <a:t> both on photo and ground</a:t>
            </a:r>
          </a:p>
        </p:txBody>
      </p:sp>
    </p:spTree>
    <p:extLst>
      <p:ext uri="{BB962C8B-B14F-4D97-AF65-F5344CB8AC3E}">
        <p14:creationId xmlns:p14="http://schemas.microsoft.com/office/powerpoint/2010/main" val="3221361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 Mosaicking</a:t>
            </a:r>
          </a:p>
        </p:txBody>
      </p:sp>
      <p:pic>
        <p:nvPicPr>
          <p:cNvPr id="6" name="Picture 2" descr="Best photogrammetry software for drone mapping | Wingt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335" y="2001327"/>
            <a:ext cx="5190355" cy="401214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281209" y="1529980"/>
            <a:ext cx="6430141" cy="5133445"/>
          </a:xfrm>
        </p:spPr>
        <p:txBody>
          <a:bodyPr>
            <a:noAutofit/>
          </a:bodyPr>
          <a:lstStyle/>
          <a:p>
            <a:pPr lvl="0" algn="just">
              <a:lnSpc>
                <a:spcPct val="150000"/>
              </a:lnSpc>
            </a:pPr>
            <a:r>
              <a:rPr lang="en-US" sz="2200" dirty="0"/>
              <a:t>Mosaic is an image produced as a result of joining a series of smaller photographs together to form one photograph.</a:t>
            </a:r>
          </a:p>
          <a:p>
            <a:pPr lvl="0" algn="just">
              <a:lnSpc>
                <a:spcPct val="150000"/>
              </a:lnSpc>
            </a:pPr>
            <a:r>
              <a:rPr lang="en-US" sz="2200" dirty="0"/>
              <a:t>Mosaicking is done using image processing software.</a:t>
            </a:r>
          </a:p>
          <a:p>
            <a:pPr lvl="0" algn="just">
              <a:lnSpc>
                <a:spcPct val="150000"/>
              </a:lnSpc>
            </a:pPr>
            <a:r>
              <a:rPr lang="en-US" sz="2200" dirty="0"/>
              <a:t>Individual photographs are stitched together using tie points.</a:t>
            </a:r>
          </a:p>
          <a:p>
            <a:pPr lvl="0" algn="just">
              <a:lnSpc>
                <a:spcPct val="150000"/>
              </a:lnSpc>
            </a:pPr>
            <a:r>
              <a:rPr lang="en-US" sz="2200" dirty="0"/>
              <a:t>The </a:t>
            </a:r>
            <a:r>
              <a:rPr lang="en-US" sz="2200" dirty="0" err="1"/>
              <a:t>GCPs</a:t>
            </a:r>
            <a:r>
              <a:rPr lang="en-US" sz="2200" dirty="0"/>
              <a:t> are used to geo-reference the mosaic </a:t>
            </a:r>
            <a:r>
              <a:rPr lang="en-US" sz="2200" dirty="0" err="1"/>
              <a:t>i.e</a:t>
            </a:r>
            <a:r>
              <a:rPr lang="en-US" sz="2200" dirty="0"/>
              <a:t> the overall image is tied to the ground coordinate system. </a:t>
            </a:r>
          </a:p>
        </p:txBody>
      </p:sp>
    </p:spTree>
    <p:extLst>
      <p:ext uri="{BB962C8B-B14F-4D97-AF65-F5344CB8AC3E}">
        <p14:creationId xmlns:p14="http://schemas.microsoft.com/office/powerpoint/2010/main" val="3311299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 Aerial (Aircraft Based)</a:t>
            </a:r>
          </a:p>
        </p:txBody>
      </p:sp>
      <p:sp>
        <p:nvSpPr>
          <p:cNvPr id="11" name="Content Placeholder 2"/>
          <p:cNvSpPr>
            <a:spLocks noGrp="1"/>
          </p:cNvSpPr>
          <p:nvPr>
            <p:ph idx="1"/>
          </p:nvPr>
        </p:nvSpPr>
        <p:spPr>
          <a:xfrm>
            <a:off x="487680" y="1549114"/>
            <a:ext cx="11216640" cy="4730508"/>
          </a:xfrm>
        </p:spPr>
        <p:txBody>
          <a:bodyPr>
            <a:noAutofit/>
          </a:bodyPr>
          <a:lstStyle/>
          <a:p>
            <a:pPr lvl="0" algn="just">
              <a:lnSpc>
                <a:spcPct val="170000"/>
              </a:lnSpc>
            </a:pPr>
            <a:r>
              <a:rPr lang="en-US" sz="2400" dirty="0"/>
              <a:t>Photographs taken from an camera mounted on an aerial vehicle.</a:t>
            </a:r>
          </a:p>
          <a:p>
            <a:pPr lvl="0" algn="just">
              <a:lnSpc>
                <a:spcPct val="170000"/>
              </a:lnSpc>
            </a:pPr>
            <a:r>
              <a:rPr lang="en-US" sz="2400" dirty="0"/>
              <a:t>Make measurements using photographs.</a:t>
            </a:r>
          </a:p>
          <a:p>
            <a:pPr lvl="0" algn="just">
              <a:lnSpc>
                <a:spcPct val="170000"/>
              </a:lnSpc>
            </a:pPr>
            <a:endParaRPr lang="en-US" sz="2400" dirty="0"/>
          </a:p>
          <a:p>
            <a:pPr lvl="0" algn="just">
              <a:lnSpc>
                <a:spcPct val="170000"/>
              </a:lnSpc>
            </a:pPr>
            <a:endParaRPr lang="en-US" sz="2400" dirty="0"/>
          </a:p>
        </p:txBody>
      </p:sp>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9117" y="2779787"/>
            <a:ext cx="9245019" cy="321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368750" y="5995003"/>
            <a:ext cx="641870" cy="369332"/>
          </a:xfrm>
          <a:prstGeom prst="rect">
            <a:avLst/>
          </a:prstGeom>
          <a:noFill/>
        </p:spPr>
        <p:txBody>
          <a:bodyPr wrap="square" rtlCol="0">
            <a:spAutoFit/>
          </a:bodyPr>
          <a:lstStyle/>
          <a:p>
            <a:r>
              <a:rPr lang="en-US" b="1" dirty="0"/>
              <a:t>Map</a:t>
            </a:r>
          </a:p>
        </p:txBody>
      </p:sp>
      <p:sp>
        <p:nvSpPr>
          <p:cNvPr id="6" name="TextBox 5"/>
          <p:cNvSpPr txBox="1"/>
          <p:nvPr/>
        </p:nvSpPr>
        <p:spPr>
          <a:xfrm>
            <a:off x="5178085" y="5995003"/>
            <a:ext cx="1412495" cy="369332"/>
          </a:xfrm>
          <a:prstGeom prst="rect">
            <a:avLst/>
          </a:prstGeom>
          <a:noFill/>
        </p:spPr>
        <p:txBody>
          <a:bodyPr wrap="square" rtlCol="0">
            <a:spAutoFit/>
          </a:bodyPr>
          <a:lstStyle/>
          <a:p>
            <a:r>
              <a:rPr lang="en-US" b="1" dirty="0" err="1"/>
              <a:t>Orthophoto</a:t>
            </a:r>
            <a:endParaRPr lang="en-US" b="1" dirty="0"/>
          </a:p>
        </p:txBody>
      </p:sp>
    </p:spTree>
    <p:extLst>
      <p:ext uri="{BB962C8B-B14F-4D97-AF65-F5344CB8AC3E}">
        <p14:creationId xmlns:p14="http://schemas.microsoft.com/office/powerpoint/2010/main" val="939226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 Aerial (</a:t>
            </a:r>
            <a:r>
              <a:rPr lang="en-US" dirty="0" err="1"/>
              <a:t>UAV</a:t>
            </a:r>
            <a:r>
              <a:rPr lang="en-US" dirty="0"/>
              <a:t>/Drones)</a:t>
            </a:r>
          </a:p>
        </p:txBody>
      </p:sp>
      <p:sp>
        <p:nvSpPr>
          <p:cNvPr id="11" name="Content Placeholder 2"/>
          <p:cNvSpPr>
            <a:spLocks noGrp="1"/>
          </p:cNvSpPr>
          <p:nvPr>
            <p:ph idx="1"/>
          </p:nvPr>
        </p:nvSpPr>
        <p:spPr>
          <a:xfrm>
            <a:off x="487680" y="1487488"/>
            <a:ext cx="11216640" cy="4730508"/>
          </a:xfrm>
        </p:spPr>
        <p:txBody>
          <a:bodyPr>
            <a:noAutofit/>
          </a:bodyPr>
          <a:lstStyle/>
          <a:p>
            <a:pPr lvl="0" algn="just">
              <a:lnSpc>
                <a:spcPct val="170000"/>
              </a:lnSpc>
            </a:pPr>
            <a:r>
              <a:rPr lang="en-US" sz="2400" dirty="0"/>
              <a:t>Use of drones to capture aerial photographs.</a:t>
            </a:r>
          </a:p>
          <a:p>
            <a:pPr lvl="0" algn="just">
              <a:lnSpc>
                <a:spcPct val="170000"/>
              </a:lnSpc>
            </a:pPr>
            <a:r>
              <a:rPr lang="en-US" sz="2400" dirty="0"/>
              <a:t>Portable and cheaper than aircraft based.</a:t>
            </a:r>
          </a:p>
          <a:p>
            <a:pPr lvl="0" algn="just">
              <a:lnSpc>
                <a:spcPct val="170000"/>
              </a:lnSpc>
            </a:pPr>
            <a:endParaRPr lang="en-US" sz="2400" dirty="0"/>
          </a:p>
          <a:p>
            <a:pPr lvl="0" algn="just">
              <a:lnSpc>
                <a:spcPct val="170000"/>
              </a:lnSpc>
            </a:pPr>
            <a:endParaRPr lang="en-US" sz="2400" dirty="0"/>
          </a:p>
        </p:txBody>
      </p:sp>
      <p:pic>
        <p:nvPicPr>
          <p:cNvPr id="3" name="Picture 2"/>
          <p:cNvPicPr>
            <a:picLocks noChangeAspect="1"/>
          </p:cNvPicPr>
          <p:nvPr/>
        </p:nvPicPr>
        <p:blipFill>
          <a:blip r:embed="rId2"/>
          <a:stretch>
            <a:fillRect/>
          </a:stretch>
        </p:blipFill>
        <p:spPr>
          <a:xfrm>
            <a:off x="1882372" y="2829624"/>
            <a:ext cx="8827961" cy="3668181"/>
          </a:xfrm>
          <a:prstGeom prst="rect">
            <a:avLst/>
          </a:prstGeom>
        </p:spPr>
      </p:pic>
    </p:spTree>
    <p:extLst>
      <p:ext uri="{BB962C8B-B14F-4D97-AF65-F5344CB8AC3E}">
        <p14:creationId xmlns:p14="http://schemas.microsoft.com/office/powerpoint/2010/main" val="1245981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 Applications</a:t>
            </a:r>
          </a:p>
        </p:txBody>
      </p:sp>
      <p:sp>
        <p:nvSpPr>
          <p:cNvPr id="11" name="Content Placeholder 2"/>
          <p:cNvSpPr>
            <a:spLocks noGrp="1"/>
          </p:cNvSpPr>
          <p:nvPr>
            <p:ph idx="1"/>
          </p:nvPr>
        </p:nvSpPr>
        <p:spPr>
          <a:xfrm>
            <a:off x="700390" y="1690688"/>
            <a:ext cx="4453502" cy="4730508"/>
          </a:xfrm>
        </p:spPr>
        <p:txBody>
          <a:bodyPr>
            <a:noAutofit/>
          </a:bodyPr>
          <a:lstStyle/>
          <a:p>
            <a:pPr lvl="0" algn="just">
              <a:lnSpc>
                <a:spcPct val="170000"/>
              </a:lnSpc>
            </a:pPr>
            <a:r>
              <a:rPr lang="en-US" dirty="0"/>
              <a:t>Land Surveying</a:t>
            </a:r>
          </a:p>
          <a:p>
            <a:pPr lvl="0" algn="just">
              <a:lnSpc>
                <a:spcPct val="170000"/>
              </a:lnSpc>
            </a:pPr>
            <a:r>
              <a:rPr lang="en-US" dirty="0"/>
              <a:t>Topographic Mapping</a:t>
            </a:r>
          </a:p>
          <a:p>
            <a:pPr lvl="0" algn="just">
              <a:lnSpc>
                <a:spcPct val="170000"/>
              </a:lnSpc>
            </a:pPr>
            <a:r>
              <a:rPr lang="en-US" dirty="0"/>
              <a:t>Geological Mapping</a:t>
            </a:r>
          </a:p>
          <a:p>
            <a:pPr lvl="0" algn="just">
              <a:lnSpc>
                <a:spcPct val="170000"/>
              </a:lnSpc>
            </a:pPr>
            <a:r>
              <a:rPr lang="en-US" dirty="0"/>
              <a:t>Terrain Modelling</a:t>
            </a:r>
          </a:p>
          <a:p>
            <a:pPr lvl="0" algn="just">
              <a:lnSpc>
                <a:spcPct val="170000"/>
              </a:lnSpc>
            </a:pPr>
            <a:r>
              <a:rPr lang="en-US" dirty="0"/>
              <a:t>Engineering Design</a:t>
            </a:r>
          </a:p>
          <a:p>
            <a:pPr lvl="0" algn="just">
              <a:lnSpc>
                <a:spcPct val="170000"/>
              </a:lnSpc>
            </a:pPr>
            <a:endParaRPr lang="en-US" dirty="0"/>
          </a:p>
        </p:txBody>
      </p:sp>
      <p:sp>
        <p:nvSpPr>
          <p:cNvPr id="5" name="Content Placeholder 2"/>
          <p:cNvSpPr txBox="1">
            <a:spLocks/>
          </p:cNvSpPr>
          <p:nvPr/>
        </p:nvSpPr>
        <p:spPr>
          <a:xfrm>
            <a:off x="6027095" y="1690688"/>
            <a:ext cx="4453502" cy="4730508"/>
          </a:xfrm>
          <a:prstGeom prst="rect">
            <a:avLst/>
          </a:prstGeom>
          <a:ln w="38100">
            <a:solidFill>
              <a:srgbClr val="FF00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70000"/>
              </a:lnSpc>
            </a:pPr>
            <a:endParaRPr lang="en-US" dirty="0"/>
          </a:p>
          <a:p>
            <a:pPr algn="just">
              <a:lnSpc>
                <a:spcPct val="170000"/>
              </a:lnSpc>
            </a:pPr>
            <a:r>
              <a:rPr lang="en-US" dirty="0"/>
              <a:t>Criminology</a:t>
            </a:r>
          </a:p>
          <a:p>
            <a:pPr algn="just">
              <a:lnSpc>
                <a:spcPct val="170000"/>
              </a:lnSpc>
            </a:pPr>
            <a:r>
              <a:rPr lang="en-US" dirty="0"/>
              <a:t>Medical Photogrammetry</a:t>
            </a:r>
          </a:p>
          <a:p>
            <a:pPr algn="just">
              <a:lnSpc>
                <a:spcPct val="170000"/>
              </a:lnSpc>
            </a:pPr>
            <a:r>
              <a:rPr lang="en-US" dirty="0"/>
              <a:t>Archaeological Mapping</a:t>
            </a:r>
          </a:p>
          <a:p>
            <a:pPr algn="just">
              <a:lnSpc>
                <a:spcPct val="170000"/>
              </a:lnSpc>
            </a:pPr>
            <a:r>
              <a:rPr lang="en-US" dirty="0"/>
              <a:t>Industrial Machinery</a:t>
            </a:r>
          </a:p>
          <a:p>
            <a:pPr algn="just">
              <a:lnSpc>
                <a:spcPct val="170000"/>
              </a:lnSpc>
            </a:pPr>
            <a:endParaRPr lang="en-US" dirty="0"/>
          </a:p>
        </p:txBody>
      </p:sp>
      <p:sp>
        <p:nvSpPr>
          <p:cNvPr id="4" name="TextBox 3"/>
          <p:cNvSpPr txBox="1"/>
          <p:nvPr/>
        </p:nvSpPr>
        <p:spPr>
          <a:xfrm>
            <a:off x="7266710" y="2097791"/>
            <a:ext cx="1974272" cy="523220"/>
          </a:xfrm>
          <a:prstGeom prst="rect">
            <a:avLst/>
          </a:prstGeom>
          <a:noFill/>
        </p:spPr>
        <p:txBody>
          <a:bodyPr wrap="square" rtlCol="0">
            <a:spAutoFit/>
          </a:bodyPr>
          <a:lstStyle/>
          <a:p>
            <a:r>
              <a:rPr lang="en-US" sz="2800" b="1" dirty="0">
                <a:solidFill>
                  <a:srgbClr val="FF0000"/>
                </a:solidFill>
              </a:rPr>
              <a:t>RESEARCH</a:t>
            </a:r>
          </a:p>
        </p:txBody>
      </p:sp>
    </p:spTree>
    <p:extLst>
      <p:ext uri="{BB962C8B-B14F-4D97-AF65-F5344CB8AC3E}">
        <p14:creationId xmlns:p14="http://schemas.microsoft.com/office/powerpoint/2010/main" val="3784026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893763"/>
            <a:r>
              <a:rPr lang="en-US" dirty="0" err="1"/>
              <a:t>GNSS</a:t>
            </a:r>
            <a:r>
              <a:rPr lang="en-US" dirty="0"/>
              <a:t>: Constellations</a:t>
            </a:r>
          </a:p>
        </p:txBody>
      </p:sp>
      <p:sp>
        <p:nvSpPr>
          <p:cNvPr id="11" name="Content Placeholder 2"/>
          <p:cNvSpPr>
            <a:spLocks noGrp="1"/>
          </p:cNvSpPr>
          <p:nvPr>
            <p:ph idx="1"/>
          </p:nvPr>
        </p:nvSpPr>
        <p:spPr>
          <a:xfrm>
            <a:off x="477981" y="1690688"/>
            <a:ext cx="10875819" cy="4379295"/>
          </a:xfrm>
        </p:spPr>
        <p:txBody>
          <a:bodyPr>
            <a:noAutofit/>
          </a:bodyPr>
          <a:lstStyle/>
          <a:p>
            <a:pPr marL="457200" lvl="0" indent="-457200" algn="just">
              <a:lnSpc>
                <a:spcPct val="150000"/>
              </a:lnSpc>
              <a:buFont typeface="+mj-lt"/>
              <a:buAutoNum type="arabicPeriod"/>
              <a:tabLst>
                <a:tab pos="5299075" algn="l"/>
              </a:tabLst>
            </a:pPr>
            <a:r>
              <a:rPr lang="en-US" dirty="0"/>
              <a:t>GPS (United States)</a:t>
            </a:r>
          </a:p>
          <a:p>
            <a:pPr marL="457200" lvl="0" indent="-457200" algn="just">
              <a:lnSpc>
                <a:spcPct val="150000"/>
              </a:lnSpc>
              <a:buFont typeface="+mj-lt"/>
              <a:buAutoNum type="arabicPeriod"/>
              <a:tabLst>
                <a:tab pos="5299075" algn="l"/>
              </a:tabLst>
            </a:pPr>
            <a:r>
              <a:rPr lang="en-US" dirty="0" err="1"/>
              <a:t>GLONASS</a:t>
            </a:r>
            <a:r>
              <a:rPr lang="en-US" dirty="0"/>
              <a:t> (Russia)</a:t>
            </a:r>
          </a:p>
          <a:p>
            <a:pPr marL="457200" lvl="0" indent="-457200" algn="just">
              <a:lnSpc>
                <a:spcPct val="150000"/>
              </a:lnSpc>
              <a:buFont typeface="+mj-lt"/>
              <a:buAutoNum type="arabicPeriod"/>
              <a:tabLst>
                <a:tab pos="5299075" algn="l"/>
              </a:tabLst>
            </a:pPr>
            <a:r>
              <a:rPr lang="en-US" dirty="0" err="1"/>
              <a:t>BeiDou</a:t>
            </a:r>
            <a:r>
              <a:rPr lang="en-US" dirty="0"/>
              <a:t> (China)</a:t>
            </a:r>
          </a:p>
          <a:p>
            <a:pPr marL="457200" lvl="0" indent="-457200" algn="just">
              <a:lnSpc>
                <a:spcPct val="150000"/>
              </a:lnSpc>
              <a:buFont typeface="+mj-lt"/>
              <a:buAutoNum type="arabicPeriod"/>
              <a:tabLst>
                <a:tab pos="5299075" algn="l"/>
              </a:tabLst>
            </a:pPr>
            <a:r>
              <a:rPr lang="en-US" dirty="0"/>
              <a:t>Galileo </a:t>
            </a:r>
            <a:r>
              <a:rPr lang="en-US" dirty="0" err="1"/>
              <a:t>GNSS</a:t>
            </a:r>
            <a:r>
              <a:rPr lang="en-US" dirty="0"/>
              <a:t> system (European Union)</a:t>
            </a:r>
          </a:p>
          <a:p>
            <a:pPr marL="457200" lvl="0" indent="-457200" algn="just">
              <a:lnSpc>
                <a:spcPct val="150000"/>
              </a:lnSpc>
              <a:buFont typeface="+mj-lt"/>
              <a:buAutoNum type="arabicPeriod"/>
              <a:tabLst>
                <a:tab pos="5299075" algn="l"/>
              </a:tabLst>
            </a:pPr>
            <a:r>
              <a:rPr lang="en-US" dirty="0" err="1"/>
              <a:t>IRNSS</a:t>
            </a:r>
            <a:r>
              <a:rPr lang="en-US" dirty="0"/>
              <a:t> regional navigation satellite system (India)</a:t>
            </a:r>
          </a:p>
          <a:p>
            <a:pPr marL="457200" lvl="0" indent="-457200" algn="just">
              <a:lnSpc>
                <a:spcPct val="150000"/>
              </a:lnSpc>
              <a:buFont typeface="+mj-lt"/>
              <a:buAutoNum type="arabicPeriod"/>
              <a:tabLst>
                <a:tab pos="5299075" algn="l"/>
              </a:tabLst>
            </a:pPr>
            <a:r>
              <a:rPr lang="en-US" dirty="0" err="1"/>
              <a:t>QZSS</a:t>
            </a:r>
            <a:r>
              <a:rPr lang="en-US" dirty="0"/>
              <a:t> regional navigation satellite system (Japan)</a:t>
            </a:r>
          </a:p>
        </p:txBody>
      </p:sp>
      <p:pic>
        <p:nvPicPr>
          <p:cNvPr id="5" name="Picture 4"/>
          <p:cNvPicPr>
            <a:picLocks noChangeAspect="1"/>
          </p:cNvPicPr>
          <p:nvPr/>
        </p:nvPicPr>
        <p:blipFill>
          <a:blip r:embed="rId2"/>
          <a:stretch>
            <a:fillRect/>
          </a:stretch>
        </p:blipFill>
        <p:spPr>
          <a:xfrm>
            <a:off x="8205410" y="2181847"/>
            <a:ext cx="3773708" cy="3469481"/>
          </a:xfrm>
          <a:prstGeom prst="rect">
            <a:avLst/>
          </a:prstGeom>
        </p:spPr>
      </p:pic>
      <p:sp>
        <p:nvSpPr>
          <p:cNvPr id="6" name="Rectangle 5"/>
          <p:cNvSpPr/>
          <p:nvPr/>
        </p:nvSpPr>
        <p:spPr>
          <a:xfrm>
            <a:off x="838200" y="6350306"/>
            <a:ext cx="10820400" cy="338554"/>
          </a:xfrm>
          <a:prstGeom prst="rect">
            <a:avLst/>
          </a:prstGeom>
        </p:spPr>
        <p:txBody>
          <a:bodyPr wrap="square">
            <a:spAutoFit/>
          </a:bodyPr>
          <a:lstStyle/>
          <a:p>
            <a:r>
              <a:rPr lang="en-US" sz="1600" dirty="0">
                <a:solidFill>
                  <a:srgbClr val="FF0000"/>
                </a:solidFill>
              </a:rPr>
              <a:t>https://www.gnss.ca/gnss/1281-chapter-2-basic-gnss-concepts?active=1281&amp;chapter=Chapter+2+-+Basic+GNSS+Concepts</a:t>
            </a:r>
          </a:p>
        </p:txBody>
      </p:sp>
    </p:spTree>
    <p:extLst>
      <p:ext uri="{BB962C8B-B14F-4D97-AF65-F5344CB8AC3E}">
        <p14:creationId xmlns:p14="http://schemas.microsoft.com/office/powerpoint/2010/main" val="2829599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 Land Surveying</a:t>
            </a:r>
          </a:p>
        </p:txBody>
      </p:sp>
      <p:sp>
        <p:nvSpPr>
          <p:cNvPr id="11" name="Content Placeholder 2"/>
          <p:cNvSpPr>
            <a:spLocks noGrp="1"/>
          </p:cNvSpPr>
          <p:nvPr>
            <p:ph idx="1"/>
          </p:nvPr>
        </p:nvSpPr>
        <p:spPr>
          <a:xfrm>
            <a:off x="514123" y="1402821"/>
            <a:ext cx="5920544" cy="4730508"/>
          </a:xfrm>
        </p:spPr>
        <p:txBody>
          <a:bodyPr>
            <a:noAutofit/>
          </a:bodyPr>
          <a:lstStyle/>
          <a:p>
            <a:pPr lvl="0" algn="just">
              <a:lnSpc>
                <a:spcPct val="170000"/>
              </a:lnSpc>
            </a:pPr>
            <a:r>
              <a:rPr lang="en-US" sz="2400" dirty="0"/>
              <a:t>Surveying or land surveying is the technique, profession, and science of determining the terrestrial or three-dimensional position of points and the distances and angles between them. </a:t>
            </a:r>
          </a:p>
          <a:p>
            <a:pPr lvl="0" algn="just">
              <a:lnSpc>
                <a:spcPct val="170000"/>
              </a:lnSpc>
            </a:pPr>
            <a:r>
              <a:rPr lang="en-US" sz="2400" dirty="0"/>
              <a:t>It involves land use land cover planning urban planning wasteland mapping, etc.</a:t>
            </a:r>
          </a:p>
        </p:txBody>
      </p:sp>
      <p:pic>
        <p:nvPicPr>
          <p:cNvPr id="3" name="Picture 2"/>
          <p:cNvPicPr>
            <a:picLocks noChangeAspect="1"/>
          </p:cNvPicPr>
          <p:nvPr/>
        </p:nvPicPr>
        <p:blipFill>
          <a:blip r:embed="rId2"/>
          <a:stretch>
            <a:fillRect/>
          </a:stretch>
        </p:blipFill>
        <p:spPr>
          <a:xfrm rot="10800000">
            <a:off x="6762224" y="2299154"/>
            <a:ext cx="5255152" cy="2937843"/>
          </a:xfrm>
          <a:prstGeom prst="rect">
            <a:avLst/>
          </a:prstGeom>
        </p:spPr>
      </p:pic>
      <p:sp>
        <p:nvSpPr>
          <p:cNvPr id="4" name="TextBox 3"/>
          <p:cNvSpPr txBox="1"/>
          <p:nvPr/>
        </p:nvSpPr>
        <p:spPr>
          <a:xfrm>
            <a:off x="7501466" y="5486998"/>
            <a:ext cx="4055533" cy="646331"/>
          </a:xfrm>
          <a:prstGeom prst="rect">
            <a:avLst/>
          </a:prstGeom>
          <a:noFill/>
        </p:spPr>
        <p:txBody>
          <a:bodyPr wrap="square" rtlCol="0">
            <a:spAutoFit/>
          </a:bodyPr>
          <a:lstStyle/>
          <a:p>
            <a:r>
              <a:rPr lang="en-US" b="1" dirty="0"/>
              <a:t>Area demarcation for land surveying</a:t>
            </a:r>
            <a:br>
              <a:rPr lang="en-US" b="1" dirty="0"/>
            </a:br>
            <a:endParaRPr lang="en-US" b="1" dirty="0"/>
          </a:p>
        </p:txBody>
      </p:sp>
    </p:spTree>
    <p:extLst>
      <p:ext uri="{BB962C8B-B14F-4D97-AF65-F5344CB8AC3E}">
        <p14:creationId xmlns:p14="http://schemas.microsoft.com/office/powerpoint/2010/main" val="1166978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 Topographic Mapping</a:t>
            </a:r>
          </a:p>
        </p:txBody>
      </p:sp>
      <p:sp>
        <p:nvSpPr>
          <p:cNvPr id="11" name="Content Placeholder 2"/>
          <p:cNvSpPr>
            <a:spLocks noGrp="1"/>
          </p:cNvSpPr>
          <p:nvPr>
            <p:ph idx="1"/>
          </p:nvPr>
        </p:nvSpPr>
        <p:spPr>
          <a:xfrm>
            <a:off x="531057" y="1453621"/>
            <a:ext cx="5920544" cy="4730508"/>
          </a:xfrm>
        </p:spPr>
        <p:txBody>
          <a:bodyPr>
            <a:noAutofit/>
          </a:bodyPr>
          <a:lstStyle/>
          <a:p>
            <a:pPr lvl="0" algn="just">
              <a:lnSpc>
                <a:spcPct val="170000"/>
              </a:lnSpc>
            </a:pPr>
            <a:r>
              <a:rPr lang="en-US" sz="2400" dirty="0"/>
              <a:t>Mapping of natural and artificial physical features.</a:t>
            </a:r>
          </a:p>
          <a:p>
            <a:pPr lvl="0" algn="just">
              <a:lnSpc>
                <a:spcPct val="170000"/>
              </a:lnSpc>
            </a:pPr>
            <a:r>
              <a:rPr lang="en-US" sz="2400" dirty="0"/>
              <a:t>These features include buildings, roads, rivers, lakes, vegetation e.tc.</a:t>
            </a:r>
          </a:p>
          <a:p>
            <a:pPr lvl="0" algn="just">
              <a:lnSpc>
                <a:spcPct val="170000"/>
              </a:lnSpc>
            </a:pPr>
            <a:r>
              <a:rPr lang="en-US" sz="2400" dirty="0"/>
              <a:t>It provides topographical information of the area.</a:t>
            </a:r>
          </a:p>
          <a:p>
            <a:pPr lvl="0" algn="just">
              <a:lnSpc>
                <a:spcPct val="170000"/>
              </a:lnSpc>
            </a:pPr>
            <a:r>
              <a:rPr lang="en-US" sz="2400" dirty="0"/>
              <a:t>Elevation is represented by contour lines.</a:t>
            </a:r>
          </a:p>
        </p:txBody>
      </p:sp>
      <p:sp>
        <p:nvSpPr>
          <p:cNvPr id="5" name="TextBox 4"/>
          <p:cNvSpPr txBox="1"/>
          <p:nvPr/>
        </p:nvSpPr>
        <p:spPr>
          <a:xfrm>
            <a:off x="6891869" y="4960631"/>
            <a:ext cx="5105398" cy="369332"/>
          </a:xfrm>
          <a:prstGeom prst="rect">
            <a:avLst/>
          </a:prstGeom>
          <a:noFill/>
        </p:spPr>
        <p:txBody>
          <a:bodyPr wrap="square" rtlCol="0">
            <a:spAutoFit/>
          </a:bodyPr>
          <a:lstStyle/>
          <a:p>
            <a:r>
              <a:rPr lang="en-US" b="1" dirty="0"/>
              <a:t>Contours draped over the topography of the area</a:t>
            </a:r>
          </a:p>
        </p:txBody>
      </p:sp>
      <p:pic>
        <p:nvPicPr>
          <p:cNvPr id="4" name="Picture 3"/>
          <p:cNvPicPr>
            <a:picLocks noChangeAspect="1"/>
          </p:cNvPicPr>
          <p:nvPr/>
        </p:nvPicPr>
        <p:blipFill>
          <a:blip r:embed="rId2"/>
          <a:stretch>
            <a:fillRect/>
          </a:stretch>
        </p:blipFill>
        <p:spPr>
          <a:xfrm>
            <a:off x="7071537" y="2386576"/>
            <a:ext cx="4485462" cy="2404533"/>
          </a:xfrm>
          <a:prstGeom prst="rect">
            <a:avLst/>
          </a:prstGeom>
        </p:spPr>
      </p:pic>
    </p:spTree>
    <p:extLst>
      <p:ext uri="{BB962C8B-B14F-4D97-AF65-F5344CB8AC3E}">
        <p14:creationId xmlns:p14="http://schemas.microsoft.com/office/powerpoint/2010/main" val="3902709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 Terrain Modelling</a:t>
            </a:r>
          </a:p>
        </p:txBody>
      </p:sp>
      <p:sp>
        <p:nvSpPr>
          <p:cNvPr id="11" name="Content Placeholder 2"/>
          <p:cNvSpPr>
            <a:spLocks noGrp="1"/>
          </p:cNvSpPr>
          <p:nvPr>
            <p:ph idx="1"/>
          </p:nvPr>
        </p:nvSpPr>
        <p:spPr>
          <a:xfrm>
            <a:off x="531057" y="1453621"/>
            <a:ext cx="5920544" cy="4730508"/>
          </a:xfrm>
        </p:spPr>
        <p:txBody>
          <a:bodyPr>
            <a:noAutofit/>
          </a:bodyPr>
          <a:lstStyle/>
          <a:p>
            <a:pPr lvl="0" algn="just">
              <a:lnSpc>
                <a:spcPct val="170000"/>
              </a:lnSpc>
            </a:pPr>
            <a:r>
              <a:rPr lang="en-US" sz="2400" dirty="0"/>
              <a:t>Digital Elevation Models (</a:t>
            </a:r>
            <a:r>
              <a:rPr lang="en-US" sz="2400" dirty="0" err="1"/>
              <a:t>DEMs</a:t>
            </a:r>
            <a:r>
              <a:rPr lang="en-US" sz="2400" dirty="0"/>
              <a:t>), Spot Heights and Contours  used for:</a:t>
            </a:r>
          </a:p>
          <a:p>
            <a:pPr marL="514350" lvl="0" indent="-514350" algn="just">
              <a:lnSpc>
                <a:spcPct val="170000"/>
              </a:lnSpc>
              <a:buFont typeface="+mj-lt"/>
              <a:buAutoNum type="romanLcPeriod"/>
            </a:pPr>
            <a:r>
              <a:rPr lang="en-US" sz="2400" dirty="0"/>
              <a:t>Superimposed over an </a:t>
            </a:r>
            <a:r>
              <a:rPr lang="en-US" sz="2400" dirty="0" err="1"/>
              <a:t>orthophoto</a:t>
            </a:r>
            <a:endParaRPr lang="en-US" sz="2400" dirty="0"/>
          </a:p>
          <a:p>
            <a:pPr marL="514350" lvl="0" indent="-514350" algn="just">
              <a:lnSpc>
                <a:spcPct val="170000"/>
              </a:lnSpc>
              <a:buFont typeface="+mj-lt"/>
              <a:buAutoNum type="romanLcPeriod"/>
            </a:pPr>
            <a:r>
              <a:rPr lang="en-US" sz="2400" dirty="0"/>
              <a:t>determine irrigation requirements</a:t>
            </a:r>
          </a:p>
          <a:p>
            <a:pPr marL="514350" lvl="0" indent="-514350" algn="just">
              <a:lnSpc>
                <a:spcPct val="170000"/>
              </a:lnSpc>
              <a:buFont typeface="+mj-lt"/>
              <a:buAutoNum type="romanLcPeriod"/>
            </a:pPr>
            <a:r>
              <a:rPr lang="en-US" sz="2400" dirty="0"/>
              <a:t>determine drainage requirements</a:t>
            </a:r>
          </a:p>
        </p:txBody>
      </p:sp>
      <p:sp>
        <p:nvSpPr>
          <p:cNvPr id="5" name="TextBox 4"/>
          <p:cNvSpPr txBox="1"/>
          <p:nvPr/>
        </p:nvSpPr>
        <p:spPr>
          <a:xfrm>
            <a:off x="7086602" y="3660372"/>
            <a:ext cx="4267198" cy="307777"/>
          </a:xfrm>
          <a:prstGeom prst="rect">
            <a:avLst/>
          </a:prstGeom>
          <a:noFill/>
        </p:spPr>
        <p:txBody>
          <a:bodyPr wrap="square" rtlCol="0">
            <a:spAutoFit/>
          </a:bodyPr>
          <a:lstStyle/>
          <a:p>
            <a:r>
              <a:rPr lang="en-US" sz="1400" b="1" dirty="0"/>
              <a:t>Contour superimposed on an </a:t>
            </a:r>
            <a:r>
              <a:rPr lang="en-US" sz="1400" b="1" dirty="0" err="1"/>
              <a:t>orthophoto</a:t>
            </a:r>
            <a:endParaRPr lang="en-US" sz="1400" b="1" dirty="0"/>
          </a:p>
        </p:txBody>
      </p:sp>
      <p:pic>
        <p:nvPicPr>
          <p:cNvPr id="3" name="Picture 2"/>
          <p:cNvPicPr>
            <a:picLocks noChangeAspect="1"/>
          </p:cNvPicPr>
          <p:nvPr/>
        </p:nvPicPr>
        <p:blipFill>
          <a:blip r:embed="rId2"/>
          <a:stretch>
            <a:fillRect/>
          </a:stretch>
        </p:blipFill>
        <p:spPr>
          <a:xfrm>
            <a:off x="7154600" y="1478766"/>
            <a:ext cx="3699667" cy="2181606"/>
          </a:xfrm>
          <a:prstGeom prst="rect">
            <a:avLst/>
          </a:prstGeom>
        </p:spPr>
      </p:pic>
      <p:pic>
        <p:nvPicPr>
          <p:cNvPr id="6" name="Picture 5"/>
          <p:cNvPicPr>
            <a:picLocks noChangeAspect="1"/>
          </p:cNvPicPr>
          <p:nvPr/>
        </p:nvPicPr>
        <p:blipFill>
          <a:blip r:embed="rId3"/>
          <a:stretch>
            <a:fillRect/>
          </a:stretch>
        </p:blipFill>
        <p:spPr>
          <a:xfrm>
            <a:off x="7082367" y="4029704"/>
            <a:ext cx="3843867" cy="2286173"/>
          </a:xfrm>
          <a:prstGeom prst="rect">
            <a:avLst/>
          </a:prstGeom>
        </p:spPr>
      </p:pic>
      <p:sp>
        <p:nvSpPr>
          <p:cNvPr id="8" name="TextBox 7"/>
          <p:cNvSpPr txBox="1"/>
          <p:nvPr/>
        </p:nvSpPr>
        <p:spPr>
          <a:xfrm>
            <a:off x="6858000" y="6315877"/>
            <a:ext cx="4495800" cy="307777"/>
          </a:xfrm>
          <a:prstGeom prst="rect">
            <a:avLst/>
          </a:prstGeom>
          <a:noFill/>
        </p:spPr>
        <p:txBody>
          <a:bodyPr wrap="square" rtlCol="0">
            <a:spAutoFit/>
          </a:bodyPr>
          <a:lstStyle/>
          <a:p>
            <a:r>
              <a:rPr lang="en-US" sz="1400" b="1" dirty="0"/>
              <a:t>DEM extracted from Stereo </a:t>
            </a:r>
            <a:r>
              <a:rPr lang="en-US" sz="1400" b="1" dirty="0" err="1"/>
              <a:t>IKONOS</a:t>
            </a:r>
            <a:r>
              <a:rPr lang="en-US" sz="1400" b="1" dirty="0"/>
              <a:t> satellite image data</a:t>
            </a:r>
          </a:p>
        </p:txBody>
      </p:sp>
    </p:spTree>
    <p:extLst>
      <p:ext uri="{BB962C8B-B14F-4D97-AF65-F5344CB8AC3E}">
        <p14:creationId xmlns:p14="http://schemas.microsoft.com/office/powerpoint/2010/main" val="1032745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 Surface Mining</a:t>
            </a:r>
          </a:p>
        </p:txBody>
      </p:sp>
      <p:sp>
        <p:nvSpPr>
          <p:cNvPr id="11" name="Content Placeholder 2"/>
          <p:cNvSpPr>
            <a:spLocks noGrp="1"/>
          </p:cNvSpPr>
          <p:nvPr>
            <p:ph idx="1"/>
          </p:nvPr>
        </p:nvSpPr>
        <p:spPr>
          <a:xfrm>
            <a:off x="531057" y="1453621"/>
            <a:ext cx="5920544" cy="4730508"/>
          </a:xfrm>
        </p:spPr>
        <p:txBody>
          <a:bodyPr>
            <a:noAutofit/>
          </a:bodyPr>
          <a:lstStyle/>
          <a:p>
            <a:pPr lvl="0" algn="just">
              <a:lnSpc>
                <a:spcPct val="170000"/>
              </a:lnSpc>
            </a:pPr>
            <a:r>
              <a:rPr lang="en-US" sz="2400" dirty="0"/>
              <a:t>Drones/</a:t>
            </a:r>
            <a:r>
              <a:rPr lang="en-US" sz="2400" dirty="0" err="1"/>
              <a:t>UAVs</a:t>
            </a:r>
            <a:r>
              <a:rPr lang="en-US" sz="2400" dirty="0"/>
              <a:t> capture aerial photos of an open pit mine.</a:t>
            </a:r>
          </a:p>
          <a:p>
            <a:pPr lvl="0" algn="just">
              <a:lnSpc>
                <a:spcPct val="170000"/>
              </a:lnSpc>
            </a:pPr>
            <a:r>
              <a:rPr lang="en-US" sz="2400" dirty="0"/>
              <a:t>A mosaic is produced using software.</a:t>
            </a:r>
          </a:p>
          <a:p>
            <a:pPr lvl="0" algn="just">
              <a:lnSpc>
                <a:spcPct val="170000"/>
              </a:lnSpc>
            </a:pPr>
            <a:r>
              <a:rPr lang="en-US" sz="2400" dirty="0"/>
              <a:t>Contours are generated from the mosaic.</a:t>
            </a:r>
          </a:p>
          <a:p>
            <a:pPr lvl="0" algn="just">
              <a:lnSpc>
                <a:spcPct val="170000"/>
              </a:lnSpc>
            </a:pPr>
            <a:r>
              <a:rPr lang="en-US" sz="2400" dirty="0"/>
              <a:t>Contours are used to calculate the volume of stock piles and excavations. </a:t>
            </a:r>
          </a:p>
          <a:p>
            <a:pPr marL="0" lvl="0" indent="0" algn="just">
              <a:lnSpc>
                <a:spcPct val="170000"/>
              </a:lnSpc>
              <a:buNone/>
            </a:pPr>
            <a:endParaRPr lang="en-US" sz="2400" dirty="0"/>
          </a:p>
        </p:txBody>
      </p:sp>
      <p:sp>
        <p:nvSpPr>
          <p:cNvPr id="5" name="TextBox 4"/>
          <p:cNvSpPr txBox="1"/>
          <p:nvPr/>
        </p:nvSpPr>
        <p:spPr>
          <a:xfrm>
            <a:off x="6394312" y="5965391"/>
            <a:ext cx="5407325" cy="338554"/>
          </a:xfrm>
          <a:prstGeom prst="rect">
            <a:avLst/>
          </a:prstGeom>
          <a:noFill/>
        </p:spPr>
        <p:txBody>
          <a:bodyPr wrap="square" rtlCol="0">
            <a:spAutoFit/>
          </a:bodyPr>
          <a:lstStyle/>
          <a:p>
            <a:r>
              <a:rPr lang="en-US" sz="1600" b="1" dirty="0"/>
              <a:t>Contours generated from an </a:t>
            </a:r>
            <a:r>
              <a:rPr lang="en-US" sz="1600" b="1" dirty="0" err="1"/>
              <a:t>orthophoto</a:t>
            </a:r>
            <a:r>
              <a:rPr lang="en-US" sz="1600" b="1" dirty="0"/>
              <a:t> of an open pit mine</a:t>
            </a:r>
          </a:p>
        </p:txBody>
      </p:sp>
      <p:pic>
        <p:nvPicPr>
          <p:cNvPr id="1028" name="Picture 4" descr="Low-cost UAS Photogrammetry for Mining | GIM Internatio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51" y="1912179"/>
            <a:ext cx="4511649" cy="4050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308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 Geological/Soil Mapping</a:t>
            </a:r>
          </a:p>
        </p:txBody>
      </p:sp>
      <p:sp>
        <p:nvSpPr>
          <p:cNvPr id="11" name="Content Placeholder 2"/>
          <p:cNvSpPr>
            <a:spLocks noGrp="1"/>
          </p:cNvSpPr>
          <p:nvPr>
            <p:ph idx="1"/>
          </p:nvPr>
        </p:nvSpPr>
        <p:spPr>
          <a:xfrm>
            <a:off x="531056" y="1453621"/>
            <a:ext cx="6111283" cy="4730508"/>
          </a:xfrm>
        </p:spPr>
        <p:txBody>
          <a:bodyPr>
            <a:noAutofit/>
          </a:bodyPr>
          <a:lstStyle/>
          <a:p>
            <a:pPr lvl="0" algn="just">
              <a:lnSpc>
                <a:spcPct val="170000"/>
              </a:lnSpc>
            </a:pPr>
            <a:r>
              <a:rPr lang="en-US" sz="2400" dirty="0"/>
              <a:t>The spatial pattern of joints in nature can be investigated using the software. </a:t>
            </a:r>
          </a:p>
          <a:p>
            <a:pPr lvl="0" algn="just">
              <a:lnSpc>
                <a:spcPct val="170000"/>
              </a:lnSpc>
            </a:pPr>
            <a:r>
              <a:rPr lang="en-US" sz="2400" dirty="0"/>
              <a:t>This might help to understand how physical rock properties influence the</a:t>
            </a:r>
          </a:p>
          <a:p>
            <a:pPr lvl="0" algn="just">
              <a:lnSpc>
                <a:spcPct val="170000"/>
              </a:lnSpc>
            </a:pPr>
            <a:r>
              <a:rPr lang="en-US" sz="2400" dirty="0" err="1"/>
              <a:t>Orthophotos</a:t>
            </a:r>
            <a:r>
              <a:rPr lang="en-US" sz="2400" dirty="0"/>
              <a:t> can be used to classify different soil types through image classification.</a:t>
            </a:r>
          </a:p>
          <a:p>
            <a:pPr marL="0" lvl="0" indent="0" algn="just">
              <a:lnSpc>
                <a:spcPct val="170000"/>
              </a:lnSpc>
              <a:buNone/>
            </a:pPr>
            <a:endParaRPr lang="en-US" sz="2400" dirty="0"/>
          </a:p>
        </p:txBody>
      </p:sp>
      <p:sp>
        <p:nvSpPr>
          <p:cNvPr id="5" name="TextBox 4"/>
          <p:cNvSpPr txBox="1"/>
          <p:nvPr/>
        </p:nvSpPr>
        <p:spPr>
          <a:xfrm>
            <a:off x="7013275" y="5289552"/>
            <a:ext cx="4642450" cy="369332"/>
          </a:xfrm>
          <a:prstGeom prst="rect">
            <a:avLst/>
          </a:prstGeom>
          <a:noFill/>
        </p:spPr>
        <p:txBody>
          <a:bodyPr wrap="square" rtlCol="0">
            <a:spAutoFit/>
          </a:bodyPr>
          <a:lstStyle/>
          <a:p>
            <a:r>
              <a:rPr lang="en-US" sz="1400" b="1" dirty="0"/>
              <a:t>Lithological map draped over the </a:t>
            </a:r>
            <a:r>
              <a:rPr lang="en-US" b="1" dirty="0"/>
              <a:t>topography</a:t>
            </a:r>
            <a:endParaRPr lang="en-US" sz="1400" b="1" dirty="0"/>
          </a:p>
        </p:txBody>
      </p:sp>
      <p:pic>
        <p:nvPicPr>
          <p:cNvPr id="3" name="Picture 2"/>
          <p:cNvPicPr>
            <a:picLocks noChangeAspect="1"/>
          </p:cNvPicPr>
          <p:nvPr/>
        </p:nvPicPr>
        <p:blipFill rotWithShape="1">
          <a:blip r:embed="rId2"/>
          <a:srcRect l="14205"/>
          <a:stretch/>
        </p:blipFill>
        <p:spPr>
          <a:xfrm>
            <a:off x="6711035" y="2036619"/>
            <a:ext cx="5246930" cy="3060891"/>
          </a:xfrm>
          <a:prstGeom prst="rect">
            <a:avLst/>
          </a:prstGeom>
        </p:spPr>
      </p:pic>
    </p:spTree>
    <p:extLst>
      <p:ext uri="{BB962C8B-B14F-4D97-AF65-F5344CB8AC3E}">
        <p14:creationId xmlns:p14="http://schemas.microsoft.com/office/powerpoint/2010/main" val="1027763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 Engineering Design</a:t>
            </a:r>
          </a:p>
        </p:txBody>
      </p:sp>
      <p:sp>
        <p:nvSpPr>
          <p:cNvPr id="11" name="Content Placeholder 2"/>
          <p:cNvSpPr>
            <a:spLocks noGrp="1"/>
          </p:cNvSpPr>
          <p:nvPr>
            <p:ph idx="1"/>
          </p:nvPr>
        </p:nvSpPr>
        <p:spPr>
          <a:xfrm>
            <a:off x="531057" y="1453621"/>
            <a:ext cx="5920544" cy="4730508"/>
          </a:xfrm>
        </p:spPr>
        <p:txBody>
          <a:bodyPr>
            <a:noAutofit/>
          </a:bodyPr>
          <a:lstStyle/>
          <a:p>
            <a:pPr lvl="0" algn="just">
              <a:lnSpc>
                <a:spcPct val="170000"/>
              </a:lnSpc>
            </a:pPr>
            <a:r>
              <a:rPr lang="en-US" sz="2400" dirty="0"/>
              <a:t>3D model of a busy intersection and railway junction.</a:t>
            </a:r>
          </a:p>
          <a:p>
            <a:pPr lvl="0" algn="just">
              <a:lnSpc>
                <a:spcPct val="170000"/>
              </a:lnSpc>
            </a:pPr>
            <a:r>
              <a:rPr lang="en-US" sz="2400" dirty="0"/>
              <a:t>useful for urban infrastructure planning.</a:t>
            </a:r>
          </a:p>
          <a:p>
            <a:pPr lvl="0" algn="just">
              <a:lnSpc>
                <a:spcPct val="170000"/>
              </a:lnSpc>
            </a:pPr>
            <a:r>
              <a:rPr lang="en-US" sz="2400" dirty="0"/>
              <a:t>useful for infrastructure design and modelling.</a:t>
            </a:r>
          </a:p>
        </p:txBody>
      </p:sp>
      <p:sp>
        <p:nvSpPr>
          <p:cNvPr id="5" name="TextBox 4"/>
          <p:cNvSpPr txBox="1"/>
          <p:nvPr/>
        </p:nvSpPr>
        <p:spPr>
          <a:xfrm>
            <a:off x="7262657" y="5331116"/>
            <a:ext cx="4642450" cy="338554"/>
          </a:xfrm>
          <a:prstGeom prst="rect">
            <a:avLst/>
          </a:prstGeom>
          <a:noFill/>
        </p:spPr>
        <p:txBody>
          <a:bodyPr wrap="square" rtlCol="0">
            <a:spAutoFit/>
          </a:bodyPr>
          <a:lstStyle/>
          <a:p>
            <a:r>
              <a:rPr lang="en-US" sz="1400" b="1" dirty="0"/>
              <a:t>Road Design </a:t>
            </a:r>
            <a:r>
              <a:rPr lang="en-US" sz="1600" b="1" dirty="0"/>
              <a:t>superimposed</a:t>
            </a:r>
            <a:r>
              <a:rPr lang="en-US" sz="1400" b="1" dirty="0"/>
              <a:t> over an </a:t>
            </a:r>
            <a:r>
              <a:rPr lang="en-US" sz="1400" b="1" dirty="0" err="1"/>
              <a:t>orthophoto</a:t>
            </a:r>
            <a:r>
              <a:rPr lang="en-US" sz="1400" b="1" dirty="0"/>
              <a:t>. </a:t>
            </a:r>
          </a:p>
        </p:txBody>
      </p:sp>
      <p:pic>
        <p:nvPicPr>
          <p:cNvPr id="6" name="Picture 5"/>
          <p:cNvPicPr>
            <a:picLocks noChangeAspect="1"/>
          </p:cNvPicPr>
          <p:nvPr/>
        </p:nvPicPr>
        <p:blipFill>
          <a:blip r:embed="rId2"/>
          <a:stretch>
            <a:fillRect/>
          </a:stretch>
        </p:blipFill>
        <p:spPr>
          <a:xfrm>
            <a:off x="6721776" y="2054949"/>
            <a:ext cx="5030931" cy="3276167"/>
          </a:xfrm>
          <a:prstGeom prst="rect">
            <a:avLst/>
          </a:prstGeom>
        </p:spPr>
      </p:pic>
    </p:spTree>
    <p:extLst>
      <p:ext uri="{BB962C8B-B14F-4D97-AF65-F5344CB8AC3E}">
        <p14:creationId xmlns:p14="http://schemas.microsoft.com/office/powerpoint/2010/main" val="1836247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 Advantages</a:t>
            </a:r>
          </a:p>
        </p:txBody>
      </p:sp>
      <p:sp>
        <p:nvSpPr>
          <p:cNvPr id="11" name="Content Placeholder 2"/>
          <p:cNvSpPr>
            <a:spLocks noGrp="1"/>
          </p:cNvSpPr>
          <p:nvPr>
            <p:ph idx="1"/>
          </p:nvPr>
        </p:nvSpPr>
        <p:spPr>
          <a:xfrm>
            <a:off x="700389" y="1690688"/>
            <a:ext cx="11216640" cy="4730508"/>
          </a:xfrm>
        </p:spPr>
        <p:txBody>
          <a:bodyPr>
            <a:noAutofit/>
          </a:bodyPr>
          <a:lstStyle/>
          <a:p>
            <a:pPr lvl="0" algn="just">
              <a:lnSpc>
                <a:spcPct val="170000"/>
              </a:lnSpc>
            </a:pPr>
            <a:r>
              <a:rPr lang="en-US" dirty="0"/>
              <a:t>Covers large areas quickly</a:t>
            </a:r>
          </a:p>
          <a:p>
            <a:pPr lvl="0" algn="just">
              <a:lnSpc>
                <a:spcPct val="170000"/>
              </a:lnSpc>
            </a:pPr>
            <a:r>
              <a:rPr lang="en-US" dirty="0"/>
              <a:t>Less time consuming</a:t>
            </a:r>
          </a:p>
          <a:p>
            <a:pPr lvl="0" algn="just">
              <a:lnSpc>
                <a:spcPct val="170000"/>
              </a:lnSpc>
            </a:pPr>
            <a:r>
              <a:rPr lang="en-US" dirty="0"/>
              <a:t>Can reach inaccessible and restricted area.</a:t>
            </a:r>
          </a:p>
          <a:p>
            <a:pPr lvl="0" algn="just">
              <a:lnSpc>
                <a:spcPct val="170000"/>
              </a:lnSpc>
            </a:pPr>
            <a:r>
              <a:rPr lang="en-US" dirty="0"/>
              <a:t>Cheap/cost effective for large area and in a long run.</a:t>
            </a:r>
          </a:p>
          <a:p>
            <a:pPr lvl="0" algn="just">
              <a:lnSpc>
                <a:spcPct val="170000"/>
              </a:lnSpc>
            </a:pPr>
            <a:r>
              <a:rPr lang="en-US" dirty="0"/>
              <a:t>Illustrates great detail.</a:t>
            </a:r>
          </a:p>
          <a:p>
            <a:pPr lvl="0" algn="just">
              <a:lnSpc>
                <a:spcPct val="170000"/>
              </a:lnSpc>
            </a:pPr>
            <a:endParaRPr lang="en-US" dirty="0"/>
          </a:p>
        </p:txBody>
      </p:sp>
    </p:spTree>
    <p:extLst>
      <p:ext uri="{BB962C8B-B14F-4D97-AF65-F5344CB8AC3E}">
        <p14:creationId xmlns:p14="http://schemas.microsoft.com/office/powerpoint/2010/main" val="2374691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Photogrammetry: Disadvantages</a:t>
            </a:r>
          </a:p>
        </p:txBody>
      </p:sp>
      <p:sp>
        <p:nvSpPr>
          <p:cNvPr id="11" name="Content Placeholder 2"/>
          <p:cNvSpPr>
            <a:spLocks noGrp="1"/>
          </p:cNvSpPr>
          <p:nvPr>
            <p:ph idx="1"/>
          </p:nvPr>
        </p:nvSpPr>
        <p:spPr>
          <a:xfrm>
            <a:off x="700389" y="1876032"/>
            <a:ext cx="11216640" cy="4730508"/>
          </a:xfrm>
        </p:spPr>
        <p:txBody>
          <a:bodyPr>
            <a:noAutofit/>
          </a:bodyPr>
          <a:lstStyle/>
          <a:p>
            <a:pPr lvl="0" algn="just">
              <a:lnSpc>
                <a:spcPct val="170000"/>
              </a:lnSpc>
            </a:pPr>
            <a:r>
              <a:rPr lang="en-US" dirty="0"/>
              <a:t>Complex system, highly trained human resource needed.</a:t>
            </a:r>
          </a:p>
          <a:p>
            <a:pPr lvl="0" algn="just">
              <a:lnSpc>
                <a:spcPct val="170000"/>
              </a:lnSpc>
            </a:pPr>
            <a:r>
              <a:rPr lang="en-US" dirty="0"/>
              <a:t>Heavy and sophisticated equipment needed.</a:t>
            </a:r>
          </a:p>
          <a:p>
            <a:pPr lvl="0" algn="just">
              <a:lnSpc>
                <a:spcPct val="170000"/>
              </a:lnSpc>
            </a:pPr>
            <a:r>
              <a:rPr lang="en-US" dirty="0"/>
              <a:t>Lengthy administrative procedure for getting permission to fly.</a:t>
            </a:r>
          </a:p>
          <a:p>
            <a:pPr lvl="0" algn="just">
              <a:lnSpc>
                <a:spcPct val="170000"/>
              </a:lnSpc>
            </a:pPr>
            <a:r>
              <a:rPr lang="en-US" dirty="0"/>
              <a:t>Weather dependent.</a:t>
            </a:r>
          </a:p>
        </p:txBody>
      </p:sp>
    </p:spTree>
    <p:extLst>
      <p:ext uri="{BB962C8B-B14F-4D97-AF65-F5344CB8AC3E}">
        <p14:creationId xmlns:p14="http://schemas.microsoft.com/office/powerpoint/2010/main" val="3739237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769" y="1640499"/>
            <a:ext cx="11090031" cy="4742716"/>
          </a:xfrm>
        </p:spPr>
        <p:txBody>
          <a:bodyPr>
            <a:noAutofit/>
          </a:bodyPr>
          <a:lstStyle/>
          <a:p>
            <a:pPr marL="315913" indent="0" algn="ctr">
              <a:lnSpc>
                <a:spcPct val="150000"/>
              </a:lnSpc>
              <a:buNone/>
            </a:pPr>
            <a:r>
              <a:rPr lang="en-US" sz="15000" dirty="0">
                <a:latin typeface="+mj-lt"/>
              </a:rPr>
              <a:t>END</a:t>
            </a:r>
          </a:p>
        </p:txBody>
      </p:sp>
    </p:spTree>
    <p:extLst>
      <p:ext uri="{BB962C8B-B14F-4D97-AF65-F5344CB8AC3E}">
        <p14:creationId xmlns:p14="http://schemas.microsoft.com/office/powerpoint/2010/main" val="1758604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893763"/>
            <a:r>
              <a:rPr lang="en-US" dirty="0" err="1"/>
              <a:t>GNSS</a:t>
            </a:r>
            <a:r>
              <a:rPr lang="en-US" dirty="0"/>
              <a:t>: Principle</a:t>
            </a:r>
          </a:p>
        </p:txBody>
      </p:sp>
      <p:pic>
        <p:nvPicPr>
          <p:cNvPr id="5" name="Picture 4"/>
          <p:cNvPicPr>
            <a:picLocks noChangeAspect="1"/>
          </p:cNvPicPr>
          <p:nvPr/>
        </p:nvPicPr>
        <p:blipFill>
          <a:blip r:embed="rId2"/>
          <a:stretch>
            <a:fillRect/>
          </a:stretch>
        </p:blipFill>
        <p:spPr>
          <a:xfrm>
            <a:off x="838200" y="1406016"/>
            <a:ext cx="10114141" cy="4529721"/>
          </a:xfrm>
          <a:prstGeom prst="rect">
            <a:avLst/>
          </a:prstGeom>
        </p:spPr>
      </p:pic>
    </p:spTree>
    <p:extLst>
      <p:ext uri="{BB962C8B-B14F-4D97-AF65-F5344CB8AC3E}">
        <p14:creationId xmlns:p14="http://schemas.microsoft.com/office/powerpoint/2010/main" val="285712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893763"/>
            <a:r>
              <a:rPr lang="en-US" dirty="0" err="1"/>
              <a:t>GNSS</a:t>
            </a:r>
            <a:r>
              <a:rPr lang="en-US" dirty="0"/>
              <a:t>: Principle</a:t>
            </a:r>
          </a:p>
        </p:txBody>
      </p:sp>
      <p:pic>
        <p:nvPicPr>
          <p:cNvPr id="5122" name="Picture 2" descr="Fig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5486" y="1454727"/>
            <a:ext cx="6527438" cy="48955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38200" y="6350306"/>
            <a:ext cx="10820400" cy="338554"/>
          </a:xfrm>
          <a:prstGeom prst="rect">
            <a:avLst/>
          </a:prstGeom>
        </p:spPr>
        <p:txBody>
          <a:bodyPr wrap="square">
            <a:spAutoFit/>
          </a:bodyPr>
          <a:lstStyle/>
          <a:p>
            <a:r>
              <a:rPr lang="en-US" sz="1600" dirty="0">
                <a:solidFill>
                  <a:srgbClr val="FF0000"/>
                </a:solidFill>
              </a:rPr>
              <a:t>https://www.gnss.ca/gnss/1281-chapter-2-basic-gnss-concepts?active=1281&amp;chapter=Chapter+2+-+Basic+GNSS+Concepts</a:t>
            </a:r>
          </a:p>
        </p:txBody>
      </p:sp>
    </p:spTree>
    <p:extLst>
      <p:ext uri="{BB962C8B-B14F-4D97-AF65-F5344CB8AC3E}">
        <p14:creationId xmlns:p14="http://schemas.microsoft.com/office/powerpoint/2010/main" val="3778394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893763"/>
            <a:r>
              <a:rPr lang="en-US" dirty="0" err="1"/>
              <a:t>GNSS</a:t>
            </a:r>
            <a:r>
              <a:rPr lang="en-US" dirty="0"/>
              <a:t>: Principle</a:t>
            </a:r>
          </a:p>
        </p:txBody>
      </p:sp>
      <p:sp>
        <p:nvSpPr>
          <p:cNvPr id="11" name="Content Placeholder 2"/>
          <p:cNvSpPr>
            <a:spLocks noGrp="1"/>
          </p:cNvSpPr>
          <p:nvPr>
            <p:ph idx="1"/>
          </p:nvPr>
        </p:nvSpPr>
        <p:spPr>
          <a:xfrm>
            <a:off x="477981" y="1690688"/>
            <a:ext cx="10875819" cy="4379295"/>
          </a:xfrm>
        </p:spPr>
        <p:txBody>
          <a:bodyPr>
            <a:noAutofit/>
          </a:bodyPr>
          <a:lstStyle/>
          <a:p>
            <a:pPr lvl="0" algn="just">
              <a:lnSpc>
                <a:spcPct val="150000"/>
              </a:lnSpc>
              <a:tabLst>
                <a:tab pos="5299075" algn="l"/>
              </a:tabLst>
            </a:pPr>
            <a:r>
              <a:rPr lang="en-US" sz="2400" b="1" dirty="0"/>
              <a:t>Step 1- Satellites</a:t>
            </a:r>
            <a:r>
              <a:rPr lang="en-US" sz="2400" dirty="0"/>
              <a:t>: </a:t>
            </a:r>
            <a:r>
              <a:rPr lang="en-US" sz="2400" dirty="0" err="1"/>
              <a:t>GNSS</a:t>
            </a:r>
            <a:r>
              <a:rPr lang="en-US" sz="2400" dirty="0"/>
              <a:t> satellites orbit the earth. The satellites know their orbit ephemerides (the parameters that define their orbit) and the time very, very accurately. Ground-based control stations adjust the satellites’ ephemerides and time, when necessary.</a:t>
            </a:r>
          </a:p>
          <a:p>
            <a:pPr lvl="0" algn="just">
              <a:lnSpc>
                <a:spcPct val="150000"/>
              </a:lnSpc>
              <a:tabLst>
                <a:tab pos="5299075" algn="l"/>
              </a:tabLst>
            </a:pPr>
            <a:r>
              <a:rPr lang="en-US" sz="2400" b="1" dirty="0"/>
              <a:t>Step 2 - Propagation</a:t>
            </a:r>
            <a:r>
              <a:rPr lang="en-US" sz="2400" dirty="0"/>
              <a:t>: </a:t>
            </a:r>
            <a:r>
              <a:rPr lang="en-US" sz="2400" dirty="0" err="1"/>
              <a:t>GNSS</a:t>
            </a:r>
            <a:r>
              <a:rPr lang="en-US" sz="2400" dirty="0"/>
              <a:t> satellites regularly broadcast their ephemerides and time, as well as their status. </a:t>
            </a:r>
            <a:r>
              <a:rPr lang="en-US" sz="2400" dirty="0" err="1"/>
              <a:t>GNSS</a:t>
            </a:r>
            <a:r>
              <a:rPr lang="en-US" sz="2400" dirty="0"/>
              <a:t> radio signals pass through layers of the atmosphere to the user equipment.</a:t>
            </a:r>
          </a:p>
        </p:txBody>
      </p:sp>
      <p:sp>
        <p:nvSpPr>
          <p:cNvPr id="7" name="Rectangle 6"/>
          <p:cNvSpPr/>
          <p:nvPr/>
        </p:nvSpPr>
        <p:spPr>
          <a:xfrm>
            <a:off x="838200" y="6142488"/>
            <a:ext cx="10820400" cy="338554"/>
          </a:xfrm>
          <a:prstGeom prst="rect">
            <a:avLst/>
          </a:prstGeom>
        </p:spPr>
        <p:txBody>
          <a:bodyPr wrap="square">
            <a:spAutoFit/>
          </a:bodyPr>
          <a:lstStyle/>
          <a:p>
            <a:r>
              <a:rPr lang="en-US" sz="1600" dirty="0">
                <a:solidFill>
                  <a:srgbClr val="FF0000"/>
                </a:solidFill>
              </a:rPr>
              <a:t>https://www.gnss.ca/gnss/1281-chapter-2-basic-gnss-concepts?active=1281&amp;chapter=Chapter+2+-+Basic+GNSS+Concepts</a:t>
            </a:r>
          </a:p>
        </p:txBody>
      </p:sp>
    </p:spTree>
    <p:extLst>
      <p:ext uri="{BB962C8B-B14F-4D97-AF65-F5344CB8AC3E}">
        <p14:creationId xmlns:p14="http://schemas.microsoft.com/office/powerpoint/2010/main" val="689658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893763"/>
            <a:r>
              <a:rPr lang="en-US" dirty="0" err="1"/>
              <a:t>GNSS</a:t>
            </a:r>
            <a:r>
              <a:rPr lang="en-US" dirty="0"/>
              <a:t>: Principle</a:t>
            </a:r>
          </a:p>
        </p:txBody>
      </p:sp>
      <p:sp>
        <p:nvSpPr>
          <p:cNvPr id="11" name="Content Placeholder 2"/>
          <p:cNvSpPr>
            <a:spLocks noGrp="1"/>
          </p:cNvSpPr>
          <p:nvPr>
            <p:ph idx="1"/>
          </p:nvPr>
        </p:nvSpPr>
        <p:spPr>
          <a:xfrm>
            <a:off x="477982" y="2084870"/>
            <a:ext cx="10875818" cy="4379295"/>
          </a:xfrm>
        </p:spPr>
        <p:txBody>
          <a:bodyPr>
            <a:noAutofit/>
          </a:bodyPr>
          <a:lstStyle/>
          <a:p>
            <a:pPr lvl="0" algn="just">
              <a:lnSpc>
                <a:spcPct val="150000"/>
              </a:lnSpc>
              <a:tabLst>
                <a:tab pos="5299075" algn="l"/>
              </a:tabLst>
            </a:pPr>
            <a:r>
              <a:rPr lang="en-US" sz="2200" b="1" dirty="0"/>
              <a:t>Step 3 - Reception</a:t>
            </a:r>
            <a:r>
              <a:rPr lang="en-US" sz="2200" dirty="0"/>
              <a:t>: </a:t>
            </a:r>
            <a:r>
              <a:rPr lang="en-US" sz="2200" dirty="0" err="1"/>
              <a:t>GNSS</a:t>
            </a:r>
            <a:r>
              <a:rPr lang="en-US" sz="2200" dirty="0"/>
              <a:t> user equipment receives the signals from multiple </a:t>
            </a:r>
            <a:r>
              <a:rPr lang="en-US" sz="2200" dirty="0" err="1"/>
              <a:t>GNSS</a:t>
            </a:r>
            <a:r>
              <a:rPr lang="en-US" sz="2200" dirty="0"/>
              <a:t> satellites then, for each satellite, recovers the information that was transmitted and determines the time of propagation, the time it takes the signals to travel from the satellite to the receiver.</a:t>
            </a:r>
          </a:p>
          <a:p>
            <a:pPr lvl="0" algn="just">
              <a:lnSpc>
                <a:spcPct val="150000"/>
              </a:lnSpc>
              <a:tabLst>
                <a:tab pos="5299075" algn="l"/>
              </a:tabLst>
            </a:pPr>
            <a:r>
              <a:rPr lang="en-US" sz="2200" b="1" dirty="0"/>
              <a:t>Step 4 </a:t>
            </a:r>
            <a:r>
              <a:rPr lang="en-US" sz="2200" dirty="0"/>
              <a:t>- </a:t>
            </a:r>
            <a:r>
              <a:rPr lang="en-US" sz="2200" b="1" dirty="0"/>
              <a:t>Computation</a:t>
            </a:r>
            <a:r>
              <a:rPr lang="en-US" sz="2200" dirty="0"/>
              <a:t>: </a:t>
            </a:r>
            <a:r>
              <a:rPr lang="en-US" sz="2200" dirty="0" err="1"/>
              <a:t>GNSS</a:t>
            </a:r>
            <a:r>
              <a:rPr lang="en-US" sz="2200" dirty="0"/>
              <a:t> user equipment uses the recovered information to compute time and position.</a:t>
            </a:r>
          </a:p>
          <a:p>
            <a:pPr algn="just">
              <a:lnSpc>
                <a:spcPct val="150000"/>
              </a:lnSpc>
              <a:tabLst>
                <a:tab pos="5299075" algn="l"/>
              </a:tabLst>
            </a:pPr>
            <a:r>
              <a:rPr lang="en-US" sz="2200" b="1" dirty="0"/>
              <a:t>Step 5 </a:t>
            </a:r>
            <a:r>
              <a:rPr lang="en-US" sz="2200" dirty="0"/>
              <a:t>- </a:t>
            </a:r>
            <a:r>
              <a:rPr lang="en-US" sz="2200" b="1" dirty="0"/>
              <a:t>Application</a:t>
            </a:r>
            <a:r>
              <a:rPr lang="en-US" sz="2200" dirty="0"/>
              <a:t>: </a:t>
            </a:r>
            <a:r>
              <a:rPr lang="en-US" sz="2200" dirty="0" err="1"/>
              <a:t>GNSS</a:t>
            </a:r>
            <a:r>
              <a:rPr lang="en-US" sz="2200" dirty="0"/>
              <a:t> user equipment provides the computed position and time to the end user application, for example, navigation, surveying or mapping.</a:t>
            </a:r>
          </a:p>
          <a:p>
            <a:pPr marL="0" lvl="0" indent="0" algn="just">
              <a:lnSpc>
                <a:spcPct val="150000"/>
              </a:lnSpc>
              <a:buNone/>
              <a:tabLst>
                <a:tab pos="5299075" algn="l"/>
              </a:tabLst>
            </a:pPr>
            <a:endParaRPr lang="en-US" sz="2200" dirty="0"/>
          </a:p>
        </p:txBody>
      </p:sp>
      <p:sp>
        <p:nvSpPr>
          <p:cNvPr id="4" name="Rectangle 3"/>
          <p:cNvSpPr/>
          <p:nvPr/>
        </p:nvSpPr>
        <p:spPr>
          <a:xfrm>
            <a:off x="838200" y="6125611"/>
            <a:ext cx="10820400" cy="338554"/>
          </a:xfrm>
          <a:prstGeom prst="rect">
            <a:avLst/>
          </a:prstGeom>
        </p:spPr>
        <p:txBody>
          <a:bodyPr wrap="square">
            <a:spAutoFit/>
          </a:bodyPr>
          <a:lstStyle/>
          <a:p>
            <a:r>
              <a:rPr lang="en-US" sz="1600" dirty="0">
                <a:solidFill>
                  <a:srgbClr val="FF0000"/>
                </a:solidFill>
              </a:rPr>
              <a:t>https://www.gnss.ca/gnss/1281-chapter-2-basic-gnss-concepts?active=1281&amp;chapter=Chapter+2+-+Basic+GNSS+Concepts</a:t>
            </a:r>
          </a:p>
        </p:txBody>
      </p:sp>
    </p:spTree>
    <p:extLst>
      <p:ext uri="{BB962C8B-B14F-4D97-AF65-F5344CB8AC3E}">
        <p14:creationId xmlns:p14="http://schemas.microsoft.com/office/powerpoint/2010/main" val="2377682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893763"/>
            <a:r>
              <a:rPr lang="en-US" dirty="0" err="1"/>
              <a:t>GNSS</a:t>
            </a:r>
            <a:r>
              <a:rPr lang="en-US" dirty="0"/>
              <a:t>: Sources of Error</a:t>
            </a:r>
          </a:p>
        </p:txBody>
      </p:sp>
      <p:sp>
        <p:nvSpPr>
          <p:cNvPr id="11" name="Content Placeholder 2"/>
          <p:cNvSpPr>
            <a:spLocks noGrp="1"/>
          </p:cNvSpPr>
          <p:nvPr>
            <p:ph idx="1"/>
          </p:nvPr>
        </p:nvSpPr>
        <p:spPr>
          <a:xfrm>
            <a:off x="477982" y="1690688"/>
            <a:ext cx="6899563" cy="4129914"/>
          </a:xfrm>
        </p:spPr>
        <p:txBody>
          <a:bodyPr>
            <a:noAutofit/>
          </a:bodyPr>
          <a:lstStyle/>
          <a:p>
            <a:pPr lvl="0" algn="just">
              <a:lnSpc>
                <a:spcPct val="150000"/>
              </a:lnSpc>
              <a:tabLst>
                <a:tab pos="5299075" algn="l"/>
              </a:tabLst>
            </a:pPr>
            <a:r>
              <a:rPr lang="en-US" sz="2400" dirty="0"/>
              <a:t>There are several factors that make it difficult for a </a:t>
            </a:r>
            <a:r>
              <a:rPr lang="en-US" sz="2400" dirty="0" err="1"/>
              <a:t>GNSS</a:t>
            </a:r>
            <a:r>
              <a:rPr lang="en-US" sz="2400" dirty="0"/>
              <a:t> receiver to calculate an exact position.</a:t>
            </a:r>
          </a:p>
          <a:p>
            <a:pPr lvl="0" algn="just">
              <a:lnSpc>
                <a:spcPct val="150000"/>
              </a:lnSpc>
              <a:tabLst>
                <a:tab pos="5299075" algn="l"/>
              </a:tabLst>
            </a:pPr>
            <a:r>
              <a:rPr lang="en-US" sz="2400" dirty="0"/>
              <a:t>These errors are acceptable for smart phone location, Hand-held </a:t>
            </a:r>
            <a:r>
              <a:rPr lang="en-US" sz="2400" dirty="0" err="1"/>
              <a:t>GNSS</a:t>
            </a:r>
            <a:r>
              <a:rPr lang="en-US" sz="2400" dirty="0"/>
              <a:t>, Car tracking and military purposes.</a:t>
            </a:r>
          </a:p>
          <a:p>
            <a:pPr lvl="0" algn="just">
              <a:lnSpc>
                <a:spcPct val="150000"/>
              </a:lnSpc>
              <a:tabLst>
                <a:tab pos="5299075" algn="l"/>
              </a:tabLst>
            </a:pPr>
            <a:r>
              <a:rPr lang="en-US" sz="2400" dirty="0"/>
              <a:t>However, these errors are not acceptable in Geomatics engineering works as the requirement is at least centimeter accuracy.</a:t>
            </a:r>
          </a:p>
        </p:txBody>
      </p:sp>
      <p:pic>
        <p:nvPicPr>
          <p:cNvPr id="5" name="Picture 4"/>
          <p:cNvPicPr>
            <a:picLocks noChangeAspect="1"/>
          </p:cNvPicPr>
          <p:nvPr/>
        </p:nvPicPr>
        <p:blipFill>
          <a:blip r:embed="rId2"/>
          <a:stretch>
            <a:fillRect/>
          </a:stretch>
        </p:blipFill>
        <p:spPr>
          <a:xfrm>
            <a:off x="7618152" y="2647351"/>
            <a:ext cx="4331394" cy="2216588"/>
          </a:xfrm>
          <a:prstGeom prst="rect">
            <a:avLst/>
          </a:prstGeom>
        </p:spPr>
      </p:pic>
    </p:spTree>
    <p:extLst>
      <p:ext uri="{BB962C8B-B14F-4D97-AF65-F5344CB8AC3E}">
        <p14:creationId xmlns:p14="http://schemas.microsoft.com/office/powerpoint/2010/main" val="1654591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893763"/>
            <a:r>
              <a:rPr lang="en-US" dirty="0" err="1"/>
              <a:t>GNSS</a:t>
            </a:r>
            <a:r>
              <a:rPr lang="en-US" dirty="0"/>
              <a:t>: Differential </a:t>
            </a:r>
            <a:r>
              <a:rPr lang="en-US" dirty="0" err="1"/>
              <a:t>GNSS</a:t>
            </a:r>
            <a:endParaRPr lang="en-US" dirty="0"/>
          </a:p>
        </p:txBody>
      </p:sp>
      <p:sp>
        <p:nvSpPr>
          <p:cNvPr id="11" name="Content Placeholder 2"/>
          <p:cNvSpPr>
            <a:spLocks noGrp="1"/>
          </p:cNvSpPr>
          <p:nvPr>
            <p:ph idx="1"/>
          </p:nvPr>
        </p:nvSpPr>
        <p:spPr>
          <a:xfrm>
            <a:off x="477982" y="1539058"/>
            <a:ext cx="7434502" cy="4976426"/>
          </a:xfrm>
        </p:spPr>
        <p:txBody>
          <a:bodyPr>
            <a:noAutofit/>
          </a:bodyPr>
          <a:lstStyle/>
          <a:p>
            <a:pPr lvl="0" algn="just">
              <a:lnSpc>
                <a:spcPct val="150000"/>
              </a:lnSpc>
              <a:tabLst>
                <a:tab pos="5299075" algn="l"/>
              </a:tabLst>
            </a:pPr>
            <a:r>
              <a:rPr lang="en-US" sz="2400" dirty="0"/>
              <a:t>Differential Global Navigation Satellite System (D-</a:t>
            </a:r>
            <a:r>
              <a:rPr lang="en-US" sz="2400" dirty="0" err="1"/>
              <a:t>GNSS</a:t>
            </a:r>
            <a:r>
              <a:rPr lang="en-US" sz="2400" dirty="0"/>
              <a:t>), is an enhancement to </a:t>
            </a:r>
            <a:r>
              <a:rPr lang="en-US" sz="2400" dirty="0" err="1"/>
              <a:t>GNSS</a:t>
            </a:r>
            <a:r>
              <a:rPr lang="en-US" sz="2400" dirty="0"/>
              <a:t> that was developed to correct these errors and inaccuracies in the </a:t>
            </a:r>
            <a:r>
              <a:rPr lang="en-US" sz="2400" dirty="0" err="1"/>
              <a:t>GNSS</a:t>
            </a:r>
            <a:r>
              <a:rPr lang="en-US" sz="2400" dirty="0"/>
              <a:t> system, allowing for more accurate positioning information.</a:t>
            </a:r>
          </a:p>
          <a:p>
            <a:pPr lvl="0" algn="just">
              <a:lnSpc>
                <a:spcPct val="150000"/>
              </a:lnSpc>
              <a:tabLst>
                <a:tab pos="5299075" algn="l"/>
              </a:tabLst>
            </a:pPr>
            <a:r>
              <a:rPr lang="en-US" sz="2400" dirty="0"/>
              <a:t>D-</a:t>
            </a:r>
            <a:r>
              <a:rPr lang="en-US" sz="2400" dirty="0" err="1"/>
              <a:t>GNSS</a:t>
            </a:r>
            <a:r>
              <a:rPr lang="en-US" sz="2400" dirty="0"/>
              <a:t> was developed to prevent signal degradation. Instead of directly locating their position, differential D-GPS attempts to locate their position relative to a fixed reference point. </a:t>
            </a:r>
          </a:p>
        </p:txBody>
      </p:sp>
      <p:pic>
        <p:nvPicPr>
          <p:cNvPr id="16" name="Picture 15"/>
          <p:cNvPicPr>
            <a:picLocks noChangeAspect="1"/>
          </p:cNvPicPr>
          <p:nvPr/>
        </p:nvPicPr>
        <p:blipFill>
          <a:blip r:embed="rId2"/>
          <a:stretch>
            <a:fillRect/>
          </a:stretch>
        </p:blipFill>
        <p:spPr>
          <a:xfrm>
            <a:off x="8115915" y="1865719"/>
            <a:ext cx="3706689" cy="4023709"/>
          </a:xfrm>
          <a:prstGeom prst="rect">
            <a:avLst/>
          </a:prstGeom>
        </p:spPr>
      </p:pic>
    </p:spTree>
    <p:extLst>
      <p:ext uri="{BB962C8B-B14F-4D97-AF65-F5344CB8AC3E}">
        <p14:creationId xmlns:p14="http://schemas.microsoft.com/office/powerpoint/2010/main" val="24096314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2082</TotalTime>
  <Words>2006</Words>
  <Application>Microsoft Office PowerPoint</Application>
  <PresentationFormat>Widescreen</PresentationFormat>
  <Paragraphs>188</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GEE 4812:  Principles of Geomatics</vt:lpstr>
      <vt:lpstr>GNSS: Global Navigation Satellite Systems</vt:lpstr>
      <vt:lpstr>GNSS: Constellations</vt:lpstr>
      <vt:lpstr>GNSS: Principle</vt:lpstr>
      <vt:lpstr>GNSS: Principle</vt:lpstr>
      <vt:lpstr>GNSS: Principle</vt:lpstr>
      <vt:lpstr>GNSS: Principle</vt:lpstr>
      <vt:lpstr>GNSS: Sources of Error</vt:lpstr>
      <vt:lpstr>GNSS: Differential GNSS</vt:lpstr>
      <vt:lpstr>GNSS: D-GNSS Equipment</vt:lpstr>
      <vt:lpstr>GNSS: Application</vt:lpstr>
      <vt:lpstr>GNSS: Land Surveying</vt:lpstr>
      <vt:lpstr>GNSS: Construction</vt:lpstr>
      <vt:lpstr>GNSS: Surface Mining</vt:lpstr>
      <vt:lpstr>GNSS: Precision Agriculture</vt:lpstr>
      <vt:lpstr>GNSS: Advantages</vt:lpstr>
      <vt:lpstr>GNSS: Disadvantages</vt:lpstr>
      <vt:lpstr>Photogrammetry</vt:lpstr>
      <vt:lpstr>Photogrammetry: Introduction</vt:lpstr>
      <vt:lpstr>Photogrammetry: Principle</vt:lpstr>
      <vt:lpstr>Photogrammetry: Principle</vt:lpstr>
      <vt:lpstr>Photogrammetry: Flight Planning</vt:lpstr>
      <vt:lpstr>Photogrammetry: Overlaps</vt:lpstr>
      <vt:lpstr>Photogrammetry: Tie Points</vt:lpstr>
      <vt:lpstr>Photogrammetry: GCP</vt:lpstr>
      <vt:lpstr>Photogrammetry: Mosaicking</vt:lpstr>
      <vt:lpstr>Photogrammetry: Aerial (Aircraft Based)</vt:lpstr>
      <vt:lpstr>Photogrammetry: Aerial (UAV/Drones)</vt:lpstr>
      <vt:lpstr>Photogrammetry: Applications</vt:lpstr>
      <vt:lpstr>Photogrammetry: Land Surveying</vt:lpstr>
      <vt:lpstr>Photogrammetry: Topographic Mapping</vt:lpstr>
      <vt:lpstr>Photogrammetry: Terrain Modelling</vt:lpstr>
      <vt:lpstr>Photogrammetry: Surface Mining</vt:lpstr>
      <vt:lpstr>Photogrammetry: Geological/Soil Mapping</vt:lpstr>
      <vt:lpstr>Photogrammetry: Engineering Design</vt:lpstr>
      <vt:lpstr>Photogrammetry: Advantages</vt:lpstr>
      <vt:lpstr>Photogrammetry: Disadvantages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MS313: Mine Surveying</dc:title>
  <dc:creator>HP</dc:creator>
  <cp:lastModifiedBy>HP</cp:lastModifiedBy>
  <cp:revision>344</cp:revision>
  <dcterms:created xsi:type="dcterms:W3CDTF">2023-01-17T05:39:31Z</dcterms:created>
  <dcterms:modified xsi:type="dcterms:W3CDTF">2023-09-27T06:46:30Z</dcterms:modified>
</cp:coreProperties>
</file>