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6"/>
  </p:notesMasterIdLst>
  <p:handoutMasterIdLst>
    <p:handoutMasterId r:id="rId57"/>
  </p:handoutMasterIdLst>
  <p:sldIdLst>
    <p:sldId id="400" r:id="rId2"/>
    <p:sldId id="343" r:id="rId3"/>
    <p:sldId id="370" r:id="rId4"/>
    <p:sldId id="347" r:id="rId5"/>
    <p:sldId id="348" r:id="rId6"/>
    <p:sldId id="369" r:id="rId7"/>
    <p:sldId id="349" r:id="rId8"/>
    <p:sldId id="350" r:id="rId9"/>
    <p:sldId id="351" r:id="rId10"/>
    <p:sldId id="367" r:id="rId11"/>
    <p:sldId id="352" r:id="rId12"/>
    <p:sldId id="368" r:id="rId13"/>
    <p:sldId id="353" r:id="rId14"/>
    <p:sldId id="354" r:id="rId15"/>
    <p:sldId id="355" r:id="rId16"/>
    <p:sldId id="356" r:id="rId17"/>
    <p:sldId id="357" r:id="rId18"/>
    <p:sldId id="358" r:id="rId19"/>
    <p:sldId id="359" r:id="rId20"/>
    <p:sldId id="360" r:id="rId21"/>
    <p:sldId id="361" r:id="rId22"/>
    <p:sldId id="362" r:id="rId23"/>
    <p:sldId id="363" r:id="rId24"/>
    <p:sldId id="364" r:id="rId25"/>
    <p:sldId id="365" r:id="rId26"/>
    <p:sldId id="366" r:id="rId27"/>
    <p:sldId id="371" r:id="rId28"/>
    <p:sldId id="345" r:id="rId29"/>
    <p:sldId id="397" r:id="rId30"/>
    <p:sldId id="396" r:id="rId31"/>
    <p:sldId id="395" r:id="rId32"/>
    <p:sldId id="398" r:id="rId33"/>
    <p:sldId id="399" r:id="rId34"/>
    <p:sldId id="394" r:id="rId35"/>
    <p:sldId id="393" r:id="rId36"/>
    <p:sldId id="392" r:id="rId37"/>
    <p:sldId id="391" r:id="rId38"/>
    <p:sldId id="390" r:id="rId39"/>
    <p:sldId id="389" r:id="rId40"/>
    <p:sldId id="388" r:id="rId41"/>
    <p:sldId id="387" r:id="rId42"/>
    <p:sldId id="386" r:id="rId43"/>
    <p:sldId id="384" r:id="rId44"/>
    <p:sldId id="385" r:id="rId45"/>
    <p:sldId id="383" r:id="rId46"/>
    <p:sldId id="382" r:id="rId47"/>
    <p:sldId id="381" r:id="rId48"/>
    <p:sldId id="380" r:id="rId49"/>
    <p:sldId id="379" r:id="rId50"/>
    <p:sldId id="378" r:id="rId51"/>
    <p:sldId id="377" r:id="rId52"/>
    <p:sldId id="376" r:id="rId53"/>
    <p:sldId id="375" r:id="rId54"/>
    <p:sldId id="340" r:id="rId5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5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9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117E9-1886-413E-A6E8-4F8AFF03A58F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6DF3A-259B-45FE-907D-5AF247F20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459970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11845A-BF79-4E32-BFFC-12AFEDAC3628}" type="datetimeFigureOut">
              <a:rPr lang="en-US" smtClean="0"/>
              <a:t>9/17/2023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FC286-2FC9-42AA-B9EE-4F7CD5C537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8814466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5520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16383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9385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38983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0342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88008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48132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49844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22646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91861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47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09126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60975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358108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98293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49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695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3847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51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147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956052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7257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8431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348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0066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06756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731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3419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5FC286-2FC9-42AA-B9EE-4F7CD5C5377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65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29108-0217-4B55-A72D-E44AFB35F6D4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96400" y="280290"/>
            <a:ext cx="2743200" cy="365125"/>
          </a:xfrm>
        </p:spPr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1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D5DC74-1826-4C22-BDC2-DEB078D130FF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9371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2755C0-10F5-453B-81B7-224466AA0B2F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2790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336CAA-8B27-4F36-A6CF-B58709771109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60080" y="333078"/>
            <a:ext cx="2743200" cy="365125"/>
          </a:xfrm>
        </p:spPr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99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C9C4D-5700-41EC-85F2-7AF42F8F3B31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26911-A9CC-40C3-8558-32452EFD3DCB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283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A9876-A67A-4099-9C09-6B7726168A46}" type="datetime1">
              <a:rPr lang="en-US" smtClean="0"/>
              <a:t>9/17/2023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4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797E8E-6C7E-43D7-88A4-92802C048A4E}" type="datetime1">
              <a:rPr lang="en-US" smtClean="0"/>
              <a:t>9/17/2023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1366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F39172-D1C5-4A16-9C5B-878A8A7F8D8C}" type="datetime1">
              <a:rPr lang="en-US" smtClean="0"/>
              <a:t>9/17/2023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905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A5DA9-1FF1-4A5C-AB92-34D689355E64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0043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7C6F48-D3B4-44DB-BBC6-42E1087A891B}" type="datetime1">
              <a:rPr lang="en-US" smtClean="0"/>
              <a:t>9/17/2023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681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45ECCB-2E3B-4974-A717-B339AE00D55C}" type="datetime1">
              <a:rPr lang="en-US" smtClean="0"/>
              <a:t>9/17/2023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DAFA2-775F-4BD8-87A6-BDDBFB9EEF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16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wataizya.minango@unza.z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5.pn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0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28.emf"/><Relationship Id="rId4" Type="http://schemas.openxmlformats.org/officeDocument/2006/relationships/image" Target="../media/image28.pn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1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3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5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7.png"/><Relationship Id="rId4" Type="http://schemas.openxmlformats.org/officeDocument/2006/relationships/image" Target="../media/image4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9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0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3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4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6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9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3998" y="173481"/>
            <a:ext cx="9144000" cy="2346472"/>
          </a:xfrm>
        </p:spPr>
        <p:txBody>
          <a:bodyPr>
            <a:normAutofit/>
          </a:bodyPr>
          <a:lstStyle/>
          <a:p>
            <a:r>
              <a:rPr lang="en-US" b="1" dirty="0"/>
              <a:t>GEE 4812: </a:t>
            </a:r>
            <a:br>
              <a:rPr lang="en-US" b="1" dirty="0"/>
            </a:br>
            <a:r>
              <a:rPr lang="en-US" b="1" dirty="0"/>
              <a:t>Principles of Geomatics</a:t>
            </a:r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502023" y="4476006"/>
            <a:ext cx="11187953" cy="1655762"/>
          </a:xfrm>
        </p:spPr>
        <p:txBody>
          <a:bodyPr>
            <a:normAutofit fontScale="70000" lnSpcReduction="20000"/>
          </a:bodyPr>
          <a:lstStyle/>
          <a:p>
            <a:pPr algn="l">
              <a:lnSpc>
                <a:spcPct val="120000"/>
              </a:lnSpc>
            </a:pPr>
            <a:r>
              <a:rPr lang="en-US" sz="4000" dirty="0"/>
              <a:t>LECTURER   :   Mr. </a:t>
            </a:r>
            <a:r>
              <a:rPr lang="en-US" sz="4000" dirty="0" err="1"/>
              <a:t>TWATAIZYA</a:t>
            </a:r>
            <a:r>
              <a:rPr lang="en-US" sz="4000" dirty="0"/>
              <a:t> </a:t>
            </a:r>
            <a:r>
              <a:rPr lang="en-US" sz="4000" dirty="0" err="1"/>
              <a:t>MINANGO</a:t>
            </a:r>
            <a:endParaRPr lang="en-US" sz="4000" dirty="0"/>
          </a:p>
          <a:p>
            <a:pPr algn="l">
              <a:lnSpc>
                <a:spcPct val="120000"/>
              </a:lnSpc>
            </a:pPr>
            <a:r>
              <a:rPr lang="en-US" sz="4000" dirty="0"/>
              <a:t>EMAIL          :   </a:t>
            </a:r>
            <a:r>
              <a:rPr lang="en-US" sz="4000" dirty="0">
                <a:hlinkClick r:id="rId2"/>
              </a:rPr>
              <a:t>twataizya.minango@unza.zm</a:t>
            </a:r>
            <a:endParaRPr lang="en-US" sz="4000" dirty="0"/>
          </a:p>
          <a:p>
            <a:pPr algn="l">
              <a:lnSpc>
                <a:spcPct val="120000"/>
              </a:lnSpc>
            </a:pPr>
            <a:r>
              <a:rPr lang="en-US" sz="4000" dirty="0"/>
              <a:t>OFFICE         :   B.Eng. Main Building, 1st Floor, Former </a:t>
            </a:r>
            <a:r>
              <a:rPr lang="en-US" sz="4000" dirty="0" err="1"/>
              <a:t>Zagis</a:t>
            </a:r>
            <a:r>
              <a:rPr lang="en-US" sz="4000" dirty="0"/>
              <a:t> Offices, Room 2</a:t>
            </a:r>
          </a:p>
          <a:p>
            <a:pPr algn="l">
              <a:lnSpc>
                <a:spcPct val="120000"/>
              </a:lnSpc>
            </a:pPr>
            <a:endParaRPr lang="en-US" sz="4000" dirty="0"/>
          </a:p>
        </p:txBody>
      </p:sp>
      <p:sp>
        <p:nvSpPr>
          <p:cNvPr id="3" name="Rectangle 2"/>
          <p:cNvSpPr/>
          <p:nvPr/>
        </p:nvSpPr>
        <p:spPr>
          <a:xfrm>
            <a:off x="502023" y="2703680"/>
            <a:ext cx="11205882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8000" dirty="0" smtClean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Traverse Computations</a:t>
            </a:r>
            <a:endParaRPr lang="en-US" sz="800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657809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7719517"/>
              </p:ext>
            </p:extLst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AB</a:t>
                      </a:r>
                      <a:endParaRPr kumimoji="0" lang="en-US" sz="11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799" y="6250894"/>
                <a:ext cx="9801226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Bearing of line AB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 smtClean="0"/>
                  <a:t>as the line lies </a:t>
                </a:r>
                <a:r>
                  <a:rPr lang="en-US" dirty="0"/>
                  <a:t>o</a:t>
                </a:r>
                <a:r>
                  <a:rPr lang="en-US" dirty="0" smtClean="0"/>
                  <a:t>n the X access (see figure)  </a:t>
                </a:r>
                <a:endParaRPr lang="en-US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6250894"/>
                <a:ext cx="9801226" cy="369332"/>
              </a:xfrm>
              <a:prstGeom prst="rect">
                <a:avLst/>
              </a:prstGeom>
              <a:blipFill>
                <a:blip r:embed="rId2"/>
                <a:stretch>
                  <a:fillRect l="-498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Rectangle 5"/>
          <p:cNvSpPr/>
          <p:nvPr/>
        </p:nvSpPr>
        <p:spPr>
          <a:xfrm>
            <a:off x="4419599" y="2908899"/>
            <a:ext cx="933451" cy="2343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(Bearing Calculations)</a:t>
            </a:r>
            <a:endParaRPr lang="en-US" sz="4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86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866422"/>
              </p:ext>
            </p:extLst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8" y="6250894"/>
            <a:ext cx="65963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Bearing calculation of other traverse legs</a:t>
            </a:r>
            <a:endParaRPr lang="en-US" b="1" dirty="0"/>
          </a:p>
        </p:txBody>
      </p:sp>
      <p:sp>
        <p:nvSpPr>
          <p:cNvPr id="8" name="Rectangle 7"/>
          <p:cNvSpPr/>
          <p:nvPr/>
        </p:nvSpPr>
        <p:spPr>
          <a:xfrm>
            <a:off x="4400551" y="3299244"/>
            <a:ext cx="974604" cy="14632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(Bearing Calculations)</a:t>
            </a:r>
            <a:endParaRPr lang="en-US" sz="4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11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4927996" y="6328579"/>
                <a:ext cx="6485762" cy="33855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𝐅𝐨𝐫𝐰𝐚𝐫𝐝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𝐁𝐞𝐚𝐫𝐢𝐧𝐠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𝐏𝐫𝐞𝐯𝐢𝐨𝐮𝐬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𝐁𝐞𝐚𝐫𝐢𝐧𝐠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𝟏𝟖𝟎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𝐇𝐨𝐫𝐢𝐳𝐨𝐧𝐭𝐚𝐥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𝐀𝐧𝐠𝐥𝐞</m:t>
                      </m:r>
                    </m:oMath>
                  </m:oMathPara>
                </a14:m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996" y="6328579"/>
                <a:ext cx="6485762" cy="338554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7621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798" y="6250894"/>
                <a:ext cx="65963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Initial bearing of line AB = Final bearing of line AB =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8" y="6250894"/>
                <a:ext cx="6596333" cy="369332"/>
              </a:xfrm>
              <a:prstGeom prst="rect">
                <a:avLst/>
              </a:prstGeom>
              <a:blipFill>
                <a:blip r:embed="rId2"/>
                <a:stretch>
                  <a:fillRect l="-739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4408098" y="4994694"/>
            <a:ext cx="957531" cy="26035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33CC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(Bearing Calculations)</a:t>
            </a:r>
            <a:endParaRPr lang="en-US" sz="4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83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04799" y="6250894"/>
            <a:ext cx="4914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Sum of distances (Traverse Legs) = 1239.00</a:t>
            </a: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443267" y="4968815"/>
            <a:ext cx="543465" cy="25795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(Distances)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23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798" y="6250894"/>
                <a:ext cx="104954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/>
                  <a:t>Computation of Partials: </a:t>
                </a:r>
                <a14:m>
                  <m:oMath xmlns:m="http://schemas.openxmlformats.org/officeDocument/2006/math">
                    <m:r>
                      <a:rPr lang="en-US" sz="1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𝑑𝑖𝑠𝑡𝑎𝑛𝑐𝑒</m:t>
                    </m:r>
                    <m:r>
                      <m:rPr>
                        <m:nor/>
                      </m:rPr>
                      <a:rPr lang="en-US" sz="1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en-US" sz="1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sin</m:t>
                        </m:r>
                      </m:fName>
                      <m:e>
                        <m:d>
                          <m:dPr>
                            <m:ctrlP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𝑏𝑒𝑎𝑟𝑖𝑛𝑔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1600" b="1" dirty="0" smtClean="0"/>
                  <a:t> </a:t>
                </a:r>
                <a:r>
                  <a:rPr lang="en-US" sz="1600" dirty="0" smtClean="0"/>
                  <a:t>and </a:t>
                </a:r>
                <a14:m>
                  <m:oMath xmlns:m="http://schemas.openxmlformats.org/officeDocument/2006/math"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𝑋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US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𝑖𝑠𝑡𝑎𝑛𝑐𝑒</m:t>
                    </m:r>
                    <m:r>
                      <m:rPr>
                        <m:nor/>
                      </m:rPr>
                      <a:rPr lang="en-US" sz="16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16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16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160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𝑏</m:t>
                            </m:r>
                            <m: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𝑒𝑎𝑟𝑖𝑛𝑔</m:t>
                            </m:r>
                          </m:e>
                        </m:d>
                      </m:e>
                    </m:func>
                  </m:oMath>
                </a14:m>
                <a:endParaRPr lang="en-US" sz="16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8" y="6250894"/>
                <a:ext cx="10495473" cy="338554"/>
              </a:xfrm>
              <a:prstGeom prst="rect">
                <a:avLst/>
              </a:prstGeom>
              <a:blipFill>
                <a:blip r:embed="rId2"/>
                <a:stretch>
                  <a:fillRect l="-290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6098875" y="2863970"/>
            <a:ext cx="1328468" cy="19236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(Partials)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0114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 -0.55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1" u="none" strike="noStrike" dirty="0" smtClean="0">
                          <a:solidFill>
                            <a:schemeClr val="tx1"/>
                          </a:solidFill>
                          <a:effectLst/>
                        </a:rPr>
                        <a:t>  -0.83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22052" y="6281671"/>
                <a:ext cx="771776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Sum of partials should be zero but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=−0.55</m:t>
                        </m:r>
                      </m:e>
                    </m:nary>
                  </m:oMath>
                </a14:m>
                <a:r>
                  <a:rPr lang="en-US" sz="1400" dirty="0" smtClean="0"/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=−0.83</m:t>
                        </m:r>
                      </m:e>
                    </m:nary>
                  </m:oMath>
                </a14:m>
                <a:r>
                  <a:rPr lang="en-US" sz="1400" dirty="0" smtClean="0"/>
                  <a:t> </a:t>
                </a:r>
                <a:endParaRPr lang="en-US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2052" y="6281671"/>
                <a:ext cx="7717767" cy="307777"/>
              </a:xfrm>
              <a:prstGeom prst="rect">
                <a:avLst/>
              </a:prstGeom>
              <a:blipFill>
                <a:blip r:embed="rId2"/>
                <a:stretch>
                  <a:fillRect l="-237" t="-101961" b="-15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6001275" y="6264679"/>
                <a:ext cx="8373373" cy="32476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1400" dirty="0" smtClean="0"/>
                  <a:t>That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=−0.55</m:t>
                    </m:r>
                  </m:oMath>
                </a14:m>
                <a:r>
                  <a:rPr lang="en-US" sz="1400" dirty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𝑒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=−0.83</m:t>
                    </m:r>
                  </m:oMath>
                </a14:m>
                <a:r>
                  <a:rPr lang="en-US" sz="1400" dirty="0"/>
                  <a:t>. We adjust using Bowditch method.  </a:t>
                </a: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1275" y="6264679"/>
                <a:ext cx="8373373" cy="324769"/>
              </a:xfrm>
              <a:prstGeom prst="rect">
                <a:avLst/>
              </a:prstGeom>
              <a:blipFill>
                <a:blip r:embed="rId3"/>
                <a:stretch>
                  <a:fillRect l="-218" t="-1887" b="-1509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6183076" y="4986868"/>
            <a:ext cx="1257300" cy="23931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(Sum of Partials)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5351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5" y="6119223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Bowditch Corrections: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5895984" y="6119223"/>
                <a:ext cx="1667571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−0.55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5984" y="6119223"/>
                <a:ext cx="1667571" cy="5763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60916" y="6067785"/>
            <a:ext cx="2462997" cy="67671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7975200" y="6112418"/>
                <a:ext cx="1661480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1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−0.83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5200" y="6112418"/>
                <a:ext cx="1661480" cy="5763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5454773" y="4796288"/>
            <a:ext cx="1886306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(Bowditch Adjustment)</a:t>
            </a:r>
            <a:endParaRPr lang="en-US" sz="4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29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5" y="6119223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Bowditch Corrections: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−0.55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155.00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=0.07</m:t>
                      </m:r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7599872" y="2679941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86401" y="2680304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(Bowditch Adjustment)</a:t>
            </a:r>
            <a:endParaRPr lang="en-US" sz="4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39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0.10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5" y="6119223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Bowditch Corrections: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−0.55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155.00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=0.07</m:t>
                      </m:r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8246853" y="2675810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</m:t>
                              </m:r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83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155.00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=0.10</m:t>
                      </m:r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5486401" y="2680304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(Bowditch Adjustment)</a:t>
            </a:r>
            <a:endParaRPr lang="en-US" sz="4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099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0.10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5" y="6119223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Bowditch Corrections: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−0.55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200.00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=0.09</m:t>
                      </m:r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Rectangle 8"/>
          <p:cNvSpPr/>
          <p:nvPr/>
        </p:nvSpPr>
        <p:spPr>
          <a:xfrm>
            <a:off x="7625751" y="3085382"/>
            <a:ext cx="1052423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477774" y="3085382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𝐶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</m:t>
                              </m:r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83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200.00</m:t>
                          </m:r>
                        </m:e>
                      </m:d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=0.13</m:t>
                      </m:r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(Bowditch Adjustment)</a:t>
            </a:r>
            <a:endParaRPr lang="en-US" sz="4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0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351338"/>
          </a:xfrm>
        </p:spPr>
        <p:txBody>
          <a:bodyPr>
            <a:normAutofit/>
          </a:bodyPr>
          <a:lstStyle/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 Introduction</a:t>
            </a:r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Booking Form</a:t>
            </a:r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Loop Traverse Computation and Adjustment</a:t>
            </a:r>
            <a:endParaRPr lang="en-US" dirty="0"/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Linear and Angular </a:t>
            </a:r>
            <a:r>
              <a:rPr lang="en-US" dirty="0" err="1" smtClean="0"/>
              <a:t>Misclosure</a:t>
            </a:r>
            <a:endParaRPr lang="en-US" dirty="0" smtClean="0"/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dirty="0" smtClean="0"/>
              <a:t>Calculation of Coordinates</a:t>
            </a:r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dirty="0" smtClean="0"/>
          </a:p>
          <a:p>
            <a:pPr marL="355600" indent="-355600"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43245" y="365125"/>
            <a:ext cx="2743200" cy="365125"/>
          </a:xfrm>
        </p:spPr>
        <p:txBody>
          <a:bodyPr/>
          <a:lstStyle/>
          <a:p>
            <a:fld id="{9DFDAFA2-775F-4BD8-87A6-BDDBFB9EEF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94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5" y="6119223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Bowditch Corrections:</a:t>
            </a:r>
            <a:endParaRPr lang="en-US" sz="1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−0.55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1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34241" y="6073250"/>
                <a:ext cx="3140015" cy="57637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ln w="28575">
                <a:solidFill>
                  <a:srgbClr val="FF0000"/>
                </a:solidFill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</m:t>
                              </m:r>
                              <m:r>
                                <a:rPr lang="en-US" sz="1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83</m:t>
                              </m:r>
                            </m:num>
                            <m:den>
                              <m:r>
                                <a:rPr lang="en-US" sz="1400" b="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1239.00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</m:t>
                              </m:r>
                            </m:e>
                            <m:sub>
                              <m:r>
                                <a:rPr lang="en-US" sz="14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𝑖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4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69479" y="6073250"/>
                <a:ext cx="3140015" cy="5763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solidFill>
                  <a:srgbClr val="FF0000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ectangle 10"/>
          <p:cNvSpPr/>
          <p:nvPr/>
        </p:nvSpPr>
        <p:spPr>
          <a:xfrm>
            <a:off x="7625752" y="3525328"/>
            <a:ext cx="1052423" cy="15556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43267" y="3525328"/>
            <a:ext cx="526212" cy="155562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(Bowditch Adjustment)</a:t>
            </a:r>
            <a:endParaRPr lang="en-US" sz="4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483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60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-248.89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-188.93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7271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8124" y="6119223"/>
                <a:ext cx="61540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Computing adjusted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𝑌</m:t>
                    </m:r>
                  </m:oMath>
                </a14:m>
                <a:r>
                  <a:rPr lang="en-US" sz="1400" dirty="0" smtClean="0"/>
                  <a:t> and </a:t>
                </a:r>
                <a14:m>
                  <m:oMath xmlns:m="http://schemas.openxmlformats.org/officeDocument/2006/math"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m:rPr>
                        <m:sty m:val="p"/>
                      </m:rPr>
                      <a:rPr lang="en-US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dirty="0" smtClean="0"/>
                  <a:t>values : Difference in coordinates + adjustments</a:t>
                </a:r>
                <a:endParaRPr lang="en-US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4" y="6119223"/>
                <a:ext cx="6154049" cy="307777"/>
              </a:xfrm>
              <a:prstGeom prst="rect">
                <a:avLst/>
              </a:prstGeom>
              <a:blipFill>
                <a:blip r:embed="rId2"/>
                <a:stretch>
                  <a:fillRect l="-297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12938" y="5417387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8833449" y="2688566"/>
            <a:ext cx="1078303" cy="19179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(Adjusted Partials)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87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60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-248.89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-188.93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0.00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7271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8124" y="6119223"/>
                <a:ext cx="61540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Note sum of partials equals to zero </a:t>
                </a:r>
                <a:r>
                  <a:rPr lang="en-US" sz="1400" dirty="0" err="1" smtClean="0"/>
                  <a:t>i.e</a:t>
                </a:r>
                <a:r>
                  <a:rPr lang="en-US" sz="1400" dirty="0" smtClean="0"/>
                  <a:t>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=0.00</m:t>
                        </m:r>
                      </m:e>
                    </m:nary>
                  </m:oMath>
                </a14:m>
                <a:r>
                  <a:rPr lang="en-US" sz="1400" dirty="0" smtClean="0"/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=0.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00</m:t>
                        </m:r>
                      </m:e>
                    </m:nary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4" y="6119223"/>
                <a:ext cx="6154049" cy="307777"/>
              </a:xfrm>
              <a:prstGeom prst="rect">
                <a:avLst/>
              </a:prstGeom>
              <a:blipFill>
                <a:blip r:embed="rId2"/>
                <a:stretch>
                  <a:fillRect l="-297" t="-104000" b="-162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12938" y="5417387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8867955" y="4830793"/>
            <a:ext cx="1052423" cy="2434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991" y="171270"/>
            <a:ext cx="10995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(Sum of Adjusted Partials)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285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60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3155.10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-248.89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-188.93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0.00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7271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8123" y="6119223"/>
                <a:ext cx="100876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W</a:t>
                </a:r>
                <a:r>
                  <a:rPr lang="en-US" sz="1400" dirty="0" smtClean="0"/>
                  <a:t>e compute the coordinates of B that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𝑎𝑑𝑗𝑢𝑠𝑡𝑒𝑑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r>
                  <a:rPr lang="en-US" sz="1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𝐴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𝑎𝑑𝑗𝑢𝑠𝑡𝑒𝑑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𝐵</m:t>
                        </m:r>
                      </m:sub>
                    </m:sSub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3" y="6119223"/>
                <a:ext cx="10087695" cy="307777"/>
              </a:xfrm>
              <a:prstGeom prst="rect">
                <a:avLst/>
              </a:prstGeom>
              <a:blipFill>
                <a:blip r:embed="rId2"/>
                <a:stretch>
                  <a:fillRect l="-181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12938" y="5417387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0049774" y="2725948"/>
            <a:ext cx="1207698" cy="24344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(Calculation of Coordinates)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62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60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3155.10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2827.72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3256.54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-248.89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2578.83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3256.71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-188.93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2560.04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0.00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7271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38123" y="6119223"/>
                <a:ext cx="100876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 smtClean="0"/>
                  <a:t>We compute coordinates of the other points that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𝑎𝑑𝑗𝑢𝑠𝑡𝑒𝑑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𝑌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en-US" sz="1400" dirty="0" smtClean="0"/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</m:t>
                        </m:r>
                      </m:sub>
                    </m:sSub>
                    <m:r>
                      <a:rPr lang="en-US" sz="14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𝑎𝑑𝑗𝑢𝑠𝑡𝑒𝑑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𝑋</m:t>
                        </m:r>
                      </m:e>
                      <m:sub>
                        <m:r>
                          <a:rPr lang="en-US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endParaRPr lang="en-US" sz="1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3" y="6119223"/>
                <a:ext cx="10087695" cy="307777"/>
              </a:xfrm>
              <a:prstGeom prst="rect">
                <a:avLst/>
              </a:prstGeom>
              <a:blipFill>
                <a:blip r:embed="rId2"/>
                <a:stretch>
                  <a:fillRect l="-181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/>
          <p:nvPr/>
        </p:nvSpPr>
        <p:spPr>
          <a:xfrm>
            <a:off x="5012938" y="5417387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0041147" y="3088257"/>
            <a:ext cx="1250830" cy="15009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(Calculation of Coordinates)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497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3351" y="1252358"/>
          <a:ext cx="11915776" cy="466033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155.00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3155.10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101.31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-172.35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2827.72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3256.54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270      00      00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-248.89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2578.83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3256.71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185      42       00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190.00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-</a:t>
                      </a:r>
                      <a:r>
                        <a:rPr lang="en-US" sz="1100" u="none" strike="noStrike" dirty="0">
                          <a:effectLst/>
                        </a:rPr>
                        <a:t>18.87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-189.06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0.13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-188.93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2560.04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EA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98      48       00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445.00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439.76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-68.08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0.30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-67.78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1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00      00       00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0.00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0.00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727183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38123" y="6119223"/>
            <a:ext cx="100876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Note that the initial and final coordinates of A are the same.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5012938" y="5417387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13" name="Rectangle 12"/>
          <p:cNvSpPr/>
          <p:nvPr/>
        </p:nvSpPr>
        <p:spPr>
          <a:xfrm>
            <a:off x="10041147" y="4364965"/>
            <a:ext cx="1250830" cy="2242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0041147" y="2343508"/>
            <a:ext cx="1250830" cy="224287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(Calculation of Coordinates)</a:t>
            </a:r>
            <a:endParaRPr lang="en-US" sz="4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22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33050"/>
              </p:ext>
            </p:extLst>
          </p:nvPr>
        </p:nvGraphicFramePr>
        <p:xfrm>
          <a:off x="182880" y="1205579"/>
          <a:ext cx="11721253" cy="47634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401320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3572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39806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Correction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120      25       50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00      00       00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3155.10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149      34      00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300      26       00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-172.44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101.31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-172.35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101.44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2827.72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3256.54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95      42       00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270      00      00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249.00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-249.00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-248.89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2578.83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3256.71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93      26       00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185      42       00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190.00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-18.87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-189.06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0.13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-18.79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-188.93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2560.04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3067.78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81      12       00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98      48       00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445.00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439.76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-68.08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0.20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0.30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439.96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-67.78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3000.00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600321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</a:t>
                      </a:r>
                      <a:r>
                        <a:rPr lang="pt-BR" sz="1100" u="none" strike="noStrike" dirty="0">
                          <a:effectLst/>
                        </a:rPr>
                        <a:t>Sum    </a:t>
                      </a:r>
                      <a:r>
                        <a:rPr lang="pt-BR" sz="1100" u="none" strike="noStrike" dirty="0" smtClean="0">
                          <a:effectLst/>
                        </a:rPr>
                        <a:t>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</a:t>
                      </a:r>
                      <a:r>
                        <a:rPr lang="pt-BR" sz="1100" u="none" strike="noStrike" dirty="0">
                          <a:effectLst/>
                        </a:rPr>
                        <a:t>10                                                             </a:t>
                      </a:r>
                      <a:r>
                        <a:rPr lang="pt-BR" sz="1100" u="none" strike="noStrike" dirty="0" smtClean="0">
                          <a:effectLst/>
                        </a:rPr>
                        <a:t>90</a:t>
                      </a:r>
                      <a:r>
                        <a:rPr lang="pt-BR" sz="1100" u="none" strike="noStrike" dirty="0">
                          <a:effectLst/>
                        </a:rPr>
                        <a:t>*(2n-4</a:t>
                      </a:r>
                      <a:r>
                        <a:rPr lang="pt-BR" sz="1100" u="none" strike="noStrike" dirty="0" smtClean="0">
                          <a:effectLst/>
                        </a:rPr>
                        <a:t>)   =   - 540     </a:t>
                      </a:r>
                      <a:r>
                        <a:rPr lang="pt-BR" sz="1100" u="none" strike="noStrike" dirty="0">
                          <a:effectLst/>
                        </a:rPr>
                        <a:t>00     00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540      00       00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00      </a:t>
                      </a:r>
                      <a:r>
                        <a:rPr lang="en-US" sz="1100" u="none" strike="noStrike" dirty="0">
                          <a:effectLst/>
                        </a:rPr>
                        <a:t>00       00               </a:t>
                      </a:r>
                      <a:r>
                        <a:rPr lang="en-US" sz="1100" u="none" strike="noStrike" dirty="0" smtClean="0">
                          <a:effectLst/>
                        </a:rPr>
                        <a:t>  Sum </a:t>
                      </a:r>
                      <a:r>
                        <a:rPr lang="en-US" sz="1100" u="none" strike="noStrike" dirty="0">
                          <a:effectLst/>
                        </a:rPr>
                        <a:t>=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1239.00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-0.83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0.55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0.83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0.00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(Sum)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0.00</a:t>
                      </a:r>
                    </a:p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(Sum)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317151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r" fontAlgn="t"/>
                      <a:r>
                        <a:rPr lang="en-US" sz="1100" u="none" strike="noStrike" dirty="0" smtClean="0">
                          <a:effectLst/>
                        </a:rPr>
                        <a:t>    </a:t>
                      </a:r>
                    </a:p>
                    <a:p>
                      <a:pPr algn="r" fontAlgn="t"/>
                      <a:r>
                        <a:rPr lang="en-US" sz="1100" u="none" strike="noStrike" dirty="0" smtClean="0">
                          <a:effectLst/>
                        </a:rPr>
                        <a:t>  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+0.55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+0.83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gridSpan="7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248107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6350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36441" y="6067569"/>
                <a:ext cx="5102384" cy="4277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L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𝐢𝐧𝐞𝐚𝐫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𝐌𝐢𝐬𝐜𝐥𝐨𝐬𝐮𝐫𝐞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𝟓𝟓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𝟖𝟑</m:t>
                                </m:r>
                              </m:e>
                              <m:sup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</m:rad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𝟗𝟗</m:t>
                    </m:r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    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6441" y="6067569"/>
                <a:ext cx="5102384" cy="427746"/>
              </a:xfrm>
              <a:prstGeom prst="rect">
                <a:avLst/>
              </a:prstGeom>
              <a:blipFill>
                <a:blip r:embed="rId3"/>
                <a:stretch>
                  <a:fillRect l="-1075" b="-211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6464779" y="6067569"/>
                <a:ext cx="477583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R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𝐞𝐥𝐚𝐭𝐢𝐯𝐞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𝐀𝐜𝐜𝐮𝐫𝐚𝐜𝐲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𝟗𝟗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𝟏𝟐𝟑𝟗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𝟎𝟎</m:t>
                        </m:r>
                      </m:den>
                    </m:f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𝟏𝟐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𝟓𝟐</m:t>
                        </m:r>
                      </m:den>
                    </m:f>
                  </m:oMath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64779" y="6067569"/>
                <a:ext cx="4775838" cy="492443"/>
              </a:xfrm>
              <a:prstGeom prst="rect">
                <a:avLst/>
              </a:prstGeom>
              <a:blipFill>
                <a:blip r:embed="rId4"/>
                <a:stretch>
                  <a:fillRect l="-1020" b="-74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TextBox 5"/>
          <p:cNvSpPr txBox="1"/>
          <p:nvPr/>
        </p:nvSpPr>
        <p:spPr>
          <a:xfrm>
            <a:off x="5219972" y="5391508"/>
            <a:ext cx="9651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Correction =</a:t>
            </a:r>
            <a:endParaRPr lang="en-US" sz="1200" dirty="0"/>
          </a:p>
        </p:txBody>
      </p:sp>
      <p:sp>
        <p:nvSpPr>
          <p:cNvPr id="8" name="TextBox 7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</a:t>
            </a:r>
            <a:r>
              <a:rPr lang="en-US" sz="4800" dirty="0"/>
              <a:t>(Booking </a:t>
            </a:r>
            <a:r>
              <a:rPr lang="en-US" sz="4800" dirty="0" smtClean="0"/>
              <a:t>Complete)</a:t>
            </a:r>
            <a:endParaRPr lang="en-US" sz="4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6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Link Traverse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66" y="1575436"/>
            <a:ext cx="6498054" cy="4658197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/>
              <a:t>A link traverse is the type of traverse where an open type traverse is linked at the ends of an existing traverse so as to form a closed loop or closed traverse.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/>
              <a:t>The closing line is generally defined by the coordinates at the endpoints which have been determined by the previous survey. </a:t>
            </a:r>
          </a:p>
          <a:p>
            <a:pPr marL="0" lvl="0" indent="0" algn="just">
              <a:lnSpc>
                <a:spcPct val="150000"/>
              </a:lnSpc>
              <a:buNone/>
            </a:pPr>
            <a:endParaRPr lang="en-US" sz="2400" dirty="0"/>
          </a:p>
        </p:txBody>
      </p:sp>
      <p:pic>
        <p:nvPicPr>
          <p:cNvPr id="4098" name="Picture 2" descr="Link traversing">
            <a:extLst>
              <a:ext uri="{FF2B5EF4-FFF2-40B4-BE49-F238E27FC236}">
                <a16:creationId xmlns:a16="http://schemas.microsoft.com/office/drawing/2014/main" id="{A0D2ECB9-B899-B77E-C586-C2A949635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7567" y="2861824"/>
            <a:ext cx="4417208" cy="1917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71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794" y="4527063"/>
            <a:ext cx="6486706" cy="17984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</a:t>
            </a:r>
            <a:r>
              <a:rPr lang="en-US" dirty="0"/>
              <a:t>Traverse Computations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619519" y="3811327"/>
                <a:ext cx="33575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Bearing AB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151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27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38′′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519" y="3811327"/>
                <a:ext cx="3357562" cy="400110"/>
              </a:xfrm>
              <a:prstGeom prst="rect">
                <a:avLst/>
              </a:prstGeom>
              <a:blipFill>
                <a:blip r:embed="rId3"/>
                <a:stretch>
                  <a:fillRect l="-2000" t="-7576" b="-2575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619519" y="4211437"/>
                <a:ext cx="335756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 smtClean="0"/>
                  <a:t>Bearing CD </a:t>
                </a:r>
                <a14:m>
                  <m:oMath xmlns:m="http://schemas.openxmlformats.org/officeDocument/2006/math">
                    <m:r>
                      <a:rPr lang="en-US" sz="2000" b="0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347</m:t>
                    </m:r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°</m:t>
                    </m:r>
                    <m:sSup>
                      <m:sSupPr>
                        <m:ctrlP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37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41′′</m:t>
                    </m:r>
                  </m:oMath>
                </a14:m>
                <a:endParaRPr lang="en-US" sz="20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19519" y="4211437"/>
                <a:ext cx="3357562" cy="400110"/>
              </a:xfrm>
              <a:prstGeom prst="rect">
                <a:avLst/>
              </a:prstGeom>
              <a:blipFill>
                <a:blip r:embed="rId4"/>
                <a:stretch>
                  <a:fillRect l="-2000" t="-9231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55871" y="2522032"/>
            <a:ext cx="2696299" cy="110548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2459346"/>
                  </p:ext>
                </p:extLst>
              </p:nvPr>
            </p:nvGraphicFramePr>
            <p:xfrm>
              <a:off x="5098585" y="2485499"/>
              <a:ext cx="1765750" cy="2126048"/>
            </p:xfrm>
            <a:graphic>
              <a:graphicData uri="http://schemas.openxmlformats.org/drawingml/2006/table">
                <a:tbl>
                  <a:tblPr/>
                  <a:tblGrid>
                    <a:gridCol w="750672">
                      <a:extLst>
                        <a:ext uri="{9D8B030D-6E8A-4147-A177-3AD203B41FA5}">
                          <a16:colId xmlns:a16="http://schemas.microsoft.com/office/drawing/2014/main" val="1082092882"/>
                        </a:ext>
                      </a:extLst>
                    </a:gridCol>
                    <a:gridCol w="1015078">
                      <a:extLst>
                        <a:ext uri="{9D8B030D-6E8A-4147-A177-3AD203B41FA5}">
                          <a16:colId xmlns:a16="http://schemas.microsoft.com/office/drawing/2014/main" val="3084564886"/>
                        </a:ext>
                      </a:extLst>
                    </a:gridCol>
                  </a:tblGrid>
                  <a:tr h="321379">
                    <a:tc gridSpan="2"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Measured Angles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9888667"/>
                      </a:ext>
                    </a:extLst>
                  </a:tr>
                  <a:tr h="3213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Station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Angle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39501090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B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b="0" i="1" u="none" strike="noStrike" smtClean="0">
                                  <a:solidFill>
                                    <a:schemeClr val="tx1"/>
                                  </a:solidFill>
                                  <a:effectLst/>
                                  <a:latin typeface="Cambria Math" panose="02040503050406030204" pitchFamily="18" charset="0"/>
                                </a:rPr>
                                <m:t>143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54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47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34086743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 dirty="0" err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E1</a:t>
                          </a:r>
                          <a:endPara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149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08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11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829159070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E2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b="0" i="0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224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</m:t>
                                  </m:r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7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87149864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E3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1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741213632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E4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67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05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15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3375753844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D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b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1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</a:rPr>
                                <m:t>74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°</m:t>
                              </m:r>
                              <m:sSup>
                                <m:sSupPr>
                                  <m:ctrlP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1100" b="0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2</m:t>
                                  </m:r>
                                </m:e>
                                <m:sup>
                                  <m:r>
                                    <a:rPr lang="en-US" sz="1100" i="1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′</m:t>
                                  </m:r>
                                </m:sup>
                              </m:sSup>
                              <m:r>
                                <a:rPr lang="en-US" sz="11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11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8′′</m:t>
                              </m:r>
                            </m:oMath>
                          </a14:m>
                          <a:endParaRPr lang="en-US" sz="1100" dirty="0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91212852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2" name="Table 1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72459346"/>
                  </p:ext>
                </p:extLst>
              </p:nvPr>
            </p:nvGraphicFramePr>
            <p:xfrm>
              <a:off x="5098585" y="2485499"/>
              <a:ext cx="1765750" cy="2126048"/>
            </p:xfrm>
            <a:graphic>
              <a:graphicData uri="http://schemas.openxmlformats.org/drawingml/2006/table">
                <a:tbl>
                  <a:tblPr/>
                  <a:tblGrid>
                    <a:gridCol w="750672">
                      <a:extLst>
                        <a:ext uri="{9D8B030D-6E8A-4147-A177-3AD203B41FA5}">
                          <a16:colId xmlns:a16="http://schemas.microsoft.com/office/drawing/2014/main" val="1082092882"/>
                        </a:ext>
                      </a:extLst>
                    </a:gridCol>
                    <a:gridCol w="1015078">
                      <a:extLst>
                        <a:ext uri="{9D8B030D-6E8A-4147-A177-3AD203B41FA5}">
                          <a16:colId xmlns:a16="http://schemas.microsoft.com/office/drawing/2014/main" val="3084564886"/>
                        </a:ext>
                      </a:extLst>
                    </a:gridCol>
                  </a:tblGrid>
                  <a:tr h="321379">
                    <a:tc gridSpan="2"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Measured Angles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3859888667"/>
                      </a:ext>
                    </a:extLst>
                  </a:tr>
                  <a:tr h="321379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Station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Angle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2139501090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B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258537" r="-599" b="-514634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34086743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 dirty="0" err="1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E1</a:t>
                          </a:r>
                          <a:endParaRPr lang="en-US" sz="1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 panose="020F0502020204030204" pitchFamily="34" charset="0"/>
                          </a:endParaRP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367500" r="-599" b="-42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29159070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E2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456098" r="-599" b="-3170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187149864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E3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556098" r="-599" b="-2170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741213632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E4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672500" r="-599" b="-122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3375753844"/>
                      </a:ext>
                    </a:extLst>
                  </a:tr>
                  <a:tr h="247215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n-US" sz="1100" b="0" i="0" u="none" strike="noStrike">
                              <a:solidFill>
                                <a:srgbClr val="000000"/>
                              </a:solidFill>
                              <a:effectLst/>
                              <a:latin typeface="Calibri" panose="020F0502020204030204" pitchFamily="34" charset="0"/>
                            </a:rPr>
                            <a:t>D</a:t>
                          </a:r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9525" marR="9525" marT="9525" marB="0" anchor="ctr">
                        <a:lnL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6350" cap="flat" cmpd="sng" algn="ctr">
                          <a:solidFill>
                            <a:srgbClr val="000000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6"/>
                          <a:stretch>
                            <a:fillRect l="-74850" t="-753659" r="-599" b="-1951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912128520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405666" y="1575437"/>
            <a:ext cx="9398834" cy="594436"/>
          </a:xfrm>
        </p:spPr>
        <p:txBody>
          <a:bodyPr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sz="2400" dirty="0" smtClean="0"/>
              <a:t>Given the data below determine the coordinates of </a:t>
            </a:r>
            <a:r>
              <a:rPr lang="en-US" sz="2400" dirty="0" err="1" smtClean="0"/>
              <a:t>E1</a:t>
            </a:r>
            <a:r>
              <a:rPr lang="en-US" sz="2400" dirty="0" smtClean="0"/>
              <a:t>, </a:t>
            </a:r>
            <a:r>
              <a:rPr lang="en-US" sz="2400" dirty="0" err="1" smtClean="0"/>
              <a:t>E2</a:t>
            </a:r>
            <a:r>
              <a:rPr lang="en-US" sz="2400" dirty="0" smtClean="0"/>
              <a:t>, </a:t>
            </a:r>
            <a:r>
              <a:rPr lang="en-US" sz="2400" dirty="0" err="1" smtClean="0"/>
              <a:t>E3</a:t>
            </a:r>
            <a:r>
              <a:rPr lang="en-US" sz="2400" dirty="0" smtClean="0"/>
              <a:t> and </a:t>
            </a:r>
            <a:r>
              <a:rPr lang="en-US" sz="2400" dirty="0" err="1" smtClean="0"/>
              <a:t>E4</a:t>
            </a:r>
            <a:r>
              <a:rPr lang="en-US" sz="2400" dirty="0" smtClean="0"/>
              <a:t>.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1944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8344942"/>
              </p:ext>
            </p:extLst>
          </p:nvPr>
        </p:nvGraphicFramePr>
        <p:xfrm>
          <a:off x="123824" y="1058425"/>
          <a:ext cx="11915776" cy="4907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29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(Measured Angles)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382696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4645"/>
            <a:ext cx="10515600" cy="1325563"/>
          </a:xfrm>
        </p:spPr>
        <p:txBody>
          <a:bodyPr/>
          <a:lstStyle/>
          <a:p>
            <a:r>
              <a:rPr lang="en-US" dirty="0"/>
              <a:t>Loop Traverse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666" y="1575436"/>
            <a:ext cx="6286500" cy="4658197"/>
          </a:xfrm>
        </p:spPr>
        <p:txBody>
          <a:bodyPr>
            <a:noAutofit/>
          </a:bodyPr>
          <a:lstStyle/>
          <a:p>
            <a:pPr lvl="0" algn="just">
              <a:lnSpc>
                <a:spcPct val="150000"/>
              </a:lnSpc>
            </a:pPr>
            <a:r>
              <a:rPr lang="en-US" sz="2400" dirty="0"/>
              <a:t>If the traverse formed by the survey lines closes at a station i.e. if the survey lines form a polygon or starts and finishes at the same survey station of the known co-ordinates then the traverse is known as closed traverse.</a:t>
            </a:r>
          </a:p>
          <a:p>
            <a:pPr lvl="0" algn="just">
              <a:lnSpc>
                <a:spcPct val="150000"/>
              </a:lnSpc>
            </a:pPr>
            <a:r>
              <a:rPr lang="en-US" sz="2400" dirty="0"/>
              <a:t>A closed traverse is generally used for locating the boundaries or for surveying large areas.</a:t>
            </a:r>
          </a:p>
        </p:txBody>
      </p:sp>
      <p:pic>
        <p:nvPicPr>
          <p:cNvPr id="2050" name="Picture 2" descr="close traversing in survey">
            <a:extLst>
              <a:ext uri="{FF2B5EF4-FFF2-40B4-BE49-F238E27FC236}">
                <a16:creationId xmlns:a16="http://schemas.microsoft.com/office/drawing/2014/main" id="{9C31B96A-6736-CB4C-B367-4E4601C3ED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1319" y="2603264"/>
            <a:ext cx="5035015" cy="2411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8760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07714"/>
              </p:ext>
            </p:extLst>
          </p:nvPr>
        </p:nvGraphicFramePr>
        <p:xfrm>
          <a:off x="123824" y="1058425"/>
          <a:ext cx="11915776" cy="4907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30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(Sum of Measured Angles)</a:t>
            </a:r>
            <a:endParaRPr lang="en-US" sz="4800" dirty="0"/>
          </a:p>
        </p:txBody>
      </p:sp>
      <p:sp>
        <p:nvSpPr>
          <p:cNvPr id="62" name="Rectangle 61"/>
          <p:cNvSpPr/>
          <p:nvPr/>
        </p:nvSpPr>
        <p:spPr>
          <a:xfrm>
            <a:off x="614990" y="4867275"/>
            <a:ext cx="1607002" cy="22542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58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07714"/>
              </p:ext>
            </p:extLst>
          </p:nvPr>
        </p:nvGraphicFramePr>
        <p:xfrm>
          <a:off x="123824" y="1058425"/>
          <a:ext cx="11915776" cy="4907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31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</a:t>
            </a:r>
            <a:r>
              <a:rPr lang="en-US" sz="4800" dirty="0"/>
              <a:t>Computed Final Bearing</a:t>
            </a:r>
            <a:r>
              <a:rPr lang="en-US" sz="4800" dirty="0" smtClean="0"/>
              <a:t>)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266839" y="6021892"/>
                <a:ext cx="6679651" cy="307777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Computed Final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Bearing CD </a:t>
                </a:r>
                <a:r>
                  <a:rPr lang="en-US" sz="1400" b="1" dirty="0" smtClean="0">
                    <a:solidFill>
                      <a:srgbClr val="FF0000"/>
                    </a:solidFill>
                  </a:rPr>
                  <a:t>=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initial bearing AB </a:t>
                </a:r>
                <a:r>
                  <a:rPr lang="en-US" sz="1400" b="1" dirty="0" smtClean="0">
                    <a:solidFill>
                      <a:srgbClr val="FF0000"/>
                    </a:solidFill>
                  </a:rPr>
                  <a:t>+ sum of measured angles – (n x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)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39" y="6021892"/>
                <a:ext cx="6679651" cy="307777"/>
              </a:xfrm>
              <a:prstGeom prst="rect">
                <a:avLst/>
              </a:prstGeom>
              <a:blipFill>
                <a:blip r:embed="rId3"/>
                <a:stretch>
                  <a:fillRect l="-91" b="-12727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266839" y="6378743"/>
                <a:ext cx="850378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Where n = number of measured angles and is positive if even, negative if odd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. f the result is negative, add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</m:oMath>
                </a14:m>
                <a:r>
                  <a:rPr lang="en-US" b="1" dirty="0" smtClean="0">
                    <a:solidFill>
                      <a:srgbClr val="FF0000"/>
                    </a:solidFill>
                  </a:rPr>
                  <a:t>.</a:t>
                </a:r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39" y="6378743"/>
                <a:ext cx="8503781" cy="369332"/>
              </a:xfrm>
              <a:prstGeom prst="rect">
                <a:avLst/>
              </a:prstGeom>
              <a:blipFill>
                <a:blip r:embed="rId4"/>
                <a:stretch>
                  <a:fillRect l="-215" t="-8197" r="-14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203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07714"/>
              </p:ext>
            </p:extLst>
          </p:nvPr>
        </p:nvGraphicFramePr>
        <p:xfrm>
          <a:off x="123824" y="1058425"/>
          <a:ext cx="11915776" cy="4907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32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(Computed Final Bearing)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9" name="TextBox 58"/>
              <p:cNvSpPr txBox="1"/>
              <p:nvPr/>
            </p:nvSpPr>
            <p:spPr>
              <a:xfrm>
                <a:off x="266839" y="6070966"/>
                <a:ext cx="752030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Computed Final Bearing </a:t>
                </a:r>
                <a:r>
                  <a:rPr lang="en-US" sz="1400" b="1" dirty="0">
                    <a:solidFill>
                      <a:srgbClr val="FF0000"/>
                    </a:solidFill>
                  </a:rPr>
                  <a:t>CD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sSup>
                          <m:sSup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𝟏𝟓𝟏</m:t>
                            </m:r>
                          </m:e>
                          <m:sup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𝒐</m:t>
                            </m:r>
                          </m:sup>
                        </m:sSup>
                        <m:sSup>
                          <m:sSup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𝟐𝟕</m:t>
                            </m:r>
                          </m:e>
                          <m:sup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</m:t>
                            </m:r>
                          </m:sup>
                        </m:sSup>
                        <m:sSup>
                          <m:sSup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𝟑𝟖</m:t>
                            </m:r>
                          </m:e>
                          <m:sup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′′</m:t>
                            </m:r>
                          </m:sup>
                        </m:sSup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sz="1400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𝟗𝟏𝟔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𝟐𝟔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 −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𝐱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𝟖𝟎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)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9" name="TextBox 5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39" y="6070966"/>
                <a:ext cx="7520309" cy="307777"/>
              </a:xfrm>
              <a:prstGeom prst="rect">
                <a:avLst/>
              </a:prstGeom>
              <a:blipFill>
                <a:blip r:embed="rId3"/>
                <a:stretch>
                  <a:fillRect l="-243" t="-4000" b="-20000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6839" y="6378743"/>
                <a:ext cx="752030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Computed Final Bearing CD</a:t>
                </a:r>
                <a14:m>
                  <m:oMath xmlns:m="http://schemas.openxmlformats.org/officeDocument/2006/math"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 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𝟓𝟔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𝟑𝟔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𝟑𝟒𝟕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𝟎𝟒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39" y="6378743"/>
                <a:ext cx="7520309" cy="307777"/>
              </a:xfrm>
              <a:prstGeom prst="rect">
                <a:avLst/>
              </a:prstGeom>
              <a:blipFill>
                <a:blip r:embed="rId4"/>
                <a:stretch>
                  <a:fillRect l="-243" t="-1961" b="-1960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7866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7207714"/>
              </p:ext>
            </p:extLst>
          </p:nvPr>
        </p:nvGraphicFramePr>
        <p:xfrm>
          <a:off x="123824" y="1058425"/>
          <a:ext cx="11915776" cy="4907308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33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(Angular </a:t>
            </a:r>
            <a:r>
              <a:rPr lang="en-US" sz="4800" dirty="0" err="1" smtClean="0"/>
              <a:t>Misclosure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59" name="TextBox 58"/>
          <p:cNvSpPr txBox="1"/>
          <p:nvPr/>
        </p:nvSpPr>
        <p:spPr>
          <a:xfrm>
            <a:off x="266839" y="6070966"/>
            <a:ext cx="9835806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Angular </a:t>
            </a:r>
            <a:r>
              <a:rPr lang="en-US" sz="1400" b="1" dirty="0" err="1" smtClean="0">
                <a:solidFill>
                  <a:srgbClr val="FF0000"/>
                </a:solidFill>
              </a:rPr>
              <a:t>Misclosure</a:t>
            </a:r>
            <a:r>
              <a:rPr lang="en-US" sz="1400" b="1" dirty="0" smtClean="0">
                <a:solidFill>
                  <a:srgbClr val="FF0000"/>
                </a:solidFill>
              </a:rPr>
              <a:t> = Computed Final Bearing CD – Known Final Bearing</a:t>
            </a:r>
            <a:endParaRPr lang="en-US" sz="1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266839" y="6378743"/>
                <a:ext cx="7520309" cy="307777"/>
              </a:xfrm>
              <a:prstGeom prst="rect">
                <a:avLst/>
              </a:prstGeom>
              <a:noFill/>
              <a:ln w="28575"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A</a:t>
                </a:r>
                <a14:m>
                  <m:oMath xmlns:m="http://schemas.openxmlformats.org/officeDocument/2006/math"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𝐧𝐠𝐮𝐥𝐚𝐫</m:t>
                    </m:r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𝐌𝐢𝐬𝐜𝐥𝐨𝐬𝐮𝐫𝐞</m:t>
                    </m:r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𝟑𝟒𝟕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𝟎𝟒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𝟑𝟒𝟕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𝟐𝟑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839" y="6378743"/>
                <a:ext cx="7520309" cy="307777"/>
              </a:xfrm>
              <a:prstGeom prst="rect">
                <a:avLst/>
              </a:prstGeom>
              <a:blipFill>
                <a:blip r:embed="rId3"/>
                <a:stretch>
                  <a:fillRect l="-243" t="-1961" b="-19608"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39457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400755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34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(Angular Adjustments)</a:t>
            </a:r>
            <a:endParaRPr lang="en-US" sz="4800" dirty="0"/>
          </a:p>
        </p:txBody>
      </p:sp>
      <p:sp>
        <p:nvSpPr>
          <p:cNvPr id="59" name="TextBox 58"/>
          <p:cNvSpPr txBox="1"/>
          <p:nvPr/>
        </p:nvSpPr>
        <p:spPr>
          <a:xfrm>
            <a:off x="314464" y="6305493"/>
            <a:ext cx="448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Correction per angle = 23”/</a:t>
            </a: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b="1" dirty="0" smtClean="0">
                <a:solidFill>
                  <a:srgbClr val="FF0000"/>
                </a:solidFill>
              </a:rPr>
              <a:t> angles = 3.83”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2328333" y="2514601"/>
            <a:ext cx="457999" cy="2295524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81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831870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35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(Angular Adjustments)</a:t>
            </a:r>
            <a:endParaRPr lang="en-US" sz="4800" dirty="0"/>
          </a:p>
        </p:txBody>
      </p:sp>
      <p:sp>
        <p:nvSpPr>
          <p:cNvPr id="55" name="TextBox 54"/>
          <p:cNvSpPr txBox="1"/>
          <p:nvPr/>
        </p:nvSpPr>
        <p:spPr>
          <a:xfrm>
            <a:off x="6610348" y="6379314"/>
            <a:ext cx="4057652" cy="307777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Corrected Angles = Observed + Correction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2943225" y="2546949"/>
            <a:ext cx="1047750" cy="22536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123824" y="6379315"/>
            <a:ext cx="6029326" cy="307777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Note that the corrected angles have been rounded off to the nearest second.</a:t>
            </a:r>
            <a:endParaRPr lang="en-US" sz="1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9403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4045480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36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(Bearing Calculations)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19099" y="6379316"/>
                <a:ext cx="40576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Bearing of line A-B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𝟏𝟓𝟏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 (Given)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9" y="6379316"/>
                <a:ext cx="4057652" cy="307777"/>
              </a:xfrm>
              <a:prstGeom prst="rect">
                <a:avLst/>
              </a:prstGeom>
              <a:blipFill>
                <a:blip r:embed="rId3"/>
                <a:stretch>
                  <a:fillRect l="-451" t="-1961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7" name="Rectangle 56"/>
          <p:cNvSpPr/>
          <p:nvPr/>
        </p:nvSpPr>
        <p:spPr>
          <a:xfrm>
            <a:off x="4476750" y="2146899"/>
            <a:ext cx="885826" cy="23435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77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7113544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37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(Bearing Calculations)</a:t>
            </a:r>
            <a:endParaRPr lang="en-US" sz="4800" dirty="0"/>
          </a:p>
        </p:txBody>
      </p:sp>
      <p:sp>
        <p:nvSpPr>
          <p:cNvPr id="52" name="Rectangle 51"/>
          <p:cNvSpPr/>
          <p:nvPr/>
        </p:nvSpPr>
        <p:spPr>
          <a:xfrm>
            <a:off x="4481513" y="2524125"/>
            <a:ext cx="873917" cy="22860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5" name="TextBox 54"/>
              <p:cNvSpPr txBox="1"/>
              <p:nvPr/>
            </p:nvSpPr>
            <p:spPr>
              <a:xfrm>
                <a:off x="419098" y="6379316"/>
                <a:ext cx="5972177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Bearing of line B-</a:t>
                </a:r>
                <a:r>
                  <a:rPr lang="en-US" sz="1400" b="1" dirty="0" err="1" smtClean="0">
                    <a:solidFill>
                      <a:srgbClr val="FF0000"/>
                    </a:solidFill>
                  </a:rPr>
                  <a:t>E1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 dirty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𝟏𝟓𝟏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𝟑𝟖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𝟏𝟖𝟎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𝟏𝟒𝟑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𝟓𝟒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𝟒𝟕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𝟏𝟏𝟓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𝟐𝟐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𝟐𝟏</m:t>
                        </m:r>
                      </m:e>
                      <m:sup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5" name="TextBox 5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9098" y="6379316"/>
                <a:ext cx="5972177" cy="307777"/>
              </a:xfrm>
              <a:prstGeom prst="rect">
                <a:avLst/>
              </a:prstGeom>
              <a:blipFill>
                <a:blip r:embed="rId3"/>
                <a:stretch>
                  <a:fillRect l="-306" t="-1961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1431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435196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38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(Bearing Calculations)</a:t>
            </a:r>
            <a:endParaRPr lang="en-US" sz="4800" dirty="0"/>
          </a:p>
        </p:txBody>
      </p:sp>
      <p:sp>
        <p:nvSpPr>
          <p:cNvPr id="52" name="Rectangle 51"/>
          <p:cNvSpPr/>
          <p:nvPr/>
        </p:nvSpPr>
        <p:spPr>
          <a:xfrm>
            <a:off x="4491038" y="2933700"/>
            <a:ext cx="873917" cy="187224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/>
          <p:cNvSpPr txBox="1"/>
          <p:nvPr/>
        </p:nvSpPr>
        <p:spPr>
          <a:xfrm>
            <a:off x="295273" y="6342669"/>
            <a:ext cx="3705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</a:rPr>
              <a:t>Bearing calculation of other traverse legs.</a:t>
            </a:r>
            <a:endParaRPr lang="en-US" sz="16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927996" y="6328579"/>
                <a:ext cx="6485762" cy="338554"/>
              </a:xfrm>
              <a:prstGeom prst="rect">
                <a:avLst/>
              </a:prstGeom>
              <a:noFill/>
              <a:ln w="28575"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𝐅𝐨𝐫𝐰𝐚𝐫𝐝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𝐁𝐞𝐚𝐫𝐢𝐧𝐠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𝐏𝐫𝐞𝐯𝐢𝐨𝐮𝐬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𝐁𝐞𝐚𝐫𝐢𝐧𝐠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−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𝟏𝟖𝟎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𝐇𝐨𝐫𝐢𝐳𝐨𝐧𝐭𝐚𝐥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1600" b="1" i="0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𝐀𝐧𝐠𝐥𝐞</m:t>
                      </m:r>
                    </m:oMath>
                  </m:oMathPara>
                </a14:m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996" y="6328579"/>
                <a:ext cx="6485762" cy="338554"/>
              </a:xfrm>
              <a:prstGeom prst="rect">
                <a:avLst/>
              </a:prstGeom>
              <a:blipFill>
                <a:blip r:embed="rId3"/>
                <a:stretch>
                  <a:fillRect b="-4918"/>
                </a:stretch>
              </a:blipFill>
              <a:ln w="28575"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722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8692888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39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(Bearing Calculations)</a:t>
            </a:r>
            <a:endParaRPr lang="en-US" sz="4800" dirty="0"/>
          </a:p>
        </p:txBody>
      </p:sp>
      <p:sp>
        <p:nvSpPr>
          <p:cNvPr id="52" name="Rectangle 51"/>
          <p:cNvSpPr/>
          <p:nvPr/>
        </p:nvSpPr>
        <p:spPr>
          <a:xfrm>
            <a:off x="4484687" y="4553712"/>
            <a:ext cx="858838" cy="2522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TextBox 52"/>
              <p:cNvSpPr txBox="1"/>
              <p:nvPr/>
            </p:nvSpPr>
            <p:spPr>
              <a:xfrm>
                <a:off x="323848" y="6305493"/>
                <a:ext cx="7924801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Note : Computed bearing of line CD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b="1" i="0" dirty="0" smtClean="0">
                            <a:solidFill>
                              <a:srgbClr val="FF0000"/>
                            </a:solidFill>
                          </a:rPr>
                          <m:t>Known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bearing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of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line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 </m:t>
                        </m:r>
                        <m:r>
                          <m:rPr>
                            <m:nor/>
                          </m:rPr>
                          <a:rPr lang="en-US" b="1" dirty="0">
                            <a:solidFill>
                              <a:srgbClr val="FF0000"/>
                            </a:solidFill>
                          </a:rPr>
                          <m:t>CD</m:t>
                        </m:r>
                        <m:r>
                          <a:rPr lang="en-US" b="1" i="1" dirty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=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𝟑𝟒𝟕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𝟑𝟕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𝟒𝟏</m:t>
                        </m:r>
                      </m:e>
                      <m:sup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3" name="TextBox 5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848" y="6305493"/>
                <a:ext cx="7924801" cy="369332"/>
              </a:xfrm>
              <a:prstGeom prst="rect">
                <a:avLst/>
              </a:prstGeom>
              <a:blipFill>
                <a:blip r:embed="rId3"/>
                <a:stretch>
                  <a:fillRect l="-615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25075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Loop Traverse Computations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838200" y="1479133"/>
            <a:ext cx="10515600" cy="482611"/>
          </a:xfrm>
        </p:spPr>
        <p:txBody>
          <a:bodyPr>
            <a:normAutofit/>
          </a:bodyPr>
          <a:lstStyle/>
          <a:p>
            <a:r>
              <a:rPr lang="en-US" sz="2400" dirty="0" smtClean="0"/>
              <a:t>Consider the following loop traverse </a:t>
            </a:r>
            <a:endParaRPr lang="en-US" sz="2400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01419" y="1961744"/>
            <a:ext cx="6389162" cy="4590686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</a:t>
            </a:fld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8147304" y="2558008"/>
                <a:ext cx="267004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/>
                  <a:t>Bearing AB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𝑜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i="1">
                            <a:latin typeface="Cambria Math" panose="02040503050406030204" pitchFamily="18" charset="0"/>
                          </a:rPr>
                          <m:t>00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47304" y="2558008"/>
                <a:ext cx="2670048" cy="369332"/>
              </a:xfrm>
              <a:prstGeom prst="rect">
                <a:avLst/>
              </a:prstGeom>
              <a:blipFill>
                <a:blip r:embed="rId3"/>
                <a:stretch>
                  <a:fillRect l="-205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17886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1583909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40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(Distances)</a:t>
            </a:r>
            <a:endParaRPr lang="en-US" sz="4800" dirty="0"/>
          </a:p>
        </p:txBody>
      </p:sp>
      <p:sp>
        <p:nvSpPr>
          <p:cNvPr id="49" name="Rectangle 48"/>
          <p:cNvSpPr/>
          <p:nvPr/>
        </p:nvSpPr>
        <p:spPr>
          <a:xfrm>
            <a:off x="5427662" y="4553712"/>
            <a:ext cx="543370" cy="25223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1" name="TextBox 50"/>
          <p:cNvSpPr txBox="1"/>
          <p:nvPr/>
        </p:nvSpPr>
        <p:spPr>
          <a:xfrm>
            <a:off x="304799" y="6305493"/>
            <a:ext cx="49141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Sum of distances (Traverse Legs) = 3945.87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6406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409925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41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(Partials)</a:t>
            </a:r>
            <a:endParaRPr lang="en-US" sz="48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341374" y="6323791"/>
                <a:ext cx="1049547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0000"/>
                    </a:solidFill>
                  </a:rPr>
                  <a:t>Computation of Partials: </a:t>
                </a:r>
                <a14:m>
                  <m:oMath xmlns:m="http://schemas.openxmlformats.org/officeDocument/2006/math"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𝒀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𝒅𝒊𝒔𝒕𝒂𝒏𝒄𝒆</m:t>
                    </m:r>
                    <m:r>
                      <m:rPr>
                        <m:nor/>
                      </m:rP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  <m:r>
                      <m:rPr>
                        <m:nor/>
                      </m:rP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𝒔𝒊𝒏</m:t>
                        </m:r>
                      </m:fName>
                      <m:e>
                        <m:d>
                          <m:dPr>
                            <m:ctrlP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𝒃𝒆𝒂𝒓𝒊𝒏𝒈</m:t>
                            </m:r>
                          </m:e>
                        </m:d>
                      </m:e>
                    </m:func>
                  </m:oMath>
                </a14:m>
                <a:r>
                  <a:rPr lang="en-US" sz="1600" b="1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𝑿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𝒅</m:t>
                    </m:r>
                    <m:r>
                      <a:rPr lang="en-US" sz="16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𝒊𝒔𝒕𝒂𝒏𝒄𝒆</m:t>
                    </m:r>
                    <m:r>
                      <m:rPr>
                        <m:nor/>
                      </m:rP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m:rPr>
                        <m:nor/>
                      </m:rPr>
                      <a:rPr lang="en-US" sz="16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x</m:t>
                    </m:r>
                    <m:r>
                      <m:rPr>
                        <m:nor/>
                      </m:rP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func>
                      <m:funcPr>
                        <m:ctrlP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16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𝒄𝒐𝒔</m:t>
                        </m:r>
                      </m:fName>
                      <m:e>
                        <m:d>
                          <m:d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6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𝒃</m:t>
                            </m:r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𝒆𝒂𝒓𝒊𝒏𝒈</m:t>
                            </m:r>
                          </m:e>
                        </m:d>
                      </m:e>
                    </m:func>
                  </m:oMath>
                </a14:m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1374" y="6323791"/>
                <a:ext cx="10495473" cy="338554"/>
              </a:xfrm>
              <a:prstGeom prst="rect">
                <a:avLst/>
              </a:prstGeom>
              <a:blipFill>
                <a:blip r:embed="rId3"/>
                <a:stretch>
                  <a:fillRect l="-290" t="-5357" b="-214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48"/>
          <p:cNvSpPr/>
          <p:nvPr/>
        </p:nvSpPr>
        <p:spPr>
          <a:xfrm>
            <a:off x="6134100" y="2507354"/>
            <a:ext cx="1308100" cy="192369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13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8226283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42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0" y="171270"/>
            <a:ext cx="110618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(Sum of Computed Partials)</a:t>
            </a:r>
            <a:endParaRPr lang="en-US" sz="4800" dirty="0"/>
          </a:p>
        </p:txBody>
      </p:sp>
      <p:sp>
        <p:nvSpPr>
          <p:cNvPr id="31" name="Rectangle 30"/>
          <p:cNvSpPr/>
          <p:nvPr/>
        </p:nvSpPr>
        <p:spPr>
          <a:xfrm>
            <a:off x="6143625" y="4555966"/>
            <a:ext cx="1263649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238124" y="6354568"/>
                <a:ext cx="8613268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  <a:ea typeface="Cambria Math" panose="02040503050406030204" pitchFamily="18" charset="0"/>
                  </a:rPr>
                  <a:t>Sum of computed partials :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𝟑𝟕𝟐𝟎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𝟕𝟗</m:t>
                        </m:r>
                      </m:e>
                    </m:nary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=−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𝟖𝟔𝟗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𝟒𝟖</m:t>
                        </m:r>
                      </m:e>
                    </m:nary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 </a:t>
                </a:r>
                <a:endParaRPr lang="en-US" sz="1400" b="1" dirty="0">
                  <a:solidFill>
                    <a:srgbClr val="FF0000"/>
                  </a:solidFill>
                </a:endParaRPr>
              </a:p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4" y="6354568"/>
                <a:ext cx="8613268" cy="523220"/>
              </a:xfrm>
              <a:prstGeom prst="rect">
                <a:avLst/>
              </a:prstGeom>
              <a:blipFill>
                <a:blip r:embed="rId3"/>
                <a:stretch>
                  <a:fillRect l="-212" t="-60465" b="-523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97205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5757772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43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4807200" y="5109776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(Initial Partials)</a:t>
            </a:r>
            <a:endParaRPr lang="en-US" sz="4800" dirty="0"/>
          </a:p>
        </p:txBody>
      </p:sp>
      <p:sp>
        <p:nvSpPr>
          <p:cNvPr id="31" name="Rectangle 30"/>
          <p:cNvSpPr/>
          <p:nvPr/>
        </p:nvSpPr>
        <p:spPr>
          <a:xfrm>
            <a:off x="6161450" y="5160149"/>
            <a:ext cx="1263649" cy="2413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828675" y="6349755"/>
                <a:ext cx="48273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</m:sub>
                    </m:sSub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𝟕𝟓𝟕𝟓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𝟓𝟔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𝟑𝟖𝟓𝟒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𝟐𝟖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𝟑𝟕𝟐𝟏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𝟐𝟖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 </a:t>
                </a:r>
                <a:endParaRPr lang="en-US" sz="1400" b="1" dirty="0">
                  <a:solidFill>
                    <a:srgbClr val="FF0000"/>
                  </a:solidFill>
                </a:endParaRPr>
              </a:p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675" y="6349755"/>
                <a:ext cx="4827362" cy="52322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5811202" y="6349755"/>
                <a:ext cx="482736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</m:sub>
                      </m:sSub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=</m:t>
                      </m:r>
                      <m:sSub>
                        <m:sSubPr>
                          <m:ctrlPr>
                            <a:rPr lang="en-US" sz="14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𝑪</m:t>
                          </m:r>
                        </m:sub>
                      </m:sSub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𝑩</m:t>
                          </m:r>
                          <m:r>
                            <a:rPr lang="en-US" sz="1400" b="1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 </m:t>
                          </m:r>
                        </m:sub>
                      </m:sSub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𝟖𝟓𝟎𝟑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𝟐𝟏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𝟗𝟑𝟕𝟐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𝟗𝟖</m:t>
                      </m:r>
                      <m:r>
                        <a:rPr lang="en-US" sz="14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𝟖𝟔𝟗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400" b="1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𝟕𝟕</m:t>
                      </m:r>
                    </m:oMath>
                  </m:oMathPara>
                </a14:m>
                <a:endParaRPr lang="en-US" sz="1400" b="1" dirty="0">
                  <a:solidFill>
                    <a:srgbClr val="FF0000"/>
                  </a:solidFill>
                </a:endParaRPr>
              </a:p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11202" y="6349755"/>
                <a:ext cx="4827362" cy="523220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0820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5488030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44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(Linear </a:t>
            </a:r>
            <a:r>
              <a:rPr lang="en-US" sz="4800" dirty="0" err="1" smtClean="0"/>
              <a:t>Misclosure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31" name="Rectangle 30"/>
          <p:cNvSpPr/>
          <p:nvPr/>
        </p:nvSpPr>
        <p:spPr>
          <a:xfrm>
            <a:off x="6191250" y="5766839"/>
            <a:ext cx="1263649" cy="2413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905636" y="6364653"/>
                <a:ext cx="4413630" cy="32752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𝒚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e>
                    </m:nary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𝟑𝟕𝟐𝟎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𝟕𝟗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𝟑𝟕𝟐𝟏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𝟐𝟖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𝟒𝟗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5636" y="6364653"/>
                <a:ext cx="4413630" cy="327526"/>
              </a:xfrm>
              <a:prstGeom prst="rect">
                <a:avLst/>
              </a:prstGeom>
              <a:blipFill>
                <a:blip r:embed="rId3"/>
                <a:stretch>
                  <a:fillRect t="-94444" b="-1444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645721" y="6364653"/>
                <a:ext cx="497250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𝒆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𝒙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e>
                    </m:nary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𝑪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=−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𝟖𝟔𝟗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𝟒𝟖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−(−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𝟖𝟔𝟗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𝟕𝟕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)=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𝟎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𝟐𝟗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45721" y="6364653"/>
                <a:ext cx="4972505" cy="307777"/>
              </a:xfrm>
              <a:prstGeom prst="rect">
                <a:avLst/>
              </a:prstGeom>
              <a:blipFill>
                <a:blip r:embed="rId4"/>
                <a:stretch>
                  <a:fillRect t="-101961" b="-15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465661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134953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45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(Bowditch Adjustment)</a:t>
            </a:r>
            <a:endParaRPr lang="en-US" sz="4800" dirty="0"/>
          </a:p>
        </p:txBody>
      </p:sp>
      <p:sp>
        <p:nvSpPr>
          <p:cNvPr id="31" name="Rectangle 30"/>
          <p:cNvSpPr/>
          <p:nvPr/>
        </p:nvSpPr>
        <p:spPr>
          <a:xfrm>
            <a:off x="5445126" y="4555966"/>
            <a:ext cx="527052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/>
          <p:cNvSpPr txBox="1"/>
          <p:nvPr/>
        </p:nvSpPr>
        <p:spPr>
          <a:xfrm>
            <a:off x="281976" y="6354568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Bowditch Corrections:</a:t>
            </a:r>
            <a:endParaRPr lang="en-US" sz="1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Rectangle 40"/>
              <p:cNvSpPr/>
              <p:nvPr/>
            </p:nvSpPr>
            <p:spPr>
              <a:xfrm>
                <a:off x="6048384" y="6271623"/>
                <a:ext cx="1667572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1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−0.</m:t>
                              </m:r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49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3945.87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sz="14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1" name="Rectangle 4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8384" y="6271623"/>
                <a:ext cx="1667572" cy="57637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2" name="Picture 4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68181" y="6291055"/>
            <a:ext cx="1956348" cy="537512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3" name="Rectangle 42"/>
              <p:cNvSpPr/>
              <p:nvPr/>
            </p:nvSpPr>
            <p:spPr>
              <a:xfrm>
                <a:off x="8127600" y="6264818"/>
                <a:ext cx="1661480" cy="57637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400" b="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𝐾</m:t>
                          </m:r>
                        </m:e>
                        <m:sub>
                          <m:r>
                            <a:rPr lang="en-US" sz="1400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n-US" sz="1400" b="0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4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40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400" b="0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0.</m:t>
                              </m:r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29</m:t>
                              </m:r>
                            </m:num>
                            <m:den>
                              <m:r>
                                <a:rPr lang="en-US" sz="1400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3945.87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Rectangle 4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7600" y="6264818"/>
                <a:ext cx="1661480" cy="57637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/>
          <p:cNvSpPr/>
          <p:nvPr/>
        </p:nvSpPr>
        <p:spPr>
          <a:xfrm>
            <a:off x="6172200" y="5766839"/>
            <a:ext cx="1263649" cy="24130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56552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3400293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46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(Bowditch Adjustment)</a:t>
            </a:r>
            <a:endParaRPr lang="en-US" sz="4800" dirty="0"/>
          </a:p>
        </p:txBody>
      </p:sp>
      <p:sp>
        <p:nvSpPr>
          <p:cNvPr id="30" name="Rectangle 29"/>
          <p:cNvSpPr/>
          <p:nvPr/>
        </p:nvSpPr>
        <p:spPr>
          <a:xfrm>
            <a:off x="7610161" y="2495702"/>
            <a:ext cx="1052423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462184" y="2495702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𝟔𝟓𝟏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</m:e>
                      </m:d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𝟎𝟖</m:t>
                      </m:r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81976" y="6354568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Bowditch Corrections:</a:t>
            </a:r>
            <a:endParaRPr lang="en-US" sz="1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6156385" y="6267015"/>
                <a:ext cx="3344231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𝟔𝟓𝟏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𝟏𝟔</m:t>
                          </m:r>
                        </m:e>
                      </m:d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𝟎𝟓</m:t>
                      </m:r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385" y="6267015"/>
                <a:ext cx="3344231" cy="5073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819770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640119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47</a:t>
            </a:fld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(Bowditch Adjustment)</a:t>
            </a:r>
            <a:endParaRPr lang="en-US" sz="4800" dirty="0"/>
          </a:p>
        </p:txBody>
      </p:sp>
      <p:sp>
        <p:nvSpPr>
          <p:cNvPr id="30" name="Rectangle 29"/>
          <p:cNvSpPr/>
          <p:nvPr/>
        </p:nvSpPr>
        <p:spPr>
          <a:xfrm>
            <a:off x="7628449" y="2925470"/>
            <a:ext cx="1052423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/>
          <p:nvPr/>
        </p:nvSpPr>
        <p:spPr>
          <a:xfrm>
            <a:off x="5480472" y="2925470"/>
            <a:ext cx="491705" cy="27478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𝟖𝟕𝟎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𝟗𝟐</m:t>
                          </m:r>
                        </m:e>
                      </m:d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𝟏𝟏</m:t>
                      </m:r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6156385" y="6267015"/>
                <a:ext cx="3140015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𝟖𝟕𝟎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.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𝟗𝟐</m:t>
                          </m:r>
                        </m:e>
                      </m:d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𝟎𝟔</m:t>
                      </m:r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385" y="6267015"/>
                <a:ext cx="3140015" cy="5073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4" name="TextBox 33"/>
          <p:cNvSpPr txBox="1"/>
          <p:nvPr/>
        </p:nvSpPr>
        <p:spPr>
          <a:xfrm>
            <a:off x="281976" y="6354568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Bowditch Corrections: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128642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8970321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48</a:t>
            </a:fld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281976" y="6354568"/>
            <a:ext cx="18839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rgbClr val="FF0000"/>
                </a:solidFill>
              </a:rPr>
              <a:t>Bowditch Corrections:</a:t>
            </a:r>
            <a:endParaRPr lang="en-US" sz="1400" b="1" dirty="0">
              <a:solidFill>
                <a:srgbClr val="FF00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𝒀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𝟒𝟗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6463" y="6282280"/>
                <a:ext cx="3140015" cy="50731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156385" y="6267015"/>
                <a:ext cx="3140015" cy="507318"/>
              </a:xfrm>
              <a:prstGeom prst="rect">
                <a:avLst/>
              </a:prstGeom>
              <a:ln w="28575">
                <a:noFill/>
              </a:ln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∆</m:t>
                          </m:r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𝑿</m:t>
                          </m:r>
                        </m:e>
                        <m:sub>
                          <m: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𝒊</m:t>
                          </m:r>
                        </m:sub>
                      </m:sSub>
                      <m:r>
                        <a:rPr lang="en-US" sz="1200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𝟎</m:t>
                              </m:r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𝟐𝟗</m:t>
                              </m:r>
                            </m:num>
                            <m:den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𝟑𝟗𝟒𝟓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.</m:t>
                              </m:r>
                              <m:r>
                                <a:rPr lang="en-US" sz="12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𝟖𝟕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sz="1200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𝒅</m:t>
                              </m:r>
                            </m:e>
                            <m:sub>
                              <m:r>
                                <a:rPr lang="en-US" sz="1200" b="1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𝒊</m:t>
                              </m:r>
                            </m:sub>
                          </m:sSub>
                        </m:e>
                      </m:d>
                    </m:oMath>
                  </m:oMathPara>
                </a14:m>
                <a:endParaRPr lang="en-US" sz="12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56385" y="6267015"/>
                <a:ext cx="3140015" cy="50731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28575">
                <a:noFill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5" name="Rectangle 24"/>
          <p:cNvSpPr/>
          <p:nvPr/>
        </p:nvSpPr>
        <p:spPr>
          <a:xfrm>
            <a:off x="7635277" y="3328415"/>
            <a:ext cx="1052423" cy="1469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5452792" y="3328415"/>
            <a:ext cx="526212" cy="146969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(Bowditch Adjustment)</a:t>
            </a:r>
            <a:endParaRPr lang="en-US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797327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54087023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49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219074" y="6339923"/>
                <a:ext cx="6154049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Computing adjusted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𝒀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∆</m:t>
                    </m:r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𝐗</m:t>
                    </m:r>
                    <m:r>
                      <a:rPr lang="en-US" sz="14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values : Difference in coordinates + adjustments</a:t>
                </a:r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9074" y="6339923"/>
                <a:ext cx="6154049" cy="307777"/>
              </a:xfrm>
              <a:prstGeom prst="rect">
                <a:avLst/>
              </a:prstGeom>
              <a:blipFill>
                <a:blip r:embed="rId3"/>
                <a:stretch>
                  <a:fillRect l="-297" t="-3922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19"/>
          <p:cNvSpPr/>
          <p:nvPr/>
        </p:nvSpPr>
        <p:spPr>
          <a:xfrm>
            <a:off x="8833449" y="2517116"/>
            <a:ext cx="1078303" cy="19179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(Adjusted Partials)</a:t>
            </a:r>
            <a:endParaRPr lang="en-US" sz="4800" dirty="0"/>
          </a:p>
        </p:txBody>
      </p:sp>
      <p:sp>
        <p:nvSpPr>
          <p:cNvPr id="13" name="TextBox 12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32368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4991" y="171270"/>
            <a:ext cx="9471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(Booking Form)</a:t>
            </a:r>
            <a:endParaRPr lang="en-US" sz="4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69332"/>
              </p:ext>
            </p:extLst>
          </p:nvPr>
        </p:nvGraphicFramePr>
        <p:xfrm>
          <a:off x="133351" y="1433513"/>
          <a:ext cx="11915776" cy="47634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Correction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  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                        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600321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317151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248107">
                <a:tc rowSpan="2"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6350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90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9513557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50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8828342" y="4549683"/>
            <a:ext cx="1099091" cy="2695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238124" y="6354568"/>
                <a:ext cx="11210926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Note: sum of adjusted partials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𝒀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𝑪</m:t>
                            </m:r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=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𝟑𝟕𝟐𝟏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𝟐𝟖</m:t>
                        </m:r>
                      </m:e>
                    </m:nary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 </m:t>
                    </m:r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and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subHide m:val="on"/>
                        <m:supHide m:val="on"/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naryPr>
                      <m:sub/>
                      <m:sup/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=</m:t>
                        </m:r>
                        <m:sSub>
                          <m:sSubPr>
                            <m:ctrlP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∆</m:t>
                            </m:r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𝑿</m:t>
                            </m:r>
                          </m:e>
                          <m:sub>
                            <m:r>
                              <a:rPr lang="en-US" sz="14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𝑪</m:t>
                            </m:r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14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𝑩</m:t>
                            </m:r>
                          </m:sub>
                        </m:s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=−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𝟖𝟔𝟗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.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𝟕𝟕</m:t>
                        </m:r>
                      </m:e>
                    </m:nary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124" y="6354568"/>
                <a:ext cx="11210926" cy="307777"/>
              </a:xfrm>
              <a:prstGeom prst="rect">
                <a:avLst/>
              </a:prstGeom>
              <a:blipFill>
                <a:blip r:embed="rId3"/>
                <a:stretch>
                  <a:fillRect l="-163" t="-101961" b="-15686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" name="TextBox 17"/>
          <p:cNvSpPr txBox="1"/>
          <p:nvPr/>
        </p:nvSpPr>
        <p:spPr>
          <a:xfrm>
            <a:off x="614991" y="171270"/>
            <a:ext cx="109959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LINK TRAVERSE (Sum of Adjusted Partials)</a:t>
            </a:r>
            <a:endParaRPr lang="en-US" sz="4800" dirty="0"/>
          </a:p>
        </p:txBody>
      </p:sp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9" name="TextBox 18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79461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947485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9093.91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LINK TRAVERSE (Calculation of Coordinates)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51</a:t>
            </a:fld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0032204" y="2510190"/>
            <a:ext cx="1271591" cy="26958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66723" y="6339923"/>
                <a:ext cx="100876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We compute the coordinates of </a:t>
                </a:r>
                <a:r>
                  <a:rPr lang="en-US" sz="1400" b="1" dirty="0" err="1" smtClean="0">
                    <a:solidFill>
                      <a:srgbClr val="FF0000"/>
                    </a:solidFill>
                  </a:rPr>
                  <a:t>E1</a:t>
                </a:r>
                <a:r>
                  <a:rPr lang="en-US" sz="1400" b="1" dirty="0" smtClean="0">
                    <a:solidFill>
                      <a:srgbClr val="FF0000"/>
                    </a:solidFill>
                  </a:rPr>
                  <a:t> that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𝒂𝒅𝒋𝒖𝒔𝒕𝒆𝒅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𝑩</m:t>
                        </m:r>
                      </m:sub>
                    </m:sSub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𝒂𝒅𝒋𝒖𝒔𝒕𝒆𝒅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𝑬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6723" y="6339923"/>
                <a:ext cx="10087695" cy="307777"/>
              </a:xfrm>
              <a:prstGeom prst="rect">
                <a:avLst/>
              </a:prstGeom>
              <a:blipFill>
                <a:blip r:embed="rId3"/>
                <a:stretch>
                  <a:fillRect l="-181" t="-3922" b="-1960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01890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6703433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9093.91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5309.74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9177.20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5717.64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8851.22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6782.26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8545.98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7575.56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8503.21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LINK TRAVERSE (Calculation of Coordinates)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52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30147" y="6424440"/>
                <a:ext cx="10087695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b="1" dirty="0" smtClean="0">
                    <a:solidFill>
                      <a:srgbClr val="FF0000"/>
                    </a:solidFill>
                  </a:rPr>
                  <a:t>We compute coordinates of the other points that is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𝒂𝒅𝒋𝒖𝒔𝒕𝒆𝒅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𝒀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r>
                  <a:rPr lang="en-US" sz="1400" b="1" dirty="0" smtClean="0">
                    <a:solidFill>
                      <a:srgbClr val="FF000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𝟏</m:t>
                        </m:r>
                      </m:sub>
                    </m:sSub>
                    <m:r>
                      <a:rPr lang="en-US" sz="1400" b="1" i="1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14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𝒂𝒅𝒋𝒖𝒔𝒕𝒆𝒅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 ∆</m:t>
                        </m:r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𝑿</m:t>
                        </m:r>
                      </m:e>
                      <m:sub>
                        <m:r>
                          <a:rPr lang="en-US" sz="14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𝒊</m:t>
                        </m:r>
                      </m:sub>
                    </m:sSub>
                  </m:oMath>
                </a14:m>
                <a:endParaRPr lang="en-US" sz="14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0147" y="6424440"/>
                <a:ext cx="10087695" cy="307777"/>
              </a:xfrm>
              <a:prstGeom prst="rect">
                <a:avLst/>
              </a:prstGeom>
              <a:blipFill>
                <a:blip r:embed="rId3"/>
                <a:stretch>
                  <a:fillRect l="-181" t="-4000" b="-20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Rectangle 13"/>
          <p:cNvSpPr/>
          <p:nvPr/>
        </p:nvSpPr>
        <p:spPr>
          <a:xfrm>
            <a:off x="10021824" y="2903382"/>
            <a:ext cx="1271591" cy="150099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7" name="TextBox 16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0107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3336810"/>
              </p:ext>
            </p:extLst>
          </p:nvPr>
        </p:nvGraphicFramePr>
        <p:xfrm>
          <a:off x="123824" y="1058425"/>
          <a:ext cx="11915776" cy="498541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615980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059173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95191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950084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7969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690118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32518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Line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</a:t>
                      </a:r>
                      <a:r>
                        <a:rPr lang="en-US" sz="1100" u="none" strike="noStrike" dirty="0" smtClean="0">
                          <a:effectLst/>
                        </a:rPr>
                        <a:t>(m)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Adjustments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Adjusted Values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Point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°           '           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smtClean="0">
                          <a:effectLst/>
                        </a:rPr>
                        <a:t> °           </a:t>
                      </a:r>
                      <a:r>
                        <a:rPr lang="en-US" sz="1100" u="none" strike="noStrike" dirty="0">
                          <a:effectLst/>
                        </a:rPr>
                        <a:t>'      </a:t>
                      </a:r>
                      <a:r>
                        <a:rPr lang="en-US" sz="1100" u="none" strike="noStrike" dirty="0" smtClean="0">
                          <a:effectLst/>
                        </a:rPr>
                        <a:t> </a:t>
                      </a:r>
                      <a:r>
                        <a:rPr lang="en-US" sz="1100" u="none" strike="noStrike" dirty="0">
                          <a:effectLst/>
                        </a:rPr>
                        <a:t>"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∆Y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151     27     38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3854.28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9372.98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B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A-B-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143      54       44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115     22     21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651.16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588.43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-279.07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9093.91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B-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E1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</a:t>
                      </a:r>
                      <a:r>
                        <a:rPr lang="en-US" sz="1100" u="none" strike="noStrike" dirty="0" smtClean="0">
                          <a:effectLst/>
                        </a:rPr>
                        <a:t>08       07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E1-E2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84     30     28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870.92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866.92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83.35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867.03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5309.74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9177.20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E1-E2-E3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224      07       32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224      07       28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128     37     56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522.08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407.83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-325.95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407.90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-325.98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5717.64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8851.22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E2-E3-E4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157      21       53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157      21       49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E3-E4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105     59     45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1107.36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-305.16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1064.62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-305.24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6782.26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8545.98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 smtClean="0">
                          <a:effectLst/>
                        </a:rPr>
                        <a:t>E3</a:t>
                      </a:r>
                      <a:r>
                        <a:rPr lang="en-US" sz="1100" u="none" strike="noStrike" dirty="0" smtClean="0">
                          <a:effectLst/>
                        </a:rPr>
                        <a:t>-</a:t>
                      </a:r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167      05       11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 err="1" smtClean="0">
                          <a:effectLst/>
                        </a:rPr>
                        <a:t>E4</a:t>
                      </a:r>
                      <a:r>
                        <a:rPr lang="en-US" sz="1100" u="none" strike="noStrike" dirty="0" smtClean="0">
                          <a:effectLst/>
                        </a:rPr>
                        <a:t>-C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smtClean="0">
                          <a:effectLst/>
                        </a:rPr>
                        <a:t>93     04     56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794.35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793.20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-42.71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-0.06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793.30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-42.77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7575.56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8503.21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E4</a:t>
                      </a:r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74     32       48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-3.83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   74     32       44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C-D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347     37     41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3945.87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3720.79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-869.48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-0.29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256170"/>
                  </a:ext>
                </a:extLst>
              </a:tr>
              <a:tr h="809868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pt-BR" sz="1100" u="none" strike="noStrike" dirty="0" smtClean="0">
                          <a:effectLst/>
                        </a:rPr>
                        <a:t>   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</a:t>
                      </a:r>
                      <a:r>
                        <a:rPr lang="pt-BR" sz="1100" u="none" strike="noStrike" dirty="0" smtClean="0">
                          <a:effectLst/>
                        </a:rPr>
                        <a:t> 916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10</a:t>
                      </a:r>
                      <a:r>
                        <a:rPr lang="pt-BR" sz="1100" u="none" strike="noStrike" dirty="0" smtClean="0">
                          <a:effectLst/>
                        </a:rPr>
                        <a:t>     26</a:t>
                      </a: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-23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3721.28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-869.77</a:t>
                      </a: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266700">
                <a:tc gridSpan="3"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 smtClean="0">
                          <a:effectLst/>
                        </a:rPr>
                        <a:t> error    =         00      00     23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algn="r" fontAlgn="t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r>
                        <a:rPr lang="en-US" sz="1100" u="none" strike="noStrike" dirty="0" smtClean="0">
                          <a:effectLst/>
                        </a:rPr>
                        <a:t>0.49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</a:t>
                      </a:r>
                      <a:r>
                        <a:rPr lang="en-US" sz="1100" u="none" strike="noStrike" dirty="0" smtClean="0">
                          <a:effectLst/>
                        </a:rPr>
                        <a:t>0.29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14991" y="171270"/>
            <a:ext cx="11434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LINK TRAVERSE (Booking Complete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134018" y="6200892"/>
                <a:ext cx="4909596" cy="5934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b="1" dirty="0" smtClean="0">
                    <a:solidFill>
                      <a:srgbClr val="FF0000"/>
                    </a:solidFill>
                  </a:rPr>
                  <a:t>L</a:t>
                </a:r>
                <a14:m>
                  <m:oMath xmlns:m="http://schemas.openxmlformats.org/officeDocument/2006/math"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𝐢𝐧𝐞𝐚𝐫</m:t>
                    </m:r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𝐌𝐢𝐬𝐜𝐥𝐨𝐬𝐮𝐫𝐞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16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d>
                          <m:dPr>
                            <m:ctrlP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(−</m:t>
                                </m:r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𝟒𝟗</m:t>
                                </m:r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sz="1600" b="1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(</m:t>
                                </m:r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𝟎</m:t>
                                </m:r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.</m:t>
                                </m:r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𝟐𝟗</m:t>
                                </m:r>
                                <m:r>
                                  <a:rPr lang="en-US" sz="16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)</m:t>
                                </m:r>
                              </m:e>
                              <m:sup>
                                <m:r>
                                  <a:rPr lang="en-US" sz="16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sup>
                            </m:sSup>
                          </m:e>
                        </m:d>
                      </m:e>
                    </m:rad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𝟎</m:t>
                    </m:r>
                    <m:r>
                      <a:rPr lang="en-US" sz="1600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</m:t>
                    </m:r>
                    <m:r>
                      <a:rPr lang="en-US" sz="1600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𝟓𝟕</m:t>
                    </m:r>
                  </m:oMath>
                </a14:m>
                <a:r>
                  <a:rPr lang="en-US" sz="1600" b="1" dirty="0" smtClean="0">
                    <a:solidFill>
                      <a:srgbClr val="FF0000"/>
                    </a:solidFill>
                  </a:rPr>
                  <a:t>    </a:t>
                </a:r>
                <a:endParaRPr lang="en-US" sz="1600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34018" y="6200892"/>
                <a:ext cx="4909596" cy="593432"/>
              </a:xfrm>
              <a:prstGeom prst="rect">
                <a:avLst/>
              </a:prstGeom>
              <a:blipFill>
                <a:blip r:embed="rId3"/>
                <a:stretch>
                  <a:fillRect l="-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6849506" y="6249335"/>
                <a:ext cx="3923269" cy="4965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R</a:t>
                </a:r>
                <a14:m>
                  <m:oMath xmlns:m="http://schemas.openxmlformats.org/officeDocument/2006/math"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𝐞𝐥𝐚𝐭𝐢𝐯𝐞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1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𝐀𝐜𝐜𝐮𝐫𝐚𝐜𝐲</m:t>
                    </m:r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.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𝟓𝟕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𝟑𝟒𝟗𝟔</m:t>
                        </m:r>
                      </m:den>
                    </m:f>
                    <m:r>
                      <a:rPr lang="en-US" b="1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𝟏</m:t>
                        </m:r>
                      </m:num>
                      <m:den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𝟔𝟗𝟐𝟑</m:t>
                        </m:r>
                      </m:den>
                    </m:f>
                  </m:oMath>
                </a14:m>
                <a:endParaRPr lang="en-US" b="1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506" y="6249335"/>
                <a:ext cx="3923269" cy="496546"/>
              </a:xfrm>
              <a:prstGeom prst="rect">
                <a:avLst/>
              </a:prstGeom>
              <a:blipFill>
                <a:blip r:embed="rId4"/>
                <a:stretch>
                  <a:fillRect l="-1400" b="-731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4878637" y="5176072"/>
            <a:ext cx="11649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I</a:t>
            </a:r>
            <a:r>
              <a:rPr lang="en-US" sz="1200" dirty="0"/>
              <a:t>nitial </a:t>
            </a:r>
            <a:r>
              <a:rPr lang="en-US" sz="1200" dirty="0" smtClean="0"/>
              <a:t>Partials =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5390703" y="5766839"/>
            <a:ext cx="65291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Error =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3330541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3769" y="1640499"/>
            <a:ext cx="11090031" cy="4742716"/>
          </a:xfrm>
        </p:spPr>
        <p:txBody>
          <a:bodyPr>
            <a:noAutofit/>
          </a:bodyPr>
          <a:lstStyle/>
          <a:p>
            <a:pPr marL="315913" indent="0" algn="ctr">
              <a:lnSpc>
                <a:spcPct val="150000"/>
              </a:lnSpc>
              <a:buNone/>
            </a:pPr>
            <a:r>
              <a:rPr lang="en-US" sz="15000" dirty="0" smtClean="0">
                <a:latin typeface="+mj-lt"/>
              </a:rPr>
              <a:t>END</a:t>
            </a:r>
            <a:endParaRPr lang="en-US" sz="15000" dirty="0"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5586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4991" y="171270"/>
            <a:ext cx="9471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(Interior Angles)</a:t>
            </a:r>
            <a:endParaRPr lang="en-US" sz="4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4131516"/>
              </p:ext>
            </p:extLst>
          </p:nvPr>
        </p:nvGraphicFramePr>
        <p:xfrm>
          <a:off x="133351" y="1433513"/>
          <a:ext cx="11915776" cy="4763452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Correction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                        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600321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317151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248107">
                <a:tc rowSpan="2"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546350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33351" y="6275440"/>
            <a:ext cx="2877268" cy="265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 smtClean="0"/>
              <a:t>Booking interior angles</a:t>
            </a:r>
            <a:endParaRPr lang="en-US" sz="1100" b="1" dirty="0"/>
          </a:p>
        </p:txBody>
      </p:sp>
      <p:sp>
        <p:nvSpPr>
          <p:cNvPr id="7" name="Rectangle 6"/>
          <p:cNvSpPr/>
          <p:nvPr/>
        </p:nvSpPr>
        <p:spPr>
          <a:xfrm>
            <a:off x="1123330" y="2857499"/>
            <a:ext cx="1024558" cy="1930509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112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0482444"/>
              </p:ext>
            </p:extLst>
          </p:nvPr>
        </p:nvGraphicFramePr>
        <p:xfrm>
          <a:off x="133351" y="1155373"/>
          <a:ext cx="11915776" cy="4856449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Correction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50302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u="none" strike="noStrike" dirty="0" smtClean="0">
                          <a:effectLst/>
                        </a:rPr>
                        <a:t>                                           </a:t>
                      </a:r>
                      <a:endParaRPr lang="en-US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600321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endParaRPr lang="en-US" dirty="0"/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4126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1113043" y="4681727"/>
            <a:ext cx="1053222" cy="18288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133350" y="6113515"/>
                <a:ext cx="2877268" cy="265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The </a:t>
                </a:r>
                <a:r>
                  <a:rPr lang="en-US" sz="1100" b="1" dirty="0"/>
                  <a:t>sum of measured angles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𝟓𝟑𝟗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𝟓𝟗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sz="11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" y="6113515"/>
                <a:ext cx="2877268" cy="265457"/>
              </a:xfrm>
              <a:prstGeom prst="rect">
                <a:avLst/>
              </a:prstGeom>
              <a:blipFill>
                <a:blip r:embed="rId2"/>
                <a:stretch>
                  <a:fillRect b="-162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33350" y="6378972"/>
                <a:ext cx="12058650" cy="2654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100" b="1" dirty="0" smtClean="0"/>
                  <a:t>Theoretically sum of interior angles 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1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𝟗𝟎</m:t>
                        </m:r>
                      </m:e>
                      <m:sup>
                        <m:r>
                          <a:rPr lang="en-US" sz="1100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  <m:r>
                      <a:rPr lang="en-US" sz="11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1100" b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d>
                      <m:dPr>
                        <m:ctrlPr>
                          <a:rPr lang="en-US" sz="11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100" b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𝟐</m:t>
                        </m:r>
                        <m:r>
                          <a:rPr lang="en-US" sz="1100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𝒏</m:t>
                        </m:r>
                        <m:r>
                          <a:rPr lang="en-US" sz="11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n-US" sz="1100" b="1" i="0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d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𝐰𝐡𝐞𝐫𝐞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𝐧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𝐧𝐮𝐦𝐛𝐞𝐫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𝐨𝐟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𝐬𝐢𝐝𝐞𝐬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𝐨𝐟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𝐭𝐡𝐞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𝐩𝐨𝐥𝐲𝐠𝐨𝐧</m:t>
                    </m:r>
                    <m:r>
                      <a:rPr lang="en-US" sz="1100" b="1" i="0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r>
                  <a:rPr lang="en-US" sz="1100" b="1" dirty="0" smtClean="0"/>
                  <a:t> </a:t>
                </a:r>
                <a:r>
                  <a:rPr lang="en-US" sz="1100" b="1" dirty="0"/>
                  <a:t>In this case n = 5, therefore sum of interior </a:t>
                </a:r>
                <a:r>
                  <a:rPr lang="en-US" sz="1100" b="1" dirty="0" smtClean="0"/>
                  <a:t>angles should be  </a:t>
                </a:r>
                <a:r>
                  <a:rPr lang="en-US" sz="1100" b="1" dirty="0"/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𝟗𝟎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𝟎</m:t>
                        </m:r>
                      </m:sup>
                    </m:sSup>
                    <m:r>
                      <a:rPr lang="en-US" sz="1100" b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𝐱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 (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1100" b="1">
                        <a:latin typeface="Cambria Math" panose="02040503050406030204" pitchFamily="18" charset="0"/>
                      </a:rPr>
                      <m:t>)</m:t>
                    </m:r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− 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)=</m:t>
                        </m:r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𝟓𝟒𝟎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sz="1100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sz="1100" b="1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r>
                  <a:rPr lang="en-US" sz="1100" b="1" dirty="0" smtClean="0"/>
                  <a:t> </a:t>
                </a:r>
                <a:endParaRPr lang="en-US" sz="11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3350" y="6378972"/>
                <a:ext cx="12058650" cy="265457"/>
              </a:xfrm>
              <a:prstGeom prst="rect">
                <a:avLst/>
              </a:prstGeom>
              <a:blipFill>
                <a:blip r:embed="rId3"/>
                <a:stretch>
                  <a:fillRect b="-136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/>
          <p:cNvSpPr txBox="1"/>
          <p:nvPr/>
        </p:nvSpPr>
        <p:spPr>
          <a:xfrm>
            <a:off x="614991" y="171270"/>
            <a:ext cx="94719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(Sum of Angles)</a:t>
            </a:r>
            <a:endParaRPr lang="en-US" sz="4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01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87101756"/>
              </p:ext>
            </p:extLst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780362" y="6197732"/>
            <a:ext cx="44857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Correction per angle = 50”/5 angles = 10”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98407" y="4882551"/>
            <a:ext cx="1949569" cy="931653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328333" y="2889849"/>
            <a:ext cx="457999" cy="1889185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267417" y="6235370"/>
                <a:ext cx="64439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Angular </a:t>
                </a:r>
                <a:r>
                  <a:rPr lang="en-US" b="1" dirty="0" err="1" smtClean="0"/>
                  <a:t>Misclosure</a:t>
                </a:r>
                <a:r>
                  <a:rPr lang="en-US" b="1" dirty="0" smtClean="0"/>
                  <a:t>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𝟓𝟑𝟗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𝟓𝟗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𝟏𝟎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−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𝟓𝟒𝟎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  <m:r>
                      <a:rPr lang="en-US" b="1" i="1" smtClean="0">
                        <a:latin typeface="Cambria Math" panose="02040503050406030204" pitchFamily="18" charset="0"/>
                      </a:rPr>
                      <m:t>=−</m:t>
                    </m:r>
                    <m:sSup>
                      <m:sSupPr>
                        <m:ctrlPr>
                          <a:rPr lang="en-US" b="1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𝟓</m:t>
                        </m:r>
                        <m:r>
                          <a:rPr lang="en-US" b="1" i="1">
                            <a:latin typeface="Cambria Math" panose="02040503050406030204" pitchFamily="18" charset="0"/>
                          </a:rPr>
                          <m:t>𝟎</m:t>
                        </m:r>
                      </m:e>
                      <m:sup>
                        <m:r>
                          <a:rPr lang="en-US" b="1" i="1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7417" y="6235370"/>
                <a:ext cx="6443933" cy="369332"/>
              </a:xfrm>
              <a:prstGeom prst="rect">
                <a:avLst/>
              </a:prstGeom>
              <a:blipFill>
                <a:blip r:embed="rId2"/>
                <a:stretch>
                  <a:fillRect l="-851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TextBox 8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(Angular </a:t>
            </a:r>
            <a:r>
              <a:rPr lang="en-US" sz="4800" dirty="0" err="1" smtClean="0"/>
              <a:t>Misclosure</a:t>
            </a:r>
            <a:r>
              <a:rPr lang="en-US" sz="4800" dirty="0" smtClean="0"/>
              <a:t>)</a:t>
            </a:r>
            <a:endParaRPr lang="en-US" sz="4800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2465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0337160"/>
              </p:ext>
            </p:extLst>
          </p:nvPr>
        </p:nvGraphicFramePr>
        <p:xfrm>
          <a:off x="133351" y="1433513"/>
          <a:ext cx="11915776" cy="4675576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393669">
                  <a:extLst>
                    <a:ext uri="{9D8B030D-6E8A-4147-A177-3AD203B41FA5}">
                      <a16:colId xmlns:a16="http://schemas.microsoft.com/office/drawing/2014/main" val="4272658735"/>
                    </a:ext>
                  </a:extLst>
                </a:gridCol>
                <a:gridCol w="513956">
                  <a:extLst>
                    <a:ext uri="{9D8B030D-6E8A-4147-A177-3AD203B41FA5}">
                      <a16:colId xmlns:a16="http://schemas.microsoft.com/office/drawing/2014/main" val="509900748"/>
                    </a:ext>
                  </a:extLst>
                </a:gridCol>
                <a:gridCol w="1161197">
                  <a:extLst>
                    <a:ext uri="{9D8B030D-6E8A-4147-A177-3AD203B41FA5}">
                      <a16:colId xmlns:a16="http://schemas.microsoft.com/office/drawing/2014/main" val="510634662"/>
                    </a:ext>
                  </a:extLst>
                </a:gridCol>
                <a:gridCol w="679569">
                  <a:extLst>
                    <a:ext uri="{9D8B030D-6E8A-4147-A177-3AD203B41FA5}">
                      <a16:colId xmlns:a16="http://schemas.microsoft.com/office/drawing/2014/main" val="670757742"/>
                    </a:ext>
                  </a:extLst>
                </a:gridCol>
                <a:gridCol w="1180767">
                  <a:extLst>
                    <a:ext uri="{9D8B030D-6E8A-4147-A177-3AD203B41FA5}">
                      <a16:colId xmlns:a16="http://schemas.microsoft.com/office/drawing/2014/main" val="996454859"/>
                    </a:ext>
                  </a:extLst>
                </a:gridCol>
                <a:gridCol w="310072">
                  <a:extLst>
                    <a:ext uri="{9D8B030D-6E8A-4147-A177-3AD203B41FA5}">
                      <a16:colId xmlns:a16="http://schemas.microsoft.com/office/drawing/2014/main" val="2447830854"/>
                    </a:ext>
                  </a:extLst>
                </a:gridCol>
                <a:gridCol w="1035203">
                  <a:extLst>
                    <a:ext uri="{9D8B030D-6E8A-4147-A177-3AD203B41FA5}">
                      <a16:colId xmlns:a16="http://schemas.microsoft.com/office/drawing/2014/main" val="4150001073"/>
                    </a:ext>
                  </a:extLst>
                </a:gridCol>
                <a:gridCol w="621541">
                  <a:extLst>
                    <a:ext uri="{9D8B030D-6E8A-4147-A177-3AD203B41FA5}">
                      <a16:colId xmlns:a16="http://schemas.microsoft.com/office/drawing/2014/main" val="2719994642"/>
                    </a:ext>
                  </a:extLst>
                </a:gridCol>
                <a:gridCol w="695325">
                  <a:extLst>
                    <a:ext uri="{9D8B030D-6E8A-4147-A177-3AD203B41FA5}">
                      <a16:colId xmlns:a16="http://schemas.microsoft.com/office/drawing/2014/main" val="3333966833"/>
                    </a:ext>
                  </a:extLst>
                </a:gridCol>
                <a:gridCol w="768121">
                  <a:extLst>
                    <a:ext uri="{9D8B030D-6E8A-4147-A177-3AD203B41FA5}">
                      <a16:colId xmlns:a16="http://schemas.microsoft.com/office/drawing/2014/main" val="984889654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3209349732"/>
                    </a:ext>
                  </a:extLst>
                </a:gridCol>
                <a:gridCol w="656115">
                  <a:extLst>
                    <a:ext uri="{9D8B030D-6E8A-4147-A177-3AD203B41FA5}">
                      <a16:colId xmlns:a16="http://schemas.microsoft.com/office/drawing/2014/main" val="210311150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1263840825"/>
                    </a:ext>
                  </a:extLst>
                </a:gridCol>
                <a:gridCol w="583214">
                  <a:extLst>
                    <a:ext uri="{9D8B030D-6E8A-4147-A177-3AD203B41FA5}">
                      <a16:colId xmlns:a16="http://schemas.microsoft.com/office/drawing/2014/main" val="3788141558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3881533713"/>
                    </a:ext>
                  </a:extLst>
                </a:gridCol>
                <a:gridCol w="688921">
                  <a:extLst>
                    <a:ext uri="{9D8B030D-6E8A-4147-A177-3AD203B41FA5}">
                      <a16:colId xmlns:a16="http://schemas.microsoft.com/office/drawing/2014/main" val="2719697204"/>
                    </a:ext>
                  </a:extLst>
                </a:gridCol>
                <a:gridCol w="699856">
                  <a:extLst>
                    <a:ext uri="{9D8B030D-6E8A-4147-A177-3AD203B41FA5}">
                      <a16:colId xmlns:a16="http://schemas.microsoft.com/office/drawing/2014/main" val="3138228145"/>
                    </a:ext>
                  </a:extLst>
                </a:gridCol>
              </a:tblGrid>
              <a:tr h="826860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err="1">
                          <a:effectLst/>
                        </a:rPr>
                        <a:t>Stn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Observed Horizontal Angle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Correction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Corrected Horizontal Angle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Line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Bearing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Horizontal Length     m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Difference in Coordinates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Adjustments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Adjusted Values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Coordinates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Point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24805503"/>
                  </a:ext>
                </a:extLst>
              </a:tr>
              <a:tr h="226537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  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 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°           '           "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∆X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Y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X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1133527"/>
                  </a:ext>
                </a:extLst>
              </a:tr>
              <a:tr h="3171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fontAlgn="ctr"/>
                      <a:r>
                        <a:rPr lang="en-US" sz="1100" u="none" strike="noStrike" dirty="0">
                          <a:effectLst/>
                        </a:rPr>
                        <a:t>-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-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36005470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ABC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120      25       50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20390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BCD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149      33       50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149      34      00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73179051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CDE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95      41       50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95      42       00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6422695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DEA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93      25       50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+10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93      26       00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55824244"/>
                  </a:ext>
                </a:extLst>
              </a:tr>
              <a:tr h="410032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EAB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 81      11       50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+10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 81      12       00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55998690"/>
                  </a:ext>
                </a:extLst>
              </a:tr>
              <a:tr h="208846"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        Sum    =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 </a:t>
                      </a:r>
                      <a:r>
                        <a:rPr lang="pt-BR" sz="1100" u="none" strike="noStrike" dirty="0" smtClean="0">
                          <a:effectLst/>
                        </a:rPr>
                        <a:t>  539    </a:t>
                      </a:r>
                      <a:r>
                        <a:rPr lang="pt-BR" sz="1100" u="none" strike="noStrike" baseline="0" dirty="0" smtClean="0">
                          <a:effectLst/>
                        </a:rPr>
                        <a:t>  </a:t>
                      </a:r>
                      <a:r>
                        <a:rPr lang="pt-BR" sz="1100" u="none" strike="noStrike" dirty="0" smtClean="0">
                          <a:effectLst/>
                        </a:rPr>
                        <a:t>59     10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100" u="none" strike="noStrike" dirty="0" smtClean="0">
                          <a:effectLst/>
                        </a:rPr>
                        <a:t>90*(2n-4)   =   - 540     00     00 </a:t>
                      </a:r>
                      <a:endParaRPr lang="pt-BR" sz="11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ctr"/>
                      <a:r>
                        <a:rPr lang="pt-BR" sz="1100" u="none" strike="noStrike" dirty="0" smtClean="0">
                          <a:effectLst/>
                        </a:rPr>
                        <a:t> </a:t>
                      </a:r>
                      <a:endParaRPr lang="pt-BR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+50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540      00       00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6175209"/>
                  </a:ext>
                </a:extLst>
              </a:tr>
              <a:tr h="565258">
                <a:tc rowSpan="2"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 smtClean="0">
                          <a:effectLst/>
                        </a:rPr>
                        <a:t> error    =        00      00     -50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gridSpan="5">
                  <a:txBody>
                    <a:bodyPr/>
                    <a:lstStyle/>
                    <a:p>
                      <a:pPr algn="r" fontAlgn="t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gridSpan="7"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6708954"/>
                  </a:ext>
                </a:extLst>
              </a:tr>
              <a:tr h="161925">
                <a:tc gridSpan="3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 gridSpan="7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8201089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04799" y="6250894"/>
                <a:ext cx="491418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/>
                  <a:t>Sum of Corrected angles 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𝟓𝟒𝟎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𝒐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sSup>
                      <m:sSupPr>
                        <m:ctrlPr>
                          <a:rPr lang="en-US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𝟎𝟎</m:t>
                        </m:r>
                      </m:e>
                      <m:sup>
                        <m:r>
                          <a:rPr lang="en-US" b="1" i="1" smtClean="0">
                            <a:latin typeface="Cambria Math" panose="02040503050406030204" pitchFamily="18" charset="0"/>
                          </a:rPr>
                          <m:t>′′</m:t>
                        </m:r>
                      </m:sup>
                    </m:sSup>
                  </m:oMath>
                </a14:m>
                <a:endParaRPr lang="en-US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799" y="6250894"/>
                <a:ext cx="4914182" cy="369332"/>
              </a:xfrm>
              <a:prstGeom prst="rect">
                <a:avLst/>
              </a:prstGeom>
              <a:blipFill>
                <a:blip r:embed="rId2"/>
                <a:stretch>
                  <a:fillRect l="-9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6"/>
          <p:cNvSpPr/>
          <p:nvPr/>
        </p:nvSpPr>
        <p:spPr>
          <a:xfrm>
            <a:off x="2958061" y="2889849"/>
            <a:ext cx="1053222" cy="1906438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14991" y="171270"/>
            <a:ext cx="103101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LOOP TRAVERSE (Adjusted Angles)</a:t>
            </a:r>
            <a:endParaRPr lang="en-US" sz="4800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DAFA2-775F-4BD8-87A6-BDDBFB9EEF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8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6973</TotalTime>
  <Words>11503</Words>
  <Application>Microsoft Office PowerPoint</Application>
  <PresentationFormat>Widescreen</PresentationFormat>
  <Paragraphs>5250</Paragraphs>
  <Slides>54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Calibri</vt:lpstr>
      <vt:lpstr>Calibri Light</vt:lpstr>
      <vt:lpstr>Cambria Math</vt:lpstr>
      <vt:lpstr>Wingdings</vt:lpstr>
      <vt:lpstr>Office Theme</vt:lpstr>
      <vt:lpstr>GEE 4812:  Principles of Geomatics</vt:lpstr>
      <vt:lpstr>Content</vt:lpstr>
      <vt:lpstr>Loop Traverse</vt:lpstr>
      <vt:lpstr>Loop Traverse Computations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Link Traverse</vt:lpstr>
      <vt:lpstr>Link Traverse Computations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HP</dc:creator>
  <cp:lastModifiedBy>HP</cp:lastModifiedBy>
  <cp:revision>716</cp:revision>
  <dcterms:created xsi:type="dcterms:W3CDTF">2023-02-03T02:27:40Z</dcterms:created>
  <dcterms:modified xsi:type="dcterms:W3CDTF">2023-09-17T11:51:53Z</dcterms:modified>
</cp:coreProperties>
</file>