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42" r:id="rId2"/>
    <p:sldId id="543" r:id="rId3"/>
    <p:sldId id="486" r:id="rId4"/>
    <p:sldId id="487" r:id="rId5"/>
    <p:sldId id="488" r:id="rId6"/>
    <p:sldId id="544" r:id="rId7"/>
    <p:sldId id="545" r:id="rId8"/>
    <p:sldId id="490" r:id="rId9"/>
    <p:sldId id="491" r:id="rId10"/>
    <p:sldId id="521" r:id="rId11"/>
    <p:sldId id="537" r:id="rId12"/>
    <p:sldId id="526" r:id="rId13"/>
    <p:sldId id="270" r:id="rId14"/>
    <p:sldId id="279" r:id="rId15"/>
    <p:sldId id="538" r:id="rId16"/>
    <p:sldId id="527" r:id="rId17"/>
    <p:sldId id="539" r:id="rId18"/>
    <p:sldId id="528" r:id="rId19"/>
    <p:sldId id="522" r:id="rId20"/>
    <p:sldId id="540" r:id="rId21"/>
    <p:sldId id="523" r:id="rId22"/>
    <p:sldId id="541" r:id="rId23"/>
    <p:sldId id="524" r:id="rId24"/>
    <p:sldId id="529" r:id="rId25"/>
    <p:sldId id="525" r:id="rId26"/>
    <p:sldId id="530" r:id="rId27"/>
    <p:sldId id="531" r:id="rId28"/>
    <p:sldId id="492" r:id="rId29"/>
    <p:sldId id="547" r:id="rId30"/>
    <p:sldId id="548" r:id="rId31"/>
    <p:sldId id="493" r:id="rId32"/>
    <p:sldId id="494" r:id="rId33"/>
    <p:sldId id="495" r:id="rId34"/>
    <p:sldId id="497" r:id="rId35"/>
    <p:sldId id="532"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51" autoAdjust="0"/>
    <p:restoredTop sz="94660"/>
  </p:normalViewPr>
  <p:slideViewPr>
    <p:cSldViewPr snapToGrid="0">
      <p:cViewPr varScale="1">
        <p:scale>
          <a:sx n="72" d="100"/>
          <a:sy n="72"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AC19A-325C-4672-B2F2-9E9CF927A5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8D322-FC3F-479A-BE69-28E672AC7F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3E3D97-7D44-4A1E-82BC-B8B4D22EA34E}"/>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BFD7AC25-90A3-4917-8BF2-F93F9A225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79E0D6-5C3F-42CE-B742-6545778CF9D8}"/>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1704741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70002-B933-46E0-A76D-CF6D23C2E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A93985-46BF-4130-A2B1-918CB98FF7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28F8F-B0E7-4151-866F-C9E3A5EA4C91}"/>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24A71251-22AC-4B20-B7DD-22E1E1FA1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4BD9E6-F911-49F7-8F6D-3E5E215FA596}"/>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67427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28332C-D75D-4512-AED8-62039CB72C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8C6DCF-3831-44A5-B939-28C7F9A025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E92CF-4D2D-4230-B5EA-1DC1E4C232F9}"/>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7AC1940A-2BC9-472F-8DC3-740CF74C55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222732-F6EF-4CBB-90E5-597CDBFD34A6}"/>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41389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97603-0173-41CE-B8A4-8070E8CFC3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F31D36-9F68-49CD-81C3-7BAFF7B0A5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8F25A0-0ADA-4B57-BD78-E2288C259F40}"/>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CEE90032-719C-4CA3-993F-6BBCF96BD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DAF7C7-4971-4975-B58B-2A153DA8B4E9}"/>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237712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D0A02-CF40-41FB-991B-A8EF4196F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B696A0-7DCF-467D-9285-C56BA87AF1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9EF7F6-88CA-4686-90DA-4B98E8C6DD17}"/>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E67E17D4-CCC9-44AF-A7FC-9B6E23CC8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D2E155-1A5E-45C9-8B2D-CE2E666742D0}"/>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79523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366DF-BB95-4069-942D-8FC44C6CA9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19D6BD-679A-4F2C-925E-96C2FD8253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1658D4-3E57-4055-8A22-D8F4004BDF6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F0689D-E8AA-49C7-9CE8-D40FEB4E3E71}"/>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6" name="Footer Placeholder 5">
            <a:extLst>
              <a:ext uri="{FF2B5EF4-FFF2-40B4-BE49-F238E27FC236}">
                <a16:creationId xmlns:a16="http://schemas.microsoft.com/office/drawing/2014/main" id="{CDBDD8A9-6D94-4F40-BE0A-FA81DFCC31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3C759D-BE10-430C-9B70-8BEAD799A61D}"/>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5442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4F0D9-CE37-4881-8A20-BCBC7A30BF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7B97F4-163E-4854-96E2-135841DD93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19BFED-A082-4BEF-AA3E-93A704C908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420F91-DC68-479D-B3AE-746EE7A05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1AA9EE-5D6B-4F0D-9AE3-CB80183EBD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DFE6381-6F12-4261-A11E-38EB4C17997D}"/>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8" name="Footer Placeholder 7">
            <a:extLst>
              <a:ext uri="{FF2B5EF4-FFF2-40B4-BE49-F238E27FC236}">
                <a16:creationId xmlns:a16="http://schemas.microsoft.com/office/drawing/2014/main" id="{9FA32EED-AC4C-4041-A0FC-80723E4F49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B09EB83-01D3-442F-A691-F9BB95065B17}"/>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399937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3DDFA-1BA9-4CEF-BAFC-8E9A272480B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995E4F-4D5C-4392-9EA6-96F9BCDC8831}"/>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4" name="Footer Placeholder 3">
            <a:extLst>
              <a:ext uri="{FF2B5EF4-FFF2-40B4-BE49-F238E27FC236}">
                <a16:creationId xmlns:a16="http://schemas.microsoft.com/office/drawing/2014/main" id="{115DBA3F-8B07-421C-9640-799BA21094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06C0F-DA11-4B4B-AF2A-A6B23320EE70}"/>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37192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2AAD9B-0F07-404D-BEB8-27181B01BE32}"/>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3" name="Footer Placeholder 2">
            <a:extLst>
              <a:ext uri="{FF2B5EF4-FFF2-40B4-BE49-F238E27FC236}">
                <a16:creationId xmlns:a16="http://schemas.microsoft.com/office/drawing/2014/main" id="{FA5474EF-62E1-474C-8196-80BE90F228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B9C8AE-83F6-4786-A7DD-FFC3F59FD56C}"/>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2797989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C95AD-4717-43D6-9D38-0C681348BF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CD349C-6233-4224-B2E0-C14282E89C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876D4F-CA95-4623-A35F-6C79840FED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C1B2D4-6CBE-4A4D-A302-6C3A600F525D}"/>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6" name="Footer Placeholder 5">
            <a:extLst>
              <a:ext uri="{FF2B5EF4-FFF2-40B4-BE49-F238E27FC236}">
                <a16:creationId xmlns:a16="http://schemas.microsoft.com/office/drawing/2014/main" id="{324451F3-72CC-47B7-9EFE-92B41346DB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0E6716-D077-4153-8183-7C1E8B2082DC}"/>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45562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C0350-6301-4A60-8BDD-4E4F0236EF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41E9AF-8F39-4C83-B7A5-65A5E810AB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AE994D-65D8-4A7C-96E6-7B81D81146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1EDFA4-A3F7-41A4-A386-8DFD39CE27E2}"/>
              </a:ext>
            </a:extLst>
          </p:cNvPr>
          <p:cNvSpPr>
            <a:spLocks noGrp="1"/>
          </p:cNvSpPr>
          <p:nvPr>
            <p:ph type="dt" sz="half" idx="10"/>
          </p:nvPr>
        </p:nvSpPr>
        <p:spPr/>
        <p:txBody>
          <a:bodyPr/>
          <a:lstStyle/>
          <a:p>
            <a:fld id="{2FB2FD2A-2201-4AD0-AD95-D73087E035F7}" type="datetimeFigureOut">
              <a:rPr lang="en-US" smtClean="0"/>
              <a:t>8/3/2023</a:t>
            </a:fld>
            <a:endParaRPr lang="en-US"/>
          </a:p>
        </p:txBody>
      </p:sp>
      <p:sp>
        <p:nvSpPr>
          <p:cNvPr id="6" name="Footer Placeholder 5">
            <a:extLst>
              <a:ext uri="{FF2B5EF4-FFF2-40B4-BE49-F238E27FC236}">
                <a16:creationId xmlns:a16="http://schemas.microsoft.com/office/drawing/2014/main" id="{AC785C6D-E5C8-48A0-B126-0E1895BB2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BBE4FC-BE1D-472D-B0BE-01DB1E3EF33E}"/>
              </a:ext>
            </a:extLst>
          </p:cNvPr>
          <p:cNvSpPr>
            <a:spLocks noGrp="1"/>
          </p:cNvSpPr>
          <p:nvPr>
            <p:ph type="sldNum" sz="quarter" idx="12"/>
          </p:nvPr>
        </p:nvSpPr>
        <p:spPr/>
        <p:txBody>
          <a:bodyPr/>
          <a:lstStyle/>
          <a:p>
            <a:fld id="{3FECB154-3343-4A36-A6CA-868B980D3278}" type="slidenum">
              <a:rPr lang="en-US" smtClean="0"/>
              <a:t>‹#›</a:t>
            </a:fld>
            <a:endParaRPr lang="en-US"/>
          </a:p>
        </p:txBody>
      </p:sp>
    </p:spTree>
    <p:extLst>
      <p:ext uri="{BB962C8B-B14F-4D97-AF65-F5344CB8AC3E}">
        <p14:creationId xmlns:p14="http://schemas.microsoft.com/office/powerpoint/2010/main" val="388098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1FEEC3-A2AE-4998-A65C-4A8579718D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146EC7-A370-40EF-821A-ABE4B452D1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F691-A264-4865-8AAD-862B9BE3A1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2FD2A-2201-4AD0-AD95-D73087E035F7}" type="datetimeFigureOut">
              <a:rPr lang="en-US" smtClean="0"/>
              <a:t>8/3/2023</a:t>
            </a:fld>
            <a:endParaRPr lang="en-US"/>
          </a:p>
        </p:txBody>
      </p:sp>
      <p:sp>
        <p:nvSpPr>
          <p:cNvPr id="5" name="Footer Placeholder 4">
            <a:extLst>
              <a:ext uri="{FF2B5EF4-FFF2-40B4-BE49-F238E27FC236}">
                <a16:creationId xmlns:a16="http://schemas.microsoft.com/office/drawing/2014/main" id="{6AFD458E-4AAC-4E24-B5F1-56146BA63D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14EA60-9766-4EE3-A173-5EDB6FCDE0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CB154-3343-4A36-A6CA-868B980D3278}" type="slidenum">
              <a:rPr lang="en-US" smtClean="0"/>
              <a:t>‹#›</a:t>
            </a:fld>
            <a:endParaRPr lang="en-US"/>
          </a:p>
        </p:txBody>
      </p:sp>
    </p:spTree>
    <p:extLst>
      <p:ext uri="{BB962C8B-B14F-4D97-AF65-F5344CB8AC3E}">
        <p14:creationId xmlns:p14="http://schemas.microsoft.com/office/powerpoint/2010/main" val="61944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investopedia.com/terms/s/salestax.asp" TargetMode="External"/><Relationship Id="rId2" Type="http://schemas.openxmlformats.org/officeDocument/2006/relationships/hyperlink" Target="https://www.investopedia.com/terms/c/corporatetax.asp"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en.wikipedia.org/wiki/Closed_corporation" TargetMode="External"/><Relationship Id="rId7" Type="http://schemas.openxmlformats.org/officeDocument/2006/relationships/hyperlink" Target="https://en.wikipedia.org/wiki/Taxation_in_South_Africa#cite_note-NotesIncomeTax-6" TargetMode="External"/><Relationship Id="rId2" Type="http://schemas.openxmlformats.org/officeDocument/2006/relationships/hyperlink" Target="https://en.wikipedia.org/wiki/Dividends" TargetMode="External"/><Relationship Id="rId1" Type="http://schemas.openxmlformats.org/officeDocument/2006/relationships/slideLayout" Target="../slideLayouts/slideLayout7.xml"/><Relationship Id="rId6" Type="http://schemas.openxmlformats.org/officeDocument/2006/relationships/hyperlink" Target="https://en.wikipedia.org/wiki/Double_taxation" TargetMode="External"/><Relationship Id="rId5" Type="http://schemas.openxmlformats.org/officeDocument/2006/relationships/hyperlink" Target="https://en.wikipedia.org/wiki/Withholding_tax" TargetMode="External"/><Relationship Id="rId4" Type="http://schemas.openxmlformats.org/officeDocument/2006/relationships/hyperlink" Target="https://en.wikipedia.org/wiki/Taxation_in_South_Africa#cite_note-statsSA2013b-1"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en.wikipedia.org/wiki/Capital_good" TargetMode="External"/><Relationship Id="rId2" Type="http://schemas.openxmlformats.org/officeDocument/2006/relationships/hyperlink" Target="https://en.wikipedia.org/wiki/Value_Added_Tax" TargetMode="External"/><Relationship Id="rId1" Type="http://schemas.openxmlformats.org/officeDocument/2006/relationships/slideLayout" Target="../slideLayouts/slideLayout7.xml"/><Relationship Id="rId5" Type="http://schemas.openxmlformats.org/officeDocument/2006/relationships/hyperlink" Target="https://en.wikipedia.org/wiki/Taxation_in_South_Africa#cite_note-NotesIncomeTax-6" TargetMode="External"/><Relationship Id="rId4" Type="http://schemas.openxmlformats.org/officeDocument/2006/relationships/hyperlink" Target="https://en.wikipedia.org/wiki/Taxation_in_South_Africa#cite_note-14"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wallstreetmojo.com/economic-profit/" TargetMode="External"/><Relationship Id="rId2" Type="http://schemas.openxmlformats.org/officeDocument/2006/relationships/hyperlink" Target="https://www.wallstreetmojo.com/market-forces/" TargetMode="External"/><Relationship Id="rId1" Type="http://schemas.openxmlformats.org/officeDocument/2006/relationships/slideLayout" Target="../slideLayouts/slideLayout7.xml"/><Relationship Id="rId4" Type="http://schemas.openxmlformats.org/officeDocument/2006/relationships/hyperlink" Target="https://www.wallstreetmojo.com/opportunity-cost-formul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413" y="91781"/>
            <a:ext cx="11803058" cy="7017306"/>
          </a:xfrm>
          <a:prstGeom prst="rect">
            <a:avLst/>
          </a:prstGeom>
        </p:spPr>
        <p:txBody>
          <a:bodyPr wrap="square">
            <a:spAutoFit/>
          </a:bodyPr>
          <a:lstStyle/>
          <a:p>
            <a:r>
              <a:rPr lang="en-US" sz="3200" b="1" dirty="0">
                <a:solidFill>
                  <a:srgbClr val="001BA0"/>
                </a:solidFill>
                <a:latin typeface="Arial Rounded MT Bold" panose="020F0704030504030204" pitchFamily="34" charset="0"/>
              </a:rPr>
              <a:t>MINERAL TAXATION</a:t>
            </a:r>
          </a:p>
          <a:p>
            <a:r>
              <a:rPr lang="en-US" dirty="0">
                <a:solidFill>
                  <a:srgbClr val="001BA0"/>
                </a:solidFill>
                <a:latin typeface="Arial Rounded MT Bold" panose="020F0704030504030204" pitchFamily="34" charset="0"/>
              </a:rPr>
              <a:t> </a:t>
            </a:r>
          </a:p>
          <a:p>
            <a:r>
              <a:rPr lang="en-US" sz="2400" b="1" dirty="0">
                <a:solidFill>
                  <a:srgbClr val="FF0000"/>
                </a:solidFill>
                <a:latin typeface="Arial Rounded MT Bold" panose="020F0704030504030204" pitchFamily="34" charset="0"/>
              </a:rPr>
              <a:t>Key questions in taxation</a:t>
            </a:r>
          </a:p>
          <a:p>
            <a:endParaRPr lang="en-US" dirty="0">
              <a:solidFill>
                <a:srgbClr val="001BA0"/>
              </a:solidFill>
              <a:latin typeface="Arial Rounded MT Bold" panose="020F0704030504030204" pitchFamily="34" charset="0"/>
            </a:endParaRPr>
          </a:p>
          <a:p>
            <a:r>
              <a:rPr lang="en-US" b="1" dirty="0">
                <a:solidFill>
                  <a:srgbClr val="009900"/>
                </a:solidFill>
                <a:latin typeface="Arial Rounded MT Bold" panose="020F0704030504030204" pitchFamily="34" charset="0"/>
              </a:rPr>
              <a:t>What is tax?</a:t>
            </a:r>
          </a:p>
          <a:p>
            <a:r>
              <a:rPr lang="en-US" b="1" dirty="0">
                <a:solidFill>
                  <a:srgbClr val="009900"/>
                </a:solidFill>
                <a:latin typeface="Arial Rounded MT Bold" panose="020F0704030504030204" pitchFamily="34" charset="0"/>
              </a:rPr>
              <a:t>Who pays? </a:t>
            </a:r>
          </a:p>
          <a:p>
            <a:r>
              <a:rPr lang="en-US" b="1" dirty="0">
                <a:solidFill>
                  <a:srgbClr val="009900"/>
                </a:solidFill>
                <a:latin typeface="Roboto"/>
              </a:rPr>
              <a:t>What level of taxation?</a:t>
            </a:r>
          </a:p>
          <a:p>
            <a:endParaRPr lang="en-US" dirty="0">
              <a:solidFill>
                <a:srgbClr val="111111"/>
              </a:solidFill>
              <a:latin typeface="Roboto"/>
            </a:endParaRPr>
          </a:p>
          <a:p>
            <a:r>
              <a:rPr lang="en-US" sz="2400" b="1" dirty="0">
                <a:solidFill>
                  <a:srgbClr val="111111"/>
                </a:solidFill>
                <a:latin typeface="Roboto"/>
              </a:rPr>
              <a:t>Taxes are mandatory contributions levied on individuals or corporations by a government entity—whether local, regional, or national. Being government’s main source of revenue, the list of taxes </a:t>
            </a:r>
            <a:r>
              <a:rPr lang="en-US" sz="2400" b="1">
                <a:solidFill>
                  <a:srgbClr val="111111"/>
                </a:solidFill>
                <a:latin typeface="Roboto"/>
              </a:rPr>
              <a:t>(levies) is endless.</a:t>
            </a:r>
            <a:r>
              <a:rPr lang="en-US" sz="2400" dirty="0">
                <a:solidFill>
                  <a:srgbClr val="111111"/>
                </a:solidFill>
                <a:latin typeface="Roboto"/>
              </a:rPr>
              <a:t> </a:t>
            </a:r>
          </a:p>
          <a:p>
            <a:endParaRPr lang="en-US" sz="2400" dirty="0">
              <a:solidFill>
                <a:srgbClr val="001BA0"/>
              </a:solidFill>
              <a:latin typeface="Arial Rounded MT Bold" panose="020F0704030504030204" pitchFamily="34" charset="0"/>
            </a:endParaRPr>
          </a:p>
          <a:p>
            <a:r>
              <a:rPr lang="en-US" sz="2800" b="1" dirty="0">
                <a:solidFill>
                  <a:srgbClr val="FF0000"/>
                </a:solidFill>
                <a:latin typeface="Arial Rounded MT Bold" panose="020F0704030504030204" pitchFamily="34" charset="0"/>
              </a:rPr>
              <a:t>Why pay tax?</a:t>
            </a:r>
          </a:p>
          <a:p>
            <a:pPr algn="just"/>
            <a:endParaRPr lang="en-US" dirty="0">
              <a:solidFill>
                <a:srgbClr val="111111"/>
              </a:solidFill>
              <a:latin typeface="Roboto"/>
            </a:endParaRPr>
          </a:p>
          <a:p>
            <a:pPr algn="just"/>
            <a:r>
              <a:rPr lang="en-US" sz="2400" dirty="0">
                <a:solidFill>
                  <a:srgbClr val="111111"/>
                </a:solidFill>
                <a:latin typeface="Roboto"/>
              </a:rPr>
              <a:t>Tax revenues are used to finance government activities. These include </a:t>
            </a:r>
            <a:r>
              <a:rPr lang="en-US" sz="2400" dirty="0" err="1">
                <a:solidFill>
                  <a:srgbClr val="111111"/>
                </a:solidFill>
                <a:latin typeface="Roboto"/>
              </a:rPr>
              <a:t>defence</a:t>
            </a:r>
            <a:r>
              <a:rPr lang="en-US" sz="2400" dirty="0">
                <a:solidFill>
                  <a:srgbClr val="111111"/>
                </a:solidFill>
                <a:latin typeface="Roboto"/>
              </a:rPr>
              <a:t> and security; public infrastructures such as roads, schools, hospitals; or programs such as Social Security and Medicare. </a:t>
            </a:r>
          </a:p>
          <a:p>
            <a:endParaRPr lang="en-US" sz="2400" dirty="0">
              <a:solidFill>
                <a:srgbClr val="111111"/>
              </a:solidFill>
              <a:latin typeface="Roboto"/>
            </a:endParaRPr>
          </a:p>
          <a:p>
            <a:r>
              <a:rPr lang="en-US" sz="2400" dirty="0">
                <a:solidFill>
                  <a:srgbClr val="111111"/>
                </a:solidFill>
                <a:latin typeface="Roboto"/>
              </a:rPr>
              <a:t>Taxes are largely meant as source of government revenues. But may also be imposed to discourage bad practices (e.g. pollution).</a:t>
            </a:r>
            <a:endParaRPr lang="en-US" sz="2400" b="0" i="0" dirty="0">
              <a:solidFill>
                <a:srgbClr val="111111"/>
              </a:solidFill>
              <a:effectLst/>
              <a:latin typeface="Roboto"/>
            </a:endParaRPr>
          </a:p>
        </p:txBody>
      </p:sp>
    </p:spTree>
    <p:extLst>
      <p:ext uri="{BB962C8B-B14F-4D97-AF65-F5344CB8AC3E}">
        <p14:creationId xmlns:p14="http://schemas.microsoft.com/office/powerpoint/2010/main" val="4263570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10</a:t>
            </a:fld>
            <a:endParaRPr lang="en-GB" dirty="0"/>
          </a:p>
        </p:txBody>
      </p:sp>
      <p:sp>
        <p:nvSpPr>
          <p:cNvPr id="5" name="TextBox 4"/>
          <p:cNvSpPr txBox="1"/>
          <p:nvPr/>
        </p:nvSpPr>
        <p:spPr>
          <a:xfrm>
            <a:off x="264693" y="180473"/>
            <a:ext cx="11594798" cy="6124754"/>
          </a:xfrm>
          <a:prstGeom prst="rect">
            <a:avLst/>
          </a:prstGeom>
          <a:noFill/>
        </p:spPr>
        <p:txBody>
          <a:bodyPr wrap="square" rtlCol="0">
            <a:spAutoFit/>
          </a:bodyPr>
          <a:lstStyle/>
          <a:p>
            <a:pPr marL="457200" indent="-457200" algn="just">
              <a:buFont typeface="Arial" panose="020B0604020202020204" pitchFamily="34" charset="0"/>
              <a:buChar char="•"/>
            </a:pPr>
            <a:r>
              <a:rPr lang="en-US" sz="2800" dirty="0"/>
              <a:t>Basically, as tax system can be viewed as a mechanism for determining how the net operating cash flow is to be divided between the state and the private sector.</a:t>
            </a:r>
          </a:p>
          <a:p>
            <a:pPr algn="just"/>
            <a:endParaRPr lang="en-US" sz="2800" dirty="0"/>
          </a:p>
          <a:p>
            <a:pPr marL="457200" indent="-457200" algn="just">
              <a:buFont typeface="Arial" panose="020B0604020202020204" pitchFamily="34" charset="0"/>
              <a:buChar char="•"/>
            </a:pPr>
            <a:r>
              <a:rPr lang="en-US" sz="2800" dirty="0"/>
              <a:t>Taxation constitutes the most single important MRP instrument available to governments to </a:t>
            </a:r>
            <a:r>
              <a:rPr lang="en-US" sz="2800" b="1" i="1" dirty="0"/>
              <a:t>encourage or discourage mineral investment</a:t>
            </a:r>
            <a:r>
              <a:rPr lang="en-US" sz="2800" dirty="0"/>
              <a:t>. Many taxes present a critical cost element that affects the profitability and hence the rate-of-return of a mineral investment. Consequently, taxes affect investment decisions.</a:t>
            </a:r>
          </a:p>
          <a:p>
            <a:pPr algn="just"/>
            <a:endParaRPr lang="en-US" sz="2800" dirty="0"/>
          </a:p>
          <a:p>
            <a:pPr marL="457200" indent="-457200" algn="just">
              <a:buFont typeface="Arial" panose="020B0604020202020204" pitchFamily="34" charset="0"/>
              <a:buChar char="•"/>
            </a:pPr>
            <a:r>
              <a:rPr lang="en-US" sz="2800" dirty="0"/>
              <a:t>Since mineral resource development must compete with other sectors of the economy for available investment, how then can it be made more attractive given the comparatively higher risks?</a:t>
            </a:r>
          </a:p>
          <a:p>
            <a:pPr algn="just"/>
            <a:endParaRPr lang="en-US" sz="2800" dirty="0"/>
          </a:p>
        </p:txBody>
      </p:sp>
    </p:spTree>
    <p:extLst>
      <p:ext uri="{BB962C8B-B14F-4D97-AF65-F5344CB8AC3E}">
        <p14:creationId xmlns:p14="http://schemas.microsoft.com/office/powerpoint/2010/main" val="2756919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11</a:t>
            </a:fld>
            <a:endParaRPr lang="en-GB" dirty="0"/>
          </a:p>
        </p:txBody>
      </p:sp>
      <p:sp>
        <p:nvSpPr>
          <p:cNvPr id="5" name="Rectangle 4"/>
          <p:cNvSpPr/>
          <p:nvPr/>
        </p:nvSpPr>
        <p:spPr>
          <a:xfrm>
            <a:off x="471055" y="363049"/>
            <a:ext cx="11443854" cy="4401205"/>
          </a:xfrm>
          <a:prstGeom prst="rect">
            <a:avLst/>
          </a:prstGeom>
        </p:spPr>
        <p:txBody>
          <a:bodyPr wrap="square">
            <a:spAutoFit/>
          </a:bodyPr>
          <a:lstStyle/>
          <a:p>
            <a:pPr algn="just"/>
            <a:r>
              <a:rPr lang="en-US" sz="2800" dirty="0"/>
              <a:t>Since principle objectives of MRP is to maximize government revenues from mining projects, tax instruments are designed to achieve this objective through a combination of various instruments. Important ones include:</a:t>
            </a:r>
          </a:p>
          <a:p>
            <a:pPr algn="just"/>
            <a:endParaRPr lang="en-US" sz="2800" dirty="0"/>
          </a:p>
          <a:p>
            <a:pPr marL="285750" indent="-285750" algn="just">
              <a:buFont typeface="Arial" panose="020B0604020202020204" pitchFamily="34" charset="0"/>
              <a:buChar char="•"/>
            </a:pPr>
            <a:r>
              <a:rPr lang="en-US" sz="2800" dirty="0"/>
              <a:t>Income tax (corporate tax)</a:t>
            </a:r>
          </a:p>
          <a:p>
            <a:pPr marL="285750" indent="-285750" algn="just">
              <a:buFont typeface="Arial" panose="020B0604020202020204" pitchFamily="34" charset="0"/>
              <a:buChar char="•"/>
            </a:pPr>
            <a:r>
              <a:rPr lang="en-US" sz="2800" dirty="0"/>
              <a:t>Royalties</a:t>
            </a:r>
          </a:p>
          <a:p>
            <a:pPr marL="285750" indent="-285750" algn="just">
              <a:buFont typeface="Arial" panose="020B0604020202020204" pitchFamily="34" charset="0"/>
              <a:buChar char="•"/>
            </a:pPr>
            <a:r>
              <a:rPr lang="en-US" sz="2800" dirty="0"/>
              <a:t>Depreciation, depletion allowances</a:t>
            </a:r>
          </a:p>
          <a:p>
            <a:pPr marL="285750" indent="-285750" algn="just">
              <a:buFont typeface="Arial" panose="020B0604020202020204" pitchFamily="34" charset="0"/>
              <a:buChar char="•"/>
            </a:pPr>
            <a:r>
              <a:rPr lang="en-US" sz="2800" dirty="0"/>
              <a:t>Withholding taxes</a:t>
            </a:r>
          </a:p>
          <a:p>
            <a:pPr marL="285750" indent="-285750" algn="just">
              <a:buFont typeface="Arial" panose="020B0604020202020204" pitchFamily="34" charset="0"/>
              <a:buChar char="•"/>
            </a:pPr>
            <a:r>
              <a:rPr lang="en-US" sz="2800" dirty="0"/>
              <a:t>Additional profits tax</a:t>
            </a:r>
          </a:p>
          <a:p>
            <a:pPr marL="285750" indent="-285750" algn="just">
              <a:buFont typeface="Arial" panose="020B0604020202020204" pitchFamily="34" charset="0"/>
              <a:buChar char="•"/>
            </a:pPr>
            <a:r>
              <a:rPr lang="en-US" sz="2800" dirty="0"/>
              <a:t>Import duties, export taxes, etc.</a:t>
            </a:r>
          </a:p>
        </p:txBody>
      </p:sp>
    </p:spTree>
    <p:extLst>
      <p:ext uri="{BB962C8B-B14F-4D97-AF65-F5344CB8AC3E}">
        <p14:creationId xmlns:p14="http://schemas.microsoft.com/office/powerpoint/2010/main" val="2957578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12</a:t>
            </a:fld>
            <a:endParaRPr lang="en-GB" dirty="0"/>
          </a:p>
        </p:txBody>
      </p:sp>
      <p:sp>
        <p:nvSpPr>
          <p:cNvPr id="5" name="TextBox 4"/>
          <p:cNvSpPr txBox="1"/>
          <p:nvPr/>
        </p:nvSpPr>
        <p:spPr>
          <a:xfrm>
            <a:off x="0" y="170041"/>
            <a:ext cx="12187989" cy="6124754"/>
          </a:xfrm>
          <a:prstGeom prst="rect">
            <a:avLst/>
          </a:prstGeom>
          <a:noFill/>
        </p:spPr>
        <p:txBody>
          <a:bodyPr wrap="square" rtlCol="0">
            <a:spAutoFit/>
          </a:bodyPr>
          <a:lstStyle/>
          <a:p>
            <a:r>
              <a:rPr lang="en-US" sz="2800" b="1" dirty="0"/>
              <a:t>Income tax</a:t>
            </a:r>
          </a:p>
          <a:p>
            <a:endParaRPr lang="en-US" sz="2800" dirty="0"/>
          </a:p>
          <a:p>
            <a:pPr marL="285750" indent="-285750">
              <a:buFont typeface="Arial" panose="020B0604020202020204" pitchFamily="34" charset="0"/>
              <a:buChar char="•"/>
            </a:pPr>
            <a:r>
              <a:rPr lang="en-US" sz="2800" dirty="0"/>
              <a:t>It constitutes the most significant form of tax. </a:t>
            </a:r>
          </a:p>
          <a:p>
            <a:pPr marL="285750" indent="-285750">
              <a:buFont typeface="Arial" panose="020B0604020202020204" pitchFamily="34" charset="0"/>
              <a:buChar char="•"/>
            </a:pPr>
            <a:r>
              <a:rPr lang="en-US" sz="2800" dirty="0"/>
              <a:t>Income taxes are levied on income usually after deduction of royalties, depreciation and depletion allowances, interest on loans and allowable losses carried forward from previous years.</a:t>
            </a:r>
          </a:p>
          <a:p>
            <a:pPr marL="285750" indent="-285750">
              <a:buFont typeface="Arial" panose="020B0604020202020204" pitchFamily="34" charset="0"/>
              <a:buChar char="•"/>
            </a:pPr>
            <a:r>
              <a:rPr lang="en-US" sz="2800" dirty="0"/>
              <a:t>NOTE: Tax holidays as an incentive can have negative effects of encouraging high-grading and may lead to delays in needed capital investment in an attempt to maximize profits during the tax holiday.</a:t>
            </a:r>
          </a:p>
          <a:p>
            <a:pPr marL="285750" indent="-285750">
              <a:buFont typeface="Arial" panose="020B0604020202020204" pitchFamily="34" charset="0"/>
              <a:buChar char="•"/>
            </a:pPr>
            <a:endParaRPr lang="en-US" sz="2800" dirty="0"/>
          </a:p>
          <a:p>
            <a:r>
              <a:rPr lang="en-US" sz="2800" b="1" dirty="0"/>
              <a:t>Additional Profit tax</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Intended to increase the marginal rate of taxation on projects that may have windfall rates of return.</a:t>
            </a:r>
          </a:p>
        </p:txBody>
      </p:sp>
    </p:spTree>
    <p:extLst>
      <p:ext uri="{BB962C8B-B14F-4D97-AF65-F5344CB8AC3E}">
        <p14:creationId xmlns:p14="http://schemas.microsoft.com/office/powerpoint/2010/main" val="1351458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A1B713-1D1D-4672-85C3-99A30AEE2A0C}"/>
              </a:ext>
            </a:extLst>
          </p:cNvPr>
          <p:cNvSpPr txBox="1"/>
          <p:nvPr/>
        </p:nvSpPr>
        <p:spPr>
          <a:xfrm>
            <a:off x="1311966" y="240804"/>
            <a:ext cx="9356034" cy="6617196"/>
          </a:xfrm>
          <a:prstGeom prst="rect">
            <a:avLst/>
          </a:prstGeom>
          <a:noFill/>
        </p:spPr>
        <p:txBody>
          <a:bodyPr wrap="square" rtlCol="0">
            <a:spAutoFit/>
          </a:bodyPr>
          <a:lstStyle/>
          <a:p>
            <a:r>
              <a:rPr lang="en-US" sz="3200" b="1" dirty="0">
                <a:solidFill>
                  <a:srgbClr val="FF0000"/>
                </a:solidFill>
              </a:rPr>
              <a:t>Basic Cashflow Structure</a:t>
            </a:r>
          </a:p>
          <a:p>
            <a:endParaRPr lang="en-US" sz="2800" dirty="0"/>
          </a:p>
          <a:p>
            <a:r>
              <a:rPr lang="en-US" sz="2800" dirty="0"/>
              <a:t>    </a:t>
            </a:r>
            <a:r>
              <a:rPr lang="en-US" sz="2800" b="1" dirty="0"/>
              <a:t>COMPANY REVENUE</a:t>
            </a:r>
          </a:p>
          <a:p>
            <a:pPr marL="285750" indent="-285750">
              <a:buFontTx/>
              <a:buChar char="-"/>
            </a:pPr>
            <a:r>
              <a:rPr lang="en-US" sz="2800" dirty="0"/>
              <a:t>OPERATING COSTS</a:t>
            </a:r>
          </a:p>
          <a:p>
            <a:r>
              <a:rPr lang="en-US" sz="2800" dirty="0"/>
              <a:t>___________________________________</a:t>
            </a:r>
          </a:p>
          <a:p>
            <a:r>
              <a:rPr lang="en-US" sz="2800" dirty="0"/>
              <a:t>      </a:t>
            </a:r>
            <a:r>
              <a:rPr lang="en-US" sz="2800" b="1" dirty="0">
                <a:solidFill>
                  <a:srgbClr val="0070C0"/>
                </a:solidFill>
              </a:rPr>
              <a:t>INCOME BEFORE ALLOWANCES AND TAX</a:t>
            </a:r>
          </a:p>
          <a:p>
            <a:r>
              <a:rPr lang="en-US" sz="2800" dirty="0"/>
              <a:t> -    ALLOWANCES (depreciation, depletion)</a:t>
            </a:r>
          </a:p>
          <a:p>
            <a:r>
              <a:rPr lang="en-US" sz="2800" dirty="0"/>
              <a:t>____________________________________</a:t>
            </a:r>
          </a:p>
          <a:p>
            <a:r>
              <a:rPr lang="en-US" sz="2800" b="1" dirty="0">
                <a:solidFill>
                  <a:srgbClr val="0070C0"/>
                </a:solidFill>
              </a:rPr>
              <a:t>    TAXABLE INCOME (PROFIT)</a:t>
            </a:r>
          </a:p>
          <a:p>
            <a:pPr marL="285750" indent="-285750">
              <a:buFontTx/>
              <a:buChar char="-"/>
            </a:pPr>
            <a:r>
              <a:rPr lang="en-US" sz="2800" dirty="0"/>
              <a:t>INCOME TAXES</a:t>
            </a:r>
          </a:p>
          <a:p>
            <a:r>
              <a:rPr lang="en-US" sz="2800" dirty="0"/>
              <a:t>____________________________________</a:t>
            </a:r>
          </a:p>
          <a:p>
            <a:r>
              <a:rPr lang="en-US" sz="2800" dirty="0"/>
              <a:t>     </a:t>
            </a:r>
            <a:r>
              <a:rPr lang="en-US" sz="2800" b="1" dirty="0">
                <a:solidFill>
                  <a:srgbClr val="0070C0"/>
                </a:solidFill>
              </a:rPr>
              <a:t>AFTER TAX PROFIT</a:t>
            </a:r>
          </a:p>
          <a:p>
            <a:r>
              <a:rPr lang="en-US" sz="2800" dirty="0"/>
              <a:t>+   DEPRECIATION</a:t>
            </a:r>
          </a:p>
          <a:p>
            <a:r>
              <a:rPr lang="en-US" sz="2800" dirty="0"/>
              <a:t>____________________________________</a:t>
            </a:r>
          </a:p>
          <a:p>
            <a:r>
              <a:rPr lang="en-US" sz="2800" b="1" dirty="0"/>
              <a:t>     </a:t>
            </a:r>
            <a:r>
              <a:rPr lang="en-US" sz="2800" b="1" dirty="0">
                <a:solidFill>
                  <a:srgbClr val="0070C0"/>
                </a:solidFill>
              </a:rPr>
              <a:t>NET CASHFLOW</a:t>
            </a:r>
            <a:endParaRPr lang="en-ZM" sz="2800" b="1" dirty="0">
              <a:solidFill>
                <a:srgbClr val="0070C0"/>
              </a:solidFill>
            </a:endParaRPr>
          </a:p>
        </p:txBody>
      </p:sp>
    </p:spTree>
    <p:extLst>
      <p:ext uri="{BB962C8B-B14F-4D97-AF65-F5344CB8AC3E}">
        <p14:creationId xmlns:p14="http://schemas.microsoft.com/office/powerpoint/2010/main" val="345824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D6255A-D70A-4062-8244-BB3B69BE3327}"/>
              </a:ext>
            </a:extLst>
          </p:cNvPr>
          <p:cNvSpPr txBox="1"/>
          <p:nvPr/>
        </p:nvSpPr>
        <p:spPr>
          <a:xfrm>
            <a:off x="304800" y="39756"/>
            <a:ext cx="11582400" cy="6032421"/>
          </a:xfrm>
          <a:prstGeom prst="rect">
            <a:avLst/>
          </a:prstGeom>
          <a:noFill/>
        </p:spPr>
        <p:txBody>
          <a:bodyPr wrap="square" rtlCol="0">
            <a:spAutoFit/>
          </a:bodyPr>
          <a:lstStyle/>
          <a:p>
            <a:r>
              <a:rPr lang="en-US" sz="3200" b="1" dirty="0"/>
              <a:t>What happens if there are losses or negative profits?</a:t>
            </a:r>
          </a:p>
          <a:p>
            <a:endParaRPr lang="en-US" dirty="0"/>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Company pays no tax!!</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 Tax provisions in some countries allow such loses to be carried forward and levied against future profits!!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Clearly, profit based are most acceptable form of tax</a:t>
            </a:r>
          </a:p>
          <a:p>
            <a:endParaRPr lang="en-US" sz="2800" dirty="0"/>
          </a:p>
          <a:p>
            <a:pPr marL="457200" indent="-457200">
              <a:buFont typeface="Arial" panose="020B0604020202020204" pitchFamily="34" charset="0"/>
              <a:buChar char="•"/>
            </a:pPr>
            <a:r>
              <a:rPr lang="en-US" sz="2800" dirty="0"/>
              <a:t>Challenge for governments is to assess the company cashflows to ensure their validity</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Problems of price transfer to reduce taxable incomes</a:t>
            </a:r>
            <a:endParaRPr lang="en-ZM" sz="2800" dirty="0"/>
          </a:p>
        </p:txBody>
      </p:sp>
    </p:spTree>
    <p:extLst>
      <p:ext uri="{BB962C8B-B14F-4D97-AF65-F5344CB8AC3E}">
        <p14:creationId xmlns:p14="http://schemas.microsoft.com/office/powerpoint/2010/main" val="2827692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15</a:t>
            </a:fld>
            <a:endParaRPr lang="en-GB" dirty="0"/>
          </a:p>
        </p:txBody>
      </p:sp>
      <p:sp>
        <p:nvSpPr>
          <p:cNvPr id="5" name="Rectangle 4"/>
          <p:cNvSpPr/>
          <p:nvPr/>
        </p:nvSpPr>
        <p:spPr>
          <a:xfrm>
            <a:off x="124691" y="0"/>
            <a:ext cx="12067309" cy="6555641"/>
          </a:xfrm>
          <a:prstGeom prst="rect">
            <a:avLst/>
          </a:prstGeom>
        </p:spPr>
        <p:txBody>
          <a:bodyPr wrap="square">
            <a:spAutoFit/>
          </a:bodyPr>
          <a:lstStyle/>
          <a:p>
            <a:pPr marL="285750" indent="-285750">
              <a:buFont typeface="Arial" panose="020B0604020202020204" pitchFamily="34" charset="0"/>
              <a:buChar char="•"/>
            </a:pPr>
            <a:r>
              <a:rPr lang="en-US" sz="2800" dirty="0"/>
              <a:t>Mechanism considered an efficient instrument for capturing economic rent because it is due on actually realized profits and only takes effect when company makes a profit.</a:t>
            </a:r>
          </a:p>
          <a:p>
            <a:pPr marL="285750" indent="-285750">
              <a:buFont typeface="Arial" panose="020B0604020202020204" pitchFamily="34" charset="0"/>
              <a:buChar char="•"/>
            </a:pPr>
            <a:r>
              <a:rPr lang="en-US" sz="2800" dirty="0"/>
              <a:t>May not be considered  a disincentive for investment in countries with low risk profile.</a:t>
            </a:r>
          </a:p>
          <a:p>
            <a:endParaRPr lang="en-US" sz="2800" b="1" dirty="0"/>
          </a:p>
          <a:p>
            <a:r>
              <a:rPr lang="en-US" sz="2800" b="1" dirty="0"/>
              <a:t>Withholding Taxes</a:t>
            </a:r>
          </a:p>
          <a:p>
            <a:endParaRPr lang="en-US" sz="2800" dirty="0"/>
          </a:p>
          <a:p>
            <a:pPr marL="285750" indent="-285750">
              <a:buFont typeface="Arial" panose="020B0604020202020204" pitchFamily="34" charset="0"/>
              <a:buChar char="•"/>
            </a:pPr>
            <a:r>
              <a:rPr lang="en-US" sz="2800" dirty="0"/>
              <a:t>Taxes normally withheld at source.</a:t>
            </a:r>
          </a:p>
          <a:p>
            <a:pPr marL="285750" indent="-285750">
              <a:buFont typeface="Arial" panose="020B0604020202020204" pitchFamily="34" charset="0"/>
              <a:buChar char="•"/>
            </a:pPr>
            <a:r>
              <a:rPr lang="en-US" sz="2800" dirty="0"/>
              <a:t>Apply to dividends transferred out of the country </a:t>
            </a:r>
          </a:p>
          <a:p>
            <a:pPr marL="285750" indent="-285750">
              <a:buFont typeface="Arial" panose="020B0604020202020204" pitchFamily="34" charset="0"/>
              <a:buChar char="•"/>
            </a:pPr>
            <a:r>
              <a:rPr lang="en-US" sz="2800" dirty="0"/>
              <a:t>Are intended to encourage investors to re-invest part of their profits in the country where they are earned.</a:t>
            </a:r>
          </a:p>
          <a:p>
            <a:pPr marL="285750" indent="-285750">
              <a:buFont typeface="Arial" panose="020B0604020202020204" pitchFamily="34" charset="0"/>
              <a:buChar char="•"/>
            </a:pPr>
            <a:r>
              <a:rPr lang="en-US" sz="2800" dirty="0"/>
              <a:t>They are profit based and unless they are excessive, they are not considered a disincentive to invest.</a:t>
            </a:r>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4283656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16</a:t>
            </a:fld>
            <a:endParaRPr lang="en-GB" dirty="0"/>
          </a:p>
        </p:txBody>
      </p:sp>
      <p:sp>
        <p:nvSpPr>
          <p:cNvPr id="5" name="TextBox 4"/>
          <p:cNvSpPr txBox="1"/>
          <p:nvPr/>
        </p:nvSpPr>
        <p:spPr>
          <a:xfrm>
            <a:off x="0" y="-18832"/>
            <a:ext cx="12192000" cy="6555641"/>
          </a:xfrm>
          <a:prstGeom prst="rect">
            <a:avLst/>
          </a:prstGeom>
          <a:noFill/>
        </p:spPr>
        <p:txBody>
          <a:bodyPr wrap="square" rtlCol="0">
            <a:spAutoFit/>
          </a:bodyPr>
          <a:lstStyle/>
          <a:p>
            <a:r>
              <a:rPr lang="en-US" sz="2800" b="1" dirty="0"/>
              <a:t>Import Duties, Export Taxes and </a:t>
            </a:r>
            <a:r>
              <a:rPr lang="en-US" sz="2800" b="1" dirty="0" err="1"/>
              <a:t>Licence</a:t>
            </a:r>
            <a:r>
              <a:rPr lang="en-US" sz="2800" b="1" dirty="0"/>
              <a:t> Fees</a:t>
            </a:r>
          </a:p>
          <a:p>
            <a:endParaRPr lang="en-US" sz="2800" dirty="0"/>
          </a:p>
          <a:p>
            <a:pPr marL="285750" indent="-285750">
              <a:buFont typeface="Arial" panose="020B0604020202020204" pitchFamily="34" charset="0"/>
              <a:buChar char="•"/>
            </a:pPr>
            <a:r>
              <a:rPr lang="en-US" sz="2800" dirty="0"/>
              <a:t>Since Import duties and </a:t>
            </a:r>
            <a:r>
              <a:rPr lang="en-US" sz="2800" dirty="0" err="1"/>
              <a:t>licence</a:t>
            </a:r>
            <a:r>
              <a:rPr lang="en-US" sz="2800" dirty="0"/>
              <a:t> fees are imposed in the early part of the project, they affect the ability to raise capital to initiate production.</a:t>
            </a:r>
          </a:p>
          <a:p>
            <a:pPr marL="285750" indent="-285750">
              <a:buFont typeface="Arial" panose="020B0604020202020204" pitchFamily="34" charset="0"/>
              <a:buChar char="•"/>
            </a:pPr>
            <a:r>
              <a:rPr lang="en-US" sz="2800" dirty="0"/>
              <a:t>Basically, like royalties, they tend to increase investor risk by raising  the total cost outlays.</a:t>
            </a:r>
          </a:p>
          <a:p>
            <a:pPr marL="285750" indent="-285750">
              <a:buFont typeface="Arial" panose="020B0604020202020204" pitchFamily="34" charset="0"/>
              <a:buChar char="•"/>
            </a:pPr>
            <a:r>
              <a:rPr lang="en-US" sz="2800" dirty="0"/>
              <a:t>Mineral export taxes are a direct cost which together with other high levels of indirect taxes on export industries result in a country being a high cost producer and therefore a disincentive to investment.</a:t>
            </a:r>
          </a:p>
          <a:p>
            <a:pPr marL="285750" indent="-285750">
              <a:buFont typeface="Arial" panose="020B0604020202020204" pitchFamily="34" charset="0"/>
              <a:buChar char="•"/>
            </a:pPr>
            <a:endParaRPr lang="en-US" sz="2800" dirty="0"/>
          </a:p>
          <a:p>
            <a:r>
              <a:rPr lang="en-US" sz="2800" b="1" dirty="0"/>
              <a:t>Other tax Allowances</a:t>
            </a:r>
          </a:p>
          <a:p>
            <a:endParaRPr lang="en-US" sz="2800" dirty="0"/>
          </a:p>
          <a:p>
            <a:pPr marL="285750" indent="-285750" algn="just">
              <a:buFont typeface="Arial" panose="020B0604020202020204" pitchFamily="34" charset="0"/>
              <a:buChar char="•"/>
            </a:pPr>
            <a:r>
              <a:rPr lang="en-US" sz="2800" dirty="0"/>
              <a:t>In some countries, tax packages include development oriented allowances. These include expenses on R&amp;D, training, environmental improvement and investments.</a:t>
            </a:r>
            <a:endParaRPr lang="en-US" dirty="0"/>
          </a:p>
        </p:txBody>
      </p:sp>
    </p:spTree>
    <p:extLst>
      <p:ext uri="{BB962C8B-B14F-4D97-AF65-F5344CB8AC3E}">
        <p14:creationId xmlns:p14="http://schemas.microsoft.com/office/powerpoint/2010/main" val="11078049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17</a:t>
            </a:fld>
            <a:endParaRPr lang="en-GB" dirty="0"/>
          </a:p>
        </p:txBody>
      </p:sp>
      <p:sp>
        <p:nvSpPr>
          <p:cNvPr id="5" name="Rectangle 4"/>
          <p:cNvSpPr/>
          <p:nvPr/>
        </p:nvSpPr>
        <p:spPr>
          <a:xfrm>
            <a:off x="0" y="118408"/>
            <a:ext cx="12081164" cy="6247864"/>
          </a:xfrm>
          <a:prstGeom prst="rect">
            <a:avLst/>
          </a:prstGeom>
        </p:spPr>
        <p:txBody>
          <a:bodyPr wrap="square">
            <a:spAutoFit/>
          </a:bodyPr>
          <a:lstStyle/>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Such tax allowances have a net positive effect for the country and company keen to undertake R&amp;D on new mining technologies, training and reinvestment.</a:t>
            </a:r>
          </a:p>
          <a:p>
            <a:endParaRPr lang="en-US" sz="2800" dirty="0"/>
          </a:p>
          <a:p>
            <a:r>
              <a:rPr lang="en-US" sz="3600" b="1" dirty="0">
                <a:solidFill>
                  <a:srgbClr val="0033CC"/>
                </a:solidFill>
              </a:rPr>
              <a:t>Impact of Taxes on Mineral Resource Development </a:t>
            </a:r>
          </a:p>
          <a:p>
            <a:endParaRPr lang="en-US" sz="2800" dirty="0"/>
          </a:p>
          <a:p>
            <a:pPr marL="285750" indent="-285750">
              <a:buFont typeface="Arial" panose="020B0604020202020204" pitchFamily="34" charset="0"/>
              <a:buChar char="•"/>
            </a:pPr>
            <a:r>
              <a:rPr lang="en-US" sz="2800" dirty="0"/>
              <a:t>Taxes fall into two broad categories</a:t>
            </a:r>
          </a:p>
          <a:p>
            <a:pPr marL="285750" indent="-285750">
              <a:buFont typeface="Arial" panose="020B0604020202020204" pitchFamily="34" charset="0"/>
              <a:buChar char="•"/>
            </a:pPr>
            <a:endParaRPr lang="en-US" sz="2800" dirty="0"/>
          </a:p>
          <a:p>
            <a:r>
              <a:rPr lang="en-US" sz="2800" dirty="0"/>
              <a:t>      </a:t>
            </a:r>
            <a:r>
              <a:rPr lang="en-US" sz="2800" dirty="0" err="1"/>
              <a:t>i</a:t>
            </a:r>
            <a:r>
              <a:rPr lang="en-US" sz="2800" dirty="0"/>
              <a:t>)	Those that add to mining costs (e.g. royalties) whose bases are independent 	of profitability, and</a:t>
            </a:r>
          </a:p>
          <a:p>
            <a:r>
              <a:rPr lang="en-US" sz="2800" dirty="0"/>
              <a:t>    ii)	Those based on operating profitability (e.g. income taxes).</a:t>
            </a:r>
          </a:p>
          <a:p>
            <a:endParaRPr lang="en-US" sz="2800" dirty="0"/>
          </a:p>
          <a:p>
            <a:pPr marL="285750" indent="-285750">
              <a:buFont typeface="Arial" panose="020B0604020202020204" pitchFamily="34" charset="0"/>
              <a:buChar char="•"/>
            </a:pPr>
            <a:r>
              <a:rPr lang="en-US" sz="2800" dirty="0"/>
              <a:t>However, a normal tax package comprises of mixture of these categories in varying proportions</a:t>
            </a:r>
            <a:r>
              <a:rPr lang="en-US" dirty="0"/>
              <a:t>.</a:t>
            </a:r>
          </a:p>
        </p:txBody>
      </p:sp>
    </p:spTree>
    <p:extLst>
      <p:ext uri="{BB962C8B-B14F-4D97-AF65-F5344CB8AC3E}">
        <p14:creationId xmlns:p14="http://schemas.microsoft.com/office/powerpoint/2010/main" val="3493347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18</a:t>
            </a:fld>
            <a:endParaRPr lang="en-GB" dirty="0"/>
          </a:p>
        </p:txBody>
      </p:sp>
      <p:sp>
        <p:nvSpPr>
          <p:cNvPr id="5" name="TextBox 4"/>
          <p:cNvSpPr txBox="1"/>
          <p:nvPr/>
        </p:nvSpPr>
        <p:spPr>
          <a:xfrm>
            <a:off x="108285" y="167937"/>
            <a:ext cx="12083715" cy="6124754"/>
          </a:xfrm>
          <a:prstGeom prst="rect">
            <a:avLst/>
          </a:prstGeom>
          <a:noFill/>
        </p:spPr>
        <p:txBody>
          <a:bodyPr wrap="square" rtlCol="0">
            <a:spAutoFit/>
          </a:bodyPr>
          <a:lstStyle/>
          <a:p>
            <a:pPr marL="285750" indent="-285750">
              <a:buFont typeface="Arial" panose="020B0604020202020204" pitchFamily="34" charset="0"/>
              <a:buChar char="•"/>
            </a:pPr>
            <a:r>
              <a:rPr lang="en-US" sz="2400" dirty="0"/>
              <a:t>The impact of a tax package on mineral resource development will therefore to some extent depend on the structure of the package itself as well as the overall effective tax rate.</a:t>
            </a:r>
          </a:p>
          <a:p>
            <a:endParaRPr lang="en-US" sz="2800" dirty="0">
              <a:solidFill>
                <a:srgbClr val="0033CC"/>
              </a:solidFill>
            </a:endParaRPr>
          </a:p>
          <a:p>
            <a:r>
              <a:rPr lang="en-US" sz="2800" b="1" dirty="0">
                <a:solidFill>
                  <a:srgbClr val="0033CC"/>
                </a:solidFill>
              </a:rPr>
              <a:t>CONCLUSIONS</a:t>
            </a:r>
          </a:p>
          <a:p>
            <a:pPr algn="just"/>
            <a:endParaRPr lang="en-US" sz="2400" dirty="0"/>
          </a:p>
          <a:p>
            <a:pPr marL="285750" indent="-285750" algn="just">
              <a:buFont typeface="Arial" panose="020B0604020202020204" pitchFamily="34" charset="0"/>
              <a:buChar char="•"/>
            </a:pPr>
            <a:r>
              <a:rPr lang="en-US" sz="2400" dirty="0"/>
              <a:t>The level of taxation affects initial investment decisions</a:t>
            </a:r>
          </a:p>
          <a:p>
            <a:pPr marL="285750" indent="-285750" algn="just">
              <a:buFont typeface="Arial" panose="020B0604020202020204" pitchFamily="34" charset="0"/>
              <a:buChar char="•"/>
            </a:pPr>
            <a:r>
              <a:rPr lang="en-US" sz="2400" dirty="0"/>
              <a:t>High taxes have significant effect on profitability. In effect, taxation reduces the expected rate of return. In case of high unit value minerals such as gemstones and precious metals which can easily smuggled, it encourages tax evasion through illegal trading.</a:t>
            </a:r>
          </a:p>
          <a:p>
            <a:pPr marL="285750" indent="-285750" algn="just">
              <a:buFont typeface="Arial" panose="020B0604020202020204" pitchFamily="34" charset="0"/>
              <a:buChar char="•"/>
            </a:pPr>
            <a:r>
              <a:rPr lang="en-US" sz="2400" dirty="0"/>
              <a:t>Property taxes and severance taxes which are based on production output, gross value or income, without reference to profitability, represent an additional cost of production. Such taxes may encourage high-grading of mineral deposits.</a:t>
            </a:r>
          </a:p>
          <a:p>
            <a:pPr marL="285750" indent="-285750" algn="just">
              <a:buFont typeface="Arial" panose="020B0604020202020204" pitchFamily="34" charset="0"/>
              <a:buChar char="•"/>
            </a:pPr>
            <a:r>
              <a:rPr lang="en-US" sz="2400" dirty="0"/>
              <a:t>The level and structure of taxation may affect the level of exploration and new mine development which is considered important in DCs.</a:t>
            </a:r>
          </a:p>
          <a:p>
            <a:pPr marL="285750" indent="-285750">
              <a:buFont typeface="Arial" panose="020B0604020202020204" pitchFamily="34" charset="0"/>
              <a:buChar char="•"/>
            </a:pPr>
            <a:r>
              <a:rPr lang="en-US" sz="2400" dirty="0"/>
              <a:t>Because profit, dividend, and cash-flow taxes are based on profitability, they are considered more acceptable to investors.</a:t>
            </a:r>
          </a:p>
        </p:txBody>
      </p:sp>
    </p:spTree>
    <p:extLst>
      <p:ext uri="{BB962C8B-B14F-4D97-AF65-F5344CB8AC3E}">
        <p14:creationId xmlns:p14="http://schemas.microsoft.com/office/powerpoint/2010/main" val="321060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19</a:t>
            </a:fld>
            <a:endParaRPr lang="en-GB" dirty="0"/>
          </a:p>
        </p:txBody>
      </p:sp>
      <p:sp>
        <p:nvSpPr>
          <p:cNvPr id="5" name="TextBox 4"/>
          <p:cNvSpPr txBox="1"/>
          <p:nvPr/>
        </p:nvSpPr>
        <p:spPr>
          <a:xfrm>
            <a:off x="0" y="-14625"/>
            <a:ext cx="12163926" cy="6370975"/>
          </a:xfrm>
          <a:prstGeom prst="rect">
            <a:avLst/>
          </a:prstGeom>
          <a:noFill/>
        </p:spPr>
        <p:txBody>
          <a:bodyPr wrap="square" rtlCol="0">
            <a:spAutoFit/>
          </a:bodyPr>
          <a:lstStyle/>
          <a:p>
            <a:r>
              <a:rPr lang="en-US" sz="2800" b="1" dirty="0">
                <a:solidFill>
                  <a:srgbClr val="0033CC"/>
                </a:solidFill>
              </a:rPr>
              <a:t>2.     Royalties</a:t>
            </a:r>
          </a:p>
          <a:p>
            <a:endParaRPr lang="en-US" sz="2400" dirty="0"/>
          </a:p>
          <a:p>
            <a:pPr marL="285750" indent="-285750">
              <a:buFont typeface="Arial" panose="020B0604020202020204" pitchFamily="34" charset="0"/>
              <a:buChar char="•"/>
            </a:pPr>
            <a:r>
              <a:rPr lang="en-US" sz="2400" dirty="0"/>
              <a:t>Payment to government acting as landlord for the extraction and exhaustion of non-renewable resources</a:t>
            </a:r>
          </a:p>
          <a:p>
            <a:pPr marL="285750" indent="-285750">
              <a:buFont typeface="Arial" panose="020B0604020202020204" pitchFamily="34" charset="0"/>
              <a:buChar char="•"/>
            </a:pPr>
            <a:r>
              <a:rPr lang="en-US" sz="2400" dirty="0"/>
              <a:t>Royalty sometimes referred to as </a:t>
            </a:r>
            <a:r>
              <a:rPr lang="en-US" sz="2400" i="1" dirty="0"/>
              <a:t>economic rent.</a:t>
            </a:r>
          </a:p>
          <a:p>
            <a:pPr marL="285750" indent="-285750">
              <a:buFont typeface="Arial" panose="020B0604020202020204" pitchFamily="34" charset="0"/>
              <a:buChar char="•"/>
            </a:pPr>
            <a:r>
              <a:rPr lang="en-US" sz="2400" dirty="0"/>
              <a:t>It guarantees government income from production disregarding whether investment is profitable or not. A mineral export tax is also a form of royalty.</a:t>
            </a:r>
          </a:p>
          <a:p>
            <a:pPr marL="285750" indent="-285750">
              <a:buFont typeface="Arial" panose="020B0604020202020204" pitchFamily="34" charset="0"/>
              <a:buChar char="•"/>
            </a:pPr>
            <a:r>
              <a:rPr lang="en-US" sz="2400" dirty="0"/>
              <a:t>Simple and easily administered form of tax.</a:t>
            </a:r>
          </a:p>
          <a:p>
            <a:pPr marL="285750" indent="-285750">
              <a:buFont typeface="Arial" panose="020B0604020202020204" pitchFamily="34" charset="0"/>
              <a:buChar char="•"/>
            </a:pPr>
            <a:r>
              <a:rPr lang="en-US" sz="2400" dirty="0"/>
              <a:t>Most DCs have provision for royalty or production payment to be levied on the value of minerals extracted.</a:t>
            </a:r>
          </a:p>
          <a:p>
            <a:pPr marL="285750" indent="-285750">
              <a:buFont typeface="Arial" panose="020B0604020202020204" pitchFamily="34" charset="0"/>
              <a:buChar char="•"/>
            </a:pPr>
            <a:r>
              <a:rPr lang="en-US" sz="2400" dirty="0"/>
              <a:t>Based on either quantities produced (e.g. dollars per </a:t>
            </a:r>
            <a:r>
              <a:rPr lang="en-US" sz="2400" dirty="0" err="1"/>
              <a:t>tonne</a:t>
            </a:r>
            <a:r>
              <a:rPr lang="en-US" sz="2400" dirty="0"/>
              <a:t> of mineral produced, irrespective of price level) or on value of production (i.e., ad valorem), or price, or proportion of sales, or on combination f these variants.</a:t>
            </a:r>
          </a:p>
          <a:p>
            <a:pPr marL="285750" indent="-285750">
              <a:buFont typeface="Arial" panose="020B0604020202020204" pitchFamily="34" charset="0"/>
              <a:buChar char="•"/>
            </a:pPr>
            <a:r>
              <a:rPr lang="en-US" sz="2400" dirty="0"/>
              <a:t>Arguments in favor of royalties are that it ensures some payment based on the minimum value or opportunity cost attached to the mineral extracted, which is viewed as an ongoing expenditure made on the same basis as payments for all other inputs in the production process.</a:t>
            </a:r>
          </a:p>
        </p:txBody>
      </p:sp>
    </p:spTree>
    <p:extLst>
      <p:ext uri="{BB962C8B-B14F-4D97-AF65-F5344CB8AC3E}">
        <p14:creationId xmlns:p14="http://schemas.microsoft.com/office/powerpoint/2010/main" val="534405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7"/>
            <a:ext cx="12192000" cy="6778779"/>
          </a:xfrm>
          <a:prstGeom prst="rect">
            <a:avLst/>
          </a:prstGeom>
        </p:spPr>
        <p:txBody>
          <a:bodyPr wrap="square">
            <a:spAutoFit/>
          </a:bodyPr>
          <a:lstStyle/>
          <a:p>
            <a:r>
              <a:rPr lang="en-US" sz="2400" b="1" dirty="0">
                <a:solidFill>
                  <a:srgbClr val="0066CC"/>
                </a:solidFill>
                <a:latin typeface="Cabin-semi-bold"/>
              </a:rPr>
              <a:t>What are the common types of taxes?</a:t>
            </a:r>
          </a:p>
          <a:p>
            <a:endParaRPr lang="en-US" b="1" dirty="0">
              <a:solidFill>
                <a:srgbClr val="111111"/>
              </a:solidFill>
              <a:latin typeface="Cabin-semi-bold"/>
            </a:endParaRPr>
          </a:p>
          <a:p>
            <a:r>
              <a:rPr lang="en-US" sz="2000" b="1" dirty="0">
                <a:solidFill>
                  <a:srgbClr val="FF0000"/>
                </a:solidFill>
                <a:latin typeface="SourceSansPro"/>
              </a:rPr>
              <a:t>Income tax:</a:t>
            </a:r>
          </a:p>
          <a:p>
            <a:endParaRPr lang="en-US" sz="1000" u="sng" dirty="0">
              <a:solidFill>
                <a:srgbClr val="2C40D0"/>
              </a:solidFill>
              <a:latin typeface="SourceSansPro"/>
            </a:endParaRPr>
          </a:p>
          <a:p>
            <a:r>
              <a:rPr lang="en-US" dirty="0">
                <a:solidFill>
                  <a:srgbClr val="111111"/>
                </a:solidFill>
                <a:latin typeface="SourceSansPro"/>
              </a:rPr>
              <a:t>A percentage of generated income that is relinquished to the state or federal government</a:t>
            </a:r>
          </a:p>
          <a:p>
            <a:endParaRPr lang="en-US" dirty="0">
              <a:solidFill>
                <a:srgbClr val="111111"/>
              </a:solidFill>
              <a:latin typeface="SourceSansPro"/>
            </a:endParaRPr>
          </a:p>
          <a:p>
            <a:r>
              <a:rPr lang="en-US" sz="2000" b="1" dirty="0">
                <a:solidFill>
                  <a:srgbClr val="FF0000"/>
                </a:solidFill>
                <a:latin typeface="SourceSansPro"/>
              </a:rPr>
              <a:t>Payroll tax</a:t>
            </a:r>
            <a:endParaRPr lang="en-US" sz="2000" dirty="0">
              <a:solidFill>
                <a:srgbClr val="111111"/>
              </a:solidFill>
              <a:latin typeface="SourceSansPro"/>
            </a:endParaRPr>
          </a:p>
          <a:p>
            <a:endParaRPr lang="en-US" sz="1000" dirty="0">
              <a:solidFill>
                <a:srgbClr val="111111"/>
              </a:solidFill>
              <a:latin typeface="SourceSansPro"/>
            </a:endParaRPr>
          </a:p>
          <a:p>
            <a:r>
              <a:rPr lang="en-US" dirty="0">
                <a:solidFill>
                  <a:srgbClr val="111111"/>
                </a:solidFill>
                <a:latin typeface="SourceSansPro"/>
              </a:rPr>
              <a:t>This is a percentage withheld from an employee’s pay by an employer, who pays it to the government on the employee’s behalf.</a:t>
            </a:r>
          </a:p>
          <a:p>
            <a:endParaRPr lang="en-US" u="sng" dirty="0">
              <a:solidFill>
                <a:srgbClr val="111111"/>
              </a:solidFill>
              <a:latin typeface="SourceSansPro"/>
              <a:hlinkClick r:id="rId2"/>
            </a:endParaRPr>
          </a:p>
          <a:p>
            <a:r>
              <a:rPr lang="en-US" sz="2000" b="1" dirty="0">
                <a:solidFill>
                  <a:srgbClr val="FF0000"/>
                </a:solidFill>
                <a:latin typeface="SourceSansPro"/>
              </a:rPr>
              <a:t>Corporate tax</a:t>
            </a:r>
            <a:endParaRPr lang="en-US" sz="2000" u="sng" dirty="0">
              <a:solidFill>
                <a:srgbClr val="111111"/>
              </a:solidFill>
              <a:latin typeface="SourceSansPro"/>
              <a:hlinkClick r:id="rId2"/>
            </a:endParaRPr>
          </a:p>
          <a:p>
            <a:endParaRPr lang="en-US" sz="1050" dirty="0">
              <a:solidFill>
                <a:srgbClr val="111111"/>
              </a:solidFill>
              <a:latin typeface="SourceSansPro"/>
            </a:endParaRPr>
          </a:p>
          <a:p>
            <a:r>
              <a:rPr lang="en-US" dirty="0">
                <a:solidFill>
                  <a:srgbClr val="111111"/>
                </a:solidFill>
                <a:latin typeface="SourceSansPro"/>
              </a:rPr>
              <a:t>A percentage of corporate profits taken as tax by the government.</a:t>
            </a:r>
          </a:p>
          <a:p>
            <a:endParaRPr lang="en-US" u="sng" dirty="0">
              <a:solidFill>
                <a:srgbClr val="111111"/>
              </a:solidFill>
              <a:latin typeface="SourceSansPro"/>
              <a:hlinkClick r:id="rId3"/>
            </a:endParaRPr>
          </a:p>
          <a:p>
            <a:r>
              <a:rPr lang="en-US" sz="2000" b="1" dirty="0">
                <a:solidFill>
                  <a:srgbClr val="FF0000"/>
                </a:solidFill>
                <a:latin typeface="SourceSansPro"/>
              </a:rPr>
              <a:t>Sales tax</a:t>
            </a:r>
          </a:p>
          <a:p>
            <a:r>
              <a:rPr lang="en-US" dirty="0">
                <a:solidFill>
                  <a:srgbClr val="111111"/>
                </a:solidFill>
                <a:latin typeface="SourceSansPro"/>
              </a:rPr>
              <a:t> </a:t>
            </a:r>
          </a:p>
          <a:p>
            <a:r>
              <a:rPr lang="en-US" dirty="0">
                <a:solidFill>
                  <a:srgbClr val="111111"/>
                </a:solidFill>
                <a:latin typeface="SourceSansPro"/>
              </a:rPr>
              <a:t>These are taxes levied on certain goods and services; varies by jurisdiction</a:t>
            </a:r>
          </a:p>
          <a:p>
            <a:endParaRPr lang="en-US" dirty="0">
              <a:solidFill>
                <a:srgbClr val="111111"/>
              </a:solidFill>
              <a:latin typeface="SourceSansPro"/>
            </a:endParaRPr>
          </a:p>
          <a:p>
            <a:r>
              <a:rPr lang="en-US" sz="2000" b="1" dirty="0">
                <a:solidFill>
                  <a:srgbClr val="FF0000"/>
                </a:solidFill>
                <a:latin typeface="SourceSansPro"/>
              </a:rPr>
              <a:t>Property tax</a:t>
            </a:r>
          </a:p>
          <a:p>
            <a:endParaRPr lang="en-US" sz="1000" dirty="0">
              <a:solidFill>
                <a:srgbClr val="111111"/>
              </a:solidFill>
              <a:latin typeface="SourceSansPro"/>
            </a:endParaRPr>
          </a:p>
          <a:p>
            <a:r>
              <a:rPr lang="en-US" dirty="0">
                <a:solidFill>
                  <a:srgbClr val="111111"/>
                </a:solidFill>
                <a:latin typeface="SourceSansPro"/>
              </a:rPr>
              <a:t>This is based on the value of land and property assets</a:t>
            </a:r>
          </a:p>
          <a:p>
            <a:endParaRPr lang="en-US" dirty="0">
              <a:solidFill>
                <a:srgbClr val="111111"/>
              </a:solidFill>
              <a:latin typeface="SourceSansPro"/>
            </a:endParaRPr>
          </a:p>
          <a:p>
            <a:r>
              <a:rPr lang="en-US" sz="2000" b="1" dirty="0">
                <a:solidFill>
                  <a:srgbClr val="FF0000"/>
                </a:solidFill>
                <a:latin typeface="SourceSansPro"/>
              </a:rPr>
              <a:t>Duties (</a:t>
            </a:r>
            <a:r>
              <a:rPr lang="en-US" sz="2000" b="1" dirty="0" err="1">
                <a:solidFill>
                  <a:srgbClr val="FF0000"/>
                </a:solidFill>
                <a:latin typeface="SourceSansPro"/>
              </a:rPr>
              <a:t>tarrifs</a:t>
            </a:r>
            <a:r>
              <a:rPr lang="en-US" sz="2000" b="1" dirty="0">
                <a:solidFill>
                  <a:srgbClr val="FF0000"/>
                </a:solidFill>
                <a:latin typeface="SourceSansPro"/>
              </a:rPr>
              <a:t>)</a:t>
            </a:r>
          </a:p>
          <a:p>
            <a:r>
              <a:rPr lang="en-US" dirty="0">
                <a:solidFill>
                  <a:srgbClr val="111111"/>
                </a:solidFill>
                <a:latin typeface="SourceSansPro"/>
              </a:rPr>
              <a:t>Normally these are taxes imposed on imported goods with the aim of strengthening domestic businesses</a:t>
            </a:r>
          </a:p>
        </p:txBody>
      </p:sp>
    </p:spTree>
    <p:extLst>
      <p:ext uri="{BB962C8B-B14F-4D97-AF65-F5344CB8AC3E}">
        <p14:creationId xmlns:p14="http://schemas.microsoft.com/office/powerpoint/2010/main" val="832615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20</a:t>
            </a:fld>
            <a:endParaRPr lang="en-GB" dirty="0"/>
          </a:p>
        </p:txBody>
      </p:sp>
      <p:sp>
        <p:nvSpPr>
          <p:cNvPr id="5" name="Rectangle 4"/>
          <p:cNvSpPr/>
          <p:nvPr/>
        </p:nvSpPr>
        <p:spPr>
          <a:xfrm>
            <a:off x="1" y="73501"/>
            <a:ext cx="12053454" cy="4493538"/>
          </a:xfrm>
          <a:prstGeom prst="rect">
            <a:avLst/>
          </a:prstGeom>
        </p:spPr>
        <p:txBody>
          <a:bodyPr wrap="square">
            <a:spAutoFit/>
          </a:bodyPr>
          <a:lstStyle/>
          <a:p>
            <a:pPr marL="285750" indent="-285750">
              <a:buFont typeface="Arial" panose="020B0604020202020204" pitchFamily="34" charset="0"/>
              <a:buChar char="•"/>
            </a:pPr>
            <a:endParaRPr lang="en-US" dirty="0"/>
          </a:p>
          <a:p>
            <a:r>
              <a:rPr lang="en-US" sz="2800" b="1" dirty="0">
                <a:solidFill>
                  <a:srgbClr val="0033CC"/>
                </a:solidFill>
              </a:rPr>
              <a:t>Depreciation, Depletion and Exploration Allowances.</a:t>
            </a:r>
          </a:p>
          <a:p>
            <a:endParaRPr lang="en-US" sz="2400" b="1" dirty="0"/>
          </a:p>
          <a:p>
            <a:pPr marL="285750" indent="-285750">
              <a:buFont typeface="Arial" panose="020B0604020202020204" pitchFamily="34" charset="0"/>
              <a:buChar char="•"/>
            </a:pPr>
            <a:r>
              <a:rPr lang="en-US" sz="2400" dirty="0"/>
              <a:t>Depreciation is a capital cost allowance that reduces income taxes.</a:t>
            </a:r>
          </a:p>
          <a:p>
            <a:pPr marL="285750" indent="-285750">
              <a:buFont typeface="Arial" panose="020B0604020202020204" pitchFamily="34" charset="0"/>
              <a:buChar char="•"/>
            </a:pPr>
            <a:r>
              <a:rPr lang="en-US" sz="2400" dirty="0"/>
              <a:t>Method of depreciation used has an important effect on net </a:t>
            </a:r>
            <a:r>
              <a:rPr lang="en-US" sz="2400" dirty="0" err="1"/>
              <a:t>cashflows</a:t>
            </a:r>
            <a:r>
              <a:rPr lang="en-US" sz="2400" dirty="0"/>
              <a:t> during the early part of a mining project</a:t>
            </a:r>
          </a:p>
          <a:p>
            <a:pPr marL="285750" indent="-285750">
              <a:buFont typeface="Arial" panose="020B0604020202020204" pitchFamily="34" charset="0"/>
              <a:buChar char="•"/>
            </a:pPr>
            <a:r>
              <a:rPr lang="en-US" sz="2400" dirty="0"/>
              <a:t>An accelerated depreciation in the early years allows investor to quickly recover investment costs.</a:t>
            </a:r>
          </a:p>
          <a:p>
            <a:pPr marL="285750" indent="-285750">
              <a:buFont typeface="Arial" panose="020B0604020202020204" pitchFamily="34" charset="0"/>
              <a:buChar char="•"/>
            </a:pPr>
            <a:r>
              <a:rPr lang="en-US" sz="2400" dirty="0"/>
              <a:t>Typically, mining projects are capital intensive and have long lead times. Therefore, an accelerated depreciation eases debt repayment which considerably reduces risk and increases the incentive to invest.</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4198783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21</a:t>
            </a:fld>
            <a:endParaRPr lang="en-GB" dirty="0"/>
          </a:p>
        </p:txBody>
      </p:sp>
      <p:sp>
        <p:nvSpPr>
          <p:cNvPr id="5" name="TextBox 4"/>
          <p:cNvSpPr txBox="1"/>
          <p:nvPr/>
        </p:nvSpPr>
        <p:spPr>
          <a:xfrm>
            <a:off x="0" y="0"/>
            <a:ext cx="12192000" cy="5324535"/>
          </a:xfrm>
          <a:prstGeom prst="rect">
            <a:avLst/>
          </a:prstGeom>
          <a:noFill/>
        </p:spPr>
        <p:txBody>
          <a:bodyPr wrap="square" rtlCol="0">
            <a:spAutoFit/>
          </a:bodyPr>
          <a:lstStyle/>
          <a:p>
            <a:r>
              <a:rPr lang="en-US" sz="2800" b="1" dirty="0">
                <a:solidFill>
                  <a:srgbClr val="0033CC"/>
                </a:solidFill>
              </a:rPr>
              <a:t>Depletion</a:t>
            </a:r>
          </a:p>
          <a:p>
            <a:endParaRPr lang="en-US" sz="2400" dirty="0"/>
          </a:p>
          <a:p>
            <a:pPr marL="285750" indent="-285750">
              <a:buFont typeface="Arial" panose="020B0604020202020204" pitchFamily="34" charset="0"/>
              <a:buChar char="•"/>
            </a:pPr>
            <a:r>
              <a:rPr lang="en-US" sz="2400" dirty="0"/>
              <a:t>A mineral resource is non-renewable and therefore the available resources declines as mining progresses. Depletion allowance is a tax that recognizes this fact and compensates for the loss in the resources.</a:t>
            </a:r>
          </a:p>
          <a:p>
            <a:endParaRPr lang="en-US" sz="2400" dirty="0"/>
          </a:p>
          <a:p>
            <a:pPr marL="285750" indent="-285750">
              <a:buFont typeface="Arial" panose="020B0604020202020204" pitchFamily="34" charset="0"/>
              <a:buChar char="•"/>
            </a:pPr>
            <a:r>
              <a:rPr lang="en-US" sz="2400" dirty="0"/>
              <a:t>Two methods used in the USA are cost depletion and percentage depletion.</a:t>
            </a:r>
          </a:p>
          <a:p>
            <a:r>
              <a:rPr lang="en-US" sz="2400" dirty="0"/>
              <a:t>	</a:t>
            </a:r>
            <a:r>
              <a:rPr lang="en-US" sz="2400" b="1" i="1" dirty="0"/>
              <a:t>Cost depletion – </a:t>
            </a:r>
            <a:r>
              <a:rPr lang="en-US" sz="2400" dirty="0"/>
              <a:t>is a fixed nominal allowance per </a:t>
            </a:r>
            <a:r>
              <a:rPr lang="en-US" sz="2400" dirty="0" err="1"/>
              <a:t>tonne</a:t>
            </a:r>
            <a:r>
              <a:rPr lang="en-US" sz="2400" dirty="0"/>
              <a:t> of ore extracted.</a:t>
            </a:r>
          </a:p>
          <a:p>
            <a:r>
              <a:rPr lang="en-US" sz="2400" dirty="0"/>
              <a:t>	</a:t>
            </a:r>
            <a:r>
              <a:rPr lang="en-US" sz="2400" b="1" i="1" dirty="0"/>
              <a:t>Percentage depletion </a:t>
            </a:r>
            <a:r>
              <a:rPr lang="en-US" sz="2400" dirty="0"/>
              <a:t>– allows a fixed proportion of current revenue to compensate for 	exhaustion.</a:t>
            </a:r>
          </a:p>
          <a:p>
            <a:endParaRPr lang="en-US" sz="2400" dirty="0"/>
          </a:p>
          <a:p>
            <a:pPr marL="285750" indent="-285750">
              <a:buFont typeface="Arial" panose="020B0604020202020204" pitchFamily="34" charset="0"/>
              <a:buChar char="•"/>
            </a:pPr>
            <a:r>
              <a:rPr lang="en-US" sz="2400" dirty="0"/>
              <a:t>Being a tax deductible item, depletion allowance is an important investment incentive.</a:t>
            </a:r>
          </a:p>
          <a:p>
            <a:endParaRPr lang="en-US" sz="2400" dirty="0"/>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672241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22</a:t>
            </a:fld>
            <a:endParaRPr lang="en-GB" dirty="0"/>
          </a:p>
        </p:txBody>
      </p:sp>
      <p:sp>
        <p:nvSpPr>
          <p:cNvPr id="5" name="Rectangle 4"/>
          <p:cNvSpPr/>
          <p:nvPr/>
        </p:nvSpPr>
        <p:spPr>
          <a:xfrm>
            <a:off x="290945" y="570821"/>
            <a:ext cx="11610109" cy="3108543"/>
          </a:xfrm>
          <a:prstGeom prst="rect">
            <a:avLst/>
          </a:prstGeom>
        </p:spPr>
        <p:txBody>
          <a:bodyPr wrap="square">
            <a:spAutoFit/>
          </a:bodyPr>
          <a:lstStyle/>
          <a:p>
            <a:r>
              <a:rPr lang="en-US" sz="2800" b="1" dirty="0">
                <a:solidFill>
                  <a:srgbClr val="0033CC"/>
                </a:solidFill>
              </a:rPr>
              <a:t>Exploration</a:t>
            </a:r>
          </a:p>
          <a:p>
            <a:endParaRPr lang="en-US" sz="2400" dirty="0"/>
          </a:p>
          <a:p>
            <a:pPr marL="285750" indent="-285750">
              <a:buFont typeface="Arial" panose="020B0604020202020204" pitchFamily="34" charset="0"/>
              <a:buChar char="•"/>
            </a:pPr>
            <a:r>
              <a:rPr lang="en-US" sz="2400" dirty="0"/>
              <a:t>The only way in which a mine can extend its life beyond current known reserves is through exploration.</a:t>
            </a:r>
          </a:p>
          <a:p>
            <a:pPr marL="285750" indent="-285750">
              <a:buFont typeface="Arial" panose="020B0604020202020204" pitchFamily="34" charset="0"/>
              <a:buChar char="•"/>
            </a:pPr>
            <a:r>
              <a:rPr lang="en-US" sz="2400" dirty="0"/>
              <a:t>Exploration costs can present a substantial capital expenditure.</a:t>
            </a:r>
          </a:p>
          <a:p>
            <a:pPr marL="285750" indent="-285750">
              <a:buFont typeface="Arial" panose="020B0604020202020204" pitchFamily="34" charset="0"/>
              <a:buChar char="•"/>
            </a:pPr>
            <a:r>
              <a:rPr lang="en-US" sz="2400" dirty="0"/>
              <a:t>Most countries have provisions for deducting exploration costs directly from operating profit and thus enables mining companies a faster recovery of investment and thus encourages investment</a:t>
            </a:r>
          </a:p>
        </p:txBody>
      </p:sp>
    </p:spTree>
    <p:extLst>
      <p:ext uri="{BB962C8B-B14F-4D97-AF65-F5344CB8AC3E}">
        <p14:creationId xmlns:p14="http://schemas.microsoft.com/office/powerpoint/2010/main" val="3487256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23</a:t>
            </a:fld>
            <a:endParaRPr lang="en-GB" dirty="0"/>
          </a:p>
        </p:txBody>
      </p:sp>
      <p:sp>
        <p:nvSpPr>
          <p:cNvPr id="6" name="TextBox 5"/>
          <p:cNvSpPr txBox="1"/>
          <p:nvPr/>
        </p:nvSpPr>
        <p:spPr>
          <a:xfrm>
            <a:off x="4343399" y="143207"/>
            <a:ext cx="5903495" cy="523220"/>
          </a:xfrm>
          <a:prstGeom prst="rect">
            <a:avLst/>
          </a:prstGeom>
          <a:noFill/>
        </p:spPr>
        <p:txBody>
          <a:bodyPr wrap="square" rtlCol="0">
            <a:spAutoFit/>
          </a:bodyPr>
          <a:lstStyle/>
          <a:p>
            <a:r>
              <a:rPr lang="en-US" sz="2800" dirty="0"/>
              <a:t>Examples of Country Taxes</a:t>
            </a:r>
          </a:p>
        </p:txBody>
      </p:sp>
      <p:sp>
        <p:nvSpPr>
          <p:cNvPr id="5" name="Rectangle 4"/>
          <p:cNvSpPr/>
          <p:nvPr/>
        </p:nvSpPr>
        <p:spPr>
          <a:xfrm>
            <a:off x="661737" y="870297"/>
            <a:ext cx="11530263" cy="5355312"/>
          </a:xfrm>
          <a:prstGeom prst="rect">
            <a:avLst/>
          </a:prstGeom>
        </p:spPr>
        <p:txBody>
          <a:bodyPr wrap="square">
            <a:spAutoFit/>
          </a:bodyPr>
          <a:lstStyle/>
          <a:p>
            <a:pPr lvl="0" algn="ctr"/>
            <a:r>
              <a:rPr lang="en-US" b="1" dirty="0">
                <a:solidFill>
                  <a:prstClr val="black"/>
                </a:solidFill>
              </a:rPr>
              <a:t>SOUTH AFRICA</a:t>
            </a:r>
          </a:p>
          <a:p>
            <a:pPr lvl="0" algn="just"/>
            <a:r>
              <a:rPr lang="en-US" dirty="0">
                <a:solidFill>
                  <a:prstClr val="black"/>
                </a:solidFill>
              </a:rPr>
              <a:t>Mining capital expenditures including exploration expenses are deductible in full in the year in which they are incurred to the extent of mining income for that year. Any excess may be carried forward to offset future mining income.</a:t>
            </a:r>
          </a:p>
          <a:p>
            <a:pPr lvl="0" algn="just"/>
            <a:endParaRPr lang="en-US" dirty="0">
              <a:solidFill>
                <a:prstClr val="black"/>
              </a:solidFill>
            </a:endParaRPr>
          </a:p>
          <a:p>
            <a:pPr lvl="0"/>
            <a:r>
              <a:rPr lang="en-US" b="1" dirty="0">
                <a:solidFill>
                  <a:prstClr val="black"/>
                </a:solidFill>
              </a:rPr>
              <a:t>Dividends tax</a:t>
            </a:r>
          </a:p>
          <a:p>
            <a:pPr lvl="0"/>
            <a:r>
              <a:rPr lang="en-US" dirty="0">
                <a:solidFill>
                  <a:prstClr val="black"/>
                </a:solidFill>
              </a:rPr>
              <a:t>Dividends Tax is a policy tax imposed by government with the aim of encouraging companies to retain profits instead of giving out </a:t>
            </a:r>
            <a:r>
              <a:rPr lang="en-US" dirty="0">
                <a:solidFill>
                  <a:prstClr val="black"/>
                </a:solidFill>
                <a:hlinkClick r:id="rId2" tooltip="Dividends"/>
              </a:rPr>
              <a:t>dividends</a:t>
            </a:r>
            <a:r>
              <a:rPr lang="en-US" dirty="0">
                <a:solidFill>
                  <a:prstClr val="black"/>
                </a:solidFill>
              </a:rPr>
              <a:t>. It takes the form of a 20% tax on receipt of dividends given by companies and </a:t>
            </a:r>
            <a:r>
              <a:rPr lang="en-US" dirty="0">
                <a:solidFill>
                  <a:prstClr val="black"/>
                </a:solidFill>
                <a:hlinkClick r:id="rId3" tooltip="Closed corporation"/>
              </a:rPr>
              <a:t>closed corporations</a:t>
            </a:r>
            <a:r>
              <a:rPr lang="en-US" dirty="0">
                <a:solidFill>
                  <a:prstClr val="black"/>
                </a:solidFill>
              </a:rPr>
              <a:t>. Some of the recent growth in this tax revenue for 2012/13 occurred due to increases in the value of taxable economic activities and higher compliance rates even though this tax rate remained the same.</a:t>
            </a:r>
          </a:p>
          <a:p>
            <a:pPr lvl="0"/>
            <a:r>
              <a:rPr lang="en-US" dirty="0">
                <a:solidFill>
                  <a:prstClr val="black"/>
                </a:solidFill>
              </a:rPr>
              <a:t>Prior to 1 April 2012 this tax was known as the </a:t>
            </a:r>
            <a:r>
              <a:rPr lang="en-US" b="1" dirty="0">
                <a:solidFill>
                  <a:prstClr val="black"/>
                </a:solidFill>
              </a:rPr>
              <a:t>Secondary Tax on Companies</a:t>
            </a:r>
            <a:r>
              <a:rPr lang="en-US" dirty="0">
                <a:solidFill>
                  <a:prstClr val="black"/>
                </a:solidFill>
              </a:rPr>
              <a:t> and took the form of a 10% tax on the net dividend distributed by companies and closed corporations.</a:t>
            </a:r>
            <a:r>
              <a:rPr lang="en-US" baseline="30000" dirty="0">
                <a:solidFill>
                  <a:prstClr val="black"/>
                </a:solidFill>
                <a:hlinkClick r:id="rId4"/>
              </a:rPr>
              <a:t>[1]</a:t>
            </a:r>
            <a:endParaRPr lang="en-US" baseline="30000" dirty="0">
              <a:solidFill>
                <a:prstClr val="black"/>
              </a:solidFill>
            </a:endParaRPr>
          </a:p>
          <a:p>
            <a:pPr lvl="0"/>
            <a:endParaRPr lang="en-US" dirty="0">
              <a:solidFill>
                <a:prstClr val="black"/>
              </a:solidFill>
            </a:endParaRPr>
          </a:p>
          <a:p>
            <a:pPr lvl="0"/>
            <a:r>
              <a:rPr lang="en-US" b="1" dirty="0">
                <a:solidFill>
                  <a:prstClr val="black"/>
                </a:solidFill>
              </a:rPr>
              <a:t>Withholding tax</a:t>
            </a:r>
          </a:p>
          <a:p>
            <a:pPr lvl="0"/>
            <a:r>
              <a:rPr lang="en-US" dirty="0">
                <a:solidFill>
                  <a:prstClr val="black"/>
                </a:solidFill>
                <a:hlinkClick r:id="rId5" tooltip="Withholding tax"/>
              </a:rPr>
              <a:t>Withholding tax</a:t>
            </a:r>
            <a:r>
              <a:rPr lang="en-US" dirty="0">
                <a:solidFill>
                  <a:prstClr val="black"/>
                </a:solidFill>
              </a:rPr>
              <a:t>, also called retention tax, is a government requirement for a South African payer of an item of income to a non-resident in South Africa to withhold or deduct tax from the payment, and pay that tax to the government. This tax can be divided into two categories:</a:t>
            </a:r>
          </a:p>
          <a:p>
            <a:pPr lvl="0"/>
            <a:r>
              <a:rPr lang="en-US" dirty="0">
                <a:solidFill>
                  <a:prstClr val="black"/>
                </a:solidFill>
              </a:rPr>
              <a:t>A withholding tax on royalties of 12% unless </a:t>
            </a:r>
            <a:r>
              <a:rPr lang="en-US" dirty="0">
                <a:solidFill>
                  <a:prstClr val="black"/>
                </a:solidFill>
                <a:hlinkClick r:id="rId6" tooltip="Double taxation"/>
              </a:rPr>
              <a:t>double taxation</a:t>
            </a:r>
            <a:r>
              <a:rPr lang="en-US" dirty="0">
                <a:solidFill>
                  <a:prstClr val="black"/>
                </a:solidFill>
              </a:rPr>
              <a:t> agreements apply.</a:t>
            </a:r>
            <a:r>
              <a:rPr lang="en-US" baseline="30000" dirty="0">
                <a:solidFill>
                  <a:prstClr val="black"/>
                </a:solidFill>
                <a:hlinkClick r:id="rId7"/>
              </a:rPr>
              <a:t>[6]</a:t>
            </a:r>
            <a:r>
              <a:rPr lang="en-US" baseline="30000" dirty="0">
                <a:solidFill>
                  <a:prstClr val="black"/>
                </a:solidFill>
              </a:rPr>
              <a:t>:4</a:t>
            </a:r>
            <a:endParaRPr lang="en-US" dirty="0">
              <a:solidFill>
                <a:prstClr val="black"/>
              </a:solidFill>
            </a:endParaRPr>
          </a:p>
          <a:p>
            <a:pPr lvl="0"/>
            <a:r>
              <a:rPr lang="en-US" dirty="0">
                <a:solidFill>
                  <a:prstClr val="black"/>
                </a:solidFill>
              </a:rPr>
              <a:t>A withholding tax on payments for fixed property which applies to any person who must pay a non-resident for immovable property in South Africa. This tax ranges between 5% to 10%.</a:t>
            </a:r>
            <a:r>
              <a:rPr lang="en-US" baseline="30000" dirty="0">
                <a:solidFill>
                  <a:prstClr val="black"/>
                </a:solidFill>
                <a:hlinkClick r:id="rId7"/>
              </a:rPr>
              <a:t>[</a:t>
            </a:r>
            <a:endParaRPr lang="en-US" dirty="0"/>
          </a:p>
        </p:txBody>
      </p:sp>
    </p:spTree>
    <p:extLst>
      <p:ext uri="{BB962C8B-B14F-4D97-AF65-F5344CB8AC3E}">
        <p14:creationId xmlns:p14="http://schemas.microsoft.com/office/powerpoint/2010/main" val="572131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24</a:t>
            </a:fld>
            <a:endParaRPr lang="en-GB" dirty="0"/>
          </a:p>
        </p:txBody>
      </p:sp>
      <p:sp>
        <p:nvSpPr>
          <p:cNvPr id="5" name="Rectangle 4"/>
          <p:cNvSpPr/>
          <p:nvPr/>
        </p:nvSpPr>
        <p:spPr>
          <a:xfrm>
            <a:off x="256673" y="361272"/>
            <a:ext cx="11377863" cy="2954655"/>
          </a:xfrm>
          <a:prstGeom prst="rect">
            <a:avLst/>
          </a:prstGeom>
        </p:spPr>
        <p:txBody>
          <a:bodyPr wrap="square">
            <a:spAutoFit/>
          </a:bodyPr>
          <a:lstStyle/>
          <a:p>
            <a:r>
              <a:rPr lang="en-US" sz="2400" b="1" dirty="0"/>
              <a:t>S. Africa</a:t>
            </a:r>
          </a:p>
          <a:p>
            <a:endParaRPr lang="en-US" b="1" dirty="0"/>
          </a:p>
          <a:p>
            <a:r>
              <a:rPr lang="en-US" b="1" dirty="0"/>
              <a:t>Value Added Tax (VAT)</a:t>
            </a:r>
          </a:p>
          <a:p>
            <a:pPr algn="just"/>
            <a:endParaRPr lang="en-US" b="1" dirty="0"/>
          </a:p>
          <a:p>
            <a:pPr algn="just"/>
            <a:r>
              <a:rPr lang="en-US" dirty="0">
                <a:hlinkClick r:id="rId2" tooltip="Value Added Tax"/>
              </a:rPr>
              <a:t>Value Added Tax</a:t>
            </a:r>
            <a:r>
              <a:rPr lang="en-US" dirty="0"/>
              <a:t> (VAT) is a broad tax made by vendors on the supply of goods and services that is charged upon purchase. VAT must be paid irrespective of whether or not it is a </a:t>
            </a:r>
            <a:r>
              <a:rPr lang="en-US" dirty="0">
                <a:hlinkClick r:id="rId3" tooltip="Capital good"/>
              </a:rPr>
              <a:t>capital good</a:t>
            </a:r>
            <a:r>
              <a:rPr lang="en-US" dirty="0"/>
              <a:t> or trading stock so long as the vendor uses the goods in his/her enterprise. It's compulsory for a business to register VAT remission when the value of taxable supplies in a 12-month period exceeds or is expected to exceed R1 million.</a:t>
            </a:r>
            <a:r>
              <a:rPr lang="en-US" baseline="30000" dirty="0">
                <a:hlinkClick r:id="rId4"/>
              </a:rPr>
              <a:t>[14]</a:t>
            </a:r>
            <a:r>
              <a:rPr lang="en-US" dirty="0"/>
              <a:t> </a:t>
            </a:r>
            <a:r>
              <a:rPr lang="en-US" dirty="0">
                <a:hlinkClick r:id="rId2" tooltip="Value Added Tax"/>
              </a:rPr>
              <a:t>Value Added Tax</a:t>
            </a:r>
            <a:r>
              <a:rPr lang="en-US" dirty="0"/>
              <a:t> (VAT) was first introduced in South Africa on 29 September 1991 at a rate of 10%. Currently VAT is set at 14%.</a:t>
            </a:r>
            <a:r>
              <a:rPr lang="en-US" baseline="30000" dirty="0">
                <a:hlinkClick r:id="rId5"/>
              </a:rPr>
              <a:t>[6]</a:t>
            </a:r>
            <a:r>
              <a:rPr lang="en-US" baseline="30000" dirty="0"/>
              <a:t>:7</a:t>
            </a:r>
            <a:r>
              <a:rPr lang="en-US" dirty="0"/>
              <a:t> If given price on an item charged by a vendor does not mention VAT then that price is deemed to include VAT</a:t>
            </a:r>
          </a:p>
        </p:txBody>
      </p:sp>
    </p:spTree>
    <p:extLst>
      <p:ext uri="{BB962C8B-B14F-4D97-AF65-F5344CB8AC3E}">
        <p14:creationId xmlns:p14="http://schemas.microsoft.com/office/powerpoint/2010/main" val="861664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25</a:t>
            </a:fld>
            <a:endParaRPr lang="en-GB" dirty="0"/>
          </a:p>
        </p:txBody>
      </p:sp>
      <p:sp>
        <p:nvSpPr>
          <p:cNvPr id="6" name="Rectangle 5"/>
          <p:cNvSpPr/>
          <p:nvPr/>
        </p:nvSpPr>
        <p:spPr>
          <a:xfrm>
            <a:off x="108285" y="1961614"/>
            <a:ext cx="11802980" cy="2954655"/>
          </a:xfrm>
          <a:prstGeom prst="rect">
            <a:avLst/>
          </a:prstGeom>
        </p:spPr>
        <p:txBody>
          <a:bodyPr wrap="square">
            <a:spAutoFit/>
          </a:bodyPr>
          <a:lstStyle/>
          <a:p>
            <a:r>
              <a:rPr lang="en-US" sz="2400" b="1" dirty="0">
                <a:latin typeface="Arial" panose="020B0604020202020204" pitchFamily="34" charset="0"/>
              </a:rPr>
              <a:t>Zambia’s new mining tax regime</a:t>
            </a:r>
          </a:p>
          <a:p>
            <a:pPr algn="just"/>
            <a:endParaRPr lang="en-US" b="1" dirty="0">
              <a:latin typeface="Arial" panose="020B0604020202020204" pitchFamily="34" charset="0"/>
            </a:endParaRPr>
          </a:p>
          <a:p>
            <a:pPr algn="just"/>
            <a:r>
              <a:rPr lang="en-US" sz="2400" dirty="0">
                <a:latin typeface="Arial" panose="020B0604020202020204" pitchFamily="34" charset="0"/>
              </a:rPr>
              <a:t>The Zambian government have announced a new mining tax regime, effective from April this year, which is designed to capture a greater share of windfall profits for the Zambian government. If implemented by the mining companies, this will greatly increase the amount of money available for public spending on poverty reduction. The government will be able to improve education and health services, and make investments that will create more jobs and livelihoods for Zambian citizens.</a:t>
            </a:r>
            <a:endParaRPr lang="en-US" sz="2400" dirty="0"/>
          </a:p>
        </p:txBody>
      </p:sp>
      <p:pic>
        <p:nvPicPr>
          <p:cNvPr id="9" name="Picture 8"/>
          <p:cNvPicPr>
            <a:picLocks noChangeAspect="1"/>
          </p:cNvPicPr>
          <p:nvPr/>
        </p:nvPicPr>
        <p:blipFill>
          <a:blip r:embed="rId2"/>
          <a:stretch>
            <a:fillRect/>
          </a:stretch>
        </p:blipFill>
        <p:spPr>
          <a:xfrm>
            <a:off x="108285" y="194333"/>
            <a:ext cx="2995863" cy="996793"/>
          </a:xfrm>
          <a:prstGeom prst="rect">
            <a:avLst/>
          </a:prstGeom>
        </p:spPr>
      </p:pic>
      <p:pic>
        <p:nvPicPr>
          <p:cNvPr id="10" name="Picture 9"/>
          <p:cNvPicPr>
            <a:picLocks noChangeAspect="1"/>
          </p:cNvPicPr>
          <p:nvPr/>
        </p:nvPicPr>
        <p:blipFill>
          <a:blip r:embed="rId3"/>
          <a:stretch>
            <a:fillRect/>
          </a:stretch>
        </p:blipFill>
        <p:spPr>
          <a:xfrm>
            <a:off x="3477126" y="194333"/>
            <a:ext cx="3092116" cy="1191126"/>
          </a:xfrm>
          <a:prstGeom prst="rect">
            <a:avLst/>
          </a:prstGeom>
        </p:spPr>
      </p:pic>
      <p:pic>
        <p:nvPicPr>
          <p:cNvPr id="11" name="Picture 10"/>
          <p:cNvPicPr>
            <a:picLocks noChangeAspect="1"/>
          </p:cNvPicPr>
          <p:nvPr/>
        </p:nvPicPr>
        <p:blipFill>
          <a:blip r:embed="rId4"/>
          <a:stretch>
            <a:fillRect/>
          </a:stretch>
        </p:blipFill>
        <p:spPr>
          <a:xfrm>
            <a:off x="6942220" y="84221"/>
            <a:ext cx="4218353" cy="1301237"/>
          </a:xfrm>
          <a:prstGeom prst="rect">
            <a:avLst/>
          </a:prstGeom>
        </p:spPr>
      </p:pic>
    </p:spTree>
    <p:extLst>
      <p:ext uri="{BB962C8B-B14F-4D97-AF65-F5344CB8AC3E}">
        <p14:creationId xmlns:p14="http://schemas.microsoft.com/office/powerpoint/2010/main" val="30275566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26</a:t>
            </a:fld>
            <a:endParaRPr lang="en-GB" dirty="0"/>
          </a:p>
        </p:txBody>
      </p:sp>
      <p:sp>
        <p:nvSpPr>
          <p:cNvPr id="5" name="Rectangle 4"/>
          <p:cNvSpPr/>
          <p:nvPr/>
        </p:nvSpPr>
        <p:spPr>
          <a:xfrm>
            <a:off x="168442" y="197346"/>
            <a:ext cx="12023558" cy="5909310"/>
          </a:xfrm>
          <a:prstGeom prst="rect">
            <a:avLst/>
          </a:prstGeom>
        </p:spPr>
        <p:txBody>
          <a:bodyPr wrap="square">
            <a:spAutoFit/>
          </a:bodyPr>
          <a:lstStyle/>
          <a:p>
            <a:endParaRPr lang="en-US" dirty="0">
              <a:latin typeface="Arial" panose="020B0604020202020204" pitchFamily="34" charset="0"/>
            </a:endParaRPr>
          </a:p>
          <a:p>
            <a:pPr marL="342900" indent="-342900">
              <a:buAutoNum type="arabicPeriod"/>
            </a:pPr>
            <a:r>
              <a:rPr lang="en-US" dirty="0">
                <a:latin typeface="Arial" panose="020B0604020202020204" pitchFamily="34" charset="0"/>
              </a:rPr>
              <a:t>The value of copper sales, which determines how royalties and taxes are calculated by Zambian companies, will no longer be determined by the price companies claim they are being paid by their buyers overseas. Instead, it will be calculated based on the prices of copper on international commodity exchange markets. This will introduce much more transparency into companies’ profit calculations.</a:t>
            </a:r>
          </a:p>
          <a:p>
            <a:endParaRPr lang="en-US" dirty="0">
              <a:latin typeface="Arial" panose="020B0604020202020204" pitchFamily="34" charset="0"/>
            </a:endParaRPr>
          </a:p>
          <a:p>
            <a:r>
              <a:rPr lang="en-US" dirty="0">
                <a:latin typeface="Arial" panose="020B0604020202020204" pitchFamily="34" charset="0"/>
              </a:rPr>
              <a:t>2. The sales tax (or royalty) on the value of the copper ore produced will increase from 0.6 per cent to 3 per cent.</a:t>
            </a:r>
          </a:p>
          <a:p>
            <a:endParaRPr lang="en-US" dirty="0">
              <a:latin typeface="Arial" panose="020B0604020202020204" pitchFamily="34" charset="0"/>
            </a:endParaRPr>
          </a:p>
          <a:p>
            <a:r>
              <a:rPr lang="en-US" dirty="0">
                <a:latin typeface="Arial" panose="020B0604020202020204" pitchFamily="34" charset="0"/>
              </a:rPr>
              <a:t>3. In our understanding, an additional royalty (called a windfall tax in the new tax regime) will be charged on the sales value of copper for every 50 cents increase in the price of copper per pound on international copper exchanges. This could push the ‘sales tax’ or royalty on copper up to over 5 per cent, which is closer to the average international mineral royalty rate.</a:t>
            </a:r>
          </a:p>
          <a:p>
            <a:endParaRPr lang="en-US" dirty="0">
              <a:latin typeface="Arial" panose="020B0604020202020204" pitchFamily="34" charset="0"/>
            </a:endParaRPr>
          </a:p>
          <a:p>
            <a:r>
              <a:rPr lang="en-US" dirty="0"/>
              <a:t>4. Companies will pay corporate profit taxes of 30 per cent (up from 25 per cent) on the profits they declare after deducting costs and royalties (see above)</a:t>
            </a:r>
          </a:p>
          <a:p>
            <a:endParaRPr lang="en-US" dirty="0"/>
          </a:p>
          <a:p>
            <a:r>
              <a:rPr lang="en-US" dirty="0"/>
              <a:t>5. In addition to the 30 per cent corporate profit tax, companies will also pay a ‘variable’ profit tax. This means that companies, even after paying 30 per cent corporate tax, may still have profits higher than 8 per cent of their overall income, mostly as a result of the boom in commodity prices. These profits will be taxed at 15 per cent. This tax transfers a fair share of the windfall value of copper to the Zambian government. In the UK, the </a:t>
            </a:r>
            <a:r>
              <a:rPr lang="en-US" dirty="0" err="1"/>
              <a:t>Labour</a:t>
            </a:r>
            <a:r>
              <a:rPr lang="en-US" dirty="0"/>
              <a:t> government implemented a similar tax on North Sea oil</a:t>
            </a:r>
          </a:p>
          <a:p>
            <a:r>
              <a:rPr lang="en-US" dirty="0"/>
              <a:t>companies.</a:t>
            </a:r>
          </a:p>
        </p:txBody>
      </p:sp>
    </p:spTree>
    <p:extLst>
      <p:ext uri="{BB962C8B-B14F-4D97-AF65-F5344CB8AC3E}">
        <p14:creationId xmlns:p14="http://schemas.microsoft.com/office/powerpoint/2010/main" val="37167208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27</a:t>
            </a:fld>
            <a:endParaRPr lang="en-GB" dirty="0"/>
          </a:p>
        </p:txBody>
      </p:sp>
      <p:sp>
        <p:nvSpPr>
          <p:cNvPr id="5" name="Rectangle 4"/>
          <p:cNvSpPr/>
          <p:nvPr/>
        </p:nvSpPr>
        <p:spPr>
          <a:xfrm>
            <a:off x="108284" y="263111"/>
            <a:ext cx="12083716" cy="5909310"/>
          </a:xfrm>
          <a:prstGeom prst="rect">
            <a:avLst/>
          </a:prstGeom>
        </p:spPr>
        <p:txBody>
          <a:bodyPr wrap="square">
            <a:spAutoFit/>
          </a:bodyPr>
          <a:lstStyle/>
          <a:p>
            <a:r>
              <a:rPr lang="en-US" dirty="0">
                <a:latin typeface="Arial" panose="020B0604020202020204" pitchFamily="34" charset="0"/>
              </a:rPr>
              <a:t>6. Overseas consultants and companies providing services to Zambian copper companies will now be paying a 15 per cent tax on their income in Zambia, up from 0 per cent. The tax paid by such companies and individuals would now be split fairly between the country where they are resident and Zambia.</a:t>
            </a:r>
          </a:p>
          <a:p>
            <a:endParaRPr lang="en-US" dirty="0">
              <a:latin typeface="Arial" panose="020B0604020202020204" pitchFamily="34" charset="0"/>
            </a:endParaRPr>
          </a:p>
          <a:p>
            <a:r>
              <a:rPr lang="en-US" dirty="0">
                <a:latin typeface="Arial" panose="020B0604020202020204" pitchFamily="34" charset="0"/>
              </a:rPr>
              <a:t>7. Mining companies will no longer be able to deduct their losses from financial deals (for example hedging of future sales) from taxable income because hedging activities will not be given the same tax treatment as mining activities.</a:t>
            </a:r>
          </a:p>
          <a:p>
            <a:endParaRPr lang="en-US" dirty="0">
              <a:latin typeface="Arial" panose="020B0604020202020204" pitchFamily="34" charset="0"/>
            </a:endParaRPr>
          </a:p>
          <a:p>
            <a:r>
              <a:rPr lang="en-US" dirty="0">
                <a:latin typeface="Arial" panose="020B0604020202020204" pitchFamily="34" charset="0"/>
              </a:rPr>
              <a:t>8. Under the current tax regime, mining companies are able to deduct 100 per cent of expenditure on equipment such as machinery from taxable income every year. But as of April, they will only be able to deduct 25 per cent of such expenditure, and only once the project starts operating. Such a measure would reduce the incentive for mining companies to keep on buying equipment to reduce their tax bill in Zambia and it will bring forward their tax payments (as they cannot deduct from their tax bill expenditures on projects that are not yet in operation).</a:t>
            </a:r>
          </a:p>
          <a:p>
            <a:pPr algn="just"/>
            <a:endParaRPr lang="en-US" dirty="0">
              <a:latin typeface="Arial" panose="020B0604020202020204" pitchFamily="34" charset="0"/>
            </a:endParaRPr>
          </a:p>
          <a:p>
            <a:pPr algn="just"/>
            <a:r>
              <a:rPr lang="en-US" dirty="0"/>
              <a:t>9. In addition, mining companies can no longer deduct from the taxable income on a profitable mining site their capital expenditure on another mining site. While this will increase tax paid, it may discourage local reinvestment of profits. This is the only tax measure we recommend the Zambian government may want to revisit. </a:t>
            </a:r>
          </a:p>
          <a:p>
            <a:pPr algn="just"/>
            <a:endParaRPr lang="en-US" dirty="0"/>
          </a:p>
          <a:p>
            <a:pPr algn="just"/>
            <a:r>
              <a:rPr lang="en-US" dirty="0"/>
              <a:t>There is a very real possibility that some or all Zambian copper mining companies will take legal action against the government. According to the development agreement signed with </a:t>
            </a:r>
            <a:r>
              <a:rPr lang="en-US" dirty="0" err="1"/>
              <a:t>Konkola</a:t>
            </a:r>
            <a:r>
              <a:rPr lang="en-US" dirty="0"/>
              <a:t> Copper Mines, the Zambian government has to provide KCM with ‘full and fair’ compensation if it changes the tax provisions of the agreement in the 20-year period for which the contract is valid.</a:t>
            </a:r>
          </a:p>
        </p:txBody>
      </p:sp>
    </p:spTree>
    <p:extLst>
      <p:ext uri="{BB962C8B-B14F-4D97-AF65-F5344CB8AC3E}">
        <p14:creationId xmlns:p14="http://schemas.microsoft.com/office/powerpoint/2010/main" val="22714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28</a:t>
            </a:fld>
            <a:endParaRPr lang="en-GB" dirty="0"/>
          </a:p>
        </p:txBody>
      </p:sp>
      <p:sp>
        <p:nvSpPr>
          <p:cNvPr id="5" name="Rectangle 4"/>
          <p:cNvSpPr/>
          <p:nvPr/>
        </p:nvSpPr>
        <p:spPr>
          <a:xfrm>
            <a:off x="203200" y="151180"/>
            <a:ext cx="11760200" cy="3785652"/>
          </a:xfrm>
          <a:prstGeom prst="rect">
            <a:avLst/>
          </a:prstGeom>
        </p:spPr>
        <p:txBody>
          <a:bodyPr wrap="square">
            <a:spAutoFit/>
          </a:bodyPr>
          <a:lstStyle/>
          <a:p>
            <a:r>
              <a:rPr lang="en-US" sz="2400" b="1" dirty="0">
                <a:solidFill>
                  <a:srgbClr val="231F20"/>
                </a:solidFill>
                <a:latin typeface="NeoSans-Bold"/>
              </a:rPr>
              <a:t>Optimal government’s share of economic rent</a:t>
            </a:r>
          </a:p>
          <a:p>
            <a:endParaRPr lang="en-US" sz="2400" b="1" dirty="0">
              <a:solidFill>
                <a:srgbClr val="231F20"/>
              </a:solidFill>
              <a:latin typeface="NeoSans-Bold"/>
            </a:endParaRPr>
          </a:p>
          <a:p>
            <a:pPr algn="just"/>
            <a:r>
              <a:rPr lang="en-US" sz="2400" dirty="0">
                <a:solidFill>
                  <a:srgbClr val="5F6160"/>
                </a:solidFill>
                <a:latin typeface="NeoSans"/>
              </a:rPr>
              <a:t>If there were an unconstrained capacity to put in place a new special taxation system for the mining sector, the first and most important decision would be to determine the optimal share of the economic rent that should be appropriated by government. This decision should balance the revenue-maximization objective with that of attracting to the country the necessary level of international exploration and development capital, taking into account the international perception of the country’s </a:t>
            </a:r>
            <a:r>
              <a:rPr lang="en-US" sz="2400" dirty="0" err="1">
                <a:solidFill>
                  <a:srgbClr val="5F6160"/>
                </a:solidFill>
                <a:latin typeface="NeoSans"/>
              </a:rPr>
              <a:t>prospectivity</a:t>
            </a:r>
            <a:r>
              <a:rPr lang="en-US" sz="2400" dirty="0">
                <a:solidFill>
                  <a:srgbClr val="5F6160"/>
                </a:solidFill>
                <a:latin typeface="NeoSans"/>
              </a:rPr>
              <a:t>, political stability and infrastructure/logistics, as well as other non-monetary socio-economic benefits and costs.</a:t>
            </a:r>
          </a:p>
        </p:txBody>
      </p:sp>
    </p:spTree>
    <p:extLst>
      <p:ext uri="{BB962C8B-B14F-4D97-AF65-F5344CB8AC3E}">
        <p14:creationId xmlns:p14="http://schemas.microsoft.com/office/powerpoint/2010/main" val="2889752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A99D10-2A9C-447F-AF04-C4001DC37261}"/>
              </a:ext>
            </a:extLst>
          </p:cNvPr>
          <p:cNvSpPr txBox="1"/>
          <p:nvPr/>
        </p:nvSpPr>
        <p:spPr>
          <a:xfrm>
            <a:off x="0" y="132523"/>
            <a:ext cx="11979965" cy="2185214"/>
          </a:xfrm>
          <a:prstGeom prst="rect">
            <a:avLst/>
          </a:prstGeom>
          <a:noFill/>
        </p:spPr>
        <p:txBody>
          <a:bodyPr wrap="square" rtlCol="0">
            <a:spAutoFit/>
          </a:bodyPr>
          <a:lstStyle/>
          <a:p>
            <a:r>
              <a:rPr lang="en-US" sz="2800" b="1" dirty="0">
                <a:solidFill>
                  <a:srgbClr val="FF0000"/>
                </a:solidFill>
              </a:rPr>
              <a:t>What is the relationship between tax rate and government revenue?</a:t>
            </a:r>
          </a:p>
          <a:p>
            <a:endParaRPr lang="en-US" dirty="0"/>
          </a:p>
          <a:p>
            <a:pPr algn="just"/>
            <a:r>
              <a:rPr lang="en-US" sz="2400" dirty="0"/>
              <a:t>The Laffer Curve is based on</a:t>
            </a:r>
            <a:r>
              <a:rPr lang="en-US" sz="2400" b="1" dirty="0"/>
              <a:t> a theory by economist Arthur Laffer.</a:t>
            </a:r>
            <a:r>
              <a:rPr lang="en-US" sz="2400" dirty="0"/>
              <a:t> Created in 1974, it visually shows the relationship between tax rates and the amount of tax revenue collected by governments.</a:t>
            </a:r>
          </a:p>
          <a:p>
            <a:endParaRPr lang="en-ZM" dirty="0"/>
          </a:p>
        </p:txBody>
      </p:sp>
      <p:pic>
        <p:nvPicPr>
          <p:cNvPr id="1026" name="Picture 2" descr="Image result for laffer curve">
            <a:extLst>
              <a:ext uri="{FF2B5EF4-FFF2-40B4-BE49-F238E27FC236}">
                <a16:creationId xmlns:a16="http://schemas.microsoft.com/office/drawing/2014/main" id="{42D5CC73-2CEA-4C84-B3C4-9858C31D72A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615"/>
          <a:stretch/>
        </p:blipFill>
        <p:spPr bwMode="auto">
          <a:xfrm>
            <a:off x="1351722" y="2042034"/>
            <a:ext cx="8772939" cy="447803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14D2241-7D70-4F69-BC18-BEC427E2736B}"/>
              </a:ext>
            </a:extLst>
          </p:cNvPr>
          <p:cNvSpPr txBox="1"/>
          <p:nvPr/>
        </p:nvSpPr>
        <p:spPr>
          <a:xfrm>
            <a:off x="7328452" y="2317737"/>
            <a:ext cx="2796209" cy="646331"/>
          </a:xfrm>
          <a:prstGeom prst="rect">
            <a:avLst/>
          </a:prstGeom>
          <a:noFill/>
        </p:spPr>
        <p:txBody>
          <a:bodyPr wrap="square" rtlCol="0">
            <a:spAutoFit/>
          </a:bodyPr>
          <a:lstStyle/>
          <a:p>
            <a:r>
              <a:rPr lang="en-US" b="1" dirty="0"/>
              <a:t>At tax rate “T”, optimal government revenue</a:t>
            </a:r>
            <a:endParaRPr lang="en-ZM" b="1" dirty="0"/>
          </a:p>
        </p:txBody>
      </p:sp>
      <p:cxnSp>
        <p:nvCxnSpPr>
          <p:cNvPr id="8" name="Straight Arrow Connector 7">
            <a:extLst>
              <a:ext uri="{FF2B5EF4-FFF2-40B4-BE49-F238E27FC236}">
                <a16:creationId xmlns:a16="http://schemas.microsoft.com/office/drawing/2014/main" id="{E613A587-F911-464D-8A8B-A9D95A4B117E}"/>
              </a:ext>
            </a:extLst>
          </p:cNvPr>
          <p:cNvCxnSpPr>
            <a:cxnSpLocks/>
          </p:cNvCxnSpPr>
          <p:nvPr/>
        </p:nvCxnSpPr>
        <p:spPr>
          <a:xfrm flipH="1">
            <a:off x="5738192" y="2964068"/>
            <a:ext cx="2266325" cy="2902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0619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a:t>
            </a:fld>
            <a:endParaRPr lang="en-GB" dirty="0"/>
          </a:p>
        </p:txBody>
      </p:sp>
      <p:sp>
        <p:nvSpPr>
          <p:cNvPr id="5" name="Rectangle 4"/>
          <p:cNvSpPr/>
          <p:nvPr/>
        </p:nvSpPr>
        <p:spPr>
          <a:xfrm>
            <a:off x="145473" y="414158"/>
            <a:ext cx="11741727" cy="5262979"/>
          </a:xfrm>
          <a:prstGeom prst="rect">
            <a:avLst/>
          </a:prstGeom>
        </p:spPr>
        <p:txBody>
          <a:bodyPr wrap="square">
            <a:spAutoFit/>
          </a:bodyPr>
          <a:lstStyle/>
          <a:p>
            <a:r>
              <a:rPr lang="en-US" sz="2800" dirty="0">
                <a:solidFill>
                  <a:srgbClr val="001BA0"/>
                </a:solidFill>
                <a:latin typeface="Arial Rounded MT Bold" panose="020F0704030504030204" pitchFamily="34" charset="0"/>
              </a:rPr>
              <a:t>MINERAL TAXATION</a:t>
            </a:r>
          </a:p>
          <a:p>
            <a:pPr algn="ctr"/>
            <a:endParaRPr lang="en-US" sz="2800" dirty="0">
              <a:solidFill>
                <a:srgbClr val="001BA0"/>
              </a:solidFill>
              <a:latin typeface="Arial Rounded MT Bold" panose="020F0704030504030204" pitchFamily="34" charset="0"/>
            </a:endParaRPr>
          </a:p>
          <a:p>
            <a:r>
              <a:rPr lang="en-US" sz="2800" dirty="0">
                <a:solidFill>
                  <a:srgbClr val="001BA0"/>
                </a:solidFill>
                <a:latin typeface="Arial Rounded MT Bold" panose="020F0704030504030204" pitchFamily="34" charset="0"/>
              </a:rPr>
              <a:t>Introduction</a:t>
            </a:r>
          </a:p>
          <a:p>
            <a:endParaRPr lang="en-US" sz="2800" dirty="0">
              <a:solidFill>
                <a:srgbClr val="001BA0"/>
              </a:solidFill>
              <a:latin typeface="Arial Rounded MT Bold" panose="020F0704030504030204" pitchFamily="34" charset="0"/>
            </a:endParaRPr>
          </a:p>
          <a:p>
            <a:pPr marL="457200" indent="-457200">
              <a:buFont typeface="Arial" panose="020B0604020202020204" pitchFamily="34" charset="0"/>
              <a:buChar char="•"/>
            </a:pPr>
            <a:r>
              <a:rPr lang="en-US" sz="2800" b="1" i="1" dirty="0">
                <a:solidFill>
                  <a:srgbClr val="C00000"/>
                </a:solidFill>
              </a:rPr>
              <a:t>A mineral tax is any tax, excise or other government-imposed fee on mineral resources, such as crude oil or ores</a:t>
            </a:r>
          </a:p>
          <a:p>
            <a:endParaRPr lang="en-US" sz="2800" b="1" i="1" dirty="0">
              <a:solidFill>
                <a:srgbClr val="C00000"/>
              </a:solidFill>
            </a:endParaRPr>
          </a:p>
          <a:p>
            <a:pPr marL="457200" indent="-457200">
              <a:buFont typeface="Arial" panose="020B0604020202020204" pitchFamily="34" charset="0"/>
              <a:buChar char="•"/>
            </a:pPr>
            <a:r>
              <a:rPr lang="en-US" sz="2800" b="1" i="1" dirty="0">
                <a:solidFill>
                  <a:srgbClr val="C00000"/>
                </a:solidFill>
              </a:rPr>
              <a:t>In principle, all sectors of the national economy must be equally taxed to level the playing field for efficient investments decisions.</a:t>
            </a:r>
          </a:p>
          <a:p>
            <a:pPr marL="457200" indent="-457200">
              <a:buFont typeface="Arial" panose="020B0604020202020204" pitchFamily="34" charset="0"/>
              <a:buChar char="•"/>
            </a:pPr>
            <a:endParaRPr lang="en-US" sz="2800" b="1" i="1" dirty="0">
              <a:solidFill>
                <a:srgbClr val="C00000"/>
              </a:solidFill>
            </a:endParaRPr>
          </a:p>
          <a:p>
            <a:pPr marL="457200" indent="-457200">
              <a:buFont typeface="Arial" panose="020B0604020202020204" pitchFamily="34" charset="0"/>
              <a:buChar char="•"/>
            </a:pPr>
            <a:r>
              <a:rPr lang="en-US" sz="2800" b="1" i="1" dirty="0">
                <a:solidFill>
                  <a:srgbClr val="C00000"/>
                </a:solidFill>
              </a:rPr>
              <a:t> In practice, this is not the case as governments introduce certain sector specific taxes to encourage or discourage some investments</a:t>
            </a:r>
          </a:p>
        </p:txBody>
      </p:sp>
    </p:spTree>
    <p:extLst>
      <p:ext uri="{BB962C8B-B14F-4D97-AF65-F5344CB8AC3E}">
        <p14:creationId xmlns:p14="http://schemas.microsoft.com/office/powerpoint/2010/main" val="23128443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67501B8-84EE-4542-9DEB-2E1589D6E995}"/>
              </a:ext>
            </a:extLst>
          </p:cNvPr>
          <p:cNvSpPr/>
          <p:nvPr/>
        </p:nvSpPr>
        <p:spPr>
          <a:xfrm>
            <a:off x="112543" y="149785"/>
            <a:ext cx="11971606" cy="5047536"/>
          </a:xfrm>
          <a:prstGeom prst="rect">
            <a:avLst/>
          </a:prstGeom>
        </p:spPr>
        <p:txBody>
          <a:bodyPr wrap="square">
            <a:spAutoFit/>
          </a:bodyPr>
          <a:lstStyle/>
          <a:p>
            <a:r>
              <a:rPr lang="en-US" sz="2400" dirty="0">
                <a:solidFill>
                  <a:srgbClr val="111111"/>
                </a:solidFill>
                <a:latin typeface="SourceSansPro"/>
              </a:rPr>
              <a:t>Arthur Laffer argued that tax cuts have two effects on the government revenue, both arithmetic and economic</a:t>
            </a:r>
            <a:r>
              <a:rPr lang="en-US" dirty="0">
                <a:solidFill>
                  <a:srgbClr val="111111"/>
                </a:solidFill>
                <a:latin typeface="SourceSansPro"/>
              </a:rPr>
              <a:t>.</a:t>
            </a:r>
          </a:p>
          <a:p>
            <a:endParaRPr lang="en-US" dirty="0">
              <a:solidFill>
                <a:srgbClr val="111111"/>
              </a:solidFill>
              <a:latin typeface="SourceSansPro"/>
            </a:endParaRPr>
          </a:p>
          <a:p>
            <a:r>
              <a:rPr lang="en-US" sz="2400" b="1" dirty="0">
                <a:solidFill>
                  <a:srgbClr val="FF0000"/>
                </a:solidFill>
              </a:rPr>
              <a:t>Arithmetic</a:t>
            </a:r>
          </a:p>
          <a:p>
            <a:endParaRPr lang="en-US" dirty="0"/>
          </a:p>
          <a:p>
            <a:pPr algn="just"/>
            <a:r>
              <a:rPr lang="en-US" sz="2000" dirty="0"/>
              <a:t>The arithmetic effect is immediate and every dollar in tax cuts translates directly to one less dollar in government revenue as well as decreases the </a:t>
            </a:r>
            <a:r>
              <a:rPr lang="en-US" sz="2000" dirty="0" err="1"/>
              <a:t>stimulative</a:t>
            </a:r>
            <a:r>
              <a:rPr lang="en-US" sz="2000" dirty="0"/>
              <a:t> effect of government spending by exactly one dollar.</a:t>
            </a:r>
          </a:p>
          <a:p>
            <a:endParaRPr lang="en-US" dirty="0"/>
          </a:p>
          <a:p>
            <a:r>
              <a:rPr lang="en-US" sz="2400" b="1" dirty="0">
                <a:solidFill>
                  <a:srgbClr val="FF0000"/>
                </a:solidFill>
              </a:rPr>
              <a:t>Economic</a:t>
            </a:r>
          </a:p>
          <a:p>
            <a:endParaRPr lang="en-US" dirty="0"/>
          </a:p>
          <a:p>
            <a:pPr algn="just"/>
            <a:r>
              <a:rPr lang="en-US" sz="2000" dirty="0"/>
              <a:t>The economic effect is longer-term and has a multiplier effect. As a tax cut increases income for taxpayers, they will spend it. The increase in demand creates more business activity, spurring an increase in production and employment.</a:t>
            </a:r>
          </a:p>
          <a:p>
            <a:endParaRPr lang="en-US" dirty="0">
              <a:solidFill>
                <a:srgbClr val="111111"/>
              </a:solidFill>
              <a:latin typeface="SourceSansPro"/>
            </a:endParaRPr>
          </a:p>
          <a:p>
            <a:endParaRPr lang="en-US" dirty="0">
              <a:solidFill>
                <a:srgbClr val="111111"/>
              </a:solidFill>
              <a:latin typeface="SourceSansPro"/>
            </a:endParaRPr>
          </a:p>
          <a:p>
            <a:endParaRPr lang="en-ZM" dirty="0"/>
          </a:p>
        </p:txBody>
      </p:sp>
    </p:spTree>
    <p:extLst>
      <p:ext uri="{BB962C8B-B14F-4D97-AF65-F5344CB8AC3E}">
        <p14:creationId xmlns:p14="http://schemas.microsoft.com/office/powerpoint/2010/main" val="28340519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dirty="0"/>
              <a:t>MIN 3059 INTRODUCTION TO MINERAL ECONOMICS</a:t>
            </a:r>
          </a:p>
        </p:txBody>
      </p:sp>
      <p:sp>
        <p:nvSpPr>
          <p:cNvPr id="4" name="Slide Number Placeholder 3"/>
          <p:cNvSpPr>
            <a:spLocks noGrp="1"/>
          </p:cNvSpPr>
          <p:nvPr>
            <p:ph type="sldNum" sz="quarter" idx="12"/>
          </p:nvPr>
        </p:nvSpPr>
        <p:spPr/>
        <p:txBody>
          <a:bodyPr/>
          <a:lstStyle/>
          <a:p>
            <a:fld id="{76EBD210-9D0E-43F2-B1D0-6DFCB589242E}" type="slidenum">
              <a:rPr lang="en-GB" smtClean="0"/>
              <a:t>31</a:t>
            </a:fld>
            <a:endParaRPr lang="en-GB" dirty="0"/>
          </a:p>
        </p:txBody>
      </p:sp>
      <p:sp>
        <p:nvSpPr>
          <p:cNvPr id="5" name="Rectangle 4"/>
          <p:cNvSpPr/>
          <p:nvPr/>
        </p:nvSpPr>
        <p:spPr>
          <a:xfrm>
            <a:off x="465219" y="185059"/>
            <a:ext cx="10704095" cy="830997"/>
          </a:xfrm>
          <a:prstGeom prst="rect">
            <a:avLst/>
          </a:prstGeom>
        </p:spPr>
        <p:txBody>
          <a:bodyPr wrap="square">
            <a:spAutoFit/>
          </a:bodyPr>
          <a:lstStyle/>
          <a:p>
            <a:pPr marL="342900" indent="-342900">
              <a:buFont typeface="Arial" panose="020B0604020202020204" pitchFamily="34" charset="0"/>
              <a:buChar char="•"/>
            </a:pPr>
            <a:r>
              <a:rPr lang="en-US" sz="2400" b="1" dirty="0">
                <a:solidFill>
                  <a:srgbClr val="231F20"/>
                </a:solidFill>
                <a:latin typeface="NeoSans-Bold"/>
              </a:rPr>
              <a:t>Select taxation systems with clear audit trails</a:t>
            </a:r>
          </a:p>
          <a:p>
            <a:pPr algn="just"/>
            <a:endParaRPr lang="en-US" sz="2400" b="1" dirty="0">
              <a:solidFill>
                <a:srgbClr val="231F20"/>
              </a:solidFill>
              <a:latin typeface="NeoSans-Bold"/>
            </a:endParaRPr>
          </a:p>
        </p:txBody>
      </p:sp>
    </p:spTree>
    <p:extLst>
      <p:ext uri="{BB962C8B-B14F-4D97-AF65-F5344CB8AC3E}">
        <p14:creationId xmlns:p14="http://schemas.microsoft.com/office/powerpoint/2010/main" val="32192297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32</a:t>
            </a:fld>
            <a:endParaRPr lang="en-GB" dirty="0"/>
          </a:p>
        </p:txBody>
      </p:sp>
      <p:sp>
        <p:nvSpPr>
          <p:cNvPr id="5" name="Rectangle 4"/>
          <p:cNvSpPr/>
          <p:nvPr/>
        </p:nvSpPr>
        <p:spPr>
          <a:xfrm>
            <a:off x="134351" y="-18832"/>
            <a:ext cx="11584405" cy="6740307"/>
          </a:xfrm>
          <a:prstGeom prst="rect">
            <a:avLst/>
          </a:prstGeom>
        </p:spPr>
        <p:txBody>
          <a:bodyPr wrap="square">
            <a:spAutoFit/>
          </a:bodyPr>
          <a:lstStyle/>
          <a:p>
            <a:r>
              <a:rPr lang="en-US" sz="2400" b="1" dirty="0">
                <a:solidFill>
                  <a:srgbClr val="231F20"/>
                </a:solidFill>
                <a:latin typeface="NeoSans-Bold"/>
              </a:rPr>
              <a:t>Administrative cost</a:t>
            </a:r>
          </a:p>
          <a:p>
            <a:pPr algn="just"/>
            <a:endParaRPr lang="en-US" sz="2400" b="1" dirty="0">
              <a:solidFill>
                <a:srgbClr val="231F20"/>
              </a:solidFill>
              <a:latin typeface="NeoSans-Bold"/>
            </a:endParaRPr>
          </a:p>
          <a:p>
            <a:pPr algn="just"/>
            <a:r>
              <a:rPr lang="en-US" sz="2400" dirty="0">
                <a:solidFill>
                  <a:srgbClr val="5F6160"/>
                </a:solidFill>
                <a:latin typeface="NeoSans"/>
              </a:rPr>
              <a:t>Accounting profit based and economic rent based taxation regimes and associated hybrid schemes, while economically more efficient, have seldom been implemented in the past due to their administrative complexity. The profit or rent base must be determined on a project basis, generally in a manner which differs from the standard accounting measure of profit. Different capital recovery rules, allocation of common expenses and overheads and particularly the determination of an appropriate level of “normal profit” may make the process ambiguous, hard to audit and open to intractable disputes. In practice, while it is relatively easy to draft and enact sophisticated taxation legislation, serious challenges may arise in its enforcement and administration. This is especially the case if the administrating authority is either underfunded or cannot attract the necessary skilled personnel.</a:t>
            </a:r>
          </a:p>
          <a:p>
            <a:pPr algn="just"/>
            <a:endParaRPr lang="en-US" sz="2400" dirty="0">
              <a:solidFill>
                <a:srgbClr val="5F6160"/>
              </a:solidFill>
              <a:latin typeface="NeoSans"/>
            </a:endParaRPr>
          </a:p>
          <a:p>
            <a:pPr algn="just"/>
            <a:r>
              <a:rPr lang="en-US" sz="2400" dirty="0">
                <a:solidFill>
                  <a:srgbClr val="5F6160"/>
                </a:solidFill>
                <a:latin typeface="NeoSans"/>
              </a:rPr>
              <a:t>Implementing complex special taxation regimes also requires legislative frameworks with scope for ministerial discretion. Exercising ministerial discretion, however, in resolving fiscal disputes at best generates undesirable precedents and inequities and at worst is open to corruption and should therefore be minimized.</a:t>
            </a:r>
            <a:endParaRPr lang="en-US" sz="2400" dirty="0"/>
          </a:p>
        </p:txBody>
      </p:sp>
    </p:spTree>
    <p:extLst>
      <p:ext uri="{BB962C8B-B14F-4D97-AF65-F5344CB8AC3E}">
        <p14:creationId xmlns:p14="http://schemas.microsoft.com/office/powerpoint/2010/main" val="32953153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33</a:t>
            </a:fld>
            <a:endParaRPr lang="en-GB" dirty="0"/>
          </a:p>
        </p:txBody>
      </p:sp>
      <p:sp>
        <p:nvSpPr>
          <p:cNvPr id="8" name="Rectangle 7"/>
          <p:cNvSpPr/>
          <p:nvPr/>
        </p:nvSpPr>
        <p:spPr>
          <a:xfrm>
            <a:off x="0" y="101093"/>
            <a:ext cx="12192000" cy="6463308"/>
          </a:xfrm>
          <a:prstGeom prst="rect">
            <a:avLst/>
          </a:prstGeom>
        </p:spPr>
        <p:txBody>
          <a:bodyPr wrap="square">
            <a:spAutoFit/>
          </a:bodyPr>
          <a:lstStyle/>
          <a:p>
            <a:r>
              <a:rPr lang="en-US" sz="2800" b="1" dirty="0"/>
              <a:t>In conclusion, policy-makers should strive for mining sector royalty/taxation legislation and related regulations that have the following </a:t>
            </a:r>
            <a:r>
              <a:rPr lang="en-US" sz="2800" b="1" dirty="0" err="1"/>
              <a:t>attributes:</a:t>
            </a:r>
            <a:r>
              <a:rPr lang="en-US" sz="2400" b="1" dirty="0" err="1">
                <a:solidFill>
                  <a:srgbClr val="FFFFFF"/>
                </a:solidFill>
                <a:latin typeface="NeoSans"/>
              </a:rPr>
              <a:t>usi</a:t>
            </a:r>
            <a:r>
              <a:rPr lang="en-US" sz="2400" b="1" dirty="0">
                <a:solidFill>
                  <a:srgbClr val="FFFFFF"/>
                </a:solidFill>
                <a:latin typeface="NeoSans"/>
              </a:rPr>
              <a:t>, </a:t>
            </a:r>
            <a:r>
              <a:rPr lang="en-US" sz="2000" b="1" dirty="0">
                <a:solidFill>
                  <a:srgbClr val="FFFFFF"/>
                </a:solidFill>
                <a:latin typeface="NeoSans"/>
              </a:rPr>
              <a:t>policy-makers should strive for mining sector</a:t>
            </a:r>
          </a:p>
          <a:p>
            <a:pPr marL="285750" indent="-285750">
              <a:buFont typeface="Arial" panose="020B0604020202020204" pitchFamily="34" charset="0"/>
              <a:buChar char="•"/>
            </a:pPr>
            <a:r>
              <a:rPr lang="en-US" sz="2000" dirty="0">
                <a:latin typeface="NeoSans"/>
              </a:rPr>
              <a:t>Are clearly written and understood by both government and industry, transparent, equitable, predictable and stable;</a:t>
            </a:r>
          </a:p>
          <a:p>
            <a:endParaRPr lang="en-US" sz="2000" dirty="0">
              <a:latin typeface="NeoSans"/>
            </a:endParaRPr>
          </a:p>
          <a:p>
            <a:pPr marL="285750" indent="-285750">
              <a:buFont typeface="Arial" panose="020B0604020202020204" pitchFamily="34" charset="0"/>
              <a:buChar char="•"/>
            </a:pPr>
            <a:r>
              <a:rPr lang="en-US" sz="2000" dirty="0">
                <a:latin typeface="NeoSans"/>
              </a:rPr>
              <a:t>Achieve defined government revenue collection and stability objectives without excessively compromising economic efficiency, equity and ease of administration;</a:t>
            </a:r>
          </a:p>
          <a:p>
            <a:endParaRPr lang="en-US" sz="2000" dirty="0">
              <a:latin typeface="NeoSans"/>
            </a:endParaRPr>
          </a:p>
          <a:p>
            <a:pPr marL="285750" indent="-285750">
              <a:buFont typeface="Arial" panose="020B0604020202020204" pitchFamily="34" charset="0"/>
              <a:buChar char="•"/>
            </a:pPr>
            <a:r>
              <a:rPr lang="en-US" sz="2000" dirty="0">
                <a:latin typeface="NeoSans"/>
              </a:rPr>
              <a:t>Are enforceable and supported by adequately skilled and resourced government administrative institutions and systems, with good inter-ministerial and inter-departmental co-ordination and information sharing;</a:t>
            </a:r>
          </a:p>
          <a:p>
            <a:endParaRPr lang="en-US" sz="2000" dirty="0">
              <a:latin typeface="NeoSans"/>
            </a:endParaRPr>
          </a:p>
          <a:p>
            <a:pPr marL="285750" indent="-285750">
              <a:buFont typeface="Arial" panose="020B0604020202020204" pitchFamily="34" charset="0"/>
              <a:buChar char="•"/>
            </a:pPr>
            <a:r>
              <a:rPr lang="en-US" sz="2000" dirty="0">
                <a:latin typeface="NeoSans"/>
              </a:rPr>
              <a:t>Anticipate and </a:t>
            </a:r>
            <a:r>
              <a:rPr lang="en-US" sz="2000" dirty="0" err="1">
                <a:latin typeface="NeoSans"/>
              </a:rPr>
              <a:t>minimise</a:t>
            </a:r>
            <a:r>
              <a:rPr lang="en-US" sz="2000" dirty="0">
                <a:latin typeface="NeoSans"/>
              </a:rPr>
              <a:t> or pre-empt the need for future amendments. Where these are necessary, they should be based on the principle of “no surprises” and continuous and meaningful industry consultation, avoiding  perceptions of sovereign risk;</a:t>
            </a:r>
          </a:p>
          <a:p>
            <a:endParaRPr lang="en-US" sz="2000" dirty="0">
              <a:latin typeface="NeoSans"/>
            </a:endParaRPr>
          </a:p>
          <a:p>
            <a:pPr marL="285750" indent="-285750">
              <a:buFont typeface="Arial" panose="020B0604020202020204" pitchFamily="34" charset="0"/>
              <a:buChar char="•"/>
            </a:pPr>
            <a:r>
              <a:rPr lang="en-US" sz="2000" b="1" dirty="0"/>
              <a:t>For unit based and ad valorem royalties, make use of actual volumes and </a:t>
            </a:r>
            <a:r>
              <a:rPr lang="en-US" sz="2000" b="1" dirty="0" err="1"/>
              <a:t>realised</a:t>
            </a:r>
            <a:r>
              <a:rPr lang="en-US" sz="2000" b="1" dirty="0"/>
              <a:t> values as shown in sales invoices, rather than contained metal and deemed prices</a:t>
            </a:r>
            <a:r>
              <a:rPr lang="en-US" sz="1900" b="1" dirty="0"/>
              <a:t>;</a:t>
            </a:r>
          </a:p>
          <a:p>
            <a:endParaRPr lang="en-US" sz="1900" b="1" dirty="0"/>
          </a:p>
          <a:p>
            <a:endParaRPr lang="en-US" sz="1900" dirty="0"/>
          </a:p>
        </p:txBody>
      </p:sp>
    </p:spTree>
    <p:extLst>
      <p:ext uri="{BB962C8B-B14F-4D97-AF65-F5344CB8AC3E}">
        <p14:creationId xmlns:p14="http://schemas.microsoft.com/office/powerpoint/2010/main" val="33083606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34</a:t>
            </a:fld>
            <a:endParaRPr lang="en-GB" dirty="0"/>
          </a:p>
        </p:txBody>
      </p:sp>
      <p:sp>
        <p:nvSpPr>
          <p:cNvPr id="5" name="Rectangle 4"/>
          <p:cNvSpPr/>
          <p:nvPr/>
        </p:nvSpPr>
        <p:spPr>
          <a:xfrm>
            <a:off x="156411" y="335846"/>
            <a:ext cx="11863136" cy="6001643"/>
          </a:xfrm>
          <a:prstGeom prst="rect">
            <a:avLst/>
          </a:prstGeom>
        </p:spPr>
        <p:txBody>
          <a:bodyPr wrap="square">
            <a:spAutoFit/>
          </a:bodyPr>
          <a:lstStyle/>
          <a:p>
            <a:pPr marL="285750" indent="-285750" algn="just">
              <a:buFont typeface="Arial" panose="020B0604020202020204" pitchFamily="34" charset="0"/>
              <a:buChar char="•"/>
            </a:pPr>
            <a:r>
              <a:rPr lang="en-US" sz="2400" dirty="0"/>
              <a:t>If incorporating more sophisticated, complex and more economically efficient profit or rent based taxation regimes, ensure that they are based on unequivocal methodologies and definitions for the determination of the appropriate taxation base, thus reducing compliance costs, ambiguity and potential for litigation;</a:t>
            </a:r>
          </a:p>
          <a:p>
            <a:pPr algn="just"/>
            <a:endParaRPr lang="en-US" sz="2400" dirty="0"/>
          </a:p>
          <a:p>
            <a:pPr marL="342900" indent="-342900" algn="just">
              <a:buFont typeface="Arial" panose="020B0604020202020204" pitchFamily="34" charset="0"/>
              <a:buChar char="•"/>
            </a:pPr>
            <a:r>
              <a:rPr lang="en-US" sz="2400" dirty="0"/>
              <a:t>Differentiate royalty/taxation rates for different minerals according to their general “ability to pay” and provide, as an incentive, decreasing royalty/taxation rates to </a:t>
            </a:r>
            <a:r>
              <a:rPr lang="en-US" sz="2400" dirty="0" err="1"/>
              <a:t>recognise</a:t>
            </a:r>
            <a:r>
              <a:rPr lang="en-US" sz="2400" dirty="0"/>
              <a:t> the value added to various mineral products sold by investment in downstream processing. Lower royalty/taxation rates negotiated at the individual project level should not be viewed as an effective means of providing investment incentives and subsidies;</a:t>
            </a:r>
          </a:p>
          <a:p>
            <a:pPr algn="just"/>
            <a:endParaRPr lang="en-US" sz="2400" dirty="0">
              <a:solidFill>
                <a:srgbClr val="FFFFFF"/>
              </a:solidFill>
              <a:latin typeface="NeoSans"/>
            </a:endParaRPr>
          </a:p>
          <a:p>
            <a:pPr marL="342900" indent="-342900" algn="just">
              <a:buFont typeface="Arial" panose="020B0604020202020204" pitchFamily="34" charset="0"/>
              <a:buChar char="•"/>
            </a:pPr>
            <a:r>
              <a:rPr lang="en-US" sz="2400" dirty="0"/>
              <a:t>Have penalties for non-compliance that are proportionate and progressive, increasing from penalty interest to fines to forfeiture of mining titles; and</a:t>
            </a:r>
          </a:p>
          <a:p>
            <a:pPr algn="just"/>
            <a:endParaRPr lang="en-US" sz="2400" dirty="0"/>
          </a:p>
          <a:p>
            <a:pPr marL="342900" indent="-342900" algn="just">
              <a:buFont typeface="Arial" panose="020B0604020202020204" pitchFamily="34" charset="0"/>
              <a:buChar char="•"/>
            </a:pPr>
            <a:r>
              <a:rPr lang="en-US" sz="2400" dirty="0"/>
              <a:t>Involve appropriate but not excessive ministerial powers of discretion and determination that, if excessive, may become the source of inequitable decisions and open to abuse.</a:t>
            </a:r>
            <a:endParaRPr lang="en-US" sz="2400" dirty="0">
              <a:solidFill>
                <a:srgbClr val="FFFFFF"/>
              </a:solidFill>
              <a:latin typeface="NeoSans"/>
            </a:endParaRPr>
          </a:p>
        </p:txBody>
      </p:sp>
    </p:spTree>
    <p:extLst>
      <p:ext uri="{BB962C8B-B14F-4D97-AF65-F5344CB8AC3E}">
        <p14:creationId xmlns:p14="http://schemas.microsoft.com/office/powerpoint/2010/main" val="39339653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35</a:t>
            </a:fld>
            <a:endParaRPr lang="en-GB" dirty="0"/>
          </a:p>
        </p:txBody>
      </p:sp>
      <p:sp>
        <p:nvSpPr>
          <p:cNvPr id="5" name="Rectangle 4"/>
          <p:cNvSpPr/>
          <p:nvPr/>
        </p:nvSpPr>
        <p:spPr>
          <a:xfrm>
            <a:off x="0" y="514111"/>
            <a:ext cx="11927305" cy="5755422"/>
          </a:xfrm>
          <a:prstGeom prst="rect">
            <a:avLst/>
          </a:prstGeom>
        </p:spPr>
        <p:txBody>
          <a:bodyPr wrap="square">
            <a:spAutoFit/>
          </a:bodyPr>
          <a:lstStyle/>
          <a:p>
            <a:pPr marL="342900" indent="-342900" algn="just">
              <a:buFont typeface="Arial" panose="020B0604020202020204" pitchFamily="34" charset="0"/>
              <a:buChar char="•"/>
            </a:pPr>
            <a:r>
              <a:rPr lang="en-US" sz="2000" dirty="0">
                <a:latin typeface="ITCCharterCom-Regular"/>
              </a:rPr>
              <a:t>When a mining company makes an investment in a country, it is possible in some jurisdictions to agree to a level of fiscal stability with the government, such that certain tax increases will not apply to the company under the terms of the stability agreement.</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For example, Argentina has a statutory fiscal stability agreement with a term of 30 years. In addition, Chile has a fiscal stability regime called “Decree Law 600”, which sets down certain rights and benefits for non-Chilean investors, including taxes such as the specific mining tax rate and mining licenses. </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Similarly, in Ghana, stability agreements are contracted between the government and mining company and are subject to parliamentary approval for effective implementation.</a:t>
            </a:r>
          </a:p>
          <a:p>
            <a:pPr algn="just"/>
            <a:endParaRPr lang="en-US" sz="2000" dirty="0">
              <a:latin typeface="ITCCharterCom-Regular"/>
            </a:endParaRPr>
          </a:p>
          <a:p>
            <a:pPr marL="342900" indent="-342900" algn="just">
              <a:buFont typeface="Arial" panose="020B0604020202020204" pitchFamily="34" charset="0"/>
              <a:buChar char="•"/>
            </a:pPr>
            <a:r>
              <a:rPr lang="en-US" sz="2000" dirty="0">
                <a:latin typeface="ITCCharterCom-Regular"/>
              </a:rPr>
              <a:t> The Republic of the Congo also permits a mining company to enter into a tax stability agreement in which the tax rates and tax base is negotiated with the government and the specific tax regime </a:t>
            </a:r>
            <a:r>
              <a:rPr lang="en-US" dirty="0">
                <a:latin typeface="ITCCharterCom-Regular"/>
              </a:rPr>
              <a:t>must be ratified by the government to be enforceable. </a:t>
            </a:r>
          </a:p>
          <a:p>
            <a:pPr algn="just"/>
            <a:endParaRPr lang="en-US" dirty="0">
              <a:latin typeface="ITCCharterCom-Regular"/>
            </a:endParaRPr>
          </a:p>
          <a:p>
            <a:pPr marL="285750" indent="-285750" algn="just">
              <a:buFont typeface="Arial" panose="020B0604020202020204" pitchFamily="34" charset="0"/>
              <a:buChar char="•"/>
            </a:pPr>
            <a:r>
              <a:rPr lang="en-US" dirty="0">
                <a:latin typeface="ITCCharterCom-Regular"/>
              </a:rPr>
              <a:t>In the Democratic Republic of the Congo, mining companies must negotiate depreciation rates in the mining agreement as well as the taxable base for purposes of determining the mining royalty payable to the government. Further, depending upon the magnitude of the mining investment in the Democratic Republic of the Congo, mining companies can negotiate a specific mining regime, with said agreement to be ratified by a law to be enforceable</a:t>
            </a:r>
            <a:endParaRPr lang="en-US" dirty="0"/>
          </a:p>
        </p:txBody>
      </p:sp>
      <p:sp>
        <p:nvSpPr>
          <p:cNvPr id="6" name="Rectangle 5"/>
          <p:cNvSpPr/>
          <p:nvPr/>
        </p:nvSpPr>
        <p:spPr>
          <a:xfrm>
            <a:off x="0" y="-95607"/>
            <a:ext cx="4134658" cy="523220"/>
          </a:xfrm>
          <a:prstGeom prst="rect">
            <a:avLst/>
          </a:prstGeom>
        </p:spPr>
        <p:txBody>
          <a:bodyPr wrap="none">
            <a:spAutoFit/>
          </a:bodyPr>
          <a:lstStyle/>
          <a:p>
            <a:r>
              <a:rPr lang="en-US" sz="2800" i="1" dirty="0">
                <a:latin typeface="ITCCharterCom-BlackItalic"/>
              </a:rPr>
              <a:t>Tax Stability Agreements</a:t>
            </a:r>
            <a:endParaRPr lang="en-US" sz="2800" dirty="0"/>
          </a:p>
        </p:txBody>
      </p:sp>
    </p:spTree>
    <p:extLst>
      <p:ext uri="{BB962C8B-B14F-4D97-AF65-F5344CB8AC3E}">
        <p14:creationId xmlns:p14="http://schemas.microsoft.com/office/powerpoint/2010/main" val="3103863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4</a:t>
            </a:fld>
            <a:endParaRPr lang="en-GB" dirty="0"/>
          </a:p>
        </p:txBody>
      </p:sp>
      <p:sp>
        <p:nvSpPr>
          <p:cNvPr id="5" name="Rectangle 4"/>
          <p:cNvSpPr/>
          <p:nvPr/>
        </p:nvSpPr>
        <p:spPr>
          <a:xfrm>
            <a:off x="83126" y="0"/>
            <a:ext cx="12192001" cy="5539978"/>
          </a:xfrm>
          <a:prstGeom prst="rect">
            <a:avLst/>
          </a:prstGeom>
        </p:spPr>
        <p:txBody>
          <a:bodyPr wrap="square">
            <a:spAutoFit/>
          </a:bodyPr>
          <a:lstStyle/>
          <a:p>
            <a:pPr marL="457200" indent="-457200" algn="just">
              <a:buFont typeface="Arial" panose="020B0604020202020204" pitchFamily="34" charset="0"/>
              <a:buChar char="•"/>
            </a:pPr>
            <a:r>
              <a:rPr lang="en-US" sz="2800" b="1" dirty="0">
                <a:latin typeface="NeoSans"/>
              </a:rPr>
              <a:t>Under most jurisdictions throughout the world mineral resources are, with some rare exceptions, in public rather than private ownership. Governments therefore act as landlords.</a:t>
            </a:r>
          </a:p>
          <a:p>
            <a:pPr marL="457200" indent="-457200" algn="just">
              <a:buFont typeface="Arial" panose="020B0604020202020204" pitchFamily="34" charset="0"/>
              <a:buChar char="•"/>
            </a:pPr>
            <a:endParaRPr lang="en-US" sz="900" b="1" dirty="0">
              <a:latin typeface="NeoSans"/>
            </a:endParaRPr>
          </a:p>
          <a:p>
            <a:pPr algn="just"/>
            <a:endParaRPr lang="en-US" sz="900" b="1" dirty="0">
              <a:latin typeface="NeoSans"/>
            </a:endParaRPr>
          </a:p>
          <a:p>
            <a:pPr marL="457200" indent="-457200" algn="just">
              <a:buFont typeface="Arial" panose="020B0604020202020204" pitchFamily="34" charset="0"/>
              <a:buChar char="•"/>
            </a:pPr>
            <a:r>
              <a:rPr lang="en-US" sz="2800" b="1" dirty="0">
                <a:latin typeface="NeoSans-Bold"/>
              </a:rPr>
              <a:t>Therefore, role of governments is to manage the exploitation of these resources to maximize the economic benefits to their community, consistent with the need to attract and retain the exploration and development capital necessary to continue to realize these benefits for as long as possible.</a:t>
            </a:r>
          </a:p>
          <a:p>
            <a:pPr marL="457200" indent="-457200" algn="just">
              <a:buFont typeface="Arial" panose="020B0604020202020204" pitchFamily="34" charset="0"/>
              <a:buChar char="•"/>
            </a:pPr>
            <a:endParaRPr lang="en-US" sz="2800" b="1" dirty="0">
              <a:latin typeface="NeoSans-Bold"/>
            </a:endParaRPr>
          </a:p>
          <a:p>
            <a:pPr marL="457200" indent="-457200" algn="just">
              <a:buFont typeface="Arial" panose="020B0604020202020204" pitchFamily="34" charset="0"/>
              <a:buChar char="•"/>
            </a:pPr>
            <a:r>
              <a:rPr lang="en-US" sz="2800" b="1" dirty="0">
                <a:latin typeface="NeoSans"/>
              </a:rPr>
              <a:t>Mineral resources are finite and non-renewable in the sense that their extraction permanently depletes a country’s resource inventory </a:t>
            </a:r>
            <a:r>
              <a:rPr lang="en-US" sz="2800" b="1" i="1" dirty="0">
                <a:solidFill>
                  <a:srgbClr val="FF0000"/>
                </a:solidFill>
                <a:latin typeface="NeoSans"/>
              </a:rPr>
              <a:t>(for this obvious reason, tax holidays should not be tolerated in the mining sector). </a:t>
            </a:r>
          </a:p>
          <a:p>
            <a:pPr marL="457200" indent="-457200" algn="just">
              <a:buFont typeface="Arial" panose="020B0604020202020204" pitchFamily="34" charset="0"/>
              <a:buChar char="•"/>
            </a:pPr>
            <a:endParaRPr lang="en-US" sz="2800" dirty="0"/>
          </a:p>
        </p:txBody>
      </p:sp>
    </p:spTree>
    <p:extLst>
      <p:ext uri="{BB962C8B-B14F-4D97-AF65-F5344CB8AC3E}">
        <p14:creationId xmlns:p14="http://schemas.microsoft.com/office/powerpoint/2010/main" val="348379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5</a:t>
            </a:fld>
            <a:endParaRPr lang="en-GB" dirty="0"/>
          </a:p>
        </p:txBody>
      </p:sp>
      <p:sp>
        <p:nvSpPr>
          <p:cNvPr id="5" name="Rectangle 4"/>
          <p:cNvSpPr/>
          <p:nvPr/>
        </p:nvSpPr>
        <p:spPr>
          <a:xfrm>
            <a:off x="0" y="0"/>
            <a:ext cx="12192000" cy="3416320"/>
          </a:xfrm>
          <a:prstGeom prst="rect">
            <a:avLst/>
          </a:prstGeom>
        </p:spPr>
        <p:txBody>
          <a:bodyPr wrap="square">
            <a:spAutoFit/>
          </a:bodyPr>
          <a:lstStyle/>
          <a:p>
            <a:pPr marL="342900" indent="-342900" algn="just">
              <a:buFont typeface="Arial" panose="020B0604020202020204" pitchFamily="34" charset="0"/>
              <a:buChar char="•"/>
            </a:pPr>
            <a:r>
              <a:rPr lang="en-US" sz="2400" b="1" dirty="0">
                <a:solidFill>
                  <a:srgbClr val="5F6160"/>
                </a:solidFill>
                <a:latin typeface="NeoSans"/>
              </a:rPr>
              <a:t>Exploration for and the extraction and processing of minerals are generally (but not exclusively) carried out by private sector companies, despite the public ownership of mineral resources. </a:t>
            </a:r>
          </a:p>
          <a:p>
            <a:pPr algn="just"/>
            <a:endParaRPr lang="en-US" sz="2400" b="1" dirty="0">
              <a:solidFill>
                <a:srgbClr val="5F6160"/>
              </a:solidFill>
              <a:latin typeface="NeoSans"/>
            </a:endParaRPr>
          </a:p>
          <a:p>
            <a:pPr marL="342900" indent="-342900" algn="just">
              <a:buFont typeface="Arial" panose="020B0604020202020204" pitchFamily="34" charset="0"/>
              <a:buChar char="•"/>
            </a:pPr>
            <a:r>
              <a:rPr lang="en-US" sz="2400" b="1" dirty="0">
                <a:solidFill>
                  <a:srgbClr val="5F6160"/>
                </a:solidFill>
                <a:latin typeface="NeoSans"/>
              </a:rPr>
              <a:t>Companies are often exposed to significant risks that flow from the substantial capital investments required, the long exploration and pre-production periods during which no revenue is generated, and the generally long life of mining projects, paired to the volatility of commodity markets as well as other technical and environmental uncertainties inherent in individual mining projects.</a:t>
            </a:r>
            <a:endParaRPr lang="en-US" sz="2400" b="1" dirty="0"/>
          </a:p>
        </p:txBody>
      </p:sp>
    </p:spTree>
    <p:extLst>
      <p:ext uri="{BB962C8B-B14F-4D97-AF65-F5344CB8AC3E}">
        <p14:creationId xmlns:p14="http://schemas.microsoft.com/office/powerpoint/2010/main" val="128890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08908" y="269266"/>
            <a:ext cx="11774184" cy="5447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5235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FF0000"/>
                </a:solidFill>
                <a:effectLst/>
                <a:latin typeface="poppins"/>
              </a:rPr>
              <a:t>Economic Rent Definition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rgbClr val="212121"/>
              </a:solidFill>
              <a:effectLst/>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Economic rent refers to the amount paid to the owner of a factor of production over the cost that is to be necessarily incurred on utilizing such elements in the production process.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3200" b="1" dirty="0">
              <a:solidFill>
                <a:srgbClr val="212121"/>
              </a:solidFill>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These factors of production could include land, labor, capital, etc.</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3200" b="1" dirty="0">
              <a:solidFill>
                <a:srgbClr val="212121"/>
              </a:solidFill>
              <a:latin typeface="-apple-system"/>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3200" b="1" i="0" u="none" strike="noStrike" cap="none" normalizeH="0" baseline="0" dirty="0">
                <a:ln>
                  <a:noFill/>
                </a:ln>
                <a:solidFill>
                  <a:srgbClr val="212121"/>
                </a:solidFill>
                <a:effectLst/>
                <a:latin typeface="-apple-system"/>
              </a:rPr>
              <a:t> It represents the amount earned by the owner over and above his expectations or what he would have made in the normal market scenario.</a:t>
            </a:r>
            <a:endParaRPr kumimoji="0" lang="en-US" altLang="en-US" sz="32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77408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564" y="123008"/>
            <a:ext cx="11805007" cy="3385542"/>
          </a:xfrm>
          <a:prstGeom prst="rect">
            <a:avLst/>
          </a:prstGeom>
        </p:spPr>
        <p:txBody>
          <a:bodyPr wrap="square">
            <a:spAutoFit/>
          </a:bodyPr>
          <a:lstStyle/>
          <a:p>
            <a:r>
              <a:rPr lang="en-US" sz="2800" b="1" dirty="0">
                <a:solidFill>
                  <a:srgbClr val="FF0000"/>
                </a:solidFill>
                <a:latin typeface="poppins"/>
              </a:rPr>
              <a:t>Economic Rent vs. Profit</a:t>
            </a:r>
          </a:p>
          <a:p>
            <a:endParaRPr lang="en-US" dirty="0">
              <a:solidFill>
                <a:srgbClr val="212121"/>
              </a:solidFill>
              <a:latin typeface="-apple-system"/>
            </a:endParaRPr>
          </a:p>
          <a:p>
            <a:pPr marL="285750" indent="-285750" algn="just">
              <a:buFont typeface="Arial" panose="020B0604020202020204" pitchFamily="34" charset="0"/>
              <a:buChar char="•"/>
            </a:pPr>
            <a:r>
              <a:rPr lang="en-US" sz="2400" dirty="0">
                <a:solidFill>
                  <a:srgbClr val="212121"/>
                </a:solidFill>
                <a:latin typeface="-apple-system"/>
              </a:rPr>
              <a:t>Economic rent refers to the income earned by the owner of a factor of production more than what he/she expected to achieve or what he/she should reasonably make as per the </a:t>
            </a:r>
            <a:r>
              <a:rPr lang="en-US" sz="2400" b="1" u="sng" dirty="0">
                <a:solidFill>
                  <a:srgbClr val="0CA0A0"/>
                </a:solidFill>
                <a:latin typeface="-apple-system"/>
                <a:hlinkClick r:id="rId2"/>
              </a:rPr>
              <a:t>market forces</a:t>
            </a:r>
            <a:r>
              <a:rPr lang="en-US" sz="2400" dirty="0">
                <a:solidFill>
                  <a:srgbClr val="212121"/>
                </a:solidFill>
                <a:latin typeface="-apple-system"/>
              </a:rPr>
              <a:t>. It represents a surplus over and above the market price of the factor.</a:t>
            </a:r>
          </a:p>
          <a:p>
            <a:pPr algn="just"/>
            <a:endParaRPr lang="en-US" sz="2400" dirty="0">
              <a:solidFill>
                <a:srgbClr val="212121"/>
              </a:solidFill>
              <a:latin typeface="-apple-system"/>
            </a:endParaRPr>
          </a:p>
          <a:p>
            <a:pPr marL="285750" indent="-285750" algn="just">
              <a:buFont typeface="Arial" panose="020B0604020202020204" pitchFamily="34" charset="0"/>
              <a:buChar char="•"/>
            </a:pPr>
            <a:r>
              <a:rPr lang="en-US" sz="2400" dirty="0">
                <a:solidFill>
                  <a:srgbClr val="212121"/>
                </a:solidFill>
                <a:latin typeface="-apple-system"/>
              </a:rPr>
              <a:t>Profit refers to the surplus that a business earns from the revenue after deducting all expenses. Therefore, if we want to </a:t>
            </a:r>
            <a:r>
              <a:rPr lang="en-US" sz="2400" b="1" u="sng" dirty="0">
                <a:solidFill>
                  <a:srgbClr val="0CA0A0"/>
                </a:solidFill>
                <a:latin typeface="-apple-system"/>
                <a:hlinkClick r:id="rId3"/>
              </a:rPr>
              <a:t>calculate economic profit</a:t>
            </a:r>
            <a:r>
              <a:rPr lang="en-US" sz="2400" dirty="0">
                <a:solidFill>
                  <a:srgbClr val="212121"/>
                </a:solidFill>
                <a:latin typeface="-apple-system"/>
              </a:rPr>
              <a:t>, we must also include the </a:t>
            </a:r>
            <a:r>
              <a:rPr lang="en-US" sz="2400" b="1" u="sng" dirty="0">
                <a:solidFill>
                  <a:srgbClr val="0CA0A0"/>
                </a:solidFill>
                <a:latin typeface="-apple-system"/>
                <a:hlinkClick r:id="rId4"/>
              </a:rPr>
              <a:t>opportunity cost</a:t>
            </a:r>
            <a:r>
              <a:rPr lang="en-US" sz="2400" dirty="0">
                <a:solidFill>
                  <a:srgbClr val="212121"/>
                </a:solidFill>
                <a:latin typeface="-apple-system"/>
              </a:rPr>
              <a:t> as a part of the cost.</a:t>
            </a:r>
            <a:endParaRPr lang="en-US" sz="2400" b="0" i="0" dirty="0">
              <a:solidFill>
                <a:srgbClr val="212121"/>
              </a:solidFill>
              <a:effectLst/>
              <a:latin typeface="-apple-system"/>
            </a:endParaRPr>
          </a:p>
        </p:txBody>
      </p:sp>
    </p:spTree>
    <p:extLst>
      <p:ext uri="{BB962C8B-B14F-4D97-AF65-F5344CB8AC3E}">
        <p14:creationId xmlns:p14="http://schemas.microsoft.com/office/powerpoint/2010/main" val="173843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8</a:t>
            </a:fld>
            <a:endParaRPr lang="en-GB" dirty="0"/>
          </a:p>
        </p:txBody>
      </p:sp>
      <p:sp>
        <p:nvSpPr>
          <p:cNvPr id="5" name="Rectangle 4"/>
          <p:cNvSpPr/>
          <p:nvPr/>
        </p:nvSpPr>
        <p:spPr>
          <a:xfrm>
            <a:off x="165100" y="142439"/>
            <a:ext cx="12026900" cy="2385268"/>
          </a:xfrm>
          <a:prstGeom prst="rect">
            <a:avLst/>
          </a:prstGeom>
        </p:spPr>
        <p:txBody>
          <a:bodyPr wrap="square">
            <a:spAutoFit/>
          </a:bodyPr>
          <a:lstStyle/>
          <a:p>
            <a:pPr marL="457200" indent="-457200">
              <a:buFont typeface="Arial" panose="020B0604020202020204" pitchFamily="34" charset="0"/>
              <a:buChar char="•"/>
            </a:pPr>
            <a:r>
              <a:rPr lang="en-US" sz="2800" dirty="0">
                <a:solidFill>
                  <a:srgbClr val="5F6160"/>
                </a:solidFill>
                <a:latin typeface="NeoSans"/>
              </a:rPr>
              <a:t>Revenue in excess of costs of production (economic rent), where costs of production include normal profit, is the target of special taxation regimes in the mining sector. </a:t>
            </a:r>
          </a:p>
          <a:p>
            <a:pPr marL="457200" indent="-457200">
              <a:buFont typeface="Arial" panose="020B0604020202020204" pitchFamily="34" charset="0"/>
              <a:buChar char="•"/>
            </a:pPr>
            <a:endParaRPr lang="en-US" sz="900" dirty="0">
              <a:solidFill>
                <a:srgbClr val="5F6160"/>
              </a:solidFill>
              <a:latin typeface="NeoSans"/>
            </a:endParaRPr>
          </a:p>
          <a:p>
            <a:pPr marL="457200" indent="-457200">
              <a:buFont typeface="Arial" panose="020B0604020202020204" pitchFamily="34" charset="0"/>
              <a:buChar char="•"/>
            </a:pPr>
            <a:r>
              <a:rPr lang="en-US" sz="2800" dirty="0">
                <a:solidFill>
                  <a:srgbClr val="5F6160"/>
                </a:solidFill>
                <a:latin typeface="NeoSans"/>
              </a:rPr>
              <a:t>The practical issue for governments, however, is how to design tax regimes that best meet their objectives.</a:t>
            </a:r>
            <a:endParaRPr lang="en-US" sz="2800" dirty="0"/>
          </a:p>
        </p:txBody>
      </p:sp>
    </p:spTree>
    <p:extLst>
      <p:ext uri="{BB962C8B-B14F-4D97-AF65-F5344CB8AC3E}">
        <p14:creationId xmlns:p14="http://schemas.microsoft.com/office/powerpoint/2010/main" val="2714438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0C0064-2EE5-4230-B783-F89CDDC8ACCA}" type="datetime1">
              <a:rPr lang="en-GB" smtClean="0"/>
              <a:t>03/08/2023</a:t>
            </a:fld>
            <a:endParaRPr lang="en-GB" dirty="0"/>
          </a:p>
        </p:txBody>
      </p:sp>
      <p:sp>
        <p:nvSpPr>
          <p:cNvPr id="3" name="Footer Placeholder 2"/>
          <p:cNvSpPr>
            <a:spLocks noGrp="1"/>
          </p:cNvSpPr>
          <p:nvPr>
            <p:ph type="ftr" sz="quarter" idx="11"/>
          </p:nvPr>
        </p:nvSpPr>
        <p:spPr/>
        <p:txBody>
          <a:bodyPr/>
          <a:lstStyle/>
          <a:p>
            <a:r>
              <a:rPr lang="en-GB"/>
              <a:t>MIN 3059 INTRODUCTION TO MINERAL ECONOMICS</a:t>
            </a:r>
            <a:endParaRPr lang="en-GB" dirty="0"/>
          </a:p>
        </p:txBody>
      </p:sp>
      <p:sp>
        <p:nvSpPr>
          <p:cNvPr id="4" name="Slide Number Placeholder 3"/>
          <p:cNvSpPr>
            <a:spLocks noGrp="1"/>
          </p:cNvSpPr>
          <p:nvPr>
            <p:ph type="sldNum" sz="quarter" idx="12"/>
          </p:nvPr>
        </p:nvSpPr>
        <p:spPr/>
        <p:txBody>
          <a:bodyPr/>
          <a:lstStyle/>
          <a:p>
            <a:fld id="{76EBD210-9D0E-43F2-B1D0-6DFCB589242E}" type="slidenum">
              <a:rPr lang="en-GB" smtClean="0"/>
              <a:t>9</a:t>
            </a:fld>
            <a:endParaRPr lang="en-GB" dirty="0"/>
          </a:p>
        </p:txBody>
      </p:sp>
      <p:sp>
        <p:nvSpPr>
          <p:cNvPr id="5" name="Rectangle 4"/>
          <p:cNvSpPr/>
          <p:nvPr/>
        </p:nvSpPr>
        <p:spPr>
          <a:xfrm>
            <a:off x="0" y="0"/>
            <a:ext cx="12192000" cy="5324535"/>
          </a:xfrm>
          <a:prstGeom prst="rect">
            <a:avLst/>
          </a:prstGeom>
        </p:spPr>
        <p:txBody>
          <a:bodyPr wrap="square">
            <a:spAutoFit/>
          </a:bodyPr>
          <a:lstStyle/>
          <a:p>
            <a:r>
              <a:rPr lang="en-US" sz="2800" b="1" dirty="0">
                <a:solidFill>
                  <a:srgbClr val="5F6160"/>
                </a:solidFill>
                <a:latin typeface="NeoSans"/>
              </a:rPr>
              <a:t>Special taxes for the mining sector generally take the following forms:</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Unit based (specific) royalties </a:t>
            </a:r>
            <a:r>
              <a:rPr lang="en-US" sz="2400" dirty="0">
                <a:solidFill>
                  <a:srgbClr val="5F6160"/>
                </a:solidFill>
                <a:latin typeface="NeoSans"/>
              </a:rPr>
              <a:t>when the tax base is a physical unit (volume or weight);</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Ad valorem royalties </a:t>
            </a:r>
            <a:r>
              <a:rPr lang="en-US" sz="2400" dirty="0">
                <a:solidFill>
                  <a:srgbClr val="5F6160"/>
                </a:solidFill>
                <a:latin typeface="NeoSans"/>
              </a:rPr>
              <a:t>based on the value of production;</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Profit based royalty or tax </a:t>
            </a:r>
            <a:r>
              <a:rPr lang="en-US" sz="2400" dirty="0">
                <a:solidFill>
                  <a:srgbClr val="5F6160"/>
                </a:solidFill>
                <a:latin typeface="NeoSans"/>
              </a:rPr>
              <a:t>when the tax base is an accounting concept of profit (corporate income tax);</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Economic rent based </a:t>
            </a:r>
            <a:r>
              <a:rPr lang="en-US" sz="2400" dirty="0">
                <a:solidFill>
                  <a:srgbClr val="5F6160"/>
                </a:solidFill>
                <a:latin typeface="NeoSans"/>
              </a:rPr>
              <a:t>when the tax base is a direct measure of economic rent;</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Hybrid systems </a:t>
            </a:r>
            <a:r>
              <a:rPr lang="en-US" sz="2400" dirty="0">
                <a:solidFill>
                  <a:srgbClr val="5F6160"/>
                </a:solidFill>
                <a:latin typeface="NeoSans"/>
              </a:rPr>
              <a:t>combining a profit or rent based system with an ad valorem system; and</a:t>
            </a:r>
          </a:p>
          <a:p>
            <a:endParaRPr lang="en-US" sz="2400" dirty="0">
              <a:solidFill>
                <a:srgbClr val="5F6160"/>
              </a:solidFill>
              <a:latin typeface="NeoSans"/>
            </a:endParaRPr>
          </a:p>
          <a:p>
            <a:r>
              <a:rPr lang="en-US" sz="2400" dirty="0">
                <a:solidFill>
                  <a:srgbClr val="5F6160"/>
                </a:solidFill>
                <a:latin typeface="NeoSans"/>
              </a:rPr>
              <a:t>• </a:t>
            </a:r>
            <a:r>
              <a:rPr lang="en-US" sz="2400" b="1" dirty="0">
                <a:solidFill>
                  <a:srgbClr val="FF0000"/>
                </a:solidFill>
                <a:latin typeface="NeoSans"/>
              </a:rPr>
              <a:t>Other methods when a variety of tax bases are used, including production sharing.</a:t>
            </a:r>
            <a:endParaRPr lang="en-US" sz="2400" b="1" dirty="0">
              <a:solidFill>
                <a:srgbClr val="FF0000"/>
              </a:solidFill>
            </a:endParaRPr>
          </a:p>
        </p:txBody>
      </p:sp>
    </p:spTree>
    <p:extLst>
      <p:ext uri="{BB962C8B-B14F-4D97-AF65-F5344CB8AC3E}">
        <p14:creationId xmlns:p14="http://schemas.microsoft.com/office/powerpoint/2010/main" val="1319950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4503</Words>
  <Application>Microsoft Office PowerPoint</Application>
  <PresentationFormat>Widescreen</PresentationFormat>
  <Paragraphs>373</Paragraphs>
  <Slides>35</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35</vt:i4>
      </vt:variant>
    </vt:vector>
  </HeadingPairs>
  <TitlesOfParts>
    <vt:vector size="49" baseType="lpstr">
      <vt:lpstr>-apple-system</vt:lpstr>
      <vt:lpstr>Arial</vt:lpstr>
      <vt:lpstr>Arial Rounded MT Bold</vt:lpstr>
      <vt:lpstr>Cabin-semi-bold</vt:lpstr>
      <vt:lpstr>Calibri</vt:lpstr>
      <vt:lpstr>Calibri Light</vt:lpstr>
      <vt:lpstr>ITCCharterCom-BlackItalic</vt:lpstr>
      <vt:lpstr>ITCCharterCom-Regular</vt:lpstr>
      <vt:lpstr>NeoSans</vt:lpstr>
      <vt:lpstr>NeoSans-Bold</vt:lpstr>
      <vt:lpstr>poppins</vt:lpstr>
      <vt:lpstr>Roboto</vt:lpstr>
      <vt:lpstr>SourceSansPro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Dell Windows</cp:lastModifiedBy>
  <cp:revision>20</cp:revision>
  <dcterms:created xsi:type="dcterms:W3CDTF">2021-09-02T04:02:54Z</dcterms:created>
  <dcterms:modified xsi:type="dcterms:W3CDTF">2023-08-03T06:42:44Z</dcterms:modified>
</cp:coreProperties>
</file>