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59" d="100"/>
          <a:sy n="59" d="100"/>
        </p:scale>
        <p:origin x="1176" y="2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7F0786C-458D-4691-901F-7AB52CFAF9D4}" type="datetimeFigureOut">
              <a:rPr lang="en-US" smtClean="0"/>
              <a:t>12/27/2021</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F3C6F90D-911E-4BA4-980C-95CDEE860A84}"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82432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F0786C-458D-4691-901F-7AB52CFAF9D4}"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C6F90D-911E-4BA4-980C-95CDEE860A84}"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46886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F0786C-458D-4691-901F-7AB52CFAF9D4}"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C6F90D-911E-4BA4-980C-95CDEE860A84}"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02681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F0786C-458D-4691-901F-7AB52CFAF9D4}"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C6F90D-911E-4BA4-980C-95CDEE860A84}"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6341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7F0786C-458D-4691-901F-7AB52CFAF9D4}" type="datetimeFigureOut">
              <a:rPr lang="en-US" smtClean="0"/>
              <a:t>12/27/2021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C6F90D-911E-4BA4-980C-95CDEE860A84}"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40866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F0786C-458D-4691-901F-7AB52CFAF9D4}" type="datetimeFigureOut">
              <a:rPr lang="en-US" smtClean="0"/>
              <a:t>12/27/2021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C6F90D-911E-4BA4-980C-95CDEE860A84}"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50022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7F0786C-458D-4691-901F-7AB52CFAF9D4}" type="datetimeFigureOut">
              <a:rPr lang="en-US" smtClean="0"/>
              <a:t>12/27/2021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C6F90D-911E-4BA4-980C-95CDEE860A84}"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9531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7F0786C-458D-4691-901F-7AB52CFAF9D4}" type="datetimeFigureOut">
              <a:rPr lang="en-US" smtClean="0"/>
              <a:t>12/27/2021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C6F90D-911E-4BA4-980C-95CDEE860A84}"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30894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F0786C-458D-4691-901F-7AB52CFAF9D4}" type="datetimeFigureOut">
              <a:rPr lang="en-US" smtClean="0"/>
              <a:t>12/27/2021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C6F90D-911E-4BA4-980C-95CDEE860A84}" type="slidenum">
              <a:rPr lang="en-US" smtClean="0"/>
              <a:t>‹#›</a:t>
            </a:fld>
            <a:endParaRPr lang="en-US"/>
          </a:p>
        </p:txBody>
      </p:sp>
    </p:spTree>
    <p:extLst>
      <p:ext uri="{BB962C8B-B14F-4D97-AF65-F5344CB8AC3E}">
        <p14:creationId xmlns:p14="http://schemas.microsoft.com/office/powerpoint/2010/main" val="1620132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7F0786C-458D-4691-901F-7AB52CFAF9D4}" type="datetimeFigureOut">
              <a:rPr lang="en-US" smtClean="0"/>
              <a:t>12/27/2021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C6F90D-911E-4BA4-980C-95CDEE860A84}"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787516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57F0786C-458D-4691-901F-7AB52CFAF9D4}" type="datetimeFigureOut">
              <a:rPr lang="en-US" smtClean="0"/>
              <a:t>12/27/2021</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F3C6F90D-911E-4BA4-980C-95CDEE860A84}"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87609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57F0786C-458D-4691-901F-7AB52CFAF9D4}" type="datetimeFigureOut">
              <a:rPr lang="en-US" smtClean="0"/>
              <a:t>12/27/2021</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F3C6F90D-911E-4BA4-980C-95CDEE860A84}"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29369943"/>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90F81-D3D5-401F-907C-7798637B7323}"/>
              </a:ext>
            </a:extLst>
          </p:cNvPr>
          <p:cNvSpPr>
            <a:spLocks noGrp="1"/>
          </p:cNvSpPr>
          <p:nvPr>
            <p:ph type="ctrTitle"/>
          </p:nvPr>
        </p:nvSpPr>
        <p:spPr/>
        <p:txBody>
          <a:bodyPr>
            <a:normAutofit/>
          </a:bodyPr>
          <a:lstStyle/>
          <a:p>
            <a:pPr algn="ctr"/>
            <a:r>
              <a:rPr lang="en-US" sz="4000" dirty="0">
                <a:solidFill>
                  <a:schemeClr val="accent1">
                    <a:lumMod val="50000"/>
                  </a:schemeClr>
                </a:solidFill>
              </a:rPr>
              <a:t>EARTH OBSERVATION AND SATELLITES USE </a:t>
            </a:r>
          </a:p>
        </p:txBody>
      </p:sp>
      <p:sp>
        <p:nvSpPr>
          <p:cNvPr id="3" name="Subtitle 2">
            <a:extLst>
              <a:ext uri="{FF2B5EF4-FFF2-40B4-BE49-F238E27FC236}">
                <a16:creationId xmlns:a16="http://schemas.microsoft.com/office/drawing/2014/main" id="{E24EAB7A-A9EC-4BA3-8E28-288F62468B8D}"/>
              </a:ext>
            </a:extLst>
          </p:cNvPr>
          <p:cNvSpPr>
            <a:spLocks noGrp="1"/>
          </p:cNvSpPr>
          <p:nvPr>
            <p:ph type="subTitle" idx="1"/>
          </p:nvPr>
        </p:nvSpPr>
        <p:spPr>
          <a:xfrm>
            <a:off x="4515377" y="3996267"/>
            <a:ext cx="7177859" cy="2616198"/>
          </a:xfrm>
        </p:spPr>
        <p:txBody>
          <a:bodyPr>
            <a:normAutofit fontScale="85000" lnSpcReduction="10000"/>
          </a:bodyPr>
          <a:lstStyle/>
          <a:p>
            <a:pPr algn="ctr"/>
            <a:r>
              <a:rPr lang="en-US" dirty="0"/>
              <a:t>Compiled by </a:t>
            </a:r>
          </a:p>
          <a:p>
            <a:pPr algn="ctr"/>
            <a:r>
              <a:rPr lang="en-US" sz="3200" b="1" i="1" dirty="0" err="1">
                <a:latin typeface="Book Antiqua" panose="02040602050305030304" pitchFamily="18" charset="0"/>
              </a:rPr>
              <a:t>Hatuma</a:t>
            </a:r>
            <a:r>
              <a:rPr lang="en-US" sz="3200" b="1" i="1" dirty="0">
                <a:latin typeface="Book Antiqua" panose="02040602050305030304" pitchFamily="18" charset="0"/>
              </a:rPr>
              <a:t> </a:t>
            </a:r>
            <a:r>
              <a:rPr lang="en-US" sz="3200" b="1" i="1" dirty="0" err="1">
                <a:latin typeface="Book Antiqua" panose="02040602050305030304" pitchFamily="18" charset="0"/>
              </a:rPr>
              <a:t>Lishey</a:t>
            </a:r>
            <a:r>
              <a:rPr lang="en-US" sz="3200" b="1" i="1" dirty="0">
                <a:latin typeface="Book Antiqua" panose="02040602050305030304" pitchFamily="18" charset="0"/>
              </a:rPr>
              <a:t>  </a:t>
            </a:r>
            <a:r>
              <a:rPr lang="en-US" sz="3200" b="1" dirty="0"/>
              <a:t>and </a:t>
            </a:r>
            <a:r>
              <a:rPr lang="en-US" sz="3200" b="1" i="1" dirty="0"/>
              <a:t>Sikasukwe Aron</a:t>
            </a:r>
          </a:p>
          <a:p>
            <a:endParaRPr lang="en-US" sz="1600" b="1" dirty="0"/>
          </a:p>
          <a:p>
            <a:endParaRPr lang="en-US" sz="1600" b="1" dirty="0"/>
          </a:p>
          <a:p>
            <a:endParaRPr lang="en-US" sz="1600" b="1" dirty="0"/>
          </a:p>
          <a:p>
            <a:r>
              <a:rPr lang="en-US" sz="1600" b="1" dirty="0"/>
              <a:t>27</a:t>
            </a:r>
            <a:r>
              <a:rPr lang="en-US" sz="1600" b="1" baseline="30000" dirty="0"/>
              <a:t>th</a:t>
            </a:r>
            <a:r>
              <a:rPr lang="en-US" sz="1600" b="1" dirty="0"/>
              <a:t> December, 2021</a:t>
            </a:r>
          </a:p>
        </p:txBody>
      </p:sp>
    </p:spTree>
    <p:extLst>
      <p:ext uri="{BB962C8B-B14F-4D97-AF65-F5344CB8AC3E}">
        <p14:creationId xmlns:p14="http://schemas.microsoft.com/office/powerpoint/2010/main" val="1378620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D2EEC-4FDA-4805-A757-94FD0451C658}"/>
              </a:ext>
            </a:extLst>
          </p:cNvPr>
          <p:cNvSpPr>
            <a:spLocks noGrp="1"/>
          </p:cNvSpPr>
          <p:nvPr>
            <p:ph type="title"/>
          </p:nvPr>
        </p:nvSpPr>
        <p:spPr/>
        <p:txBody>
          <a:bodyPr/>
          <a:lstStyle/>
          <a:p>
            <a:r>
              <a:rPr lang="en-US" dirty="0"/>
              <a:t>CONTENT</a:t>
            </a:r>
          </a:p>
        </p:txBody>
      </p:sp>
      <p:sp>
        <p:nvSpPr>
          <p:cNvPr id="3" name="Content Placeholder 2">
            <a:extLst>
              <a:ext uri="{FF2B5EF4-FFF2-40B4-BE49-F238E27FC236}">
                <a16:creationId xmlns:a16="http://schemas.microsoft.com/office/drawing/2014/main" id="{854ADFA7-CA8D-4CFB-8A6C-CB36498EF0DC}"/>
              </a:ext>
            </a:extLst>
          </p:cNvPr>
          <p:cNvSpPr>
            <a:spLocks noGrp="1"/>
          </p:cNvSpPr>
          <p:nvPr>
            <p:ph idx="1"/>
          </p:nvPr>
        </p:nvSpPr>
        <p:spPr/>
        <p:txBody>
          <a:bodyPr/>
          <a:lstStyle/>
          <a:p>
            <a:r>
              <a:rPr lang="en-US" dirty="0"/>
              <a:t>INTRODUCTION TO EARTH OBSERVATIONS</a:t>
            </a:r>
          </a:p>
          <a:p>
            <a:r>
              <a:rPr lang="en-US" dirty="0"/>
              <a:t>AGRICULTURE MANAGEMENT</a:t>
            </a:r>
          </a:p>
          <a:p>
            <a:r>
              <a:rPr lang="en-US" dirty="0"/>
              <a:t>WATER RESOURCES  MANAGEMENT</a:t>
            </a:r>
          </a:p>
          <a:p>
            <a:r>
              <a:rPr lang="en-US" dirty="0"/>
              <a:t>DISASTER MANAGEMENT</a:t>
            </a:r>
          </a:p>
          <a:p>
            <a:r>
              <a:rPr lang="en-US" dirty="0"/>
              <a:t>CLIMATE CHANGE PREDICTIONS</a:t>
            </a:r>
          </a:p>
          <a:p>
            <a:endParaRPr lang="en-US" dirty="0"/>
          </a:p>
        </p:txBody>
      </p:sp>
    </p:spTree>
    <p:extLst>
      <p:ext uri="{BB962C8B-B14F-4D97-AF65-F5344CB8AC3E}">
        <p14:creationId xmlns:p14="http://schemas.microsoft.com/office/powerpoint/2010/main" val="572710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28C00-1770-47F0-982F-7AC3AF6DED81}"/>
              </a:ext>
            </a:extLst>
          </p:cNvPr>
          <p:cNvSpPr>
            <a:spLocks noGrp="1"/>
          </p:cNvSpPr>
          <p:nvPr>
            <p:ph type="title"/>
          </p:nvPr>
        </p:nvSpPr>
        <p:spPr/>
        <p:txBody>
          <a:bodyPr/>
          <a:lstStyle/>
          <a:p>
            <a:r>
              <a:rPr lang="en-US" dirty="0"/>
              <a:t>INTROCTION</a:t>
            </a:r>
          </a:p>
        </p:txBody>
      </p:sp>
      <p:sp>
        <p:nvSpPr>
          <p:cNvPr id="3" name="Content Placeholder 2">
            <a:extLst>
              <a:ext uri="{FF2B5EF4-FFF2-40B4-BE49-F238E27FC236}">
                <a16:creationId xmlns:a16="http://schemas.microsoft.com/office/drawing/2014/main" id="{2121593D-94CD-4583-89B0-E5586340C63E}"/>
              </a:ext>
            </a:extLst>
          </p:cNvPr>
          <p:cNvSpPr>
            <a:spLocks noGrp="1"/>
          </p:cNvSpPr>
          <p:nvPr>
            <p:ph idx="1"/>
          </p:nvPr>
        </p:nvSpPr>
        <p:spPr>
          <a:xfrm>
            <a:off x="1451579" y="1853754"/>
            <a:ext cx="9603275" cy="3714289"/>
          </a:xfrm>
        </p:spPr>
        <p:txBody>
          <a:bodyPr/>
          <a:lstStyle/>
          <a:p>
            <a:pPr algn="l"/>
            <a:endParaRPr lang="en-US" sz="1800" b="0" i="0" u="none" strike="noStrike" baseline="0" dirty="0">
              <a:solidFill>
                <a:srgbClr val="000000"/>
              </a:solidFill>
              <a:latin typeface="Wingdings" panose="05000000000000000000" pitchFamily="2" charset="2"/>
            </a:endParaRPr>
          </a:p>
          <a:p>
            <a:r>
              <a:rPr lang="en-US" i="0" u="none" strike="noStrike" baseline="0" dirty="0">
                <a:solidFill>
                  <a:srgbClr val="0070C0"/>
                </a:solidFill>
                <a:latin typeface="Book Antiqua" panose="02040602050305030304" pitchFamily="18" charset="0"/>
              </a:rPr>
              <a:t></a:t>
            </a:r>
            <a:r>
              <a:rPr lang="en-US" dirty="0">
                <a:solidFill>
                  <a:srgbClr val="0070C0"/>
                </a:solidFill>
                <a:latin typeface="Book Antiqua" panose="02040602050305030304" pitchFamily="18" charset="0"/>
              </a:rPr>
              <a:t>Earth observation </a:t>
            </a:r>
            <a:r>
              <a:rPr lang="en-US" dirty="0">
                <a:solidFill>
                  <a:srgbClr val="000000"/>
                </a:solidFill>
                <a:latin typeface="Book Antiqua" panose="02040602050305030304" pitchFamily="18" charset="0"/>
              </a:rPr>
              <a:t>is the art of  gathering  information about the planet earth’s physical, chemical and biological systems via remote sensing technologies. We</a:t>
            </a:r>
            <a:r>
              <a:rPr lang="en-US" i="0" u="none" strike="noStrike" baseline="0" dirty="0">
                <a:solidFill>
                  <a:srgbClr val="000000"/>
                </a:solidFill>
                <a:latin typeface="Book Antiqua" panose="02040602050305030304" pitchFamily="18" charset="0"/>
              </a:rPr>
              <a:t> observe the Earth’s surface at a distance and </a:t>
            </a:r>
            <a:r>
              <a:rPr lang="en-US" dirty="0">
                <a:solidFill>
                  <a:srgbClr val="000000"/>
                </a:solidFill>
                <a:latin typeface="Book Antiqua" panose="02040602050305030304" pitchFamily="18" charset="0"/>
              </a:rPr>
              <a:t>later </a:t>
            </a:r>
            <a:r>
              <a:rPr lang="en-US" i="0" u="none" strike="noStrike" baseline="0" dirty="0">
                <a:solidFill>
                  <a:srgbClr val="000000"/>
                </a:solidFill>
                <a:latin typeface="Book Antiqua" panose="02040602050305030304" pitchFamily="18" charset="0"/>
              </a:rPr>
              <a:t>interpret the images or numerical values obtained in order to acquire meaningful information of particular objects with the help of observation </a:t>
            </a:r>
            <a:r>
              <a:rPr lang="en-US" i="0" u="none" strike="noStrike" baseline="0" dirty="0" err="1">
                <a:solidFill>
                  <a:srgbClr val="000000"/>
                </a:solidFill>
                <a:latin typeface="Book Antiqua" panose="02040602050305030304" pitchFamily="18" charset="0"/>
              </a:rPr>
              <a:t>sattellites</a:t>
            </a:r>
            <a:r>
              <a:rPr lang="en-US" i="0" u="none" strike="noStrike" baseline="0" dirty="0">
                <a:solidFill>
                  <a:srgbClr val="000000"/>
                </a:solidFill>
                <a:latin typeface="Book Antiqua" panose="02040602050305030304" pitchFamily="18" charset="0"/>
              </a:rPr>
              <a:t>.</a:t>
            </a:r>
          </a:p>
          <a:p>
            <a:endParaRPr lang="en-US" dirty="0"/>
          </a:p>
        </p:txBody>
      </p:sp>
    </p:spTree>
    <p:extLst>
      <p:ext uri="{BB962C8B-B14F-4D97-AF65-F5344CB8AC3E}">
        <p14:creationId xmlns:p14="http://schemas.microsoft.com/office/powerpoint/2010/main" val="1434541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87A36-87D1-4308-8D34-FA3309766FC5}"/>
              </a:ext>
            </a:extLst>
          </p:cNvPr>
          <p:cNvSpPr>
            <a:spLocks noGrp="1"/>
          </p:cNvSpPr>
          <p:nvPr>
            <p:ph type="title"/>
          </p:nvPr>
        </p:nvSpPr>
        <p:spPr/>
        <p:txBody>
          <a:bodyPr/>
          <a:lstStyle/>
          <a:p>
            <a:r>
              <a:rPr lang="en-US" dirty="0"/>
              <a:t>AGRICULTURE MANAGEMENT</a:t>
            </a:r>
            <a:br>
              <a:rPr lang="en-US" dirty="0"/>
            </a:br>
            <a:endParaRPr lang="en-US" dirty="0"/>
          </a:p>
        </p:txBody>
      </p:sp>
      <p:sp>
        <p:nvSpPr>
          <p:cNvPr id="3" name="Content Placeholder 2">
            <a:extLst>
              <a:ext uri="{FF2B5EF4-FFF2-40B4-BE49-F238E27FC236}">
                <a16:creationId xmlns:a16="http://schemas.microsoft.com/office/drawing/2014/main" id="{FF0E7DBB-8770-4E0B-850D-5F6B1C6A059E}"/>
              </a:ext>
            </a:extLst>
          </p:cNvPr>
          <p:cNvSpPr>
            <a:spLocks noGrp="1"/>
          </p:cNvSpPr>
          <p:nvPr>
            <p:ph idx="1"/>
          </p:nvPr>
        </p:nvSpPr>
        <p:spPr/>
        <p:txBody>
          <a:bodyPr>
            <a:normAutofit fontScale="92500" lnSpcReduction="10000"/>
          </a:bodyPr>
          <a:lstStyle/>
          <a:p>
            <a:pPr algn="l">
              <a:buFont typeface="+mj-lt"/>
              <a:buAutoNum type="arabicPeriod"/>
            </a:pPr>
            <a:r>
              <a:rPr lang="en-US" b="1" i="0" dirty="0">
                <a:solidFill>
                  <a:srgbClr val="333333"/>
                </a:solidFill>
                <a:effectLst/>
                <a:latin typeface="CerebriSans"/>
              </a:rPr>
              <a:t>Weather predictability</a:t>
            </a:r>
          </a:p>
          <a:p>
            <a:pPr algn="l"/>
            <a:r>
              <a:rPr lang="en-US" b="0" i="0" dirty="0">
                <a:solidFill>
                  <a:srgbClr val="696969"/>
                </a:solidFill>
                <a:effectLst/>
                <a:latin typeface="CerebriSans"/>
              </a:rPr>
              <a:t>Floods, draughts, rainfall and serious weather events have significant impact on crops and livestock. For farmers, the earlier they have knowledge about upcoming weather patterns, the better. It allows them to prepare or react in a way that gives their yield the best chance of survival.</a:t>
            </a:r>
          </a:p>
          <a:p>
            <a:pPr algn="l">
              <a:buFont typeface="+mj-lt"/>
              <a:buAutoNum type="arabicPeriod" startAt="2"/>
            </a:pPr>
            <a:r>
              <a:rPr lang="en-US" b="1" i="0" dirty="0">
                <a:solidFill>
                  <a:srgbClr val="333333"/>
                </a:solidFill>
                <a:effectLst/>
                <a:latin typeface="CerebriSans"/>
              </a:rPr>
              <a:t>Monitoring crop health</a:t>
            </a:r>
          </a:p>
          <a:p>
            <a:pPr algn="l"/>
            <a:r>
              <a:rPr lang="en-US" b="0" i="0" dirty="0">
                <a:solidFill>
                  <a:srgbClr val="696969"/>
                </a:solidFill>
                <a:effectLst/>
                <a:latin typeface="CerebriSans"/>
              </a:rPr>
              <a:t>Satellites have the ability to detect crop conditions over thousands of square </a:t>
            </a:r>
            <a:r>
              <a:rPr lang="en-US" b="0" i="0" dirty="0" err="1">
                <a:solidFill>
                  <a:srgbClr val="696969"/>
                </a:solidFill>
                <a:effectLst/>
                <a:latin typeface="CerebriSans"/>
              </a:rPr>
              <a:t>metres</a:t>
            </a:r>
            <a:r>
              <a:rPr lang="en-US" b="0" i="0" dirty="0">
                <a:solidFill>
                  <a:srgbClr val="696969"/>
                </a:solidFill>
                <a:effectLst/>
                <a:latin typeface="CerebriSans"/>
              </a:rPr>
              <a:t>. Farmers can use satellite data to identify soil and crop conditions and characteristics, monitor growth, assess soil and irrigation requirements.</a:t>
            </a:r>
          </a:p>
          <a:p>
            <a:endParaRPr lang="en-US" dirty="0"/>
          </a:p>
        </p:txBody>
      </p:sp>
    </p:spTree>
    <p:extLst>
      <p:ext uri="{BB962C8B-B14F-4D97-AF65-F5344CB8AC3E}">
        <p14:creationId xmlns:p14="http://schemas.microsoft.com/office/powerpoint/2010/main" val="3510257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6A7D4-DC78-4AC8-A718-04164D49C5ED}"/>
              </a:ext>
            </a:extLst>
          </p:cNvPr>
          <p:cNvSpPr>
            <a:spLocks noGrp="1"/>
          </p:cNvSpPr>
          <p:nvPr>
            <p:ph type="title"/>
          </p:nvPr>
        </p:nvSpPr>
        <p:spPr/>
        <p:txBody>
          <a:bodyPr/>
          <a:lstStyle/>
          <a:p>
            <a:r>
              <a:rPr lang="en-US" dirty="0"/>
              <a:t>AGRICULTURE MANAGEMENT</a:t>
            </a:r>
          </a:p>
        </p:txBody>
      </p:sp>
      <p:sp>
        <p:nvSpPr>
          <p:cNvPr id="3" name="Content Placeholder 2">
            <a:extLst>
              <a:ext uri="{FF2B5EF4-FFF2-40B4-BE49-F238E27FC236}">
                <a16:creationId xmlns:a16="http://schemas.microsoft.com/office/drawing/2014/main" id="{2E864166-B3E6-45C9-88E4-3624285C8F5C}"/>
              </a:ext>
            </a:extLst>
          </p:cNvPr>
          <p:cNvSpPr>
            <a:spLocks noGrp="1"/>
          </p:cNvSpPr>
          <p:nvPr>
            <p:ph idx="1"/>
          </p:nvPr>
        </p:nvSpPr>
        <p:spPr/>
        <p:txBody>
          <a:bodyPr/>
          <a:lstStyle/>
          <a:p>
            <a:pPr algn="l">
              <a:buFont typeface="+mj-lt"/>
              <a:buAutoNum type="arabicPeriod" startAt="3"/>
            </a:pPr>
            <a:r>
              <a:rPr lang="en-US" b="1" i="0" dirty="0">
                <a:solidFill>
                  <a:srgbClr val="333333"/>
                </a:solidFill>
                <a:effectLst/>
                <a:latin typeface="CerebriSans"/>
              </a:rPr>
              <a:t>Water management</a:t>
            </a:r>
          </a:p>
          <a:p>
            <a:pPr algn="l"/>
            <a:r>
              <a:rPr lang="en-US" b="0" i="0" dirty="0">
                <a:solidFill>
                  <a:srgbClr val="696969"/>
                </a:solidFill>
                <a:effectLst/>
                <a:latin typeface="CerebriSans"/>
              </a:rPr>
              <a:t>Information from satellite technology can tell farmers where water needs to be distributed, helping to prevent over- or under irrigation and potentially making huge savings to the farm’s water supply. Water conservation is an important issue, and inefficient use of water can be not only costly to a farmer, but also to the wider community, and the environment.</a:t>
            </a:r>
          </a:p>
          <a:p>
            <a:endParaRPr lang="en-US" dirty="0"/>
          </a:p>
        </p:txBody>
      </p:sp>
    </p:spTree>
    <p:extLst>
      <p:ext uri="{BB962C8B-B14F-4D97-AF65-F5344CB8AC3E}">
        <p14:creationId xmlns:p14="http://schemas.microsoft.com/office/powerpoint/2010/main" val="41376437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1B955-2F73-4B3A-9377-D25BD90FB24B}"/>
              </a:ext>
            </a:extLst>
          </p:cNvPr>
          <p:cNvSpPr>
            <a:spLocks noGrp="1"/>
          </p:cNvSpPr>
          <p:nvPr>
            <p:ph type="title"/>
          </p:nvPr>
        </p:nvSpPr>
        <p:spPr/>
        <p:txBody>
          <a:bodyPr/>
          <a:lstStyle/>
          <a:p>
            <a:r>
              <a:rPr lang="en-US" dirty="0"/>
              <a:t>AGRICULTURE MANAGEMENT</a:t>
            </a:r>
          </a:p>
        </p:txBody>
      </p:sp>
      <p:sp>
        <p:nvSpPr>
          <p:cNvPr id="3" name="Content Placeholder 2">
            <a:extLst>
              <a:ext uri="{FF2B5EF4-FFF2-40B4-BE49-F238E27FC236}">
                <a16:creationId xmlns:a16="http://schemas.microsoft.com/office/drawing/2014/main" id="{14C35CCB-292E-4E9E-9815-A99AB1A38DCF}"/>
              </a:ext>
            </a:extLst>
          </p:cNvPr>
          <p:cNvSpPr>
            <a:spLocks noGrp="1"/>
          </p:cNvSpPr>
          <p:nvPr>
            <p:ph idx="1"/>
          </p:nvPr>
        </p:nvSpPr>
        <p:spPr/>
        <p:txBody>
          <a:bodyPr>
            <a:normAutofit fontScale="85000" lnSpcReduction="10000"/>
          </a:bodyPr>
          <a:lstStyle/>
          <a:p>
            <a:pPr algn="l">
              <a:buFont typeface="+mj-lt"/>
              <a:buAutoNum type="arabicPeriod" startAt="4"/>
            </a:pPr>
            <a:r>
              <a:rPr lang="en-US" b="1" i="0" dirty="0" err="1">
                <a:solidFill>
                  <a:srgbClr val="333333"/>
                </a:solidFill>
                <a:effectLst/>
                <a:latin typeface="CerebriSans"/>
              </a:rPr>
              <a:t>Fertiliser</a:t>
            </a:r>
            <a:r>
              <a:rPr lang="en-US" b="1" i="0" dirty="0">
                <a:solidFill>
                  <a:srgbClr val="333333"/>
                </a:solidFill>
                <a:effectLst/>
                <a:latin typeface="CerebriSans"/>
              </a:rPr>
              <a:t> application</a:t>
            </a:r>
          </a:p>
          <a:p>
            <a:pPr algn="l"/>
            <a:r>
              <a:rPr lang="en-US" b="0" i="0" dirty="0">
                <a:solidFill>
                  <a:srgbClr val="696969"/>
                </a:solidFill>
                <a:effectLst/>
                <a:latin typeface="CerebriSans"/>
              </a:rPr>
              <a:t>Not all crops have the same requirements, so blanket distribution of </a:t>
            </a:r>
            <a:r>
              <a:rPr lang="en-US" b="0" i="0" dirty="0" err="1">
                <a:solidFill>
                  <a:srgbClr val="696969"/>
                </a:solidFill>
                <a:effectLst/>
                <a:latin typeface="CerebriSans"/>
              </a:rPr>
              <a:t>fertiliser</a:t>
            </a:r>
            <a:r>
              <a:rPr lang="en-US" b="0" i="0" dirty="0">
                <a:solidFill>
                  <a:srgbClr val="696969"/>
                </a:solidFill>
                <a:effectLst/>
                <a:latin typeface="CerebriSans"/>
              </a:rPr>
              <a:t> won’t always result in the best yield. Satellite data helps farmers apply accurate amounts of </a:t>
            </a:r>
            <a:r>
              <a:rPr lang="en-US" b="0" i="0" dirty="0" err="1">
                <a:solidFill>
                  <a:srgbClr val="696969"/>
                </a:solidFill>
                <a:effectLst/>
                <a:latin typeface="CerebriSans"/>
              </a:rPr>
              <a:t>fertiliser</a:t>
            </a:r>
            <a:r>
              <a:rPr lang="en-US" b="0" i="0" dirty="0">
                <a:solidFill>
                  <a:srgbClr val="696969"/>
                </a:solidFill>
                <a:effectLst/>
                <a:latin typeface="CerebriSans"/>
              </a:rPr>
              <a:t> to best suit the requirements of particular parts of a field.</a:t>
            </a:r>
          </a:p>
          <a:p>
            <a:pPr algn="l">
              <a:buFont typeface="+mj-lt"/>
              <a:buAutoNum type="arabicPeriod" startAt="5"/>
            </a:pPr>
            <a:r>
              <a:rPr lang="en-US" b="1" i="0" dirty="0">
                <a:solidFill>
                  <a:srgbClr val="333333"/>
                </a:solidFill>
                <a:effectLst/>
                <a:latin typeface="CerebriSans"/>
              </a:rPr>
              <a:t>Autonomous tractors</a:t>
            </a:r>
          </a:p>
          <a:p>
            <a:pPr algn="l"/>
            <a:r>
              <a:rPr lang="en-US" b="0" i="0" dirty="0">
                <a:solidFill>
                  <a:srgbClr val="696969"/>
                </a:solidFill>
                <a:effectLst/>
                <a:latin typeface="CerebriSans"/>
              </a:rPr>
              <a:t>Tractors and machinery equipped with tracking and sensor technology use satellite data to calculate optimal routes. This level of autonomy </a:t>
            </a:r>
            <a:r>
              <a:rPr lang="en-US" b="0" i="0" dirty="0" err="1">
                <a:solidFill>
                  <a:srgbClr val="696969"/>
                </a:solidFill>
                <a:effectLst/>
                <a:latin typeface="CerebriSans"/>
              </a:rPr>
              <a:t>maximises</a:t>
            </a:r>
            <a:r>
              <a:rPr lang="en-US" b="0" i="0" dirty="0">
                <a:solidFill>
                  <a:srgbClr val="696969"/>
                </a:solidFill>
                <a:effectLst/>
                <a:latin typeface="CerebriSans"/>
              </a:rPr>
              <a:t> efficiency and frees farmers up to focus on other necessary tasks. Autonomous machinery also results in less waste – tractors only go where it’s essential.</a:t>
            </a:r>
          </a:p>
          <a:p>
            <a:pPr algn="l"/>
            <a:r>
              <a:rPr lang="en-US" b="0" i="0" dirty="0">
                <a:solidFill>
                  <a:srgbClr val="696969"/>
                </a:solidFill>
                <a:effectLst/>
                <a:latin typeface="CerebriSans"/>
              </a:rPr>
              <a:t> </a:t>
            </a:r>
          </a:p>
          <a:p>
            <a:endParaRPr lang="en-US" dirty="0"/>
          </a:p>
        </p:txBody>
      </p:sp>
    </p:spTree>
    <p:extLst>
      <p:ext uri="{BB962C8B-B14F-4D97-AF65-F5344CB8AC3E}">
        <p14:creationId xmlns:p14="http://schemas.microsoft.com/office/powerpoint/2010/main" val="31867028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B1A2B-F0FC-486D-AA97-FF81E3778A0D}"/>
              </a:ext>
            </a:extLst>
          </p:cNvPr>
          <p:cNvSpPr>
            <a:spLocks noGrp="1"/>
          </p:cNvSpPr>
          <p:nvPr>
            <p:ph type="title"/>
          </p:nvPr>
        </p:nvSpPr>
        <p:spPr/>
        <p:txBody>
          <a:bodyPr/>
          <a:lstStyle/>
          <a:p>
            <a:r>
              <a:rPr lang="en-US" dirty="0"/>
              <a:t>AGRICULTURE MANAGEMENT</a:t>
            </a:r>
          </a:p>
        </p:txBody>
      </p:sp>
      <p:sp>
        <p:nvSpPr>
          <p:cNvPr id="3" name="Content Placeholder 2">
            <a:extLst>
              <a:ext uri="{FF2B5EF4-FFF2-40B4-BE49-F238E27FC236}">
                <a16:creationId xmlns:a16="http://schemas.microsoft.com/office/drawing/2014/main" id="{69050789-5C8C-4DC2-8FDD-4002FC6AAC4A}"/>
              </a:ext>
            </a:extLst>
          </p:cNvPr>
          <p:cNvSpPr>
            <a:spLocks noGrp="1"/>
          </p:cNvSpPr>
          <p:nvPr>
            <p:ph idx="1"/>
          </p:nvPr>
        </p:nvSpPr>
        <p:spPr/>
        <p:txBody>
          <a:bodyPr/>
          <a:lstStyle/>
          <a:p>
            <a:pPr algn="l">
              <a:buFont typeface="+mj-lt"/>
              <a:buAutoNum type="arabicPeriod" startAt="6"/>
            </a:pPr>
            <a:r>
              <a:rPr lang="en-US" b="1" i="0" dirty="0">
                <a:solidFill>
                  <a:srgbClr val="333333"/>
                </a:solidFill>
                <a:effectLst/>
                <a:latin typeface="CerebriSans"/>
              </a:rPr>
              <a:t>Biomass mapping</a:t>
            </a:r>
          </a:p>
          <a:p>
            <a:pPr algn="l"/>
            <a:r>
              <a:rPr lang="en-US" b="0" i="0" dirty="0">
                <a:solidFill>
                  <a:srgbClr val="696969"/>
                </a:solidFill>
                <a:effectLst/>
                <a:latin typeface="CerebriSans"/>
              </a:rPr>
              <a:t>Using satellite imagery, farmers can accurately </a:t>
            </a:r>
            <a:r>
              <a:rPr lang="en-US" b="0" i="0" dirty="0" err="1">
                <a:solidFill>
                  <a:srgbClr val="696969"/>
                </a:solidFill>
                <a:effectLst/>
                <a:latin typeface="CerebriSans"/>
              </a:rPr>
              <a:t>visualise</a:t>
            </a:r>
            <a:r>
              <a:rPr lang="en-US" b="0" i="0" dirty="0">
                <a:solidFill>
                  <a:srgbClr val="696969"/>
                </a:solidFill>
                <a:effectLst/>
                <a:latin typeface="CerebriSans"/>
              </a:rPr>
              <a:t> what is happening on their land, and track changes by day, month, or season to quickly understand the impacts of growth, change or weather. A tool like </a:t>
            </a:r>
            <a:r>
              <a:rPr lang="en-US" b="0" i="0" dirty="0" err="1">
                <a:solidFill>
                  <a:srgbClr val="696969"/>
                </a:solidFill>
                <a:effectLst/>
                <a:latin typeface="CerebriSans"/>
              </a:rPr>
              <a:t>DechipherAg</a:t>
            </a:r>
            <a:r>
              <a:rPr lang="en-US" b="0" i="0" dirty="0">
                <a:solidFill>
                  <a:srgbClr val="696969"/>
                </a:solidFill>
                <a:effectLst/>
                <a:latin typeface="CerebriSans"/>
              </a:rPr>
              <a:t> lets you upload farm boundaries, compare biomass by location and season, and </a:t>
            </a:r>
            <a:r>
              <a:rPr lang="en-US" b="0" i="0" dirty="0" err="1">
                <a:solidFill>
                  <a:srgbClr val="696969"/>
                </a:solidFill>
                <a:effectLst/>
                <a:latin typeface="CerebriSans"/>
              </a:rPr>
              <a:t>analyse</a:t>
            </a:r>
            <a:r>
              <a:rPr lang="en-US" b="0" i="0" dirty="0">
                <a:solidFill>
                  <a:srgbClr val="696969"/>
                </a:solidFill>
                <a:effectLst/>
                <a:latin typeface="CerebriSans"/>
              </a:rPr>
              <a:t> that biomass charting for the current and past three years.</a:t>
            </a:r>
          </a:p>
          <a:p>
            <a:endParaRPr lang="en-US" dirty="0"/>
          </a:p>
        </p:txBody>
      </p:sp>
    </p:spTree>
    <p:extLst>
      <p:ext uri="{BB962C8B-B14F-4D97-AF65-F5344CB8AC3E}">
        <p14:creationId xmlns:p14="http://schemas.microsoft.com/office/powerpoint/2010/main" val="22122540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1513C-5D9A-4336-994A-FBA963E50F01}"/>
              </a:ext>
            </a:extLst>
          </p:cNvPr>
          <p:cNvSpPr>
            <a:spLocks noGrp="1"/>
          </p:cNvSpPr>
          <p:nvPr>
            <p:ph type="title"/>
          </p:nvPr>
        </p:nvSpPr>
        <p:spPr/>
        <p:txBody>
          <a:bodyPr/>
          <a:lstStyle/>
          <a:p>
            <a:r>
              <a:rPr lang="en-US" dirty="0"/>
              <a:t>AGRICULTURE MANAGEMENT</a:t>
            </a:r>
          </a:p>
        </p:txBody>
      </p:sp>
      <p:sp>
        <p:nvSpPr>
          <p:cNvPr id="3" name="Content Placeholder 2">
            <a:extLst>
              <a:ext uri="{FF2B5EF4-FFF2-40B4-BE49-F238E27FC236}">
                <a16:creationId xmlns:a16="http://schemas.microsoft.com/office/drawing/2014/main" id="{716AC414-73BA-464E-84F6-57EAE3BDDE7A}"/>
              </a:ext>
            </a:extLst>
          </p:cNvPr>
          <p:cNvSpPr>
            <a:spLocks noGrp="1"/>
          </p:cNvSpPr>
          <p:nvPr>
            <p:ph idx="1"/>
          </p:nvPr>
        </p:nvSpPr>
        <p:spPr/>
        <p:txBody>
          <a:bodyPr/>
          <a:lstStyle/>
          <a:p>
            <a:pPr algn="l">
              <a:buFont typeface="+mj-lt"/>
              <a:buAutoNum type="arabicPeriod" startAt="7"/>
            </a:pPr>
            <a:r>
              <a:rPr lang="en-US" b="1" i="0" dirty="0">
                <a:solidFill>
                  <a:srgbClr val="333333"/>
                </a:solidFill>
                <a:effectLst/>
                <a:latin typeface="CerebriSans"/>
              </a:rPr>
              <a:t>Collaborating with drone technology</a:t>
            </a:r>
          </a:p>
          <a:p>
            <a:pPr algn="l"/>
            <a:r>
              <a:rPr lang="en-US" b="0" i="0" dirty="0">
                <a:solidFill>
                  <a:srgbClr val="696969"/>
                </a:solidFill>
                <a:effectLst/>
                <a:latin typeface="CerebriSans"/>
              </a:rPr>
              <a:t>There are instances where drones (or UAVs) don’t necessarily compete with satellite technology, but complement them. For example, issues identified on a satellite can be tackled by sending a drone to the area for hyper-local evaluation.</a:t>
            </a:r>
          </a:p>
          <a:p>
            <a:pPr algn="l"/>
            <a:r>
              <a:rPr lang="en-US" b="0" i="0" dirty="0">
                <a:solidFill>
                  <a:srgbClr val="696969"/>
                </a:solidFill>
                <a:effectLst/>
                <a:latin typeface="CerebriSans"/>
              </a:rPr>
              <a:t> </a:t>
            </a:r>
          </a:p>
          <a:p>
            <a:pPr algn="l"/>
            <a:r>
              <a:rPr lang="en-US" b="0" i="0">
                <a:solidFill>
                  <a:srgbClr val="696969"/>
                </a:solidFill>
                <a:effectLst/>
                <a:latin typeface="CerebriSans"/>
              </a:rPr>
              <a:t>Satellites are already playing a crucial part in precision agriculture and it’s interesting to see how technology is evolving to further leverage the insights that these ‘eyes in the sky’ can provide.</a:t>
            </a:r>
          </a:p>
          <a:p>
            <a:endParaRPr lang="en-US"/>
          </a:p>
        </p:txBody>
      </p:sp>
    </p:spTree>
    <p:extLst>
      <p:ext uri="{BB962C8B-B14F-4D97-AF65-F5344CB8AC3E}">
        <p14:creationId xmlns:p14="http://schemas.microsoft.com/office/powerpoint/2010/main" val="62379705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137</TotalTime>
  <Words>508</Words>
  <Application>Microsoft Office PowerPoint</Application>
  <PresentationFormat>Widescreen</PresentationFormat>
  <Paragraphs>38</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Book Antiqua</vt:lpstr>
      <vt:lpstr>CerebriSans</vt:lpstr>
      <vt:lpstr>Gill Sans MT</vt:lpstr>
      <vt:lpstr>Wingdings</vt:lpstr>
      <vt:lpstr>Gallery</vt:lpstr>
      <vt:lpstr>EARTH OBSERVATION AND SATELLITES USE </vt:lpstr>
      <vt:lpstr>CONTENT</vt:lpstr>
      <vt:lpstr>INTROCTION</vt:lpstr>
      <vt:lpstr>AGRICULTURE MANAGEMENT </vt:lpstr>
      <vt:lpstr>AGRICULTURE MANAGEMENT</vt:lpstr>
      <vt:lpstr>AGRICULTURE MANAGEMENT</vt:lpstr>
      <vt:lpstr>AGRICULTURE MANAGEMENT</vt:lpstr>
      <vt:lpstr>AGRICULTURE MANAGEMENT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EARTH OBSERVATION AND SATELLITES USE </dc:title>
  <dc:creator>Aron</dc:creator>
  <cp:lastModifiedBy>Aron</cp:lastModifiedBy>
  <cp:revision>1</cp:revision>
  <dcterms:created xsi:type="dcterms:W3CDTF">2021-12-27T13:18:14Z</dcterms:created>
  <dcterms:modified xsi:type="dcterms:W3CDTF">2021-12-27T15:35:37Z</dcterms:modified>
</cp:coreProperties>
</file>