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A9A-3C73-4F65-8A1F-C2138CB1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AECE6-54DA-4D45-894D-F7E578CB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8F2E-EA8F-4B36-9FC5-CB6A6EDE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22FB-8B54-439A-8E30-74AF41B4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C04D-E896-4D2A-8830-4094DA80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F964-1A31-4558-A7EF-3110E190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27677-145E-4D9B-8CF2-6A2079986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D94D-E71C-4CC4-8C5F-D6B7461C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1A2F-A535-4775-BBD7-262D899D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4D02-4155-4D08-B8D7-9F8523F9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7D07E-3563-4BD1-B017-A3C1BFB8E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6B5BB-1E4A-4EA2-A871-1BC2A13B9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73C7-0A5F-4D36-A2F1-B6F45091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FF42-5CA9-4DC6-B9B7-69A54ADF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D204-DE0E-47D1-9E79-82714D9F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4968-7C24-494B-B26B-F246BB4E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6DAB-7608-4661-A72C-E512716D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4C772-EEDB-4F46-A320-298D4022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C142-1A64-44EF-BF01-CAA263B2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0A07-7539-42CF-9FF4-CDE2BCA3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61B5-D860-45CF-B9F9-7DD6F875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C405F-E567-4C9C-9A8F-661A6382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0D67-117D-451C-9096-A87749A5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5E80-5BE8-4904-87D2-C825AC9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CD2F-4B24-4001-AFC4-19ACAC4D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D34B-02B9-418D-8D84-998B3938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5708-BF06-4C16-AD50-7147DE874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A2D7E-DB37-4C58-8D64-BD9CE64E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576F-1F1E-49F6-8854-DACE993B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38B9D-CD04-4D19-B4C9-EB7EB7DB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4A25-EB04-4FBF-B816-12DB1AC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303F-3B9D-412D-B8DA-40E889D6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744C1-477C-47DB-9676-7D4C31C9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EBA8F-0AC5-4CA4-ACFA-AA5ACBBA3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E7F44-0384-4846-980F-B99B34757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73C39-67DF-4EC0-918D-F44C66AE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2E4AF-4E47-41B8-BC00-F44F7CF5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83ABF-0001-4990-8808-E7770FA9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BB295-4A44-443B-ACD2-8F789E44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56A9-9FE5-457A-8FBF-E4A7CE66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8988E-26BD-459F-A265-13B60E3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B5B39-4F3C-45A0-8BCE-DFFD570E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67F5A-4744-4363-95D6-481F59E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857E4-23AF-41E8-B976-70C79256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934DC-51CB-4A1A-88E7-45E867BF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4E243-0FE4-4BFD-9F05-BB6AF38A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B51-8B53-464C-94BB-E931808C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88BD-1154-445D-832F-32FDCE728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65186-D878-41E9-AF01-2746FAED9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166AD-6439-42EE-B262-6465E532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103A-AF1C-433F-86CF-B33E74C3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547B5-3731-45E4-9907-87F6BF79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08AF-7501-4589-9E2E-87C684CB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CAF17-B266-477F-B0D9-F007789D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6F8C-54C9-4B55-9DB3-9B72CA37A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C412F-CF85-4525-BA47-123C095F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FDAB-0643-4CE5-AA73-591EC80B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7B81-121A-48DF-A3B4-8D0E0F4F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83FDB-5CF8-4AC4-B70D-58F2D71B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779A4-9136-46FB-BAED-6B9714B24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91D4-A9C7-46A3-8CF9-62A04D201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01F7-4A69-436F-8769-4F420C6B3B4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50FE-8486-4244-A6BE-B57D46A1A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68A5-5F26-4CE6-8276-87683141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02A9-8182-446F-B7C0-3ABF4241F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8C8EC4-5AA3-4FD7-A1AC-C34703E7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109" y="1348798"/>
            <a:ext cx="6892636" cy="56477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+mn-lt"/>
              </a:rPr>
              <a:t>THE ILUMIDE BELT OF ZAMBIA</a:t>
            </a:r>
            <a:br>
              <a:rPr lang="en-US" sz="5400" dirty="0"/>
            </a:br>
            <a:r>
              <a:rPr lang="en-US" sz="2400" dirty="0"/>
              <a:t>by</a:t>
            </a:r>
            <a:br>
              <a:rPr lang="en-US" dirty="0"/>
            </a:br>
            <a:r>
              <a:rPr lang="en-US" sz="2800" b="1" dirty="0">
                <a:latin typeface="+mn-lt"/>
              </a:rPr>
              <a:t>SIKASUKWE ARON</a:t>
            </a:r>
            <a:br>
              <a:rPr lang="en-US" sz="2000" dirty="0"/>
            </a:br>
            <a:r>
              <a:rPr lang="en-US" sz="2000" dirty="0">
                <a:solidFill>
                  <a:schemeClr val="accent1"/>
                </a:solidFill>
              </a:rPr>
              <a:t>2018202006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C8BA9-7FBB-4BE2-9784-9604189F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5" y="485630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2664-A347-4978-9435-201C9349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+mn-lt"/>
              </a:rPr>
              <a:t>EVOLUTION OF THE ILUMIDE BELT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6390-6565-4519-996E-53502F78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800" dirty="0">
                <a:latin typeface="+mj-lt"/>
              </a:rPr>
              <a:t>Poorly constrained protracted phase of extension and thinning of the crust commenced  as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early as ~ 1800 Ma </a:t>
            </a:r>
            <a:r>
              <a:rPr lang="en-US" altLang="en-US" sz="2800" dirty="0">
                <a:latin typeface="+mj-lt"/>
              </a:rPr>
              <a:t>and accommodated along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traverse NW directed faults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</a:rPr>
              <a:t> The thinning crust gave rise to 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granite magmatism </a:t>
            </a:r>
            <a:r>
              <a:rPr lang="en-US" altLang="en-US" sz="2800" dirty="0">
                <a:latin typeface="+mj-lt"/>
              </a:rPr>
              <a:t>through out the Irumide Belt around ~1400 Ma (The </a:t>
            </a:r>
            <a:r>
              <a:rPr lang="en-US" altLang="en-US" sz="2800" dirty="0" err="1">
                <a:latin typeface="+mj-lt"/>
              </a:rPr>
              <a:t>Mutangoshi</a:t>
            </a:r>
            <a:r>
              <a:rPr lang="en-US" altLang="en-US" sz="2800" dirty="0">
                <a:latin typeface="+mj-lt"/>
              </a:rPr>
              <a:t> gneissic granite (</a:t>
            </a:r>
            <a:r>
              <a:rPr lang="en-US" altLang="en-US" sz="2800" dirty="0" err="1">
                <a:latin typeface="+mj-lt"/>
              </a:rPr>
              <a:t>Chinsali</a:t>
            </a:r>
            <a:r>
              <a:rPr lang="en-US" altLang="en-US" sz="2800" dirty="0">
                <a:latin typeface="+mj-lt"/>
              </a:rPr>
              <a:t>) 1407±71 Ma      Rb-Sr.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Compression started around~1350 Ma </a:t>
            </a:r>
            <a:r>
              <a:rPr lang="en-US" altLang="en-US" sz="2800" dirty="0">
                <a:latin typeface="+mj-lt"/>
              </a:rPr>
              <a:t>though poorly documented, by various Rb-Sr and K-</a:t>
            </a:r>
            <a:r>
              <a:rPr lang="en-US" altLang="en-US" sz="2800" dirty="0" err="1">
                <a:latin typeface="+mj-lt"/>
              </a:rPr>
              <a:t>Ar</a:t>
            </a:r>
            <a:r>
              <a:rPr lang="en-US" altLang="en-US" sz="2800" dirty="0">
                <a:latin typeface="+mj-lt"/>
              </a:rPr>
              <a:t> age </a:t>
            </a:r>
            <a:r>
              <a:rPr lang="en-US" altLang="en-US" sz="2800" dirty="0" err="1">
                <a:latin typeface="+mj-lt"/>
              </a:rPr>
              <a:t>datings</a:t>
            </a:r>
            <a:r>
              <a:rPr lang="en-US" altLang="en-US" sz="2800" dirty="0">
                <a:latin typeface="+mj-l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7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DFA0-D6EC-400A-8A86-CC351E5C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</a:rPr>
              <a:t>EVOLUTION OF THE ILUMIDE BELT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223F-D993-49E9-91FE-FEA54FCF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Further compression and 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related granitoid magmatism </a:t>
            </a:r>
            <a:r>
              <a:rPr lang="en-US" altLang="en-US" dirty="0">
                <a:latin typeface="+mj-lt"/>
              </a:rPr>
              <a:t>occurred between 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1180-1040 Ma. </a:t>
            </a:r>
            <a:r>
              <a:rPr lang="en-US" altLang="en-US" dirty="0">
                <a:latin typeface="+mj-lt"/>
              </a:rPr>
              <a:t>This phase is constrained mainly by resetting of 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Rb-Sr </a:t>
            </a:r>
            <a:r>
              <a:rPr lang="en-US" altLang="en-US" dirty="0">
                <a:latin typeface="+mj-lt"/>
              </a:rPr>
              <a:t>and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 K-Ar. </a:t>
            </a:r>
            <a:r>
              <a:rPr lang="en-US" altLang="en-US" dirty="0">
                <a:latin typeface="+mj-lt"/>
              </a:rPr>
              <a:t>systems.1140±54, </a:t>
            </a:r>
            <a:r>
              <a:rPr lang="en-US" altLang="en-US" dirty="0" err="1">
                <a:latin typeface="+mj-lt"/>
              </a:rPr>
              <a:t>Nthonga</a:t>
            </a:r>
            <a:r>
              <a:rPr lang="en-US" altLang="en-US" dirty="0">
                <a:latin typeface="+mj-lt"/>
              </a:rPr>
              <a:t> Granite (</a:t>
            </a:r>
            <a:r>
              <a:rPr lang="en-US" altLang="en-US" dirty="0" err="1">
                <a:latin typeface="+mj-lt"/>
              </a:rPr>
              <a:t>Mafingi</a:t>
            </a:r>
            <a:r>
              <a:rPr lang="en-US" altLang="en-US" dirty="0">
                <a:latin typeface="+mj-lt"/>
              </a:rPr>
              <a:t> Hills, NE Zambia).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C00000"/>
                </a:solidFill>
                <a:latin typeface="+mj-lt"/>
              </a:rPr>
              <a:t>Late magmatism emplaced the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Kaunga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and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Lufila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Granites, </a:t>
            </a:r>
            <a:r>
              <a:rPr lang="en-US" altLang="en-US" dirty="0" err="1">
                <a:latin typeface="+mj-lt"/>
              </a:rPr>
              <a:t>Chinsali</a:t>
            </a:r>
            <a:r>
              <a:rPr lang="en-US" altLang="en-US" dirty="0">
                <a:latin typeface="+mj-lt"/>
              </a:rPr>
              <a:t> (970±5 Ma) U-Pb, 947±89 Ma (1088±159 Ma).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6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D8C5-3BAA-4A32-93F8-4849768E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9" y="321461"/>
            <a:ext cx="8541327" cy="846931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+mn-lt"/>
              </a:rPr>
              <a:t>REGIONAL SETTING OF THE ILUMIDE BELT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9C52C8-3004-47E6-8219-E76B26297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9" r="20757" b="31628"/>
          <a:stretch>
            <a:fillRect/>
          </a:stretch>
        </p:blipFill>
        <p:spPr>
          <a:xfrm>
            <a:off x="1386153" y="1656315"/>
            <a:ext cx="7079673" cy="4572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E287D83B-739B-4861-A322-6D4295D23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0161" y="1605359"/>
            <a:ext cx="3284227" cy="1371600"/>
          </a:xfrm>
          <a:prstGeom prst="wedgeRoundRectCallout">
            <a:avLst>
              <a:gd name="adj1" fmla="val -127750"/>
              <a:gd name="adj2" fmla="val 11666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Structural trends of Irumide belt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(NE –SW)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76D89E8A-1C69-46DC-8C47-26D42A26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275" y="2976959"/>
            <a:ext cx="2957226" cy="1231503"/>
          </a:xfrm>
          <a:prstGeom prst="wedgeRoundRectCallout">
            <a:avLst>
              <a:gd name="adj1" fmla="val -137579"/>
              <a:gd name="adj2" fmla="val 426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The Irumide Belt </a:t>
            </a:r>
            <a:r>
              <a:rPr lang="en-US" altLang="en-US" sz="1600" dirty="0">
                <a:latin typeface="Verdana" panose="020B0604030504040204" pitchFamily="34" charset="0"/>
              </a:rPr>
              <a:t>(NE –SW)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DD4B710-17E5-4133-8849-47A442EE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308" y="4171716"/>
            <a:ext cx="2957227" cy="1371600"/>
          </a:xfrm>
          <a:prstGeom prst="wedgeRoundRectCallout">
            <a:avLst>
              <a:gd name="adj1" fmla="val -173634"/>
              <a:gd name="adj2" fmla="val 379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Choma-Kalomo Block (NE –SW) 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D7432CD9-EC29-4482-8957-C456D7E0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219" y="6187440"/>
            <a:ext cx="2895607" cy="685800"/>
          </a:xfrm>
          <a:prstGeom prst="wedgeRoundRectCallout">
            <a:avLst>
              <a:gd name="adj1" fmla="val -96759"/>
              <a:gd name="adj2" fmla="val -1541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Structural trends of CKB (NE –SW) </a:t>
            </a:r>
          </a:p>
        </p:txBody>
      </p:sp>
    </p:spTree>
    <p:extLst>
      <p:ext uri="{BB962C8B-B14F-4D97-AF65-F5344CB8AC3E}">
        <p14:creationId xmlns:p14="http://schemas.microsoft.com/office/powerpoint/2010/main" val="13192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B285-28C8-4065-B5B6-019659DB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latin typeface="+mn-lt"/>
              </a:rPr>
              <a:t>REGIONAL SETTING CONT’S</a:t>
            </a:r>
            <a:endParaRPr lang="en-US" sz="3600" b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362AF-E1EE-45FF-964C-6754BC868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</a:rPr>
              <a:t>Correlation of the 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Choma-Kalomo Block </a:t>
            </a:r>
            <a:r>
              <a:rPr lang="en-US" altLang="en-US" sz="2800" dirty="0">
                <a:latin typeface="+mj-lt"/>
              </a:rPr>
              <a:t>and 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the Irumide Belt </a:t>
            </a:r>
            <a:r>
              <a:rPr lang="en-US" altLang="en-US" sz="2800" dirty="0">
                <a:latin typeface="+mj-lt"/>
              </a:rPr>
              <a:t>is the fact that they both have 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NE-SW structural trends </a:t>
            </a:r>
            <a:r>
              <a:rPr lang="en-US" altLang="en-US" sz="2800" dirty="0">
                <a:latin typeface="+mj-lt"/>
              </a:rPr>
              <a:t>and they are both 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Mesoproterozoic in 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</a:rPr>
              <a:t>Irumide Belt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+mj-lt"/>
              </a:rPr>
              <a:t>Daly (1986) 1407±39 Ma (Rb-Sr whole rock isochron of </a:t>
            </a:r>
            <a:r>
              <a:rPr lang="en-US" altLang="en-US" sz="2400" dirty="0" err="1">
                <a:latin typeface="+mj-lt"/>
              </a:rPr>
              <a:t>Mutangoshi</a:t>
            </a:r>
            <a:r>
              <a:rPr lang="en-US" altLang="en-US" sz="2400" dirty="0">
                <a:latin typeface="+mj-lt"/>
              </a:rPr>
              <a:t> gneisses).</a:t>
            </a:r>
            <a:br>
              <a:rPr lang="en-US" altLang="en-US" sz="2400" dirty="0">
                <a:latin typeface="+mj-lt"/>
              </a:rPr>
            </a:br>
            <a:endParaRPr lang="en-US" altLang="en-US" sz="24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</a:rPr>
              <a:t>Choma-Kalomo Block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+mj-lt"/>
              </a:rPr>
              <a:t>Hanson et al (1988) 1343±6 Ma (U-Pb zircon upper intercept age for </a:t>
            </a:r>
            <a:r>
              <a:rPr lang="en-US" altLang="en-US" sz="2400" dirty="0" err="1">
                <a:latin typeface="+mj-lt"/>
              </a:rPr>
              <a:t>Zongwe</a:t>
            </a:r>
            <a:r>
              <a:rPr lang="en-US" altLang="en-US" sz="2400" dirty="0">
                <a:latin typeface="+mj-lt"/>
              </a:rPr>
              <a:t> orthogenesis).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6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B491-9B67-4146-8A3C-EBBAAC65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</a:rPr>
              <a:t>ECONOMIC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85AE-83B3-4880-A8A0-23B3A6493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Copper</a:t>
            </a:r>
            <a:r>
              <a:rPr lang="en-US" altLang="en-US" dirty="0">
                <a:latin typeface="+mj-lt"/>
              </a:rPr>
              <a:t> in Rufunsa area east of Lusaka </a:t>
            </a:r>
          </a:p>
          <a:p>
            <a:pPr eaLnBrk="1" hangingPunct="1"/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Gold mineralization </a:t>
            </a:r>
            <a:r>
              <a:rPr lang="en-US" altLang="en-US" dirty="0">
                <a:latin typeface="+mj-lt"/>
              </a:rPr>
              <a:t>in the in Chongwe area east of Lusaka. </a:t>
            </a:r>
          </a:p>
          <a:p>
            <a:pPr eaLnBrk="1" hangingPunct="1"/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Amethyst mineralization </a:t>
            </a:r>
            <a:r>
              <a:rPr lang="en-US" altLang="en-US" dirty="0">
                <a:latin typeface="+mj-lt"/>
              </a:rPr>
              <a:t>in Kalomo’s Mapatizya area.</a:t>
            </a:r>
          </a:p>
          <a:p>
            <a:pPr eaLnBrk="1" hangingPunct="1"/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Granites</a:t>
            </a:r>
            <a:r>
              <a:rPr lang="en-US" altLang="en-US" dirty="0">
                <a:latin typeface="+mj-lt"/>
              </a:rPr>
              <a:t> can be used in road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4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6490-A63A-46FA-B2F8-D19AC58E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latin typeface="+mn-lt"/>
              </a:rPr>
              <a:t>REFFERENCES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0878-890E-4475-89BE-E78FC4CE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GGY 4101 Dr. S. Musiwa lecture notes.</a:t>
            </a:r>
          </a:p>
          <a:p>
            <a:r>
              <a:rPr lang="en-US" dirty="0">
                <a:latin typeface="+mj-lt"/>
              </a:rPr>
              <a:t>GGY 4101 Prof Uppretti lecture notes.</a:t>
            </a:r>
          </a:p>
          <a:p>
            <a:r>
              <a:rPr lang="en-US" dirty="0">
                <a:latin typeface="+mj-lt"/>
              </a:rPr>
              <a:t>The Mesopretozoic ilumide belt of Zambia Science direct.</a:t>
            </a:r>
          </a:p>
        </p:txBody>
      </p:sp>
    </p:spTree>
    <p:extLst>
      <p:ext uri="{BB962C8B-B14F-4D97-AF65-F5344CB8AC3E}">
        <p14:creationId xmlns:p14="http://schemas.microsoft.com/office/powerpoint/2010/main" val="322421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5C526E-EB5C-4A03-A621-7B2F5385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011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THANK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YOU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FOR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0270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B3F81-A983-4A34-AD38-6402C97A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+mn-lt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BB546-CC43-44D7-88E8-8E525EA2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782" cy="30373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j-lt"/>
              </a:rPr>
              <a:t>The Irumide Belt is bounded by the </a:t>
            </a:r>
            <a:r>
              <a:rPr lang="en-US" altLang="en-US" sz="2800" b="1" i="1" dirty="0">
                <a:latin typeface="+mj-lt"/>
              </a:rPr>
              <a:t>Late Proterozoic Lufilian Arc </a:t>
            </a:r>
            <a:r>
              <a:rPr lang="en-US" altLang="en-US" sz="2800" dirty="0">
                <a:latin typeface="+mj-lt"/>
              </a:rPr>
              <a:t>to the </a:t>
            </a:r>
            <a:r>
              <a:rPr lang="en-US" altLang="en-US" sz="2800" b="1" i="1" dirty="0">
                <a:latin typeface="+mj-lt"/>
              </a:rPr>
              <a:t>west</a:t>
            </a:r>
            <a:r>
              <a:rPr lang="en-US" altLang="en-US" sz="2800" dirty="0">
                <a:latin typeface="+mj-lt"/>
              </a:rPr>
              <a:t>. 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To the </a:t>
            </a:r>
            <a:r>
              <a:rPr lang="en-US" altLang="en-US" sz="2800" b="1" i="1" dirty="0">
                <a:latin typeface="+mj-lt"/>
              </a:rPr>
              <a:t>north </a:t>
            </a:r>
            <a:r>
              <a:rPr lang="en-US" altLang="en-US" sz="2800" dirty="0">
                <a:latin typeface="+mj-lt"/>
              </a:rPr>
              <a:t>by the </a:t>
            </a:r>
            <a:r>
              <a:rPr lang="en-US" altLang="en-US" sz="2800" b="1" i="1" dirty="0">
                <a:latin typeface="+mj-lt"/>
              </a:rPr>
              <a:t>Bangweulu Block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And to the </a:t>
            </a:r>
            <a:r>
              <a:rPr lang="en-US" altLang="en-US" sz="2800" b="1" i="1" dirty="0">
                <a:latin typeface="+mj-lt"/>
              </a:rPr>
              <a:t>east</a:t>
            </a:r>
            <a:r>
              <a:rPr lang="en-US" altLang="en-US" sz="2800" dirty="0">
                <a:latin typeface="+mj-lt"/>
              </a:rPr>
              <a:t> the Irumide passes into the 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high-grade gneisses </a:t>
            </a:r>
            <a:r>
              <a:rPr lang="en-US" altLang="en-US" sz="2800" dirty="0">
                <a:latin typeface="+mj-lt"/>
              </a:rPr>
              <a:t>of the southern Mozambique Belt. 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Belt extends for about </a:t>
            </a:r>
            <a:r>
              <a:rPr lang="en-US" altLang="en-US" sz="2800" b="1" i="1" dirty="0">
                <a:latin typeface="+mj-lt"/>
              </a:rPr>
              <a:t>700 km northeastward </a:t>
            </a:r>
            <a:r>
              <a:rPr lang="en-US" altLang="en-US" sz="2800" dirty="0">
                <a:latin typeface="+mj-lt"/>
              </a:rPr>
              <a:t>into northern Malawi.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3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1B48-EB99-4EFF-A077-F6379546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3BB1A-0FD2-4B63-A0EB-91BE6F3F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The Irumide Belt is </a:t>
            </a:r>
            <a:r>
              <a:rPr lang="en-US" altLang="en-US" b="1" i="1" dirty="0">
                <a:latin typeface="+mj-lt"/>
              </a:rPr>
              <a:t>Mesoproterozoic in age </a:t>
            </a:r>
            <a:r>
              <a:rPr lang="en-US" altLang="en-US" dirty="0">
                <a:latin typeface="+mj-lt"/>
              </a:rPr>
              <a:t>(</a:t>
            </a:r>
            <a:r>
              <a:rPr lang="en-US" altLang="en-US" i="1" dirty="0">
                <a:solidFill>
                  <a:schemeClr val="accent1"/>
                </a:solidFill>
                <a:latin typeface="+mj-lt"/>
              </a:rPr>
              <a:t>1700-900 Ma). </a:t>
            </a:r>
          </a:p>
          <a:p>
            <a:pPr eaLnBrk="1" hangingPunct="1"/>
            <a:r>
              <a:rPr lang="en-US" altLang="en-US" dirty="0">
                <a:latin typeface="+mj-lt"/>
              </a:rPr>
              <a:t>Irumide orogeny took place around (</a:t>
            </a:r>
            <a:r>
              <a:rPr lang="en-US" altLang="en-US" i="1" dirty="0">
                <a:solidFill>
                  <a:schemeClr val="accent1"/>
                </a:solidFill>
                <a:latin typeface="+mj-lt"/>
              </a:rPr>
              <a:t>1350-1100 Ma</a:t>
            </a:r>
            <a:r>
              <a:rPr lang="en-US" altLang="en-US" dirty="0">
                <a:latin typeface="+mj-lt"/>
              </a:rPr>
              <a:t>). </a:t>
            </a:r>
          </a:p>
          <a:p>
            <a:pPr eaLnBrk="1" hangingPunct="1"/>
            <a:r>
              <a:rPr lang="en-US" altLang="en-US" dirty="0">
                <a:latin typeface="+mj-lt"/>
              </a:rPr>
              <a:t>The orogeny generated the </a:t>
            </a:r>
            <a:r>
              <a:rPr lang="en-US" altLang="en-US" b="1" i="1" dirty="0">
                <a:latin typeface="+mj-lt"/>
              </a:rPr>
              <a:t>NE-SW trending rocks </a:t>
            </a:r>
            <a:r>
              <a:rPr lang="en-US" altLang="en-US" dirty="0">
                <a:latin typeface="+mj-lt"/>
              </a:rPr>
              <a:t>which are highly folded and thrusted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73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B5E2-955D-427D-B03D-1D145280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STRATIGRAPH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E83C-9E7E-498E-965F-608597321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The </a:t>
            </a:r>
            <a:r>
              <a:rPr lang="en-US" altLang="en-US" sz="2800" b="1" i="1" u="sng" dirty="0">
                <a:latin typeface="+mj-lt"/>
              </a:rPr>
              <a:t>Basement</a:t>
            </a:r>
            <a:r>
              <a:rPr lang="en-US" altLang="en-US" sz="2800" dirty="0">
                <a:latin typeface="+mj-lt"/>
              </a:rPr>
              <a:t> of the Irumide Belt consists of the </a:t>
            </a:r>
            <a:r>
              <a:rPr lang="en-US" altLang="en-US" sz="2800" b="1" i="1" dirty="0" err="1">
                <a:solidFill>
                  <a:schemeClr val="accent1"/>
                </a:solidFill>
                <a:latin typeface="+mj-lt"/>
              </a:rPr>
              <a:t>Mkushi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 Gneiss Complex. 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The Irumide Basement has older protoliths (</a:t>
            </a:r>
            <a:r>
              <a:rPr lang="en-US" altLang="en-US" sz="2800" i="1" dirty="0">
                <a:solidFill>
                  <a:schemeClr val="accent2"/>
                </a:solidFill>
                <a:latin typeface="+mj-lt"/>
              </a:rPr>
              <a:t>2700 Ma and 2050-1900 Ma</a:t>
            </a:r>
            <a:r>
              <a:rPr lang="en-US" altLang="en-US" sz="2800" dirty="0">
                <a:latin typeface="+mj-lt"/>
              </a:rPr>
              <a:t>).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southern part of the Irumide Belt, the Basement Complex is known as the </a:t>
            </a:r>
            <a:r>
              <a:rPr lang="en-US" altLang="en-US" sz="2800" b="1" i="1" dirty="0">
                <a:latin typeface="+mj-lt"/>
              </a:rPr>
              <a:t>Musenseshi Group</a:t>
            </a:r>
            <a:r>
              <a:rPr lang="en-US" altLang="en-US" sz="2800" dirty="0">
                <a:latin typeface="+mj-lt"/>
              </a:rPr>
              <a:t>. 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Overlying the Basement Complex is the </a:t>
            </a:r>
            <a:r>
              <a:rPr lang="en-US" altLang="en-US" sz="2800" b="1" u="sng" dirty="0">
                <a:latin typeface="+mj-lt"/>
              </a:rPr>
              <a:t>Muva Supergroup </a:t>
            </a:r>
            <a:r>
              <a:rPr lang="en-US" altLang="en-US" sz="2800" dirty="0">
                <a:latin typeface="+mj-lt"/>
              </a:rPr>
              <a:t>which is essentially a thick sequence of alternating </a:t>
            </a:r>
            <a:r>
              <a:rPr lang="en-US" altLang="en-US" sz="2800" b="1" dirty="0">
                <a:solidFill>
                  <a:schemeClr val="accent1"/>
                </a:solidFill>
                <a:latin typeface="+mj-lt"/>
              </a:rPr>
              <a:t>quartzite</a:t>
            </a:r>
            <a:r>
              <a:rPr lang="en-US" altLang="en-US" sz="2800" dirty="0">
                <a:latin typeface="+mj-lt"/>
              </a:rPr>
              <a:t> and </a:t>
            </a:r>
            <a:r>
              <a:rPr lang="en-US" altLang="en-US" sz="2800" b="1" dirty="0" err="1">
                <a:solidFill>
                  <a:schemeClr val="accent1"/>
                </a:solidFill>
                <a:latin typeface="+mj-lt"/>
              </a:rPr>
              <a:t>pelitic</a:t>
            </a:r>
            <a:r>
              <a:rPr lang="en-US" altLang="en-US" sz="2800" dirty="0">
                <a:latin typeface="+mj-lt"/>
              </a:rPr>
              <a:t> lithologies.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5A6C-6F0F-4130-B641-23D12B24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STRATIGRAPH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FE6B-B7DF-4C39-B6FD-7D3B9CD4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8709" cy="435133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NW part of the Irumide Belt, the Muva Supergroup has been subdivided into several lithostratigraphic units. 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a) </a:t>
            </a:r>
            <a:r>
              <a:rPr lang="en-US" altLang="en-US" sz="2800" b="1" u="sng" dirty="0">
                <a:latin typeface="+mj-lt"/>
              </a:rPr>
              <a:t>basal</a:t>
            </a:r>
            <a:r>
              <a:rPr lang="en-US" altLang="en-US" sz="2800" dirty="0">
                <a:latin typeface="+mj-lt"/>
              </a:rPr>
              <a:t> is </a:t>
            </a:r>
            <a:r>
              <a:rPr lang="en-US" altLang="en-US" sz="2800" b="1" i="1" dirty="0">
                <a:solidFill>
                  <a:schemeClr val="accent1"/>
                </a:solidFill>
                <a:latin typeface="+mj-lt"/>
              </a:rPr>
              <a:t>Mitoba River Group </a:t>
            </a:r>
            <a:r>
              <a:rPr lang="en-US" altLang="en-US" sz="2800" dirty="0">
                <a:latin typeface="+mj-lt"/>
              </a:rPr>
              <a:t>overlain by, marine sediments of </a:t>
            </a:r>
            <a:r>
              <a:rPr lang="en-US" altLang="en-US" sz="2800" i="1" dirty="0">
                <a:latin typeface="+mj-lt"/>
              </a:rPr>
              <a:t>Manganga River Formation </a:t>
            </a:r>
            <a:r>
              <a:rPr lang="en-US" altLang="en-US" sz="2800" dirty="0">
                <a:latin typeface="+mj-lt"/>
              </a:rPr>
              <a:t>and </a:t>
            </a:r>
            <a:r>
              <a:rPr lang="en-US" altLang="en-US" sz="2800" i="1" dirty="0">
                <a:latin typeface="+mj-lt"/>
              </a:rPr>
              <a:t>Manshya River Group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eaLnBrk="1" hangingPunct="1"/>
            <a:r>
              <a:rPr lang="en-US" altLang="en-US" dirty="0">
                <a:latin typeface="+mj-lt"/>
              </a:rPr>
              <a:t>b</a:t>
            </a:r>
            <a:r>
              <a:rPr lang="en-US" altLang="en-US" sz="2800" dirty="0">
                <a:latin typeface="+mj-lt"/>
              </a:rPr>
              <a:t>) </a:t>
            </a:r>
            <a:r>
              <a:rPr lang="en-US" altLang="en-US" sz="2800" b="1" i="1" dirty="0">
                <a:latin typeface="+mj-lt"/>
              </a:rPr>
              <a:t>Manganga River Formation </a:t>
            </a:r>
            <a:r>
              <a:rPr lang="en-US" altLang="en-US" sz="2800" dirty="0">
                <a:latin typeface="+mj-lt"/>
              </a:rPr>
              <a:t>and </a:t>
            </a:r>
            <a:r>
              <a:rPr lang="en-US" altLang="en-US" sz="2800" b="1" i="1" dirty="0">
                <a:latin typeface="+mj-lt"/>
              </a:rPr>
              <a:t>Manshya River Group </a:t>
            </a:r>
            <a:r>
              <a:rPr lang="en-US" altLang="en-US" sz="2800" dirty="0">
                <a:latin typeface="+mj-lt"/>
              </a:rPr>
              <a:t>were deposited by a </a:t>
            </a:r>
            <a:r>
              <a:rPr lang="en-US" altLang="en-US" sz="2800" i="1" dirty="0">
                <a:solidFill>
                  <a:srgbClr val="002060"/>
                </a:solidFill>
                <a:latin typeface="+mj-lt"/>
              </a:rPr>
              <a:t>marine transgression</a:t>
            </a:r>
            <a:r>
              <a:rPr lang="en-US" altLang="en-US" sz="2800" dirty="0">
                <a:latin typeface="+mj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1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7B0E-19B8-4D2F-BA85-B36EE379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ROCK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9888-D917-467C-A244-E159519A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The major rock types are 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gneiss, granite, schist, migmatites, quartzite </a:t>
            </a:r>
            <a:r>
              <a:rPr lang="en-US" altLang="en-US" b="1" dirty="0">
                <a:latin typeface="+mj-lt"/>
              </a:rPr>
              <a:t>and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 amphibolite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dirty="0">
                <a:solidFill>
                  <a:schemeClr val="accent1"/>
                </a:solidFill>
                <a:latin typeface="+mj-lt"/>
              </a:rPr>
              <a:t>Mukushi Gneisses </a:t>
            </a:r>
            <a:r>
              <a:rPr lang="en-US" altLang="en-US" dirty="0">
                <a:latin typeface="+mj-lt"/>
              </a:rPr>
              <a:t>forms the </a:t>
            </a:r>
            <a:r>
              <a:rPr lang="en-US" altLang="en-US" b="1" i="1" dirty="0">
                <a:latin typeface="+mj-lt"/>
              </a:rPr>
              <a:t>Basement to the Mesoproterozoic Muva Supergroup.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There are two varieties of gneisses.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+mj-lt"/>
              </a:rPr>
              <a:t>    a) 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porphyloblastic gneiss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+mj-lt"/>
              </a:rPr>
              <a:t>    b) 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banded gneiss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latin typeface="+mj-lt"/>
              </a:rPr>
              <a:t>Granites are coarse-grained</a:t>
            </a:r>
            <a:r>
              <a:rPr lang="en-US" altLang="en-US" b="1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65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2EFB-2028-4DA7-ADFD-1BB0EEAA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TECTONIC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1647-B205-4DF4-9472-7FD493AA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OCCURRENCE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  <a:r>
              <a:rPr lang="en-US" altLang="en-US" dirty="0">
                <a:latin typeface="+mj-lt"/>
              </a:rPr>
              <a:t>The belt occurs in </a:t>
            </a:r>
            <a:r>
              <a:rPr lang="en-US" altLang="en-US" b="1" i="1" dirty="0">
                <a:solidFill>
                  <a:srgbClr val="C00000"/>
                </a:solidFill>
                <a:latin typeface="+mj-lt"/>
              </a:rPr>
              <a:t>southern hemisphere of Africa</a:t>
            </a:r>
            <a:r>
              <a:rPr lang="en-US" altLang="en-US" dirty="0">
                <a:latin typeface="+mj-lt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+mj-lt"/>
              </a:rPr>
              <a:t>	It covers parts of the </a:t>
            </a:r>
            <a:r>
              <a:rPr lang="en-US" altLang="en-US" b="1" i="1" dirty="0">
                <a:solidFill>
                  <a:srgbClr val="00B0F0"/>
                </a:solidFill>
                <a:latin typeface="+mj-lt"/>
              </a:rPr>
              <a:t>central, northeastern </a:t>
            </a:r>
            <a:r>
              <a:rPr lang="en-US" altLang="en-US" dirty="0">
                <a:latin typeface="+mj-lt"/>
              </a:rPr>
              <a:t>and </a:t>
            </a:r>
            <a:r>
              <a:rPr lang="en-US" altLang="en-US" b="1" i="1" dirty="0">
                <a:solidFill>
                  <a:srgbClr val="00B0F0"/>
                </a:solidFill>
                <a:latin typeface="+mj-lt"/>
              </a:rPr>
              <a:t>southern </a:t>
            </a:r>
            <a:r>
              <a:rPr lang="en-US" altLang="en-US" dirty="0">
                <a:latin typeface="+mj-lt"/>
              </a:rPr>
              <a:t>parts of Zambia.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+mj-lt"/>
              </a:rPr>
              <a:t> 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0577-D9BA-47FC-8EA4-E0C8EE07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5"/>
            <a:ext cx="6532418" cy="58189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MAP SHOWING ILUMIDE BELT OF ZANBIA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456101-7555-47EF-9E00-D7B590BE9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1785"/>
            <a:ext cx="6990013" cy="561109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0B306010-6B4A-466F-A7C4-5C573187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581" y="2355273"/>
            <a:ext cx="1981200" cy="685800"/>
          </a:xfrm>
          <a:prstGeom prst="wedgeRoundRectCallout">
            <a:avLst>
              <a:gd name="adj1" fmla="val -133495"/>
              <a:gd name="adj2" fmla="val 51852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Irumide Belt in Zambia</a:t>
            </a:r>
          </a:p>
        </p:txBody>
      </p:sp>
    </p:spTree>
    <p:extLst>
      <p:ext uri="{BB962C8B-B14F-4D97-AF65-F5344CB8AC3E}">
        <p14:creationId xmlns:p14="http://schemas.microsoft.com/office/powerpoint/2010/main" val="391722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15D7-F7E0-4A29-8A55-B2601345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IGNEOUS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C0E6-E7A3-4229-9E95-C79842E82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Igneous activities include </a:t>
            </a:r>
            <a:r>
              <a:rPr lang="en-US" altLang="en-US" b="1" i="1" dirty="0"/>
              <a:t>tholeiitic and andesitic amphibolitic </a:t>
            </a:r>
            <a:r>
              <a:rPr lang="en-US" altLang="en-US" b="1" i="1" dirty="0" err="1"/>
              <a:t>volcanics</a:t>
            </a:r>
            <a:r>
              <a:rPr lang="en-US" altLang="en-US" b="1" i="1" dirty="0"/>
              <a:t> </a:t>
            </a:r>
            <a:r>
              <a:rPr lang="en-US" altLang="en-US" dirty="0">
                <a:latin typeface="+mj-lt"/>
              </a:rPr>
              <a:t>with pillow lavas locally developed as shown by Barr, 1976.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According to Daly (1988)’s structural analysis, </a:t>
            </a:r>
            <a:r>
              <a:rPr lang="en-US" altLang="en-US" b="1" dirty="0">
                <a:solidFill>
                  <a:srgbClr val="C00000"/>
                </a:solidFill>
              </a:rPr>
              <a:t>the Irumide orogeny is a fold and thrust belt </a:t>
            </a:r>
            <a:r>
              <a:rPr lang="en-US" altLang="en-US" dirty="0">
                <a:latin typeface="+mj-lt"/>
              </a:rPr>
              <a:t>with considerable crustal shortening.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+mj-lt"/>
              </a:rPr>
              <a:t>Structurally, the belt is divided into a </a:t>
            </a:r>
            <a:r>
              <a:rPr lang="en-US" altLang="en-US" u="sng" dirty="0">
                <a:solidFill>
                  <a:schemeClr val="accent1"/>
                </a:solidFill>
                <a:latin typeface="+mj-lt"/>
              </a:rPr>
              <a:t>foreland zone </a:t>
            </a:r>
            <a:r>
              <a:rPr lang="en-US" altLang="en-US" dirty="0">
                <a:latin typeface="+mj-lt"/>
              </a:rPr>
              <a:t>and an </a:t>
            </a:r>
            <a:r>
              <a:rPr lang="en-US" altLang="en-US" u="sng" dirty="0">
                <a:solidFill>
                  <a:schemeClr val="accent1"/>
                </a:solidFill>
                <a:latin typeface="+mj-lt"/>
              </a:rPr>
              <a:t>internal zone</a:t>
            </a:r>
            <a:r>
              <a:rPr lang="en-US" altLang="en-US" b="1" u="sng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689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Verdana</vt:lpstr>
      <vt:lpstr>Office Theme</vt:lpstr>
      <vt:lpstr>THE ILUMIDE BELT OF ZAMBIA by SIKASUKWE ARON 2018202006</vt:lpstr>
      <vt:lpstr>INTRODUCTION</vt:lpstr>
      <vt:lpstr>AGE</vt:lpstr>
      <vt:lpstr>STRATIGRAPH</vt:lpstr>
      <vt:lpstr>STRATIGRAPH</vt:lpstr>
      <vt:lpstr>ROCK TYPE</vt:lpstr>
      <vt:lpstr>TECTONIC SETTING</vt:lpstr>
      <vt:lpstr>MAP SHOWING ILUMIDE BELT OF ZANBIA</vt:lpstr>
      <vt:lpstr>IGNEOUS ACTIVITIES</vt:lpstr>
      <vt:lpstr>EVOLUTION OF THE ILUMIDE BELT</vt:lpstr>
      <vt:lpstr>EVOLUTION OF THE ILUMIDE BELT</vt:lpstr>
      <vt:lpstr>REGIONAL SETTING OF THE ILUMIDE BELT</vt:lpstr>
      <vt:lpstr>REGIONAL SETTING CONT’S</vt:lpstr>
      <vt:lpstr>ECONOMIC POTENTIAL</vt:lpstr>
      <vt:lpstr>REFFERENCES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ILUMIDE BELT OF ZAMBIA by SIKASUKWE ARON 2018202006</dc:title>
  <dc:creator>Aron</dc:creator>
  <cp:lastModifiedBy>Aron</cp:lastModifiedBy>
  <cp:revision>5</cp:revision>
  <dcterms:created xsi:type="dcterms:W3CDTF">2022-04-17T07:59:59Z</dcterms:created>
  <dcterms:modified xsi:type="dcterms:W3CDTF">2022-05-11T19:24:29Z</dcterms:modified>
</cp:coreProperties>
</file>