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68" r:id="rId6"/>
    <p:sldId id="269" r:id="rId7"/>
    <p:sldId id="259" r:id="rId8"/>
    <p:sldId id="260" r:id="rId9"/>
    <p:sldId id="264" r:id="rId10"/>
    <p:sldId id="258" r:id="rId11"/>
    <p:sldId id="270" r:id="rId12"/>
    <p:sldId id="271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8" d="100"/>
          <a:sy n="68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0C7BE-6787-4848-B592-883FE0D45C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27A2F3-65B7-4A63-994A-125A95B7BC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4A391-8A82-4462-A9FB-CB08B62535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CA3C3-7318-4EE6-BE45-29FCC0928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00C530-9BCA-4717-BBA4-F90D0A0F3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371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54C68-A9D7-4CFD-B4FD-F0AF172B1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41A69-098D-453F-B58D-8FC87923A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C7878C-73DD-4030-81A2-745FD3B6E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A64364-A273-4C49-9DA4-CC6E54FC6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3F7A0-E515-46B9-BF1F-5A3510BBC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9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954C9-D577-4E01-AE51-04F00102F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A46040-0B15-44C1-BA37-030FA0BD1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CD9C6-67D0-423F-8BBE-42F0DDC81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1BC6B9-DFF6-4546-8513-27C846E75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2664A-FE07-4B8B-870F-DCEF80AAA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792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37FD7-8435-4F5E-A50A-3ECCFB2ED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BC1F5-EEFC-40B1-BA80-D32DDAFDE4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D686B-BFF3-4946-92C3-F2DA08DF41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41B79-4F38-4B35-B424-E73E24E1F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8B4321-782F-4BD7-8FD4-AB91B2556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0B1F5B-177A-4299-A450-6FDC8B51B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69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50A09-401B-4CF5-81BE-AADA086B0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0818C6-8AD0-4311-B218-E0DD82132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BF9473-41BF-4903-A379-3A58D843E3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D4B2BD-9ECB-46AD-AB05-67A3B49419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DB2ACA-E196-42AA-9DD2-9268C2FE2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C48E9E-7259-4226-A32F-81B7EA95E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F72A35-1584-4C35-A125-8E9D5DE37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3EC38E-36EB-4CD2-8B1F-40F0CF14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65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445D2-729A-439A-A2D0-BCE06746B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0CC6E0-623B-4605-87EA-5BB5D6C4E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6F45CF-BA12-4CB7-BD51-03E41CFF1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7CDD83-19B2-4EB4-A609-187D2F40B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298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7A2384-3584-4B97-A38C-143A22E40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15590-CB7A-433F-B924-3AFC3C40E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33F82-98F1-4DD6-8355-469D0DDB9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01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01C54-1210-4424-83D6-D2856F958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D86EB-E0BE-40F1-9835-F74E7E59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F11DAA-0F17-4E42-998C-085503137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120A40-A6AB-416D-AE61-E504D4EE9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E1F6BF-8126-418A-99DF-9367ADE8E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4EA8A-C4D1-4622-A79C-5E65D96EA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42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7BF64-0114-4052-8C23-8A87C0755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3CA6E9-A07E-4536-BEEB-BB66308979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B10E09-5BEF-4E6C-AE88-6176CFBEF3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7E8D6-96DF-453D-B604-43C652DEA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3E05E5-D525-466E-9E40-CFD48219E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0A1EC1-B0FF-4008-95D7-A885EB26C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72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D80AC-30B1-403A-94B3-AE9829B88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B8893-F142-4F30-985C-9B1B80119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B95DC-C52A-4862-B5E4-80D756F60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F9B242-116C-41A2-B52B-49E529DB1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D420E-CDB4-43AE-A67A-C721E4923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501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9F1338-FFD1-4E5A-86B9-C03428F06B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5717D2-72CA-45FD-B791-29A0118279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13704E-DC4D-48A9-8968-CFD600ECD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F943D-5055-45BD-B7EB-98C23A35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B62AF-5BE8-4C7A-A16E-339CC9948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708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FB8B4B-C2EA-4E3E-AEEE-56036DF95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563EA7-0DD0-495C-A408-7F9691F20A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6436C-8347-4505-8E5C-E9D31DC01C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9A8BA-831A-4F07-8F4A-57F0D8A4EF75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4FDF2-C454-406C-BA55-24839F0DE2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EE7F5-89D9-452D-80AB-1013D8AB2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71368-9C53-474F-8C64-FB2FE907BF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65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6A1E2-94F2-41A4-B663-6CD101B4A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438" y="886692"/>
            <a:ext cx="8188036" cy="1513608"/>
          </a:xfrm>
        </p:spPr>
        <p:txBody>
          <a:bodyPr>
            <a:normAutofit/>
          </a:bodyPr>
          <a:lstStyle/>
          <a:p>
            <a:r>
              <a:rPr lang="en-US" altLang="en-US" sz="4800" dirty="0">
                <a:latin typeface="+mn-lt"/>
              </a:rPr>
              <a:t>ANASTOMOSING AND STRAIGHT RIVERS</a:t>
            </a:r>
            <a:endParaRPr lang="en-US" sz="48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464A17-249B-476B-ADBE-0689976D10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455" y="2651759"/>
            <a:ext cx="9144000" cy="2542309"/>
          </a:xfrm>
        </p:spPr>
        <p:txBody>
          <a:bodyPr>
            <a:normAutofit/>
          </a:bodyPr>
          <a:lstStyle/>
          <a:p>
            <a:r>
              <a:rPr lang="en-US" sz="2000" dirty="0"/>
              <a:t>Presented By</a:t>
            </a:r>
          </a:p>
          <a:p>
            <a:r>
              <a:rPr lang="en-US" sz="2800" b="1" dirty="0"/>
              <a:t>Aron Sikasukwe</a:t>
            </a:r>
          </a:p>
          <a:p>
            <a:r>
              <a:rPr lang="en-US" sz="1600" dirty="0">
                <a:solidFill>
                  <a:schemeClr val="accent1"/>
                </a:solidFill>
              </a:rPr>
              <a:t>2018202006</a:t>
            </a:r>
          </a:p>
          <a:p>
            <a:endParaRPr lang="en-US" dirty="0"/>
          </a:p>
          <a:p>
            <a:r>
              <a:rPr lang="en-US" dirty="0"/>
              <a:t>GGY 4031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EFE03C-5978-4D7A-8DF6-11B376FA3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436" y="705716"/>
            <a:ext cx="1607127" cy="2134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934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0FDF7-064B-455C-BF55-80D0E70EF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+mn-lt"/>
              </a:rPr>
              <a:t>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8EC31-0C37-46FD-8B28-FAF1829317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0764" y="1884218"/>
            <a:ext cx="10093036" cy="4294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/>
              <a:t>STRAIGHT RIVERS (CHANNELS) </a:t>
            </a:r>
          </a:p>
          <a:p>
            <a:r>
              <a:rPr lang="en-US" altLang="en-US" i="1" dirty="0">
                <a:solidFill>
                  <a:schemeClr val="accent1"/>
                </a:solidFill>
              </a:rPr>
              <a:t>Channels has low to no sinuosity </a:t>
            </a:r>
            <a:r>
              <a:rPr lang="en-US" altLang="en-US" dirty="0"/>
              <a:t>over its length.</a:t>
            </a:r>
          </a:p>
          <a:p>
            <a:r>
              <a:rPr lang="en-US" altLang="en-US" dirty="0"/>
              <a:t>They are </a:t>
            </a:r>
            <a:r>
              <a:rPr lang="en-US" altLang="en-US" i="1" dirty="0"/>
              <a:t>rare</a:t>
            </a:r>
          </a:p>
          <a:p>
            <a:r>
              <a:rPr lang="en-US" altLang="en-US" dirty="0"/>
              <a:t>Exists only </a:t>
            </a:r>
            <a:r>
              <a:rPr lang="en-US" altLang="en-US" i="1" dirty="0"/>
              <a:t>over short distances</a:t>
            </a:r>
          </a:p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low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flow stages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alluvial bars exist on either side of the stream. 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thalweg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wind in a sinuous route along the bars, even though the channel is straight. 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thalweg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move with alternate bars as they migrate downstream</a:t>
            </a:r>
            <a:endParaRPr lang="en-US" alt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842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7BA8-8CC7-4040-AA17-27512E56B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590" y="430850"/>
            <a:ext cx="3436620" cy="503555"/>
          </a:xfrm>
        </p:spPr>
        <p:txBody>
          <a:bodyPr>
            <a:noAutofit/>
          </a:bodyPr>
          <a:lstStyle/>
          <a:p>
            <a:r>
              <a:rPr lang="en-US" sz="3200" dirty="0"/>
              <a:t>Straight river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BB903B-8306-4922-9FD5-AB2E7D221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" y="1230629"/>
            <a:ext cx="11612880" cy="5262245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2AA06AB-A3D2-4CC4-B023-E629FE2E0474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V="1">
            <a:off x="6416040" y="5148898"/>
            <a:ext cx="5257800" cy="9569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Mother gorge of Potomac river - Maryland</a:t>
            </a:r>
          </a:p>
        </p:txBody>
      </p:sp>
    </p:spTree>
    <p:extLst>
      <p:ext uri="{BB962C8B-B14F-4D97-AF65-F5344CB8AC3E}">
        <p14:creationId xmlns:p14="http://schemas.microsoft.com/office/powerpoint/2010/main" val="257566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60F32-8811-4E0E-942A-85ABB5552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66737"/>
            <a:ext cx="6355080" cy="754380"/>
          </a:xfrm>
        </p:spPr>
        <p:txBody>
          <a:bodyPr>
            <a:normAutofit/>
          </a:bodyPr>
          <a:lstStyle/>
          <a:p>
            <a:r>
              <a:rPr lang="en-US" altLang="en-US" b="1" dirty="0"/>
              <a:t>ANASTOMOSING RIVERS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08B14-6CB1-4613-81C3-64CE7B543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00555"/>
          </a:xfrm>
        </p:spPr>
        <p:txBody>
          <a:bodyPr/>
          <a:lstStyle/>
          <a:p>
            <a:r>
              <a:rPr lang="en-US" altLang="en-US" dirty="0"/>
              <a:t>possess </a:t>
            </a:r>
            <a:r>
              <a:rPr lang="en-US" altLang="en-US" b="1" i="1" dirty="0">
                <a:solidFill>
                  <a:schemeClr val="accent1"/>
                </a:solidFill>
              </a:rPr>
              <a:t>multiple channel systems </a:t>
            </a:r>
            <a:r>
              <a:rPr lang="en-US" altLang="en-US" dirty="0"/>
              <a:t>(branching and rejoining) .</a:t>
            </a:r>
            <a:endParaRPr lang="en-US" altLang="en-US" b="1" i="1" dirty="0">
              <a:solidFill>
                <a:schemeClr val="accent1"/>
              </a:solidFill>
            </a:endParaRPr>
          </a:p>
          <a:p>
            <a:r>
              <a:rPr lang="en-US" altLang="en-US" dirty="0"/>
              <a:t>produce </a:t>
            </a:r>
            <a:r>
              <a:rPr lang="en-US" altLang="en-US" b="1" i="1" dirty="0"/>
              <a:t>stacked</a:t>
            </a:r>
            <a:r>
              <a:rPr lang="en-US" altLang="en-US" b="1" dirty="0"/>
              <a:t> sand deposits</a:t>
            </a:r>
            <a:r>
              <a:rPr lang="en-US" altLang="en-US" dirty="0"/>
              <a:t>, and possess </a:t>
            </a:r>
            <a:r>
              <a:rPr lang="en-US" altLang="en-US" b="1" i="1" dirty="0"/>
              <a:t>highly stable banks</a:t>
            </a:r>
            <a:r>
              <a:rPr lang="en-US" altLang="en-US" dirty="0"/>
              <a:t>.</a:t>
            </a:r>
          </a:p>
          <a:p>
            <a:pPr marL="0" indent="0">
              <a:buNone/>
            </a:pPr>
            <a:r>
              <a:rPr lang="en-US" altLang="en-US" dirty="0"/>
              <a:t>Rivers form in </a:t>
            </a:r>
            <a:r>
              <a:rPr lang="en-US" altLang="en-US" b="1" i="1" dirty="0">
                <a:solidFill>
                  <a:schemeClr val="accent1"/>
                </a:solidFill>
              </a:rPr>
              <a:t>very low gradient valleys </a:t>
            </a:r>
            <a:r>
              <a:rPr lang="en-US" altLang="en-US" dirty="0"/>
              <a:t>and have </a:t>
            </a:r>
            <a:r>
              <a:rPr lang="en-US" altLang="en-US" b="1" dirty="0"/>
              <a:t>sinuosities of 1.5 – 1.8.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14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030E1-A14C-4086-BB93-26943AC26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460" y="639445"/>
            <a:ext cx="11018520" cy="1075055"/>
          </a:xfrm>
        </p:spPr>
        <p:txBody>
          <a:bodyPr>
            <a:normAutofit/>
          </a:bodyPr>
          <a:lstStyle/>
          <a:p>
            <a:r>
              <a:rPr lang="en-US" alt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formation </a:t>
            </a:r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anastomosing rivers is influenced by ;</a:t>
            </a:r>
            <a:endParaRPr lang="en-US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77014-C3A5-4DE8-9F14-EB065A41A6F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35380" y="2136338"/>
            <a:ext cx="105156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Rapid </a:t>
            </a:r>
            <a:r>
              <a:rPr lang="en-US" alt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downstream subsidence of basin floor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 level rising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Dense vegetation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bank belts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gradient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geomorphic location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cohesive sediments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levees and floodplains.</a:t>
            </a:r>
          </a:p>
        </p:txBody>
      </p:sp>
    </p:spTree>
    <p:extLst>
      <p:ext uri="{BB962C8B-B14F-4D97-AF65-F5344CB8AC3E}">
        <p14:creationId xmlns:p14="http://schemas.microsoft.com/office/powerpoint/2010/main" val="234136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7DD7D-CA37-45DE-A035-86EF802B5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550" y="378979"/>
            <a:ext cx="3503815" cy="604693"/>
          </a:xfrm>
        </p:spPr>
        <p:txBody>
          <a:bodyPr>
            <a:noAutofit/>
          </a:bodyPr>
          <a:lstStyle/>
          <a:p>
            <a:r>
              <a:rPr lang="en-US" sz="1800" b="1" dirty="0"/>
              <a:t>ANASTOSMOSING CHANNELS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AB930D9-5242-44AC-8EC9-4AD13F3FE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5004" y="1389639"/>
            <a:ext cx="10889672" cy="52370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57C613-434B-455B-BB24-72D6CF1D9E6D}"/>
              </a:ext>
            </a:extLst>
          </p:cNvPr>
          <p:cNvSpPr txBox="1"/>
          <p:nvPr/>
        </p:nvSpPr>
        <p:spPr>
          <a:xfrm>
            <a:off x="7135090" y="5708073"/>
            <a:ext cx="4184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GEOL342 – sedimentation and stratigraphy</a:t>
            </a:r>
          </a:p>
        </p:txBody>
      </p:sp>
    </p:spTree>
    <p:extLst>
      <p:ext uri="{BB962C8B-B14F-4D97-AF65-F5344CB8AC3E}">
        <p14:creationId xmlns:p14="http://schemas.microsoft.com/office/powerpoint/2010/main" val="3418867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4B096-EC34-4508-BA8C-27C4EFF5D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760" y="160021"/>
            <a:ext cx="6111240" cy="914399"/>
          </a:xfrm>
        </p:spPr>
        <p:txBody>
          <a:bodyPr>
            <a:normAutofit/>
          </a:bodyPr>
          <a:lstStyle/>
          <a:p>
            <a:r>
              <a:rPr lang="en-US" alt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Characteristics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28A86-0280-4F5B-883D-4A2CCFBAF1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8680"/>
            <a:ext cx="10515600" cy="5989320"/>
          </a:xfrm>
        </p:spPr>
        <p:txBody>
          <a:bodyPr/>
          <a:lstStyle/>
          <a:p>
            <a:pPr marL="457200" lvl="1" indent="0" eaLnBrk="1" hangingPunct="1">
              <a:spcBef>
                <a:spcPct val="50000"/>
              </a:spcBef>
              <a:buNone/>
            </a:pPr>
            <a:endParaRPr lang="en-US" altLang="en-US" dirty="0"/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(branching and rejoining)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channel system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with highly stable banks producing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stacked sandy deposits.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Rivers form in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very low gradient valleys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have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sinuosities of 1.5-1.8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Intermountain anastomosing</a:t>
            </a:r>
            <a:r>
              <a:rPr lang="en-US" alt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river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stacked levees and river channel beds, levee deposits and splays ( caused by avulsion)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Gradient of valley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appears to be major controlling factor in maintaining this type of river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Delta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which develop at upstream end of the lake will eventually begin to fill the lake. The river flow decelerates as lake fills in-valley gradient decreases (becomes flatter)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River can no longer erode into banks, therefore builds vertically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68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510276B-53EE-4A3C-A765-49DD7F068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452437"/>
            <a:ext cx="7368540" cy="846455"/>
          </a:xfrm>
        </p:spPr>
        <p:txBody>
          <a:bodyPr>
            <a:normAutofit fontScale="90000"/>
          </a:bodyPr>
          <a:lstStyle/>
          <a:p>
            <a:r>
              <a:rPr lang="en-US" alt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Facies of Anastomosing Rivers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148375E-BB7C-470D-988F-603ADEC00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600200"/>
            <a:ext cx="10378440" cy="4983479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Peat bog facies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contain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98% organic matter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restricted to sides of valleys where protected from erosion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 swamp facies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silty muds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varying amount of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organic matter</a:t>
            </a:r>
            <a:r>
              <a:rPr lang="en-US" altLang="en-US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move abundant than peat bogs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Flood pond facies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sands, silts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clays, low organic content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seasonal variability of the water table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Levee facies: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sandy silt, 10-22% roots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volume-facies grades into </a:t>
            </a:r>
            <a:r>
              <a:rPr lang="en-US" altLang="en-US" sz="2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peat bog, back swamp and flood pond facies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Crevasse Splay facies</a:t>
            </a:r>
            <a:r>
              <a:rPr lang="en-US" alt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 layers of  sand to fine gravel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units &lt; 20cm thick, forms up to 5% of deposits in fluvial system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Channel facies: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sand</a:t>
            </a:r>
            <a:r>
              <a:rPr lang="en-US" altLang="en-US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altLang="en-US" sz="280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gravel</a:t>
            </a:r>
            <a:r>
              <a:rPr lang="en-US" altLang="en-US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constitutes up to 15% of river plain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channel;source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coarser sediments is valley walls, alluvial fans</a:t>
            </a:r>
          </a:p>
          <a:p>
            <a:pPr marL="0" indent="0">
              <a:buNone/>
            </a:pP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17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2E29D-F72A-4A05-9319-526A22E12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44" y="449531"/>
            <a:ext cx="10515600" cy="872832"/>
          </a:xfrm>
        </p:spPr>
        <p:txBody>
          <a:bodyPr>
            <a:noAutofit/>
          </a:bodyPr>
          <a:lstStyle/>
          <a:p>
            <a:r>
              <a:rPr lang="en-US" altLang="en-US" sz="3600" b="1" u="sng" dirty="0"/>
              <a:t>Comparison Arid vs. Humid Regions for Anastomosing Rivers</a:t>
            </a:r>
            <a:r>
              <a:rPr lang="en-US" altLang="en-US" sz="3600" u="sng" dirty="0"/>
              <a:t> </a:t>
            </a:r>
            <a:endParaRPr lang="en-US" sz="36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88BE6-7FD6-4C83-AC15-D7442F39E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8166"/>
            <a:ext cx="9867314" cy="4012468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altLang="en-US" b="1" i="1" dirty="0"/>
              <a:t>Channels:</a:t>
            </a:r>
            <a:r>
              <a:rPr lang="en-US" altLang="en-US" dirty="0"/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/>
              <a:t> Comprise </a:t>
            </a:r>
            <a:r>
              <a:rPr lang="en-US" altLang="en-US" i="1" dirty="0">
                <a:solidFill>
                  <a:schemeClr val="accent1"/>
                </a:solidFill>
              </a:rPr>
              <a:t>3% of flood plain </a:t>
            </a:r>
            <a:r>
              <a:rPr lang="en-US" altLang="en-US" dirty="0"/>
              <a:t>– </a:t>
            </a:r>
            <a:r>
              <a:rPr lang="en-US" altLang="en-US" b="1" dirty="0"/>
              <a:t>Arid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/>
              <a:t>Comprise </a:t>
            </a:r>
            <a:r>
              <a:rPr lang="en-US" altLang="en-US" i="1" dirty="0">
                <a:solidFill>
                  <a:schemeClr val="accent1"/>
                </a:solidFill>
              </a:rPr>
              <a:t>5 – 20% of flood plain </a:t>
            </a:r>
            <a:r>
              <a:rPr lang="en-US" altLang="en-US" dirty="0"/>
              <a:t>– </a:t>
            </a:r>
            <a:r>
              <a:rPr lang="en-US" altLang="en-US" b="1" dirty="0"/>
              <a:t>Humid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 i="1" dirty="0"/>
              <a:t>Vertical rate of accretion 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 i="1" dirty="0">
                <a:solidFill>
                  <a:schemeClr val="tx2"/>
                </a:solidFill>
              </a:rPr>
              <a:t>low</a:t>
            </a:r>
            <a:r>
              <a:rPr lang="en-US" altLang="en-US" dirty="0"/>
              <a:t> in </a:t>
            </a:r>
            <a:r>
              <a:rPr lang="en-US" altLang="en-US" b="1" i="1" dirty="0">
                <a:solidFill>
                  <a:schemeClr val="accent2">
                    <a:lumMod val="50000"/>
                  </a:schemeClr>
                </a:solidFill>
              </a:rPr>
              <a:t>arid regions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b="1" i="1" dirty="0">
                <a:solidFill>
                  <a:schemeClr val="tx2"/>
                </a:solidFill>
              </a:rPr>
              <a:t>high</a:t>
            </a:r>
            <a:r>
              <a:rPr lang="en-US" altLang="en-US" dirty="0"/>
              <a:t> in </a:t>
            </a:r>
            <a:r>
              <a:rPr lang="en-US" altLang="en-US" b="1" i="1" dirty="0">
                <a:solidFill>
                  <a:srgbClr val="0070C0"/>
                </a:solidFill>
              </a:rPr>
              <a:t>humid regions </a:t>
            </a:r>
            <a:r>
              <a:rPr lang="en-US" altLang="en-US" dirty="0"/>
              <a:t>because of more overbank materials.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54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B8EBEE-28FF-45EC-A186-5F3F00FDE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443389"/>
            <a:ext cx="11544300" cy="59712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7B043C-D85D-4FE4-8D69-2883CE501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200" y="68580"/>
            <a:ext cx="3337560" cy="480060"/>
          </a:xfrm>
        </p:spPr>
        <p:txBody>
          <a:bodyPr>
            <a:normAutofit/>
          </a:bodyPr>
          <a:lstStyle/>
          <a:p>
            <a:pPr lvl="1" eaLnBrk="1" hangingPunct="1">
              <a:spcBef>
                <a:spcPct val="50000"/>
              </a:spcBef>
            </a:pPr>
            <a:r>
              <a:rPr lang="en-US" dirty="0"/>
              <a:t>Anastomosing river channels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725F4-EC60-4829-BEA0-0486DFEF9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20639"/>
            <a:ext cx="10515600" cy="1056323"/>
          </a:xfrm>
        </p:spPr>
        <p:txBody>
          <a:bodyPr/>
          <a:lstStyle/>
          <a:p>
            <a:pPr marL="457200" lvl="1" indent="0" eaLnBrk="1" hangingPunct="1">
              <a:spcBef>
                <a:spcPct val="50000"/>
              </a:spcBef>
              <a:buNone/>
            </a:pP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754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C9201-9C8C-4513-A932-BD520BC3E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237" y="450167"/>
            <a:ext cx="10515600" cy="80185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latin typeface="+mn-lt"/>
              </a:rPr>
              <a:t>ECONOMIC ASPECT OF FLUVIAL DEPOSITS ( STRAIGHT AND ANASTOMOSING RIVERS Etc.)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4701B-816C-4D66-A190-2C974AE98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7012" y="1510373"/>
            <a:ext cx="10515600" cy="20538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They serve as</a:t>
            </a:r>
            <a:r>
              <a:rPr lang="en-US" dirty="0"/>
              <a:t>;</a:t>
            </a:r>
          </a:p>
          <a:p>
            <a:r>
              <a:rPr lang="en-US" i="1" dirty="0">
                <a:solidFill>
                  <a:schemeClr val="accent1"/>
                </a:solidFill>
              </a:rPr>
              <a:t>aquifers</a:t>
            </a:r>
          </a:p>
          <a:p>
            <a:r>
              <a:rPr lang="en-US" i="1" dirty="0">
                <a:solidFill>
                  <a:srgbClr val="0070C0"/>
                </a:solidFill>
              </a:rPr>
              <a:t>Petroleum reservoirs</a:t>
            </a:r>
          </a:p>
          <a:p>
            <a:r>
              <a:rPr lang="en-US" dirty="0"/>
              <a:t>Host for </a:t>
            </a:r>
            <a:r>
              <a:rPr lang="en-US" i="1" dirty="0">
                <a:solidFill>
                  <a:srgbClr val="0070C0"/>
                </a:solidFill>
              </a:rPr>
              <a:t>coal</a:t>
            </a:r>
            <a:r>
              <a:rPr lang="en-US" dirty="0"/>
              <a:t>, </a:t>
            </a:r>
            <a:r>
              <a:rPr lang="en-US" i="1" dirty="0">
                <a:solidFill>
                  <a:srgbClr val="0070C0"/>
                </a:solidFill>
              </a:rPr>
              <a:t>uranium</a:t>
            </a:r>
            <a:r>
              <a:rPr lang="en-US" dirty="0"/>
              <a:t> and </a:t>
            </a:r>
            <a:r>
              <a:rPr lang="en-US" i="1" dirty="0">
                <a:solidFill>
                  <a:srgbClr val="0070C0"/>
                </a:solidFill>
              </a:rPr>
              <a:t>placer minerals.</a:t>
            </a:r>
          </a:p>
          <a:p>
            <a:r>
              <a:rPr lang="en-US" dirty="0"/>
              <a:t>Hosts for </a:t>
            </a:r>
            <a:r>
              <a:rPr lang="en-US" i="1" dirty="0">
                <a:solidFill>
                  <a:schemeClr val="accent1"/>
                </a:solidFill>
              </a:rPr>
              <a:t>placer ores of detrital heavy minerals notably gold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24867C-58CA-4304-9FB9-78FC11625317}"/>
              </a:ext>
            </a:extLst>
          </p:cNvPr>
          <p:cNvSpPr txBox="1"/>
          <p:nvPr/>
        </p:nvSpPr>
        <p:spPr>
          <a:xfrm>
            <a:off x="337624" y="4360983"/>
            <a:ext cx="107008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IN CONCLUSION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</a:rPr>
              <a:t>Fluvial channels </a:t>
            </a:r>
            <a:r>
              <a:rPr lang="en-US" sz="2400" dirty="0"/>
              <a:t>are </a:t>
            </a:r>
            <a:r>
              <a:rPr lang="en-US" sz="2400" i="1" dirty="0">
                <a:solidFill>
                  <a:schemeClr val="accent1"/>
                </a:solidFill>
              </a:rPr>
              <a:t>river pathways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</a:rPr>
              <a:t>Major channels </a:t>
            </a:r>
            <a:r>
              <a:rPr lang="en-US" sz="2400" dirty="0"/>
              <a:t>include </a:t>
            </a:r>
            <a:r>
              <a:rPr lang="en-US" sz="2400" i="1" dirty="0">
                <a:solidFill>
                  <a:schemeClr val="accent1"/>
                </a:solidFill>
              </a:rPr>
              <a:t>Straight, Anastomosing, braided,</a:t>
            </a:r>
            <a:r>
              <a:rPr lang="en-US" sz="2400" dirty="0"/>
              <a:t> and </a:t>
            </a:r>
            <a:r>
              <a:rPr lang="en-US" sz="2400" i="1" dirty="0">
                <a:solidFill>
                  <a:schemeClr val="accent1"/>
                </a:solidFill>
              </a:rPr>
              <a:t>Meandering</a:t>
            </a:r>
            <a:r>
              <a:rPr lang="en-US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</a:rPr>
              <a:t>Fluvial deposits </a:t>
            </a:r>
            <a:r>
              <a:rPr lang="en-US" sz="2400" dirty="0"/>
              <a:t>are of </a:t>
            </a:r>
            <a:r>
              <a:rPr lang="en-US" sz="2400" dirty="0">
                <a:solidFill>
                  <a:schemeClr val="accent1"/>
                </a:solidFill>
              </a:rPr>
              <a:t>great economic value </a:t>
            </a:r>
            <a:r>
              <a:rPr lang="en-US" sz="2400" dirty="0"/>
              <a:t>as stated in the presentation</a:t>
            </a:r>
          </a:p>
        </p:txBody>
      </p:sp>
    </p:spTree>
    <p:extLst>
      <p:ext uri="{BB962C8B-B14F-4D97-AF65-F5344CB8AC3E}">
        <p14:creationId xmlns:p14="http://schemas.microsoft.com/office/powerpoint/2010/main" val="131669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92800-170E-47AB-B886-0A5E25479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4697"/>
          </a:xfrm>
        </p:spPr>
        <p:txBody>
          <a:bodyPr/>
          <a:lstStyle/>
          <a:p>
            <a:r>
              <a:rPr lang="en-US" sz="4000" b="1" u="sng" dirty="0"/>
              <a:t>REFERENCES</a:t>
            </a: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5AC35-0B97-4D7E-B59C-608C7EE35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366" y="1629629"/>
            <a:ext cx="10515600" cy="129740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Sedimentology and stratigraphy (4</a:t>
            </a:r>
            <a:r>
              <a:rPr lang="en-US" baseline="30000" dirty="0"/>
              <a:t>th</a:t>
            </a:r>
            <a:r>
              <a:rPr lang="en-US" dirty="0"/>
              <a:t> edition ) by Sam Boggs.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GGY 4031 lecture Notes by Prof. I. Nyambe</a:t>
            </a:r>
          </a:p>
        </p:txBody>
      </p:sp>
    </p:spTree>
    <p:extLst>
      <p:ext uri="{BB962C8B-B14F-4D97-AF65-F5344CB8AC3E}">
        <p14:creationId xmlns:p14="http://schemas.microsoft.com/office/powerpoint/2010/main" val="282108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E80C10-3BE5-4220-BF9F-9D8C8A0AF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2916"/>
            <a:ext cx="10515600" cy="4333484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latin typeface="Algerian" panose="04020705040A02060702" pitchFamily="82" charset="0"/>
              </a:rPr>
              <a:t>Thank</a:t>
            </a:r>
            <a:br>
              <a:rPr lang="en-US" sz="5400" b="1" dirty="0">
                <a:latin typeface="Algerian" panose="04020705040A02060702" pitchFamily="82" charset="0"/>
              </a:rPr>
            </a:br>
            <a:r>
              <a:rPr lang="en-US" sz="5400" b="1" dirty="0">
                <a:latin typeface="Algerian" panose="04020705040A02060702" pitchFamily="82" charset="0"/>
              </a:rPr>
              <a:t>you </a:t>
            </a:r>
            <a:br>
              <a:rPr lang="en-US" sz="5400" b="1" dirty="0">
                <a:latin typeface="Algerian" panose="04020705040A02060702" pitchFamily="82" charset="0"/>
              </a:rPr>
            </a:br>
            <a:r>
              <a:rPr lang="en-US" sz="5400" b="1" dirty="0">
                <a:latin typeface="Algerian" panose="04020705040A02060702" pitchFamily="82" charset="0"/>
              </a:rPr>
              <a:t>for </a:t>
            </a:r>
            <a:br>
              <a:rPr lang="en-US" sz="5400" b="1" dirty="0">
                <a:latin typeface="Algerian" panose="04020705040A02060702" pitchFamily="82" charset="0"/>
              </a:rPr>
            </a:br>
            <a:r>
              <a:rPr lang="en-US" sz="5400" b="1" dirty="0">
                <a:latin typeface="Algerian" panose="04020705040A02060702" pitchFamily="82" charset="0"/>
              </a:rPr>
              <a:t>listening</a:t>
            </a:r>
          </a:p>
        </p:txBody>
      </p:sp>
    </p:spTree>
    <p:extLst>
      <p:ext uri="{BB962C8B-B14F-4D97-AF65-F5344CB8AC3E}">
        <p14:creationId xmlns:p14="http://schemas.microsoft.com/office/powerpoint/2010/main" val="1904133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568</Words>
  <Application>Microsoft Office PowerPoint</Application>
  <PresentationFormat>Widescreen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Times New Roman</vt:lpstr>
      <vt:lpstr>Office Theme</vt:lpstr>
      <vt:lpstr>ANASTOMOSING AND STRAIGHT RIVERS</vt:lpstr>
      <vt:lpstr>DEFINITION</vt:lpstr>
      <vt:lpstr>Straight river</vt:lpstr>
      <vt:lpstr>ANASTOMOSING RIVERS</vt:lpstr>
      <vt:lpstr>formation of anastomosing rivers is influenced by ;</vt:lpstr>
      <vt:lpstr>ANASTOSMOSING CHANNELS</vt:lpstr>
      <vt:lpstr>General Characteristics</vt:lpstr>
      <vt:lpstr>Facies of Anastomosing Rivers</vt:lpstr>
      <vt:lpstr>Comparison Arid vs. Humid Regions for Anastomosing Rivers </vt:lpstr>
      <vt:lpstr>Anastomosing river channels</vt:lpstr>
      <vt:lpstr>ECONOMIC ASPECT OF FLUVIAL DEPOSITS ( STRAIGHT AND ANASTOMOSING RIVERS Etc.)</vt:lpstr>
      <vt:lpstr>REFERENCES</vt:lpstr>
      <vt:lpstr>Thank you  for 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Aron</dc:creator>
  <cp:lastModifiedBy>Aron</cp:lastModifiedBy>
  <cp:revision>29</cp:revision>
  <dcterms:created xsi:type="dcterms:W3CDTF">2022-04-15T17:25:33Z</dcterms:created>
  <dcterms:modified xsi:type="dcterms:W3CDTF">2022-04-16T18:04:38Z</dcterms:modified>
</cp:coreProperties>
</file>