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58" r:id="rId8"/>
    <p:sldId id="259" r:id="rId9"/>
    <p:sldId id="265" r:id="rId10"/>
    <p:sldId id="264" r:id="rId11"/>
    <p:sldId id="266" r:id="rId12"/>
    <p:sldId id="267" r:id="rId13"/>
    <p:sldId id="269" r:id="rId14"/>
    <p:sldId id="268"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1500" y="4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A743C-3F64-4848-B7DC-7B97D90B1D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2F7496-38C1-422A-842D-288A2FCCBD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4CDD6F-A802-4729-830D-0B1F867B1DBA}"/>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EF1A60AB-AA77-4C62-8A09-B5FC733612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AEE1D-C241-41E2-AE3F-8E12A4D29CAF}"/>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3612238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2EBB9-29C3-402D-AFA9-72DD5AD658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B918B8-B1CB-48F9-B044-19FF7C3AB4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594047-40B8-4764-8F4C-491076D854FE}"/>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C6743A47-0983-40BA-ACB6-AC3971983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CC33CD-2D51-49EA-ABFF-B05FE1629548}"/>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30395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63ADD7-A5EA-488A-9C79-65C435BD27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FD6F28-1F31-491D-AC87-5F23AE3369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D9BF4-2267-4C04-B22D-FD7D858155EF}"/>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FCBE899A-98BF-436F-9877-B46B87383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976981-49ED-4DAB-BAD2-D043221399E7}"/>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3725705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C17F-C476-4150-816F-2D25DB885F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F421B8-1FFE-4452-9E85-1F656FFD65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AB2261-332F-45AD-A0A1-73B4C6412D8A}"/>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2013AE68-BB49-4D0D-A571-632C76FB07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1C1409-7041-4D67-B658-E015C3D2C987}"/>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3379895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70126-700B-44F6-9401-B317F02E40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5AAD03-B652-48DB-BF52-552FB1CC37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BC5B81-5682-4FD9-85DF-22D0F1E5232F}"/>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BD28D9AA-2C28-4770-91AE-C07F56E26E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DF2805-E324-4C4D-8C98-2FA23A573BF5}"/>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3738204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FF7BA-4715-43DF-82DB-01D54E0DB0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32B17C-75C0-47C6-A805-D38B1CBD78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B936EE-998E-496D-9A0E-F83A05EB2D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37B39E-A48A-492A-A0A4-34FB143FE2CD}"/>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6" name="Footer Placeholder 5">
            <a:extLst>
              <a:ext uri="{FF2B5EF4-FFF2-40B4-BE49-F238E27FC236}">
                <a16:creationId xmlns:a16="http://schemas.microsoft.com/office/drawing/2014/main" id="{25F87C6B-2179-42B4-AC1C-30983B0319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A000FF-5CDF-44E2-984E-545BE1FA93DB}"/>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2022694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FC852-0A44-484D-A858-49150FC5A6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14E167-C2A8-4741-B942-E1C2E150A4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2FEDCE-719C-445E-8FFA-E1127FB88D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AA9A59-AE70-46EA-873C-A5B37A842C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B7803B-7E63-433D-BBB6-E0A026D4C0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4FEBC8-9BD1-4AC2-9E08-95D1D3D00FDF}"/>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8" name="Footer Placeholder 7">
            <a:extLst>
              <a:ext uri="{FF2B5EF4-FFF2-40B4-BE49-F238E27FC236}">
                <a16:creationId xmlns:a16="http://schemas.microsoft.com/office/drawing/2014/main" id="{8DDAD02A-73FB-4ED1-BBAF-959A61C82A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AD5EBD-8944-4BF4-A182-141151D0732A}"/>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132209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8C5D2-1733-4E8D-9258-230AEB14DD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36636-9D66-44CC-8B50-254F7202CCF0}"/>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4" name="Footer Placeholder 3">
            <a:extLst>
              <a:ext uri="{FF2B5EF4-FFF2-40B4-BE49-F238E27FC236}">
                <a16:creationId xmlns:a16="http://schemas.microsoft.com/office/drawing/2014/main" id="{B59BA288-E9D3-4403-A21C-AAA14050B1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2C3DD1-2162-47B2-931F-D8C8E1FC7018}"/>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174218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B4E2DD-D4D0-4D11-A524-A3A5E1135E24}"/>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3" name="Footer Placeholder 2">
            <a:extLst>
              <a:ext uri="{FF2B5EF4-FFF2-40B4-BE49-F238E27FC236}">
                <a16:creationId xmlns:a16="http://schemas.microsoft.com/office/drawing/2014/main" id="{602A54E3-D1A5-45EF-94AB-3D2A97EC16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BBE076-0813-40ED-BA03-ED75D9B445FA}"/>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279623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1D30F-68FF-4A4C-8F47-429AD84194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9D2373-D4F9-4381-80AA-BB58A2C48C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6DDC5-88E4-4FA8-AC7A-4A5D04C012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C507DE-F6DE-40FA-A0AE-32F46C8FCACF}"/>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6" name="Footer Placeholder 5">
            <a:extLst>
              <a:ext uri="{FF2B5EF4-FFF2-40B4-BE49-F238E27FC236}">
                <a16:creationId xmlns:a16="http://schemas.microsoft.com/office/drawing/2014/main" id="{1A66BDDD-0A8F-44B0-BEBA-6F7AADD6A1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4526C-569E-478E-9FC3-A835647E45DC}"/>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2406406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F4FB4-6C45-4154-B0F3-D862D3AE43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137A82-3480-4A75-A523-B370C81991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827F6A-94E8-473D-9172-3C87158741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570709-F0D1-49D1-9E4A-FABF9DC94E30}"/>
              </a:ext>
            </a:extLst>
          </p:cNvPr>
          <p:cNvSpPr>
            <a:spLocks noGrp="1"/>
          </p:cNvSpPr>
          <p:nvPr>
            <p:ph type="dt" sz="half" idx="10"/>
          </p:nvPr>
        </p:nvSpPr>
        <p:spPr/>
        <p:txBody>
          <a:bodyPr/>
          <a:lstStyle/>
          <a:p>
            <a:fld id="{CF6DE05C-570A-4816-8EF2-DEC100E43B44}" type="datetimeFigureOut">
              <a:rPr lang="en-US" smtClean="0"/>
              <a:t>4/24/2022</a:t>
            </a:fld>
            <a:endParaRPr lang="en-US"/>
          </a:p>
        </p:txBody>
      </p:sp>
      <p:sp>
        <p:nvSpPr>
          <p:cNvPr id="6" name="Footer Placeholder 5">
            <a:extLst>
              <a:ext uri="{FF2B5EF4-FFF2-40B4-BE49-F238E27FC236}">
                <a16:creationId xmlns:a16="http://schemas.microsoft.com/office/drawing/2014/main" id="{74376723-9317-4A4D-B430-175C938D75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D94C7-FDC9-40E6-BE8E-E8166D875963}"/>
              </a:ext>
            </a:extLst>
          </p:cNvPr>
          <p:cNvSpPr>
            <a:spLocks noGrp="1"/>
          </p:cNvSpPr>
          <p:nvPr>
            <p:ph type="sldNum" sz="quarter" idx="12"/>
          </p:nvPr>
        </p:nvSpPr>
        <p:spPr/>
        <p:txBody>
          <a:bodyPr/>
          <a:lstStyle/>
          <a:p>
            <a:fld id="{B44752C0-3E93-4C85-AC4F-BCE6870CDD68}" type="slidenum">
              <a:rPr lang="en-US" smtClean="0"/>
              <a:t>‹#›</a:t>
            </a:fld>
            <a:endParaRPr lang="en-US"/>
          </a:p>
        </p:txBody>
      </p:sp>
    </p:spTree>
    <p:extLst>
      <p:ext uri="{BB962C8B-B14F-4D97-AF65-F5344CB8AC3E}">
        <p14:creationId xmlns:p14="http://schemas.microsoft.com/office/powerpoint/2010/main" val="2041731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5589EF-71D0-43CD-BE16-4934F04B6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8B8B9D-96DC-4CBE-BFFB-421480E68C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0912EF-2B00-4573-9FD8-5E87196925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6DE05C-570A-4816-8EF2-DEC100E43B44}" type="datetimeFigureOut">
              <a:rPr lang="en-US" smtClean="0"/>
              <a:t>4/24/2022</a:t>
            </a:fld>
            <a:endParaRPr lang="en-US"/>
          </a:p>
        </p:txBody>
      </p:sp>
      <p:sp>
        <p:nvSpPr>
          <p:cNvPr id="5" name="Footer Placeholder 4">
            <a:extLst>
              <a:ext uri="{FF2B5EF4-FFF2-40B4-BE49-F238E27FC236}">
                <a16:creationId xmlns:a16="http://schemas.microsoft.com/office/drawing/2014/main" id="{BCB8DC81-4643-493F-A0F7-57F5A65886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6A72496-DD8C-4BEB-B835-34D0705F34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4752C0-3E93-4C85-AC4F-BCE6870CDD68}" type="slidenum">
              <a:rPr lang="en-US" smtClean="0"/>
              <a:t>‹#›</a:t>
            </a:fld>
            <a:endParaRPr lang="en-US"/>
          </a:p>
        </p:txBody>
      </p:sp>
    </p:spTree>
    <p:extLst>
      <p:ext uri="{BB962C8B-B14F-4D97-AF65-F5344CB8AC3E}">
        <p14:creationId xmlns:p14="http://schemas.microsoft.com/office/powerpoint/2010/main" val="3306899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https://en.wikipedia.org/wiki/Bytownite" TargetMode="External"/><Relationship Id="rId7" Type="http://schemas.openxmlformats.org/officeDocument/2006/relationships/hyperlink" Target="https://en.wikipedia.org/wiki/Albite" TargetMode="External"/><Relationship Id="rId12" Type="http://schemas.openxmlformats.org/officeDocument/2006/relationships/image" Target="../media/image8.jpeg"/><Relationship Id="rId2" Type="http://schemas.openxmlformats.org/officeDocument/2006/relationships/hyperlink" Target="https://en.wikipedia.org/wiki/Anorthite" TargetMode="External"/><Relationship Id="rId1" Type="http://schemas.openxmlformats.org/officeDocument/2006/relationships/slideLayout" Target="../slideLayouts/slideLayout2.xml"/><Relationship Id="rId6" Type="http://schemas.openxmlformats.org/officeDocument/2006/relationships/hyperlink" Target="https://en.wikipedia.org/wiki/Oligoclase" TargetMode="External"/><Relationship Id="rId11" Type="http://schemas.openxmlformats.org/officeDocument/2006/relationships/image" Target="../media/image7.jpeg"/><Relationship Id="rId5" Type="http://schemas.openxmlformats.org/officeDocument/2006/relationships/hyperlink" Target="https://en.wikipedia.org/wiki/Andesine" TargetMode="External"/><Relationship Id="rId10" Type="http://schemas.openxmlformats.org/officeDocument/2006/relationships/image" Target="../media/image6.jpeg"/><Relationship Id="rId4" Type="http://schemas.openxmlformats.org/officeDocument/2006/relationships/hyperlink" Target="https://en.wikipedia.org/wiki/Labradorite" TargetMode="External"/><Relationship Id="rId9" Type="http://schemas.openxmlformats.org/officeDocument/2006/relationships/image" Target="../media/image5.jpeg"/></Relationships>
</file>

<file path=ppt/slides/_rels/slide11.xml.rels><?xml version="1.0" encoding="UTF-8" standalone="yes"?>
<Relationships xmlns="http://schemas.openxmlformats.org/package/2006/relationships"><Relationship Id="rId8" Type="http://schemas.openxmlformats.org/officeDocument/2006/relationships/hyperlink" Target="https://en.wikipedia.org/wiki/Plagioclase#cite_note-Deer_etal_1966-21" TargetMode="External"/><Relationship Id="rId13" Type="http://schemas.openxmlformats.org/officeDocument/2006/relationships/hyperlink" Target="https://en.wikipedia.org/wiki/Plagioclase#cite_note-22" TargetMode="External"/><Relationship Id="rId18" Type="http://schemas.openxmlformats.org/officeDocument/2006/relationships/hyperlink" Target="https://en.wikipedia.org/wiki/Dike_(geology)" TargetMode="External"/><Relationship Id="rId3" Type="http://schemas.openxmlformats.org/officeDocument/2006/relationships/hyperlink" Target="https://en.wikipedia.org/wiki/Gustav_Rose" TargetMode="External"/><Relationship Id="rId7" Type="http://schemas.openxmlformats.org/officeDocument/2006/relationships/hyperlink" Target="https://en.wikipedia.org/wiki/Calc-alkaline" TargetMode="External"/><Relationship Id="rId12" Type="http://schemas.openxmlformats.org/officeDocument/2006/relationships/hyperlink" Target="https://en.wikipedia.org/wiki/J%C3%B6ns_Jacob_Berzelius" TargetMode="External"/><Relationship Id="rId17" Type="http://schemas.openxmlformats.org/officeDocument/2006/relationships/hyperlink" Target="https://en.wikipedia.org/wiki/Pegmatite" TargetMode="External"/><Relationship Id="rId2" Type="http://schemas.openxmlformats.org/officeDocument/2006/relationships/hyperlink" Target="https://en.wikipedia.org/wiki/Anorthite" TargetMode="External"/><Relationship Id="rId16" Type="http://schemas.openxmlformats.org/officeDocument/2006/relationships/hyperlink" Target="https://en.wikipedia.org/wiki/Plagioclase#cite_note-FOOTNOTEJackson1997albite-23" TargetMode="External"/><Relationship Id="rId20" Type="http://schemas.openxmlformats.org/officeDocument/2006/relationships/hyperlink" Target="https://en.wikipedia.org/wiki/Beryl" TargetMode="External"/><Relationship Id="rId1" Type="http://schemas.openxmlformats.org/officeDocument/2006/relationships/slideLayout" Target="../slideLayouts/slideLayout2.xml"/><Relationship Id="rId6" Type="http://schemas.openxmlformats.org/officeDocument/2006/relationships/hyperlink" Target="https://en.wikipedia.org/wiki/Orogeny" TargetMode="External"/><Relationship Id="rId11" Type="http://schemas.openxmlformats.org/officeDocument/2006/relationships/hyperlink" Target="https://en.wikipedia.org/wiki/Johan_Gottlieb_Gahn" TargetMode="External"/><Relationship Id="rId5" Type="http://schemas.openxmlformats.org/officeDocument/2006/relationships/hyperlink" Target="https://en.wiktionary.org/wiki/%E1%BD%80%CF%81%CE%B8%CF%8C%CF%82" TargetMode="External"/><Relationship Id="rId15" Type="http://schemas.openxmlformats.org/officeDocument/2006/relationships/hyperlink" Target="https://en.wikipedia.org/wiki/Greenschist_facies" TargetMode="External"/><Relationship Id="rId10" Type="http://schemas.openxmlformats.org/officeDocument/2006/relationships/hyperlink" Target="https://en.wiktionary.org/wiki/albus" TargetMode="External"/><Relationship Id="rId19" Type="http://schemas.openxmlformats.org/officeDocument/2006/relationships/hyperlink" Target="https://en.wikipedia.org/wiki/Tourmaline" TargetMode="External"/><Relationship Id="rId4" Type="http://schemas.openxmlformats.org/officeDocument/2006/relationships/hyperlink" Target="https://en.wiktionary.org/wiki/%E1%BC%80%CE%BD-" TargetMode="External"/><Relationship Id="rId9" Type="http://schemas.openxmlformats.org/officeDocument/2006/relationships/hyperlink" Target="https://en.wikipedia.org/wiki/Albite" TargetMode="External"/><Relationship Id="rId14" Type="http://schemas.openxmlformats.org/officeDocument/2006/relationships/hyperlink" Target="https://en.wikipedia.org/wiki/Hydrothermal"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en.wikipedia.org/wiki/Andesite" TargetMode="External"/><Relationship Id="rId3" Type="http://schemas.openxmlformats.org/officeDocument/2006/relationships/hyperlink" Target="https://en.wikipedia.org/wiki/Basic_rock" TargetMode="External"/><Relationship Id="rId7" Type="http://schemas.openxmlformats.org/officeDocument/2006/relationships/hyperlink" Target="https://en.wikipedia.org/wiki/Volcanics" TargetMode="External"/><Relationship Id="rId2" Type="http://schemas.openxmlformats.org/officeDocument/2006/relationships/hyperlink" Target="https://en.wikipedia.org/wiki/Bytownite" TargetMode="External"/><Relationship Id="rId1" Type="http://schemas.openxmlformats.org/officeDocument/2006/relationships/slideLayout" Target="../slideLayouts/slideLayout2.xml"/><Relationship Id="rId6" Type="http://schemas.openxmlformats.org/officeDocument/2006/relationships/hyperlink" Target="https://en.wikipedia.org/wiki/Silica" TargetMode="External"/><Relationship Id="rId11" Type="http://schemas.openxmlformats.org/officeDocument/2006/relationships/hyperlink" Target="https://en.wikipedia.org/wiki/Monzonite" TargetMode="External"/><Relationship Id="rId5" Type="http://schemas.openxmlformats.org/officeDocument/2006/relationships/hyperlink" Target="https://en.wikipedia.org/wiki/Andesine" TargetMode="External"/><Relationship Id="rId10" Type="http://schemas.openxmlformats.org/officeDocument/2006/relationships/hyperlink" Target="https://en.wikipedia.org/wiki/Granite" TargetMode="External"/><Relationship Id="rId4" Type="http://schemas.openxmlformats.org/officeDocument/2006/relationships/hyperlink" Target="https://en.wikipedia.org/wiki/Labradorite" TargetMode="External"/><Relationship Id="rId9" Type="http://schemas.openxmlformats.org/officeDocument/2006/relationships/hyperlink" Target="https://en.wikipedia.org/wiki/Oligoclase"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Primitive_magma" TargetMode="External"/><Relationship Id="rId2" Type="http://schemas.openxmlformats.org/officeDocument/2006/relationships/hyperlink" Target="https://en.wikipedia.org/wiki/Mafic" TargetMode="External"/><Relationship Id="rId1" Type="http://schemas.openxmlformats.org/officeDocument/2006/relationships/slideLayout" Target="../slideLayouts/slideLayout2.xml"/><Relationship Id="rId4" Type="http://schemas.openxmlformats.org/officeDocument/2006/relationships/hyperlink" Target="https://en.wikipedia.org/wiki/Bowen%27s_reaction_series"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Gabbro" TargetMode="External"/><Relationship Id="rId7" Type="http://schemas.openxmlformats.org/officeDocument/2006/relationships/hyperlink" Target="https://en.wikipedia.org/wiki/Smectite" TargetMode="External"/><Relationship Id="rId2" Type="http://schemas.openxmlformats.org/officeDocument/2006/relationships/hyperlink" Target="https://en.wikipedia.org/wiki/Diorite" TargetMode="External"/><Relationship Id="rId1" Type="http://schemas.openxmlformats.org/officeDocument/2006/relationships/slideLayout" Target="../slideLayouts/slideLayout2.xml"/><Relationship Id="rId6" Type="http://schemas.openxmlformats.org/officeDocument/2006/relationships/hyperlink" Target="https://en.wikipedia.org/wiki/Clay_minerals" TargetMode="External"/><Relationship Id="rId5" Type="http://schemas.openxmlformats.org/officeDocument/2006/relationships/hyperlink" Target="https://en.wikipedia.org/wiki/Intrusive_rock" TargetMode="External"/><Relationship Id="rId4" Type="http://schemas.openxmlformats.org/officeDocument/2006/relationships/hyperlink" Target="https://en.wikipedia.org/wiki/Anorthosite"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Dimension_stone" TargetMode="External"/><Relationship Id="rId2" Type="http://schemas.openxmlformats.org/officeDocument/2006/relationships/hyperlink" Target="https://en.wikipedia.org/wiki/Construction_aggregate" TargetMode="External"/><Relationship Id="rId1" Type="http://schemas.openxmlformats.org/officeDocument/2006/relationships/slideLayout" Target="../slideLayouts/slideLayout2.xml"/><Relationship Id="rId4" Type="http://schemas.openxmlformats.org/officeDocument/2006/relationships/hyperlink" Target="https://en.wikipedia.org/wiki/Filler_(material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cambridge.org/core/journals/mineralogical-magazine/article/imacnmnc-approved-mineral-symbols/62311F45ED37831D78603C6E6B25EE0A" TargetMode="External"/><Relationship Id="rId2" Type="http://schemas.openxmlformats.org/officeDocument/2006/relationships/hyperlink" Target="https://doi.org/10.1029%2F2009JE003495"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Endmember_(mineralogy)" TargetMode="External"/><Relationship Id="rId13" Type="http://schemas.openxmlformats.org/officeDocument/2006/relationships/hyperlink" Target="https://en.wikipedia.org/wiki/Crystal_twinning" TargetMode="External"/><Relationship Id="rId18" Type="http://schemas.openxmlformats.org/officeDocument/2006/relationships/hyperlink" Target="https://en.wiktionary.org/wiki/%CF%80%CE%BB%CE%AC%CE%B3%CE%B9%CE%BF%CF%82#Ancient_Greek" TargetMode="External"/><Relationship Id="rId3" Type="http://schemas.openxmlformats.org/officeDocument/2006/relationships/hyperlink" Target="https://en.wikipedia.org/wiki/Mineral" TargetMode="External"/><Relationship Id="rId7" Type="http://schemas.openxmlformats.org/officeDocument/2006/relationships/hyperlink" Target="https://en.wikipedia.org/wiki/Anorthite" TargetMode="External"/><Relationship Id="rId12" Type="http://schemas.openxmlformats.org/officeDocument/2006/relationships/hyperlink" Target="https://en.wikipedia.org/wiki/Crystallography" TargetMode="External"/><Relationship Id="rId17" Type="http://schemas.openxmlformats.org/officeDocument/2006/relationships/hyperlink" Target="https://en.wikipedia.org/wiki/Ancient_Greek" TargetMode="External"/><Relationship Id="rId2" Type="http://schemas.openxmlformats.org/officeDocument/2006/relationships/hyperlink" Target="https://en.wikipedia.org/wiki/Silicate_minerals#Tectosilicates" TargetMode="External"/><Relationship Id="rId16" Type="http://schemas.openxmlformats.org/officeDocument/2006/relationships/hyperlink" Target="https://en.wikipedia.org/wiki/Igneous_rock" TargetMode="External"/><Relationship Id="rId20" Type="http://schemas.openxmlformats.org/officeDocument/2006/relationships/hyperlink" Target="https://en.wikipedia.org/wiki/Cleavage_(crystal)" TargetMode="External"/><Relationship Id="rId1" Type="http://schemas.openxmlformats.org/officeDocument/2006/relationships/slideLayout" Target="../slideLayouts/slideLayout2.xml"/><Relationship Id="rId6" Type="http://schemas.openxmlformats.org/officeDocument/2006/relationships/hyperlink" Target="https://en.wikipedia.org/wiki/Albite" TargetMode="External"/><Relationship Id="rId11" Type="http://schemas.openxmlformats.org/officeDocument/2006/relationships/hyperlink" Target="https://en.wikipedia.org/wiki/Atoms" TargetMode="External"/><Relationship Id="rId5" Type="http://schemas.openxmlformats.org/officeDocument/2006/relationships/hyperlink" Target="https://en.wikipedia.org/wiki/Solid_solution" TargetMode="External"/><Relationship Id="rId15" Type="http://schemas.openxmlformats.org/officeDocument/2006/relationships/hyperlink" Target="https://en.wikipedia.org/wiki/Petrology" TargetMode="External"/><Relationship Id="rId10" Type="http://schemas.openxmlformats.org/officeDocument/2006/relationships/hyperlink" Target="https://en.wikipedia.org/wiki/Calcium" TargetMode="External"/><Relationship Id="rId19" Type="http://schemas.openxmlformats.org/officeDocument/2006/relationships/hyperlink" Target="https://en.wiktionary.org/wiki/%CE%BA%CE%BB%CE%AC%CF%83%CE%B9%CF%82#Ancient_Greek" TargetMode="External"/><Relationship Id="rId4" Type="http://schemas.openxmlformats.org/officeDocument/2006/relationships/hyperlink" Target="https://en.wikipedia.org/wiki/Feldspar" TargetMode="External"/><Relationship Id="rId9" Type="http://schemas.openxmlformats.org/officeDocument/2006/relationships/hyperlink" Target="https://en.wikipedia.org/wiki/Sodium" TargetMode="External"/><Relationship Id="rId14" Type="http://schemas.openxmlformats.org/officeDocument/2006/relationships/hyperlink" Target="https://en.wikipedia.org/wiki/Crust_(geology)"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Crystal" TargetMode="External"/><Relationship Id="rId2" Type="http://schemas.openxmlformats.org/officeDocument/2006/relationships/hyperlink" Target="https://en.wikipedia.org/wiki/Micrograph"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en.wikipedia.org/wiki/Crystal_twinning" TargetMode="External"/><Relationship Id="rId4" Type="http://schemas.openxmlformats.org/officeDocument/2006/relationships/hyperlink" Target="https://en.wikipedia.org/wiki/Polarization_(waves)"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Crystal_class" TargetMode="External"/><Relationship Id="rId3" Type="http://schemas.openxmlformats.org/officeDocument/2006/relationships/hyperlink" Target="https://en.wikipedia.org/wiki/Tectosilicate" TargetMode="External"/><Relationship Id="rId7" Type="http://schemas.openxmlformats.org/officeDocument/2006/relationships/hyperlink" Target="https://en.wikipedia.org/wiki/Triclinic" TargetMode="External"/><Relationship Id="rId2" Type="http://schemas.openxmlformats.org/officeDocument/2006/relationships/hyperlink" Target="https://en.wikipedia.org/wiki/Feldspar" TargetMode="External"/><Relationship Id="rId1" Type="http://schemas.openxmlformats.org/officeDocument/2006/relationships/slideLayout" Target="../slideLayouts/slideLayout2.xml"/><Relationship Id="rId6" Type="http://schemas.openxmlformats.org/officeDocument/2006/relationships/hyperlink" Target="https://en.wikipedia.org/wiki/Crystal_system" TargetMode="External"/><Relationship Id="rId5" Type="http://schemas.openxmlformats.org/officeDocument/2006/relationships/hyperlink" Target="https://en.wikipedia.org/wiki/List_of_mineral_symbols" TargetMode="External"/><Relationship Id="rId10" Type="http://schemas.openxmlformats.org/officeDocument/2006/relationships/hyperlink" Target="https://en.wikipedia.org/wiki/Space_group" TargetMode="External"/><Relationship Id="rId4" Type="http://schemas.openxmlformats.org/officeDocument/2006/relationships/hyperlink" Target="https://en.wikipedia.org/wiki/Chemical_formula" TargetMode="External"/><Relationship Id="rId9" Type="http://schemas.openxmlformats.org/officeDocument/2006/relationships/hyperlink" Target="https://en.wikipedia.org/wiki/H-M_symbol"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Solubility" TargetMode="External"/><Relationship Id="rId3" Type="http://schemas.openxmlformats.org/officeDocument/2006/relationships/hyperlink" Target="https://en.wikipedia.org/wiki/Lustre_(mineralogy)" TargetMode="External"/><Relationship Id="rId7" Type="http://schemas.openxmlformats.org/officeDocument/2006/relationships/hyperlink" Target="https://en.wikipedia.org/wiki/Refractive_index" TargetMode="External"/><Relationship Id="rId2" Type="http://schemas.openxmlformats.org/officeDocument/2006/relationships/hyperlink" Target="https://en.wikipedia.org/wiki/Mohs_scale_of_mineral_hardness" TargetMode="External"/><Relationship Id="rId1" Type="http://schemas.openxmlformats.org/officeDocument/2006/relationships/slideLayout" Target="../slideLayouts/slideLayout2.xml"/><Relationship Id="rId6" Type="http://schemas.openxmlformats.org/officeDocument/2006/relationships/hyperlink" Target="https://en.wikipedia.org/wiki/Specific_gravity" TargetMode="External"/><Relationship Id="rId5" Type="http://schemas.openxmlformats.org/officeDocument/2006/relationships/hyperlink" Target="https://en.wikipedia.org/wiki/Transparency_and_translucency" TargetMode="External"/><Relationship Id="rId4" Type="http://schemas.openxmlformats.org/officeDocument/2006/relationships/hyperlink" Target="https://en.wikipedia.org/wiki/Streak_(mineralogy)" TargetMode="External"/><Relationship Id="rId9" Type="http://schemas.openxmlformats.org/officeDocument/2006/relationships/hyperlink" Target="https://en.wikipedia.org/wiki/Hydrochloric_acid"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n.wikipedia.org/wiki/Cleavage_(crysta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Endmember" TargetMode="External"/><Relationship Id="rId3" Type="http://schemas.openxmlformats.org/officeDocument/2006/relationships/hyperlink" Target="https://en.wikipedia.org/wiki/Metamorphic_rock" TargetMode="External"/><Relationship Id="rId7" Type="http://schemas.openxmlformats.org/officeDocument/2006/relationships/hyperlink" Target="https://en.wikipedia.org/wiki/Solid_solution" TargetMode="External"/><Relationship Id="rId2" Type="http://schemas.openxmlformats.org/officeDocument/2006/relationships/hyperlink" Target="https://en.wikipedia.org/wiki/Igneous_rock" TargetMode="External"/><Relationship Id="rId1" Type="http://schemas.openxmlformats.org/officeDocument/2006/relationships/slideLayout" Target="../slideLayouts/slideLayout2.xml"/><Relationship Id="rId6" Type="http://schemas.openxmlformats.org/officeDocument/2006/relationships/hyperlink" Target="https://en.wikipedia.org/wiki/Mineral" TargetMode="External"/><Relationship Id="rId11" Type="http://schemas.openxmlformats.org/officeDocument/2006/relationships/hyperlink" Target="https://en.wikipedia.org/wiki/Mol%25" TargetMode="External"/><Relationship Id="rId5" Type="http://schemas.openxmlformats.org/officeDocument/2006/relationships/hyperlink" Target="https://en.wikipedia.org/wiki/Sedimentary_rock" TargetMode="External"/><Relationship Id="rId10" Type="http://schemas.openxmlformats.org/officeDocument/2006/relationships/hyperlink" Target="https://en.wikipedia.org/wiki/Anorthite" TargetMode="External"/><Relationship Id="rId4" Type="http://schemas.openxmlformats.org/officeDocument/2006/relationships/hyperlink" Target="https://en.wikipedia.org/wiki/Detrital" TargetMode="External"/><Relationship Id="rId9" Type="http://schemas.openxmlformats.org/officeDocument/2006/relationships/hyperlink" Target="https://en.wikipedia.org/wiki/Albit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Diaphaneity" TargetMode="External"/><Relationship Id="rId7" Type="http://schemas.openxmlformats.org/officeDocument/2006/relationships/hyperlink" Target="https://en.wikipedia.org/wiki/Polysynthetic_twinning" TargetMode="External"/><Relationship Id="rId2" Type="http://schemas.openxmlformats.org/officeDocument/2006/relationships/hyperlink" Target="https://en.wikipedia.org/wiki/Lustre_(mineralogy)" TargetMode="External"/><Relationship Id="rId1" Type="http://schemas.openxmlformats.org/officeDocument/2006/relationships/slideLayout" Target="../slideLayouts/slideLayout2.xml"/><Relationship Id="rId6" Type="http://schemas.openxmlformats.org/officeDocument/2006/relationships/hyperlink" Target="https://en.wikipedia.org/wiki/Triclinic_system" TargetMode="External"/><Relationship Id="rId5" Type="http://schemas.openxmlformats.org/officeDocument/2006/relationships/hyperlink" Target="https://en.wikipedia.org/wiki/Fracture_(mineralogy)" TargetMode="External"/><Relationship Id="rId4" Type="http://schemas.openxmlformats.org/officeDocument/2006/relationships/hyperlink" Target="https://en.wikipedia.org/wiki/Tenacity_(mineralog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Albite" TargetMode="External"/><Relationship Id="rId2" Type="http://schemas.openxmlformats.org/officeDocument/2006/relationships/hyperlink" Target="https://en.wikipedia.org/wiki/Anorthite" TargetMode="External"/><Relationship Id="rId1" Type="http://schemas.openxmlformats.org/officeDocument/2006/relationships/slideLayout" Target="../slideLayouts/slideLayout2.xml"/><Relationship Id="rId4" Type="http://schemas.openxmlformats.org/officeDocument/2006/relationships/hyperlink" Target="https://en.wikipedia.org/wiki/Field_wor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5AA0D-534E-4131-BB35-494AEE0077C6}"/>
              </a:ext>
            </a:extLst>
          </p:cNvPr>
          <p:cNvSpPr>
            <a:spLocks noGrp="1"/>
          </p:cNvSpPr>
          <p:nvPr>
            <p:ph type="ctrTitle"/>
          </p:nvPr>
        </p:nvSpPr>
        <p:spPr>
          <a:xfrm>
            <a:off x="397565" y="1294642"/>
            <a:ext cx="9144000" cy="1024489"/>
          </a:xfrm>
        </p:spPr>
        <p:txBody>
          <a:bodyPr/>
          <a:lstStyle/>
          <a:p>
            <a:r>
              <a:rPr lang="en-US" b="1" dirty="0"/>
              <a:t>PLAGIOCLASE </a:t>
            </a:r>
          </a:p>
        </p:txBody>
      </p:sp>
      <p:sp>
        <p:nvSpPr>
          <p:cNvPr id="3" name="Subtitle 2">
            <a:extLst>
              <a:ext uri="{FF2B5EF4-FFF2-40B4-BE49-F238E27FC236}">
                <a16:creationId xmlns:a16="http://schemas.microsoft.com/office/drawing/2014/main" id="{0C962877-81B6-4DF9-AAE1-4C44569E4198}"/>
              </a:ext>
            </a:extLst>
          </p:cNvPr>
          <p:cNvSpPr>
            <a:spLocks noGrp="1"/>
          </p:cNvSpPr>
          <p:nvPr>
            <p:ph type="subTitle" idx="1"/>
          </p:nvPr>
        </p:nvSpPr>
        <p:spPr>
          <a:xfrm>
            <a:off x="291548" y="2727394"/>
            <a:ext cx="9144000" cy="1655762"/>
          </a:xfrm>
        </p:spPr>
        <p:txBody>
          <a:bodyPr/>
          <a:lstStyle/>
          <a:p>
            <a:r>
              <a:rPr lang="en-US" dirty="0"/>
              <a:t>By </a:t>
            </a:r>
          </a:p>
          <a:p>
            <a:r>
              <a:rPr lang="en-US" b="1" dirty="0"/>
              <a:t>SIKASUKWE ARON</a:t>
            </a:r>
          </a:p>
          <a:p>
            <a:r>
              <a:rPr lang="en-US" dirty="0">
                <a:solidFill>
                  <a:schemeClr val="accent1"/>
                </a:solidFill>
              </a:rPr>
              <a:t>2018202006</a:t>
            </a:r>
          </a:p>
        </p:txBody>
      </p:sp>
      <p:pic>
        <p:nvPicPr>
          <p:cNvPr id="5" name="Picture 4">
            <a:extLst>
              <a:ext uri="{FF2B5EF4-FFF2-40B4-BE49-F238E27FC236}">
                <a16:creationId xmlns:a16="http://schemas.microsoft.com/office/drawing/2014/main" id="{FC5ED265-8E64-4D51-A9D7-F31BDD8008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8594" y="656915"/>
            <a:ext cx="1443713" cy="1662216"/>
          </a:xfrm>
          <a:prstGeom prst="rect">
            <a:avLst/>
          </a:prstGeom>
        </p:spPr>
      </p:pic>
    </p:spTree>
    <p:extLst>
      <p:ext uri="{BB962C8B-B14F-4D97-AF65-F5344CB8AC3E}">
        <p14:creationId xmlns:p14="http://schemas.microsoft.com/office/powerpoint/2010/main" val="3452638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EC8D5-E390-4714-A51E-B7C7E78B33B0}"/>
              </a:ext>
            </a:extLst>
          </p:cNvPr>
          <p:cNvSpPr>
            <a:spLocks noGrp="1"/>
          </p:cNvSpPr>
          <p:nvPr>
            <p:ph type="title"/>
          </p:nvPr>
        </p:nvSpPr>
        <p:spPr>
          <a:xfrm>
            <a:off x="10406876" y="536832"/>
            <a:ext cx="1785124" cy="2650106"/>
          </a:xfrm>
        </p:spPr>
        <p:txBody>
          <a:bodyPr>
            <a:noAutofit/>
          </a:bodyPr>
          <a:lstStyle/>
          <a:p>
            <a:r>
              <a:rPr lang="en-US" sz="2400" b="1" dirty="0"/>
              <a:t>Table Of Plagioclase Mineral Composition</a:t>
            </a:r>
          </a:p>
        </p:txBody>
      </p:sp>
      <p:graphicFrame>
        <p:nvGraphicFramePr>
          <p:cNvPr id="7" name="Content Placeholder 6">
            <a:extLst>
              <a:ext uri="{FF2B5EF4-FFF2-40B4-BE49-F238E27FC236}">
                <a16:creationId xmlns:a16="http://schemas.microsoft.com/office/drawing/2014/main" id="{B1AC43E5-C527-4BCD-A3C6-D26A5181C743}"/>
              </a:ext>
            </a:extLst>
          </p:cNvPr>
          <p:cNvGraphicFramePr>
            <a:graphicFrameLocks noGrp="1"/>
          </p:cNvGraphicFramePr>
          <p:nvPr>
            <p:ph idx="1"/>
            <p:extLst>
              <p:ext uri="{D42A27DB-BD31-4B8C-83A1-F6EECF244321}">
                <p14:modId xmlns:p14="http://schemas.microsoft.com/office/powerpoint/2010/main" val="1676870059"/>
              </p:ext>
            </p:extLst>
          </p:nvPr>
        </p:nvGraphicFramePr>
        <p:xfrm>
          <a:off x="228600" y="144195"/>
          <a:ext cx="9896708" cy="6635471"/>
        </p:xfrm>
        <a:graphic>
          <a:graphicData uri="http://schemas.openxmlformats.org/drawingml/2006/table">
            <a:tbl>
              <a:tblPr/>
              <a:tblGrid>
                <a:gridCol w="2474177">
                  <a:extLst>
                    <a:ext uri="{9D8B030D-6E8A-4147-A177-3AD203B41FA5}">
                      <a16:colId xmlns:a16="http://schemas.microsoft.com/office/drawing/2014/main" val="772295216"/>
                    </a:ext>
                  </a:extLst>
                </a:gridCol>
                <a:gridCol w="2474177">
                  <a:extLst>
                    <a:ext uri="{9D8B030D-6E8A-4147-A177-3AD203B41FA5}">
                      <a16:colId xmlns:a16="http://schemas.microsoft.com/office/drawing/2014/main" val="3107156504"/>
                    </a:ext>
                  </a:extLst>
                </a:gridCol>
                <a:gridCol w="2474177">
                  <a:extLst>
                    <a:ext uri="{9D8B030D-6E8A-4147-A177-3AD203B41FA5}">
                      <a16:colId xmlns:a16="http://schemas.microsoft.com/office/drawing/2014/main" val="1322779501"/>
                    </a:ext>
                  </a:extLst>
                </a:gridCol>
                <a:gridCol w="2474177">
                  <a:extLst>
                    <a:ext uri="{9D8B030D-6E8A-4147-A177-3AD203B41FA5}">
                      <a16:colId xmlns:a16="http://schemas.microsoft.com/office/drawing/2014/main" val="3598987898"/>
                    </a:ext>
                  </a:extLst>
                </a:gridCol>
              </a:tblGrid>
              <a:tr h="826571">
                <a:tc gridSpan="4">
                  <a:txBody>
                    <a:bodyPr/>
                    <a:lstStyle/>
                    <a:p>
                      <a:r>
                        <a:rPr lang="en-US" dirty="0"/>
                        <a:t>Plagioclase minerals and their compositions</a:t>
                      </a:r>
                    </a:p>
                  </a:txBody>
                  <a:tcPr anchor="ctr">
                    <a:solidFill>
                      <a:srgbClr val="F8F9FA"/>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04795703"/>
                  </a:ext>
                </a:extLst>
              </a:tr>
              <a:tr h="849474">
                <a:tc>
                  <a:txBody>
                    <a:bodyPr/>
                    <a:lstStyle/>
                    <a:p>
                      <a:pPr algn="ctr"/>
                      <a:r>
                        <a:rPr lang="en-US" dirty="0">
                          <a:effectLst/>
                        </a:rPr>
                        <a:t>Name</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B w="9525" cap="flat" cmpd="sng" algn="ctr">
                      <a:solidFill>
                        <a:srgbClr val="A2A9B1"/>
                      </a:solidFill>
                      <a:prstDash val="solid"/>
                      <a:round/>
                      <a:headEnd type="none" w="med" len="med"/>
                      <a:tailEnd type="none" w="med" len="med"/>
                    </a:lnB>
                    <a:solidFill>
                      <a:srgbClr val="EAECF0"/>
                    </a:solidFill>
                  </a:tcPr>
                </a:tc>
                <a:tc>
                  <a:txBody>
                    <a:bodyPr/>
                    <a:lstStyle/>
                    <a:p>
                      <a:pPr algn="ctr"/>
                      <a:r>
                        <a:rPr lang="en-US">
                          <a:effectLst/>
                        </a:rPr>
                        <a:t>% CaAl</a:t>
                      </a:r>
                      <a:r>
                        <a:rPr lang="en-US" baseline="-25000">
                          <a:effectLst/>
                        </a:rPr>
                        <a:t>2</a:t>
                      </a:r>
                      <a:r>
                        <a:rPr lang="en-US">
                          <a:effectLst/>
                        </a:rPr>
                        <a:t>Si</a:t>
                      </a:r>
                      <a:r>
                        <a:rPr lang="en-US" baseline="-25000">
                          <a:effectLst/>
                        </a:rPr>
                        <a:t>2</a:t>
                      </a:r>
                      <a:r>
                        <a:rPr lang="en-US">
                          <a:effectLst/>
                        </a:rPr>
                        <a:t>O</a:t>
                      </a:r>
                      <a:r>
                        <a:rPr lang="en-US" baseline="-25000">
                          <a:effectLst/>
                        </a:rPr>
                        <a:t>8</a:t>
                      </a:r>
                      <a:br>
                        <a:rPr lang="en-US">
                          <a:effectLst/>
                        </a:rPr>
                      </a:b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US">
                          <a:effectLst/>
                        </a:rPr>
                        <a:t>% NaAlSi</a:t>
                      </a:r>
                      <a:r>
                        <a:rPr lang="en-US" baseline="-25000">
                          <a:effectLst/>
                        </a:rPr>
                        <a:t>3</a:t>
                      </a:r>
                      <a:r>
                        <a:rPr lang="en-US">
                          <a:effectLst/>
                        </a:rPr>
                        <a:t>O</a:t>
                      </a:r>
                      <a:r>
                        <a:rPr lang="en-US" baseline="-25000">
                          <a:effectLst/>
                        </a:rPr>
                        <a:t>8</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tc>
                  <a:txBody>
                    <a:bodyPr/>
                    <a:lstStyle/>
                    <a:p>
                      <a:pPr algn="ctr"/>
                      <a:r>
                        <a:rPr lang="en-US" dirty="0">
                          <a:effectLst/>
                        </a:rPr>
                        <a:t>Image</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EAECF0"/>
                    </a:solidFill>
                  </a:tcPr>
                </a:tc>
                <a:extLst>
                  <a:ext uri="{0D108BD9-81ED-4DB2-BD59-A6C34878D82A}">
                    <a16:rowId xmlns:a16="http://schemas.microsoft.com/office/drawing/2014/main" val="468504104"/>
                  </a:ext>
                </a:extLst>
              </a:tr>
              <a:tr h="826571">
                <a:tc>
                  <a:txBody>
                    <a:bodyPr/>
                    <a:lstStyle/>
                    <a:p>
                      <a:r>
                        <a:rPr lang="en-US" u="none" strike="noStrike">
                          <a:solidFill>
                            <a:srgbClr val="0645AD"/>
                          </a:solidFill>
                          <a:effectLst/>
                          <a:hlinkClick r:id="rId2" tooltip="Anorthite"/>
                        </a:rPr>
                        <a:t>Anorthite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90–100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10–0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dirty="0">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91091543"/>
                  </a:ext>
                </a:extLst>
              </a:tr>
              <a:tr h="826571">
                <a:tc>
                  <a:txBody>
                    <a:bodyPr/>
                    <a:lstStyle/>
                    <a:p>
                      <a:r>
                        <a:rPr lang="en-US" u="none" strike="noStrike">
                          <a:solidFill>
                            <a:srgbClr val="0645AD"/>
                          </a:solidFill>
                          <a:effectLst/>
                          <a:hlinkClick r:id="rId3" tooltip="Bytownite"/>
                        </a:rPr>
                        <a:t>Bytownite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70–90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30–10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dirty="0">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198136631"/>
                  </a:ext>
                </a:extLst>
              </a:tr>
              <a:tr h="826571">
                <a:tc>
                  <a:txBody>
                    <a:bodyPr/>
                    <a:lstStyle/>
                    <a:p>
                      <a:r>
                        <a:rPr lang="en-US" u="none" strike="noStrike">
                          <a:solidFill>
                            <a:srgbClr val="0645AD"/>
                          </a:solidFill>
                          <a:effectLst/>
                          <a:hlinkClick r:id="rId4" tooltip="Labradorite"/>
                        </a:rPr>
                        <a:t>Labradorite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50–70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50–30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411418409"/>
                  </a:ext>
                </a:extLst>
              </a:tr>
              <a:tr h="826571">
                <a:tc>
                  <a:txBody>
                    <a:bodyPr/>
                    <a:lstStyle/>
                    <a:p>
                      <a:r>
                        <a:rPr lang="en-US" u="none" strike="noStrike">
                          <a:solidFill>
                            <a:srgbClr val="0645AD"/>
                          </a:solidFill>
                          <a:effectLst/>
                          <a:hlinkClick r:id="rId5" tooltip="Andesine"/>
                        </a:rPr>
                        <a:t>Andesine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30–50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70–50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2526944798"/>
                  </a:ext>
                </a:extLst>
              </a:tr>
              <a:tr h="826571">
                <a:tc>
                  <a:txBody>
                    <a:bodyPr/>
                    <a:lstStyle/>
                    <a:p>
                      <a:r>
                        <a:rPr lang="en-US" u="none" strike="noStrike">
                          <a:solidFill>
                            <a:srgbClr val="0645AD"/>
                          </a:solidFill>
                          <a:effectLst/>
                          <a:hlinkClick r:id="rId6" tooltip="Oligoclase"/>
                        </a:rPr>
                        <a:t>Oligoclase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10–30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90–70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007558833"/>
                  </a:ext>
                </a:extLst>
              </a:tr>
              <a:tr h="826571">
                <a:tc>
                  <a:txBody>
                    <a:bodyPr/>
                    <a:lstStyle/>
                    <a:p>
                      <a:r>
                        <a:rPr lang="en-US" u="none" strike="noStrike">
                          <a:solidFill>
                            <a:srgbClr val="0645AD"/>
                          </a:solidFill>
                          <a:effectLst/>
                          <a:hlinkClick r:id="rId7" tooltip="Albite"/>
                        </a:rPr>
                        <a:t>Albite</a:t>
                      </a:r>
                      <a:endParaRPr lang="en-US">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0–10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r>
                        <a:rPr lang="en-US">
                          <a:effectLst/>
                        </a:rPr>
                        <a:t>100–90</a:t>
                      </a: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endParaRPr lang="en-US" dirty="0">
                        <a:effectLst/>
                      </a:endParaRPr>
                    </a:p>
                  </a:txBody>
                  <a:tcPr anchor="ctr">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extLst>
                  <a:ext uri="{0D108BD9-81ED-4DB2-BD59-A6C34878D82A}">
                    <a16:rowId xmlns:a16="http://schemas.microsoft.com/office/drawing/2014/main" val="3656526606"/>
                  </a:ext>
                </a:extLst>
              </a:tr>
            </a:tbl>
          </a:graphicData>
        </a:graphic>
      </p:graphicFrame>
      <p:pic>
        <p:nvPicPr>
          <p:cNvPr id="4104" name="Picture 8">
            <a:extLst>
              <a:ext uri="{FF2B5EF4-FFF2-40B4-BE49-F238E27FC236}">
                <a16:creationId xmlns:a16="http://schemas.microsoft.com/office/drawing/2014/main" id="{B81B72EE-FD1F-4384-AEC4-D6AEA84FF37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8390" y="1861885"/>
            <a:ext cx="1143000" cy="769436"/>
          </a:xfrm>
          <a:prstGeom prst="rect">
            <a:avLst/>
          </a:prstGeom>
          <a:noFill/>
          <a:extLst>
            <a:ext uri="{909E8E84-426E-40DD-AFC4-6F175D3DCCD1}">
              <a14:hiddenFill xmlns:a14="http://schemas.microsoft.com/office/drawing/2010/main">
                <a:solidFill>
                  <a:srgbClr val="FFFFFF"/>
                </a:solidFill>
              </a14:hiddenFill>
            </a:ext>
          </a:extLst>
        </p:spPr>
      </p:pic>
      <p:pic>
        <p:nvPicPr>
          <p:cNvPr id="4105" name="Picture 9">
            <a:extLst>
              <a:ext uri="{FF2B5EF4-FFF2-40B4-BE49-F238E27FC236}">
                <a16:creationId xmlns:a16="http://schemas.microsoft.com/office/drawing/2014/main" id="{F8C410DA-DBA6-40D1-AB4B-B20FAF4497D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80351" y="2645008"/>
            <a:ext cx="1143000" cy="889184"/>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a:extLst>
              <a:ext uri="{FF2B5EF4-FFF2-40B4-BE49-F238E27FC236}">
                <a16:creationId xmlns:a16="http://schemas.microsoft.com/office/drawing/2014/main" id="{E8CF3131-F489-47C5-B04D-C5EB701CFAD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98783" y="3507042"/>
            <a:ext cx="1894778" cy="769435"/>
          </a:xfrm>
          <a:prstGeom prst="rect">
            <a:avLst/>
          </a:prstGeom>
          <a:noFill/>
          <a:extLst>
            <a:ext uri="{909E8E84-426E-40DD-AFC4-6F175D3DCCD1}">
              <a14:hiddenFill xmlns:a14="http://schemas.microsoft.com/office/drawing/2010/main">
                <a:solidFill>
                  <a:srgbClr val="FFFFFF"/>
                </a:solidFill>
              </a14:hiddenFill>
            </a:ext>
          </a:extLst>
        </p:spPr>
      </p:pic>
      <p:pic>
        <p:nvPicPr>
          <p:cNvPr id="4107" name="Picture 11">
            <a:extLst>
              <a:ext uri="{FF2B5EF4-FFF2-40B4-BE49-F238E27FC236}">
                <a16:creationId xmlns:a16="http://schemas.microsoft.com/office/drawing/2014/main" id="{B73CAB1A-C17B-4778-A069-971EB105F62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274672" y="4395072"/>
            <a:ext cx="1143000" cy="711887"/>
          </a:xfrm>
          <a:prstGeom prst="rect">
            <a:avLst/>
          </a:prstGeom>
          <a:noFill/>
          <a:extLst>
            <a:ext uri="{909E8E84-426E-40DD-AFC4-6F175D3DCCD1}">
              <a14:hiddenFill xmlns:a14="http://schemas.microsoft.com/office/drawing/2010/main">
                <a:solidFill>
                  <a:srgbClr val="FFFFFF"/>
                </a:solidFill>
              </a14:hiddenFill>
            </a:ext>
          </a:extLst>
        </p:spPr>
      </p:pic>
      <p:pic>
        <p:nvPicPr>
          <p:cNvPr id="4108" name="Picture 12">
            <a:extLst>
              <a:ext uri="{FF2B5EF4-FFF2-40B4-BE49-F238E27FC236}">
                <a16:creationId xmlns:a16="http://schemas.microsoft.com/office/drawing/2014/main" id="{13F737AC-B260-4248-A1F3-31E9DCCCADF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74672" y="5258977"/>
            <a:ext cx="1143000" cy="711887"/>
          </a:xfrm>
          <a:prstGeom prst="rect">
            <a:avLst/>
          </a:prstGeom>
          <a:noFill/>
          <a:extLst>
            <a:ext uri="{909E8E84-426E-40DD-AFC4-6F175D3DCCD1}">
              <a14:hiddenFill xmlns:a14="http://schemas.microsoft.com/office/drawing/2010/main">
                <a:solidFill>
                  <a:srgbClr val="FFFFFF"/>
                </a:solidFill>
              </a14:hiddenFill>
            </a:ext>
          </a:extLst>
        </p:spPr>
      </p:pic>
      <p:pic>
        <p:nvPicPr>
          <p:cNvPr id="4109" name="Picture 13">
            <a:extLst>
              <a:ext uri="{FF2B5EF4-FFF2-40B4-BE49-F238E27FC236}">
                <a16:creationId xmlns:a16="http://schemas.microsoft.com/office/drawing/2014/main" id="{6E323CDC-EEAA-46A0-82C0-DF56838C2B3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180351" y="5998238"/>
            <a:ext cx="1706135" cy="711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8349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372AB-497B-4C68-989F-2DBB68EAA176}"/>
              </a:ext>
            </a:extLst>
          </p:cNvPr>
          <p:cNvSpPr>
            <a:spLocks noGrp="1"/>
          </p:cNvSpPr>
          <p:nvPr>
            <p:ph type="title"/>
          </p:nvPr>
        </p:nvSpPr>
        <p:spPr>
          <a:xfrm>
            <a:off x="838200" y="365125"/>
            <a:ext cx="10515600" cy="873125"/>
          </a:xfrm>
        </p:spPr>
        <p:txBody>
          <a:bodyPr>
            <a:normAutofit/>
          </a:bodyPr>
          <a:lstStyle/>
          <a:p>
            <a:r>
              <a:rPr lang="en-US" b="1" i="0" u="sng" dirty="0">
                <a:solidFill>
                  <a:srgbClr val="000000"/>
                </a:solidFill>
                <a:effectLst/>
                <a:latin typeface="Arial" panose="020B0604020202020204" pitchFamily="34" charset="0"/>
              </a:rPr>
              <a:t>Endmembers</a:t>
            </a:r>
            <a:endParaRPr lang="en-US" u="sng" dirty="0"/>
          </a:p>
        </p:txBody>
      </p:sp>
      <p:sp>
        <p:nvSpPr>
          <p:cNvPr id="3" name="Content Placeholder 2">
            <a:extLst>
              <a:ext uri="{FF2B5EF4-FFF2-40B4-BE49-F238E27FC236}">
                <a16:creationId xmlns:a16="http://schemas.microsoft.com/office/drawing/2014/main" id="{952A850A-DC5C-4529-98CC-B0DB03E67A26}"/>
              </a:ext>
            </a:extLst>
          </p:cNvPr>
          <p:cNvSpPr>
            <a:spLocks noGrp="1"/>
          </p:cNvSpPr>
          <p:nvPr>
            <p:ph idx="1"/>
          </p:nvPr>
        </p:nvSpPr>
        <p:spPr>
          <a:xfrm>
            <a:off x="838200" y="1463674"/>
            <a:ext cx="10515600" cy="4727575"/>
          </a:xfrm>
        </p:spPr>
        <p:txBody>
          <a:bodyPr>
            <a:normAutofit fontScale="92500"/>
          </a:bodyPr>
          <a:lstStyle/>
          <a:p>
            <a:pPr algn="l">
              <a:buFont typeface="Arial" panose="020B0604020202020204" pitchFamily="34" charset="0"/>
              <a:buChar char="•"/>
            </a:pPr>
            <a:r>
              <a:rPr lang="en-US" b="0" i="0" u="none" strike="noStrike" dirty="0">
                <a:solidFill>
                  <a:srgbClr val="0645AD"/>
                </a:solidFill>
                <a:effectLst/>
                <a:latin typeface="Arial" panose="020B0604020202020204" pitchFamily="34" charset="0"/>
                <a:hlinkClick r:id="rId2" tooltip="Anorthite"/>
              </a:rPr>
              <a:t>Anorthite</a:t>
            </a:r>
            <a:r>
              <a:rPr lang="en-US" b="0" i="0" dirty="0">
                <a:solidFill>
                  <a:srgbClr val="202122"/>
                </a:solidFill>
                <a:effectLst/>
                <a:latin typeface="Arial" panose="020B0604020202020204" pitchFamily="34" charset="0"/>
              </a:rPr>
              <a:t> was named by </a:t>
            </a:r>
            <a:r>
              <a:rPr lang="en-US" b="0" i="0" u="none" strike="noStrike" dirty="0">
                <a:solidFill>
                  <a:srgbClr val="0645AD"/>
                </a:solidFill>
                <a:effectLst/>
                <a:latin typeface="Arial" panose="020B0604020202020204" pitchFamily="34" charset="0"/>
                <a:hlinkClick r:id="rId3" tooltip="Gustav Rose"/>
              </a:rPr>
              <a:t>Gustav Rose</a:t>
            </a:r>
            <a:r>
              <a:rPr lang="en-US" b="0" i="0" dirty="0">
                <a:solidFill>
                  <a:srgbClr val="202122"/>
                </a:solidFill>
                <a:effectLst/>
                <a:latin typeface="Arial" panose="020B0604020202020204" pitchFamily="34" charset="0"/>
              </a:rPr>
              <a:t> in 1823 from Greek </a:t>
            </a:r>
            <a:r>
              <a:rPr lang="en-US" b="0" i="1" u="none" strike="noStrike" dirty="0">
                <a:solidFill>
                  <a:srgbClr val="3366BB"/>
                </a:solidFill>
                <a:effectLst/>
                <a:latin typeface="Arial" panose="020B0604020202020204" pitchFamily="34" charset="0"/>
                <a:hlinkClick r:id="rId4" tooltip="wikt:ἀν-"/>
              </a:rPr>
              <a:t>an-</a:t>
            </a:r>
            <a:r>
              <a:rPr lang="en-US" b="0" i="0" dirty="0">
                <a:solidFill>
                  <a:srgbClr val="202122"/>
                </a:solidFill>
                <a:effectLst/>
                <a:latin typeface="Arial" panose="020B0604020202020204" pitchFamily="34" charset="0"/>
              </a:rPr>
              <a:t> ('not') + </a:t>
            </a:r>
            <a:r>
              <a:rPr lang="en-US" b="0" i="1" u="none" strike="noStrike" dirty="0">
                <a:solidFill>
                  <a:srgbClr val="3366BB"/>
                </a:solidFill>
                <a:effectLst/>
                <a:latin typeface="Arial" panose="020B0604020202020204" pitchFamily="34" charset="0"/>
                <a:hlinkClick r:id="rId5" tooltip="wikt:ὀρθός"/>
              </a:rPr>
              <a:t>orthós</a:t>
            </a:r>
            <a:r>
              <a:rPr lang="en-US" b="0" i="0" dirty="0">
                <a:solidFill>
                  <a:srgbClr val="202122"/>
                </a:solidFill>
                <a:effectLst/>
                <a:latin typeface="Arial" panose="020B0604020202020204" pitchFamily="34" charset="0"/>
              </a:rPr>
              <a:t> ('straight'), literally 'oblique', referring to its triclinic crystallization.</a:t>
            </a:r>
            <a:r>
              <a:rPr lang="en-US" baseline="30000" dirty="0">
                <a:solidFill>
                  <a:srgbClr val="0645AD"/>
                </a:solidFill>
                <a:latin typeface="Arial" panose="020B0604020202020204" pitchFamily="34" charset="0"/>
              </a:rPr>
              <a:t>[20]</a:t>
            </a:r>
            <a:r>
              <a:rPr lang="en-US" b="0" i="0" dirty="0">
                <a:solidFill>
                  <a:srgbClr val="202122"/>
                </a:solidFill>
                <a:effectLst/>
                <a:latin typeface="Arial" panose="020B0604020202020204" pitchFamily="34" charset="0"/>
              </a:rPr>
              <a:t>Anorthite is a comparatively rare mineral but occurs in the basic plutonic rocks of some </a:t>
            </a:r>
            <a:r>
              <a:rPr lang="en-US" b="0" i="0" u="none" strike="noStrike" dirty="0">
                <a:solidFill>
                  <a:srgbClr val="0645AD"/>
                </a:solidFill>
                <a:effectLst/>
                <a:latin typeface="Arial" panose="020B0604020202020204" pitchFamily="34" charset="0"/>
                <a:hlinkClick r:id="rId6" tooltip="Orogeny"/>
              </a:rPr>
              <a:t>orogenic</a:t>
            </a:r>
            <a:r>
              <a:rPr lang="en-US" b="0" i="0" dirty="0">
                <a:solidFill>
                  <a:srgbClr val="202122"/>
                </a:solidFill>
                <a:effectLst/>
                <a:latin typeface="Arial" panose="020B0604020202020204" pitchFamily="34" charset="0"/>
              </a:rPr>
              <a:t> </a:t>
            </a:r>
            <a:r>
              <a:rPr lang="en-US" b="0" i="0" u="none" strike="noStrike" dirty="0">
                <a:solidFill>
                  <a:srgbClr val="0645AD"/>
                </a:solidFill>
                <a:effectLst/>
                <a:latin typeface="Arial" panose="020B0604020202020204" pitchFamily="34" charset="0"/>
                <a:hlinkClick r:id="rId7" tooltip="Calc-alkaline"/>
              </a:rPr>
              <a:t>calc-alkaline</a:t>
            </a:r>
            <a:r>
              <a:rPr lang="en-US" b="0" i="0" dirty="0">
                <a:solidFill>
                  <a:srgbClr val="202122"/>
                </a:solidFill>
                <a:effectLst/>
                <a:latin typeface="Arial" panose="020B0604020202020204" pitchFamily="34" charset="0"/>
              </a:rPr>
              <a:t> suites.</a:t>
            </a:r>
            <a:r>
              <a:rPr lang="en-US" baseline="30000" dirty="0">
                <a:solidFill>
                  <a:srgbClr val="0645AD"/>
                </a:solidFill>
                <a:latin typeface="Arial" panose="020B0604020202020204" pitchFamily="34" charset="0"/>
                <a:hlinkClick r:id="rId8"/>
              </a:rPr>
              <a:t>[21]</a:t>
            </a:r>
            <a:endParaRPr lang="en-US" b="0" i="0" dirty="0">
              <a:solidFill>
                <a:srgbClr val="202122"/>
              </a:solidFill>
              <a:effectLst/>
              <a:latin typeface="Arial" panose="020B0604020202020204" pitchFamily="34" charset="0"/>
            </a:endParaRPr>
          </a:p>
          <a:p>
            <a:pPr algn="l">
              <a:buFont typeface="Arial" panose="020B0604020202020204" pitchFamily="34" charset="0"/>
              <a:buChar char="•"/>
            </a:pPr>
            <a:r>
              <a:rPr lang="en-US" b="0" i="0" u="none" strike="noStrike" dirty="0">
                <a:solidFill>
                  <a:srgbClr val="0645AD"/>
                </a:solidFill>
                <a:effectLst/>
                <a:latin typeface="Arial" panose="020B0604020202020204" pitchFamily="34" charset="0"/>
                <a:hlinkClick r:id="rId9" tooltip="Albite"/>
              </a:rPr>
              <a:t>Albite</a:t>
            </a:r>
            <a:r>
              <a:rPr lang="en-US" b="0" i="0" dirty="0">
                <a:solidFill>
                  <a:srgbClr val="202122"/>
                </a:solidFill>
                <a:effectLst/>
                <a:latin typeface="Arial" panose="020B0604020202020204" pitchFamily="34" charset="0"/>
              </a:rPr>
              <a:t> is named from the Latin </a:t>
            </a:r>
            <a:r>
              <a:rPr lang="en-US" b="0" i="1" u="none" strike="noStrike" dirty="0">
                <a:solidFill>
                  <a:srgbClr val="3366BB"/>
                </a:solidFill>
                <a:effectLst/>
                <a:latin typeface="Arial" panose="020B0604020202020204" pitchFamily="34" charset="0"/>
                <a:hlinkClick r:id="rId10" tooltip="wikt:albus"/>
              </a:rPr>
              <a:t>albus</a:t>
            </a:r>
            <a:r>
              <a:rPr lang="en-US" b="0" i="0" dirty="0">
                <a:solidFill>
                  <a:srgbClr val="202122"/>
                </a:solidFill>
                <a:effectLst/>
                <a:latin typeface="Arial" panose="020B0604020202020204" pitchFamily="34" charset="0"/>
              </a:rPr>
              <a:t>, in reference to its unusually pure white color. The name was first applied by </a:t>
            </a:r>
            <a:r>
              <a:rPr lang="en-US" b="0" i="0" u="none" strike="noStrike" dirty="0">
                <a:solidFill>
                  <a:srgbClr val="0645AD"/>
                </a:solidFill>
                <a:effectLst/>
                <a:latin typeface="Arial" panose="020B0604020202020204" pitchFamily="34" charset="0"/>
                <a:hlinkClick r:id="rId11" tooltip="Johan Gottlieb Gahn"/>
              </a:rPr>
              <a:t>Johan Gottlieb Gahn</a:t>
            </a:r>
            <a:r>
              <a:rPr lang="en-US" b="0" i="0" dirty="0">
                <a:solidFill>
                  <a:srgbClr val="202122"/>
                </a:solidFill>
                <a:effectLst/>
                <a:latin typeface="Arial" panose="020B0604020202020204" pitchFamily="34" charset="0"/>
              </a:rPr>
              <a:t> and </a:t>
            </a:r>
            <a:r>
              <a:rPr lang="en-US" b="0" i="0" u="none" strike="noStrike" dirty="0">
                <a:solidFill>
                  <a:srgbClr val="0645AD"/>
                </a:solidFill>
                <a:effectLst/>
                <a:latin typeface="Arial" panose="020B0604020202020204" pitchFamily="34" charset="0"/>
                <a:hlinkClick r:id="rId12" tooltip="Jöns Jacob Berzelius"/>
              </a:rPr>
              <a:t>Jöns Jacob Berzelius</a:t>
            </a:r>
            <a:r>
              <a:rPr lang="en-US" b="0" i="0" dirty="0">
                <a:solidFill>
                  <a:srgbClr val="202122"/>
                </a:solidFill>
                <a:effectLst/>
                <a:latin typeface="Arial" panose="020B0604020202020204" pitchFamily="34" charset="0"/>
              </a:rPr>
              <a:t> in 1815.</a:t>
            </a:r>
            <a:r>
              <a:rPr lang="en-US" b="0" i="0" u="none" strike="noStrike" baseline="30000" dirty="0">
                <a:solidFill>
                  <a:srgbClr val="0645AD"/>
                </a:solidFill>
                <a:effectLst/>
                <a:latin typeface="Arial" panose="020B0604020202020204" pitchFamily="34" charset="0"/>
                <a:hlinkClick r:id="rId13"/>
              </a:rPr>
              <a:t>[22]</a:t>
            </a:r>
            <a:r>
              <a:rPr lang="en-US" b="0" i="0" dirty="0">
                <a:solidFill>
                  <a:srgbClr val="202122"/>
                </a:solidFill>
                <a:effectLst/>
                <a:latin typeface="Arial" panose="020B0604020202020204" pitchFamily="34" charset="0"/>
              </a:rPr>
              <a:t> It is a relatively common and important rock-making mineral associated with the more silica-rich rock types, in </a:t>
            </a:r>
            <a:r>
              <a:rPr lang="en-US" b="0" i="0" u="none" strike="noStrike" dirty="0">
                <a:solidFill>
                  <a:srgbClr val="0645AD"/>
                </a:solidFill>
                <a:effectLst/>
                <a:latin typeface="Arial" panose="020B0604020202020204" pitchFamily="34" charset="0"/>
                <a:hlinkClick r:id="rId14" tooltip="Hydrothermal"/>
              </a:rPr>
              <a:t>hydrothermal</a:t>
            </a:r>
            <a:r>
              <a:rPr lang="en-US" b="0" i="0" dirty="0">
                <a:solidFill>
                  <a:srgbClr val="202122"/>
                </a:solidFill>
                <a:effectLst/>
                <a:latin typeface="Arial" panose="020B0604020202020204" pitchFamily="34" charset="0"/>
              </a:rPr>
              <a:t> veins, with </a:t>
            </a:r>
            <a:r>
              <a:rPr lang="en-US" b="0" i="0" u="none" strike="noStrike" dirty="0">
                <a:solidFill>
                  <a:srgbClr val="0645AD"/>
                </a:solidFill>
                <a:effectLst/>
                <a:latin typeface="Arial" panose="020B0604020202020204" pitchFamily="34" charset="0"/>
                <a:hlinkClick r:id="rId15" tooltip="Greenschist facies"/>
              </a:rPr>
              <a:t>greenschist facies</a:t>
            </a:r>
            <a:r>
              <a:rPr lang="en-US" b="0" i="0" dirty="0">
                <a:solidFill>
                  <a:srgbClr val="202122"/>
                </a:solidFill>
                <a:effectLst/>
                <a:latin typeface="Arial" panose="020B0604020202020204" pitchFamily="34" charset="0"/>
              </a:rPr>
              <a:t> metamorphic rocks,</a:t>
            </a:r>
            <a:r>
              <a:rPr lang="en-US" b="0" i="0" u="none" strike="noStrike" baseline="30000" dirty="0">
                <a:solidFill>
                  <a:srgbClr val="0645AD"/>
                </a:solidFill>
                <a:effectLst/>
                <a:latin typeface="Arial" panose="020B0604020202020204" pitchFamily="34" charset="0"/>
                <a:hlinkClick r:id="rId16"/>
              </a:rPr>
              <a:t>[23]</a:t>
            </a:r>
            <a:r>
              <a:rPr lang="en-US" b="0" i="0" dirty="0">
                <a:solidFill>
                  <a:srgbClr val="202122"/>
                </a:solidFill>
                <a:effectLst/>
                <a:latin typeface="Arial" panose="020B0604020202020204" pitchFamily="34" charset="0"/>
              </a:rPr>
              <a:t> and in </a:t>
            </a:r>
            <a:r>
              <a:rPr lang="en-US" b="0" i="0" u="none" strike="noStrike" dirty="0">
                <a:solidFill>
                  <a:srgbClr val="0645AD"/>
                </a:solidFill>
                <a:effectLst/>
                <a:latin typeface="Arial" panose="020B0604020202020204" pitchFamily="34" charset="0"/>
                <a:hlinkClick r:id="rId17" tooltip="Pegmatite"/>
              </a:rPr>
              <a:t>pegmatite</a:t>
            </a:r>
            <a:r>
              <a:rPr lang="en-US" b="0" i="0" dirty="0">
                <a:solidFill>
                  <a:srgbClr val="202122"/>
                </a:solidFill>
                <a:effectLst/>
                <a:latin typeface="Arial" panose="020B0604020202020204" pitchFamily="34" charset="0"/>
              </a:rPr>
              <a:t> </a:t>
            </a:r>
            <a:r>
              <a:rPr lang="en-US" b="0" i="0" u="none" strike="noStrike" dirty="0">
                <a:solidFill>
                  <a:srgbClr val="0645AD"/>
                </a:solidFill>
                <a:effectLst/>
                <a:latin typeface="Arial" panose="020B0604020202020204" pitchFamily="34" charset="0"/>
                <a:hlinkClick r:id="rId18" tooltip="Dike (geology)"/>
              </a:rPr>
              <a:t>dikes</a:t>
            </a:r>
            <a:r>
              <a:rPr lang="en-US" b="0" i="0" dirty="0">
                <a:solidFill>
                  <a:srgbClr val="202122"/>
                </a:solidFill>
                <a:effectLst/>
                <a:latin typeface="Arial" panose="020B0604020202020204" pitchFamily="34" charset="0"/>
              </a:rPr>
              <a:t>, often as the variety </a:t>
            </a:r>
            <a:r>
              <a:rPr lang="en-US" b="0" i="1" dirty="0">
                <a:solidFill>
                  <a:srgbClr val="202122"/>
                </a:solidFill>
                <a:effectLst/>
                <a:latin typeface="Arial" panose="020B0604020202020204" pitchFamily="34" charset="0"/>
              </a:rPr>
              <a:t>cleavelandite</a:t>
            </a:r>
            <a:r>
              <a:rPr lang="en-US" b="0" i="0" dirty="0">
                <a:solidFill>
                  <a:srgbClr val="202122"/>
                </a:solidFill>
                <a:effectLst/>
                <a:latin typeface="Arial" panose="020B0604020202020204" pitchFamily="34" charset="0"/>
              </a:rPr>
              <a:t> and associated with rarer minerals like </a:t>
            </a:r>
            <a:r>
              <a:rPr lang="en-US" b="0" i="0" u="sng" dirty="0">
                <a:solidFill>
                  <a:srgbClr val="FAA700"/>
                </a:solidFill>
                <a:effectLst/>
                <a:latin typeface="Arial" panose="020B0604020202020204" pitchFamily="34" charset="0"/>
                <a:hlinkClick r:id="rId19"/>
              </a:rPr>
              <a:t>tourmaline</a:t>
            </a:r>
            <a:r>
              <a:rPr lang="en-US" b="0" i="0" dirty="0">
                <a:solidFill>
                  <a:srgbClr val="202122"/>
                </a:solidFill>
                <a:effectLst/>
                <a:latin typeface="Arial" panose="020B0604020202020204" pitchFamily="34" charset="0"/>
              </a:rPr>
              <a:t> and </a:t>
            </a:r>
            <a:r>
              <a:rPr lang="en-US" b="0" i="0" u="none" strike="noStrike" dirty="0">
                <a:solidFill>
                  <a:srgbClr val="0645AD"/>
                </a:solidFill>
                <a:effectLst/>
                <a:latin typeface="Arial" panose="020B0604020202020204" pitchFamily="34" charset="0"/>
                <a:hlinkClick r:id="rId20" tooltip="Beryl"/>
              </a:rPr>
              <a:t>beryl</a:t>
            </a:r>
            <a:r>
              <a:rPr lang="en-US" b="0" i="0" dirty="0">
                <a:solidFill>
                  <a:srgbClr val="202122"/>
                </a:solidFill>
                <a:effectLst/>
                <a:latin typeface="Arial" panose="020B0604020202020204" pitchFamily="34" charset="0"/>
              </a:rPr>
              <a:t>.</a:t>
            </a:r>
          </a:p>
          <a:p>
            <a:endParaRPr lang="en-US" dirty="0"/>
          </a:p>
        </p:txBody>
      </p:sp>
    </p:spTree>
    <p:extLst>
      <p:ext uri="{BB962C8B-B14F-4D97-AF65-F5344CB8AC3E}">
        <p14:creationId xmlns:p14="http://schemas.microsoft.com/office/powerpoint/2010/main" val="12851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08AFE-2B42-4D5B-9E23-4F55CCC3608E}"/>
              </a:ext>
            </a:extLst>
          </p:cNvPr>
          <p:cNvSpPr>
            <a:spLocks noGrp="1"/>
          </p:cNvSpPr>
          <p:nvPr>
            <p:ph type="title"/>
          </p:nvPr>
        </p:nvSpPr>
        <p:spPr>
          <a:xfrm>
            <a:off x="609600" y="357188"/>
            <a:ext cx="10515600" cy="1109662"/>
          </a:xfrm>
        </p:spPr>
        <p:txBody>
          <a:bodyPr>
            <a:normAutofit/>
          </a:bodyPr>
          <a:lstStyle/>
          <a:p>
            <a:r>
              <a:rPr lang="en-US" b="1" i="0" u="sng" dirty="0">
                <a:solidFill>
                  <a:srgbClr val="000000"/>
                </a:solidFill>
                <a:effectLst/>
                <a:latin typeface="Arial" panose="020B0604020202020204" pitchFamily="34" charset="0"/>
              </a:rPr>
              <a:t>Intermediate members</a:t>
            </a:r>
            <a:endParaRPr lang="en-US" u="sng" dirty="0"/>
          </a:p>
        </p:txBody>
      </p:sp>
      <p:sp>
        <p:nvSpPr>
          <p:cNvPr id="3" name="Content Placeholder 2">
            <a:extLst>
              <a:ext uri="{FF2B5EF4-FFF2-40B4-BE49-F238E27FC236}">
                <a16:creationId xmlns:a16="http://schemas.microsoft.com/office/drawing/2014/main" id="{39FD34D9-9750-4046-9FD5-456AB6C755FF}"/>
              </a:ext>
            </a:extLst>
          </p:cNvPr>
          <p:cNvSpPr>
            <a:spLocks noGrp="1"/>
          </p:cNvSpPr>
          <p:nvPr>
            <p:ph idx="1"/>
          </p:nvPr>
        </p:nvSpPr>
        <p:spPr>
          <a:xfrm>
            <a:off x="1066800" y="1628776"/>
            <a:ext cx="10515600" cy="4351338"/>
          </a:xfrm>
        </p:spPr>
        <p:txBody>
          <a:bodyPr>
            <a:normAutofit fontScale="92500"/>
          </a:bodyPr>
          <a:lstStyle/>
          <a:p>
            <a:r>
              <a:rPr lang="en-US" b="0" i="0" dirty="0">
                <a:solidFill>
                  <a:srgbClr val="202122"/>
                </a:solidFill>
                <a:effectLst/>
                <a:latin typeface="Arial" panose="020B0604020202020204" pitchFamily="34" charset="0"/>
              </a:rPr>
              <a:t>The intermediate members of the plagioclase group are very similar to each other and normally cannot be distinguished except by their optical properties.</a:t>
            </a:r>
          </a:p>
          <a:p>
            <a:r>
              <a:rPr lang="en-US" b="0" i="0" u="none" strike="noStrike" dirty="0">
                <a:solidFill>
                  <a:srgbClr val="0645AD"/>
                </a:solidFill>
                <a:effectLst/>
                <a:latin typeface="Arial" panose="020B0604020202020204" pitchFamily="34" charset="0"/>
                <a:hlinkClick r:id="rId2" tooltip="Bytownite"/>
              </a:rPr>
              <a:t>Bytownite</a:t>
            </a:r>
            <a:r>
              <a:rPr lang="en-US" u="none" strike="noStrike" dirty="0">
                <a:solidFill>
                  <a:srgbClr val="202122"/>
                </a:solidFill>
                <a:latin typeface="Arial" panose="020B0604020202020204" pitchFamily="34" charset="0"/>
              </a:rPr>
              <a:t> - </a:t>
            </a:r>
            <a:r>
              <a:rPr lang="en-US" b="0" i="0" dirty="0">
                <a:solidFill>
                  <a:srgbClr val="202122"/>
                </a:solidFill>
                <a:effectLst/>
                <a:latin typeface="Arial" panose="020B0604020202020204" pitchFamily="34" charset="0"/>
              </a:rPr>
              <a:t>is a rare mineral occasionally found in more </a:t>
            </a:r>
            <a:r>
              <a:rPr lang="en-US" b="0" i="0" u="sng" dirty="0">
                <a:solidFill>
                  <a:srgbClr val="FAA700"/>
                </a:solidFill>
                <a:effectLst/>
                <a:latin typeface="Arial" panose="020B0604020202020204" pitchFamily="34" charset="0"/>
                <a:hlinkClick r:id="rId3"/>
              </a:rPr>
              <a:t>basic rocks</a:t>
            </a:r>
            <a:endParaRPr lang="en-US" b="0" i="0" u="sng" dirty="0">
              <a:solidFill>
                <a:srgbClr val="FAA700"/>
              </a:solidFill>
              <a:effectLst/>
              <a:latin typeface="Arial" panose="020B0604020202020204" pitchFamily="34" charset="0"/>
            </a:endParaRPr>
          </a:p>
          <a:p>
            <a:r>
              <a:rPr lang="en-US" b="0" i="0" u="none" strike="noStrike" dirty="0">
                <a:solidFill>
                  <a:srgbClr val="0645AD"/>
                </a:solidFill>
                <a:effectLst/>
                <a:latin typeface="Arial" panose="020B0604020202020204" pitchFamily="34" charset="0"/>
                <a:hlinkClick r:id="rId4" tooltip="Labradorite"/>
              </a:rPr>
              <a:t>Labradorite</a:t>
            </a:r>
            <a:r>
              <a:rPr lang="en-US" b="0" i="0" dirty="0">
                <a:solidFill>
                  <a:srgbClr val="202122"/>
                </a:solidFill>
                <a:effectLst/>
                <a:latin typeface="Arial" panose="020B0604020202020204" pitchFamily="34" charset="0"/>
              </a:rPr>
              <a:t> is the characteristic feldspar of the more basic rock types such as gabbro or basalt</a:t>
            </a:r>
          </a:p>
          <a:p>
            <a:r>
              <a:rPr lang="en-US" b="0" i="0" u="none" strike="noStrike" dirty="0">
                <a:solidFill>
                  <a:srgbClr val="0645AD"/>
                </a:solidFill>
                <a:effectLst/>
                <a:latin typeface="Arial" panose="020B0604020202020204" pitchFamily="34" charset="0"/>
                <a:hlinkClick r:id="rId5" tooltip="Andesine"/>
              </a:rPr>
              <a:t>Andesine</a:t>
            </a:r>
            <a:r>
              <a:rPr lang="en-US" b="0" i="0" dirty="0">
                <a:solidFill>
                  <a:srgbClr val="202122"/>
                </a:solidFill>
                <a:effectLst/>
                <a:latin typeface="Arial" panose="020B0604020202020204" pitchFamily="34" charset="0"/>
              </a:rPr>
              <a:t> is a characteristic mineral of rocks such as diorite which contain a moderate amount of </a:t>
            </a:r>
            <a:r>
              <a:rPr lang="en-US" b="0" i="0" u="none" strike="noStrike" dirty="0">
                <a:solidFill>
                  <a:srgbClr val="0645AD"/>
                </a:solidFill>
                <a:effectLst/>
                <a:latin typeface="Arial" panose="020B0604020202020204" pitchFamily="34" charset="0"/>
                <a:hlinkClick r:id="rId6" tooltip="Silica"/>
              </a:rPr>
              <a:t>silica</a:t>
            </a:r>
            <a:r>
              <a:rPr lang="en-US" b="0" i="0" dirty="0">
                <a:solidFill>
                  <a:srgbClr val="202122"/>
                </a:solidFill>
                <a:effectLst/>
                <a:latin typeface="Arial" panose="020B0604020202020204" pitchFamily="34" charset="0"/>
              </a:rPr>
              <a:t> and related </a:t>
            </a:r>
            <a:r>
              <a:rPr lang="en-US" b="0" i="0" u="none" strike="noStrike" dirty="0" err="1">
                <a:solidFill>
                  <a:srgbClr val="0645AD"/>
                </a:solidFill>
                <a:effectLst/>
                <a:latin typeface="Arial" panose="020B0604020202020204" pitchFamily="34" charset="0"/>
                <a:hlinkClick r:id="rId7" tooltip="Volcanics"/>
              </a:rPr>
              <a:t>volcanics</a:t>
            </a:r>
            <a:r>
              <a:rPr lang="en-US" b="0" i="0" dirty="0">
                <a:solidFill>
                  <a:srgbClr val="202122"/>
                </a:solidFill>
                <a:effectLst/>
                <a:latin typeface="Arial" panose="020B0604020202020204" pitchFamily="34" charset="0"/>
              </a:rPr>
              <a:t> such as </a:t>
            </a:r>
            <a:r>
              <a:rPr lang="en-US" b="0" i="0" u="none" strike="noStrike" dirty="0">
                <a:solidFill>
                  <a:srgbClr val="0645AD"/>
                </a:solidFill>
                <a:effectLst/>
                <a:latin typeface="Arial" panose="020B0604020202020204" pitchFamily="34" charset="0"/>
                <a:hlinkClick r:id="rId8" tooltip="Andesite"/>
              </a:rPr>
              <a:t>andesite</a:t>
            </a:r>
            <a:endParaRPr lang="en-US" b="0" i="0" u="none" strike="noStrike" dirty="0">
              <a:solidFill>
                <a:srgbClr val="0645AD"/>
              </a:solidFill>
              <a:effectLst/>
              <a:latin typeface="Arial" panose="020B0604020202020204" pitchFamily="34" charset="0"/>
            </a:endParaRPr>
          </a:p>
          <a:p>
            <a:r>
              <a:rPr lang="en-US" b="0" i="0" u="none" strike="noStrike" dirty="0">
                <a:solidFill>
                  <a:srgbClr val="0645AD"/>
                </a:solidFill>
                <a:effectLst/>
                <a:latin typeface="Arial" panose="020B0604020202020204" pitchFamily="34" charset="0"/>
                <a:hlinkClick r:id="rId9" tooltip="Oligoclase"/>
              </a:rPr>
              <a:t>Oligoclase</a:t>
            </a:r>
            <a:r>
              <a:rPr lang="en-US" b="0" i="0" dirty="0">
                <a:solidFill>
                  <a:srgbClr val="202122"/>
                </a:solidFill>
                <a:effectLst/>
                <a:latin typeface="Arial" panose="020B0604020202020204" pitchFamily="34" charset="0"/>
              </a:rPr>
              <a:t> is common in </a:t>
            </a:r>
            <a:r>
              <a:rPr lang="en-US" b="0" i="0" u="none" strike="noStrike" dirty="0">
                <a:solidFill>
                  <a:srgbClr val="0645AD"/>
                </a:solidFill>
                <a:effectLst/>
                <a:latin typeface="Arial" panose="020B0604020202020204" pitchFamily="34" charset="0"/>
                <a:hlinkClick r:id="rId10" tooltip="Granite"/>
              </a:rPr>
              <a:t>granite</a:t>
            </a:r>
            <a:r>
              <a:rPr lang="en-US" b="0" i="0" dirty="0">
                <a:solidFill>
                  <a:srgbClr val="202122"/>
                </a:solidFill>
                <a:effectLst/>
                <a:latin typeface="Arial" panose="020B0604020202020204" pitchFamily="34" charset="0"/>
              </a:rPr>
              <a:t> and </a:t>
            </a:r>
            <a:r>
              <a:rPr lang="en-US" b="0" i="0" u="none" strike="noStrike" dirty="0">
                <a:solidFill>
                  <a:srgbClr val="0645AD"/>
                </a:solidFill>
                <a:effectLst/>
                <a:latin typeface="Arial" panose="020B0604020202020204" pitchFamily="34" charset="0"/>
                <a:hlinkClick r:id="rId11" tooltip="Monzonite"/>
              </a:rPr>
              <a:t>monzonite</a:t>
            </a:r>
            <a:r>
              <a:rPr lang="en-US" b="0" i="0" dirty="0">
                <a:solidFill>
                  <a:srgbClr val="2021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2452408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7E1C3-581B-425A-A682-463B27A064DA}"/>
              </a:ext>
            </a:extLst>
          </p:cNvPr>
          <p:cNvSpPr>
            <a:spLocks noGrp="1"/>
          </p:cNvSpPr>
          <p:nvPr>
            <p:ph type="title"/>
          </p:nvPr>
        </p:nvSpPr>
        <p:spPr/>
        <p:txBody>
          <a:bodyPr/>
          <a:lstStyle/>
          <a:p>
            <a:r>
              <a:rPr lang="en-US" b="1" i="0" u="sng" dirty="0">
                <a:solidFill>
                  <a:srgbClr val="000000"/>
                </a:solidFill>
                <a:effectLst/>
                <a:latin typeface="Linux Libertine"/>
              </a:rPr>
              <a:t>Petrogenesis</a:t>
            </a:r>
            <a:endParaRPr lang="en-US" b="1" u="sng" dirty="0"/>
          </a:p>
        </p:txBody>
      </p:sp>
      <p:sp>
        <p:nvSpPr>
          <p:cNvPr id="3" name="Content Placeholder 2">
            <a:extLst>
              <a:ext uri="{FF2B5EF4-FFF2-40B4-BE49-F238E27FC236}">
                <a16:creationId xmlns:a16="http://schemas.microsoft.com/office/drawing/2014/main" id="{3419A10E-49CE-42F2-8DB1-F6B73EA32A09}"/>
              </a:ext>
            </a:extLst>
          </p:cNvPr>
          <p:cNvSpPr>
            <a:spLocks noGrp="1"/>
          </p:cNvSpPr>
          <p:nvPr>
            <p:ph idx="1"/>
          </p:nvPr>
        </p:nvSpPr>
        <p:spPr/>
        <p:txBody>
          <a:bodyPr>
            <a:normAutofit fontScale="92500" lnSpcReduction="10000"/>
          </a:bodyPr>
          <a:lstStyle/>
          <a:p>
            <a:r>
              <a:rPr lang="en-US" b="0" i="0" dirty="0">
                <a:solidFill>
                  <a:srgbClr val="202122"/>
                </a:solidFill>
                <a:effectLst/>
                <a:latin typeface="Arial" panose="020B0604020202020204" pitchFamily="34" charset="0"/>
              </a:rPr>
              <a:t>Plagioclase is the </a:t>
            </a:r>
            <a:r>
              <a:rPr lang="en-US" b="0" i="0" u="sng" dirty="0">
                <a:solidFill>
                  <a:srgbClr val="202122"/>
                </a:solidFill>
                <a:effectLst/>
                <a:latin typeface="Arial" panose="020B0604020202020204" pitchFamily="34" charset="0"/>
              </a:rPr>
              <a:t>primary aluminium - bearing mineral</a:t>
            </a:r>
            <a:r>
              <a:rPr lang="en-US" b="0" i="0" dirty="0">
                <a:solidFill>
                  <a:srgbClr val="202122"/>
                </a:solidFill>
                <a:effectLst/>
                <a:latin typeface="Arial" panose="020B0604020202020204" pitchFamily="34" charset="0"/>
              </a:rPr>
              <a:t> in </a:t>
            </a:r>
            <a:r>
              <a:rPr lang="en-US" b="0" i="0" u="none" strike="noStrike" dirty="0">
                <a:solidFill>
                  <a:srgbClr val="0645AD"/>
                </a:solidFill>
                <a:effectLst/>
                <a:latin typeface="Arial" panose="020B0604020202020204" pitchFamily="34" charset="0"/>
                <a:hlinkClick r:id="rId2" tooltip="Mafic"/>
              </a:rPr>
              <a:t>mafic</a:t>
            </a:r>
            <a:r>
              <a:rPr lang="en-US" b="0" i="0" dirty="0">
                <a:solidFill>
                  <a:srgbClr val="202122"/>
                </a:solidFill>
                <a:effectLst/>
                <a:latin typeface="Arial" panose="020B0604020202020204" pitchFamily="34" charset="0"/>
              </a:rPr>
              <a:t> rocks formed at low pressure.</a:t>
            </a:r>
            <a:endParaRPr lang="en-US" b="0" i="0" baseline="30000" dirty="0">
              <a:solidFill>
                <a:srgbClr val="0645AD"/>
              </a:solidFill>
              <a:effectLst/>
              <a:latin typeface="Arial" panose="020B0604020202020204" pitchFamily="34" charset="0"/>
            </a:endParaRPr>
          </a:p>
          <a:p>
            <a:r>
              <a:rPr lang="en-US" b="0" i="0" dirty="0">
                <a:solidFill>
                  <a:srgbClr val="202122"/>
                </a:solidFill>
                <a:effectLst/>
                <a:latin typeface="Arial" panose="020B0604020202020204" pitchFamily="34" charset="0"/>
              </a:rPr>
              <a:t>It is normally </a:t>
            </a:r>
            <a:r>
              <a:rPr lang="en-US" b="0" i="0" u="sng" dirty="0">
                <a:solidFill>
                  <a:srgbClr val="202122"/>
                </a:solidFill>
                <a:effectLst/>
                <a:latin typeface="Arial" panose="020B0604020202020204" pitchFamily="34" charset="0"/>
              </a:rPr>
              <a:t>the first and most abundant feldspar to crystallize </a:t>
            </a:r>
            <a:r>
              <a:rPr lang="en-US" b="0" i="0" dirty="0">
                <a:solidFill>
                  <a:srgbClr val="202122"/>
                </a:solidFill>
                <a:effectLst/>
                <a:latin typeface="Arial" panose="020B0604020202020204" pitchFamily="34" charset="0"/>
              </a:rPr>
              <a:t>from a cooling </a:t>
            </a:r>
            <a:r>
              <a:rPr lang="en-US" b="0" i="0" u="none" strike="noStrike" dirty="0">
                <a:solidFill>
                  <a:srgbClr val="0645AD"/>
                </a:solidFill>
                <a:effectLst/>
                <a:latin typeface="Arial" panose="020B0604020202020204" pitchFamily="34" charset="0"/>
                <a:hlinkClick r:id="rId3" tooltip="Primitive magma"/>
              </a:rPr>
              <a:t>primitive magma</a:t>
            </a:r>
            <a:r>
              <a:rPr lang="en-US" b="0" i="0" dirty="0">
                <a:solidFill>
                  <a:srgbClr val="202122"/>
                </a:solidFill>
                <a:effectLst/>
                <a:latin typeface="Arial" panose="020B0604020202020204" pitchFamily="34" charset="0"/>
              </a:rPr>
              <a:t>.</a:t>
            </a:r>
            <a:endParaRPr lang="en-US" b="0" i="0" baseline="30000" dirty="0">
              <a:solidFill>
                <a:srgbClr val="0645AD"/>
              </a:solidFill>
              <a:effectLst/>
              <a:latin typeface="Arial" panose="020B0604020202020204" pitchFamily="34" charset="0"/>
            </a:endParaRPr>
          </a:p>
          <a:p>
            <a:r>
              <a:rPr lang="en-US" b="0" i="0" u="sng" dirty="0">
                <a:solidFill>
                  <a:schemeClr val="accent1"/>
                </a:solidFill>
                <a:effectLst/>
                <a:latin typeface="Arial" panose="020B0604020202020204" pitchFamily="34" charset="0"/>
              </a:rPr>
              <a:t>Anorthite has a much higher melting point than albite</a:t>
            </a:r>
            <a:r>
              <a:rPr lang="en-US" b="0" i="0" dirty="0">
                <a:solidFill>
                  <a:srgbClr val="202122"/>
                </a:solidFill>
                <a:effectLst/>
                <a:latin typeface="Arial" panose="020B0604020202020204" pitchFamily="34" charset="0"/>
              </a:rPr>
              <a:t>, and, as a result, calcium-rich plagioclase is the first to crystallize. </a:t>
            </a:r>
          </a:p>
          <a:p>
            <a:r>
              <a:rPr lang="en-US" b="0" i="0" dirty="0">
                <a:solidFill>
                  <a:srgbClr val="202122"/>
                </a:solidFill>
                <a:effectLst/>
                <a:latin typeface="Arial" panose="020B0604020202020204" pitchFamily="34" charset="0"/>
              </a:rPr>
              <a:t>The plagioclase becomes more enriched in sodium as the temperature drops, forming </a:t>
            </a:r>
            <a:r>
              <a:rPr lang="en-US" b="0" i="0" u="none" strike="noStrike" dirty="0">
                <a:solidFill>
                  <a:srgbClr val="0645AD"/>
                </a:solidFill>
                <a:effectLst/>
                <a:latin typeface="Arial" panose="020B0604020202020204" pitchFamily="34" charset="0"/>
                <a:hlinkClick r:id="rId4" tooltip="Bowen's reaction series"/>
              </a:rPr>
              <a:t>Bowen's continuous reaction series</a:t>
            </a:r>
            <a:r>
              <a:rPr lang="en-US" b="0" i="0" dirty="0">
                <a:solidFill>
                  <a:srgbClr val="202122"/>
                </a:solidFill>
                <a:effectLst/>
                <a:latin typeface="Arial" panose="020B0604020202020204" pitchFamily="34" charset="0"/>
              </a:rPr>
              <a:t>.</a:t>
            </a:r>
          </a:p>
          <a:p>
            <a:r>
              <a:rPr lang="en-US" b="0" i="0" dirty="0">
                <a:solidFill>
                  <a:srgbClr val="202122"/>
                </a:solidFill>
                <a:effectLst/>
                <a:latin typeface="Arial" panose="020B0604020202020204" pitchFamily="34" charset="0"/>
              </a:rPr>
              <a:t> However, the composition with which plagioclase crystallizes also depends on the other components of the melt, so </a:t>
            </a:r>
            <a:r>
              <a:rPr lang="en-US" b="0" i="0" u="sng" dirty="0">
                <a:solidFill>
                  <a:srgbClr val="202122"/>
                </a:solidFill>
                <a:effectLst/>
                <a:latin typeface="Arial" panose="020B0604020202020204" pitchFamily="34" charset="0"/>
              </a:rPr>
              <a:t>it is not by itself a reliable thermometer.</a:t>
            </a:r>
            <a:endParaRPr lang="en-US" u="sng" dirty="0"/>
          </a:p>
        </p:txBody>
      </p:sp>
    </p:spTree>
    <p:extLst>
      <p:ext uri="{BB962C8B-B14F-4D97-AF65-F5344CB8AC3E}">
        <p14:creationId xmlns:p14="http://schemas.microsoft.com/office/powerpoint/2010/main" val="2123841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F133E-F6A4-4C21-8D13-1805E5C99EA2}"/>
              </a:ext>
            </a:extLst>
          </p:cNvPr>
          <p:cNvSpPr>
            <a:spLocks noGrp="1"/>
          </p:cNvSpPr>
          <p:nvPr>
            <p:ph type="title"/>
          </p:nvPr>
        </p:nvSpPr>
        <p:spPr>
          <a:xfrm>
            <a:off x="3771900" y="38276"/>
            <a:ext cx="4324350" cy="682625"/>
          </a:xfrm>
        </p:spPr>
        <p:txBody>
          <a:bodyPr>
            <a:normAutofit fontScale="90000"/>
          </a:bodyPr>
          <a:lstStyle/>
          <a:p>
            <a:r>
              <a:rPr lang="en-US" b="1" i="0" u="sng" dirty="0">
                <a:solidFill>
                  <a:srgbClr val="000000"/>
                </a:solidFill>
                <a:effectLst/>
                <a:latin typeface="Linux Libertine"/>
              </a:rPr>
              <a:t>Petrogenesis</a:t>
            </a:r>
            <a:endParaRPr lang="en-US" b="1" u="sng" dirty="0"/>
          </a:p>
        </p:txBody>
      </p:sp>
      <p:pic>
        <p:nvPicPr>
          <p:cNvPr id="4" name="Content Placeholder 3">
            <a:extLst>
              <a:ext uri="{FF2B5EF4-FFF2-40B4-BE49-F238E27FC236}">
                <a16:creationId xmlns:a16="http://schemas.microsoft.com/office/drawing/2014/main" id="{55392A3E-8D11-4F18-86FF-EB7B47681817}"/>
              </a:ext>
            </a:extLst>
          </p:cNvPr>
          <p:cNvPicPr>
            <a:picLocks noGrp="1" noChangeAspect="1"/>
          </p:cNvPicPr>
          <p:nvPr>
            <p:ph idx="1"/>
          </p:nvPr>
        </p:nvPicPr>
        <p:blipFill>
          <a:blip r:embed="rId2"/>
          <a:stretch>
            <a:fillRect/>
          </a:stretch>
        </p:blipFill>
        <p:spPr>
          <a:xfrm>
            <a:off x="419100" y="841398"/>
            <a:ext cx="11106150" cy="5902126"/>
          </a:xfrm>
          <a:prstGeom prst="rect">
            <a:avLst/>
          </a:prstGeom>
        </p:spPr>
      </p:pic>
    </p:spTree>
    <p:extLst>
      <p:ext uri="{BB962C8B-B14F-4D97-AF65-F5344CB8AC3E}">
        <p14:creationId xmlns:p14="http://schemas.microsoft.com/office/powerpoint/2010/main" val="393286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B54FD-5DEF-4CB1-9902-D1D52D265043}"/>
              </a:ext>
            </a:extLst>
          </p:cNvPr>
          <p:cNvSpPr>
            <a:spLocks noGrp="1"/>
          </p:cNvSpPr>
          <p:nvPr>
            <p:ph type="title"/>
          </p:nvPr>
        </p:nvSpPr>
        <p:spPr/>
        <p:txBody>
          <a:bodyPr/>
          <a:lstStyle/>
          <a:p>
            <a:r>
              <a:rPr lang="en-US" b="1" i="0" u="sng" dirty="0">
                <a:solidFill>
                  <a:srgbClr val="000000"/>
                </a:solidFill>
                <a:effectLst/>
                <a:latin typeface="Arial" panose="020B0604020202020204" pitchFamily="34" charset="0"/>
              </a:rPr>
              <a:t>Classification in rock types</a:t>
            </a:r>
            <a:br>
              <a:rPr lang="en-US" b="1" i="0" dirty="0">
                <a:solidFill>
                  <a:srgbClr val="000000"/>
                </a:solidFill>
                <a:effectLst/>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A0E04FFF-BFC8-480E-B77A-8B6BD606888E}"/>
              </a:ext>
            </a:extLst>
          </p:cNvPr>
          <p:cNvSpPr>
            <a:spLocks noGrp="1"/>
          </p:cNvSpPr>
          <p:nvPr>
            <p:ph idx="1"/>
          </p:nvPr>
        </p:nvSpPr>
        <p:spPr>
          <a:xfrm>
            <a:off x="838200" y="1333500"/>
            <a:ext cx="10515600" cy="4843463"/>
          </a:xfrm>
        </p:spPr>
        <p:txBody>
          <a:bodyPr>
            <a:normAutofit lnSpcReduction="10000"/>
          </a:bodyPr>
          <a:lstStyle/>
          <a:p>
            <a:r>
              <a:rPr lang="en-US" b="1" i="1" dirty="0">
                <a:solidFill>
                  <a:srgbClr val="C00000"/>
                </a:solidFill>
                <a:effectLst/>
                <a:latin typeface="Arial" panose="020B0604020202020204" pitchFamily="34" charset="0"/>
              </a:rPr>
              <a:t>Igneous rock </a:t>
            </a:r>
            <a:r>
              <a:rPr lang="en-US" b="0" i="0" dirty="0">
                <a:solidFill>
                  <a:srgbClr val="202122"/>
                </a:solidFill>
                <a:effectLst/>
                <a:latin typeface="Arial" panose="020B0604020202020204" pitchFamily="34" charset="0"/>
              </a:rPr>
              <a:t>- Low-silica igneous rocks are further divided into </a:t>
            </a:r>
            <a:r>
              <a:rPr lang="en-US" b="0" i="0" u="none" strike="noStrike" dirty="0" err="1">
                <a:solidFill>
                  <a:srgbClr val="0645AD"/>
                </a:solidFill>
                <a:effectLst/>
                <a:latin typeface="Arial" panose="020B0604020202020204" pitchFamily="34" charset="0"/>
                <a:hlinkClick r:id="rId2" tooltip="Diorite"/>
              </a:rPr>
              <a:t>dioritic</a:t>
            </a:r>
            <a:r>
              <a:rPr lang="en-US" b="0" i="0" dirty="0">
                <a:solidFill>
                  <a:srgbClr val="202122"/>
                </a:solidFill>
                <a:effectLst/>
                <a:latin typeface="Arial" panose="020B0604020202020204" pitchFamily="34" charset="0"/>
              </a:rPr>
              <a:t> rocks having sodium-rich plagioclase (An&lt;50) and </a:t>
            </a:r>
            <a:r>
              <a:rPr lang="en-US" b="0" i="0" u="none" strike="noStrike" dirty="0">
                <a:solidFill>
                  <a:srgbClr val="0645AD"/>
                </a:solidFill>
                <a:effectLst/>
                <a:latin typeface="Arial" panose="020B0604020202020204" pitchFamily="34" charset="0"/>
                <a:hlinkClick r:id="rId3" tooltip="Gabbro"/>
              </a:rPr>
              <a:t>gabbroic</a:t>
            </a:r>
            <a:r>
              <a:rPr lang="en-US" b="0" i="0" dirty="0">
                <a:solidFill>
                  <a:srgbClr val="202122"/>
                </a:solidFill>
                <a:effectLst/>
                <a:latin typeface="Arial" panose="020B0604020202020204" pitchFamily="34" charset="0"/>
              </a:rPr>
              <a:t> rocks having calcium-rich plagioclase (An&gt;50). </a:t>
            </a:r>
            <a:r>
              <a:rPr lang="en-US" b="0" i="0" u="none" strike="noStrike" dirty="0">
                <a:solidFill>
                  <a:srgbClr val="0645AD"/>
                </a:solidFill>
                <a:effectLst/>
                <a:latin typeface="Arial" panose="020B0604020202020204" pitchFamily="34" charset="0"/>
                <a:hlinkClick r:id="rId4" tooltip="Anorthosite"/>
              </a:rPr>
              <a:t>Anorthosite</a:t>
            </a:r>
            <a:r>
              <a:rPr lang="en-US" b="0" i="0" dirty="0">
                <a:solidFill>
                  <a:srgbClr val="202122"/>
                </a:solidFill>
                <a:effectLst/>
                <a:latin typeface="Arial" panose="020B0604020202020204" pitchFamily="34" charset="0"/>
              </a:rPr>
              <a:t> is an </a:t>
            </a:r>
            <a:r>
              <a:rPr lang="en-US" b="0" i="0" u="none" strike="noStrike" dirty="0">
                <a:solidFill>
                  <a:srgbClr val="0645AD"/>
                </a:solidFill>
                <a:effectLst/>
                <a:latin typeface="Arial" panose="020B0604020202020204" pitchFamily="34" charset="0"/>
                <a:hlinkClick r:id="rId5" tooltip="Intrusive rock"/>
              </a:rPr>
              <a:t>intrusive rock</a:t>
            </a:r>
            <a:r>
              <a:rPr lang="en-US" b="0" i="0" dirty="0">
                <a:solidFill>
                  <a:srgbClr val="202122"/>
                </a:solidFill>
                <a:effectLst/>
                <a:latin typeface="Arial" panose="020B0604020202020204" pitchFamily="34" charset="0"/>
              </a:rPr>
              <a:t> composed of at least 90% plagioclase.</a:t>
            </a:r>
            <a:endParaRPr lang="en-US" b="0" i="0" baseline="30000" dirty="0">
              <a:solidFill>
                <a:srgbClr val="0645AD"/>
              </a:solidFill>
              <a:effectLst/>
              <a:latin typeface="Arial" panose="020B0604020202020204" pitchFamily="34" charset="0"/>
            </a:endParaRPr>
          </a:p>
          <a:p>
            <a:r>
              <a:rPr lang="en-US" b="1" i="1" dirty="0">
                <a:solidFill>
                  <a:srgbClr val="C00000"/>
                </a:solidFill>
                <a:effectLst/>
                <a:latin typeface="Arial" panose="020B0604020202020204" pitchFamily="34" charset="0"/>
              </a:rPr>
              <a:t>metamorphic rocks- </a:t>
            </a:r>
            <a:r>
              <a:rPr lang="en-US" b="1" i="1" dirty="0">
                <a:solidFill>
                  <a:srgbClr val="202122"/>
                </a:solidFill>
                <a:effectLst/>
                <a:latin typeface="Arial" panose="020B0604020202020204" pitchFamily="34" charset="0"/>
              </a:rPr>
              <a:t>Plagioclase</a:t>
            </a:r>
            <a:r>
              <a:rPr lang="en-US" b="0" i="0" dirty="0">
                <a:solidFill>
                  <a:srgbClr val="202122"/>
                </a:solidFill>
                <a:effectLst/>
                <a:latin typeface="Arial" panose="020B0604020202020204" pitchFamily="34" charset="0"/>
              </a:rPr>
              <a:t> tends to be </a:t>
            </a:r>
            <a:r>
              <a:rPr lang="en-US" b="0" i="0" dirty="0">
                <a:solidFill>
                  <a:schemeClr val="accent1"/>
                </a:solidFill>
                <a:effectLst/>
                <a:latin typeface="Arial" panose="020B0604020202020204" pitchFamily="34" charset="0"/>
              </a:rPr>
              <a:t>albite</a:t>
            </a:r>
            <a:r>
              <a:rPr lang="en-US" b="0" i="0" dirty="0">
                <a:solidFill>
                  <a:srgbClr val="202122"/>
                </a:solidFill>
                <a:effectLst/>
                <a:latin typeface="Arial" panose="020B0604020202020204" pitchFamily="34" charset="0"/>
              </a:rPr>
              <a:t> in low-grade metamorphic rock, while </a:t>
            </a:r>
            <a:r>
              <a:rPr lang="en-US" b="1" i="1" u="sng" dirty="0">
                <a:solidFill>
                  <a:srgbClr val="202122"/>
                </a:solidFill>
                <a:effectLst/>
                <a:latin typeface="Arial" panose="020B0604020202020204" pitchFamily="34" charset="0"/>
              </a:rPr>
              <a:t>oligoclase to andesine </a:t>
            </a:r>
            <a:r>
              <a:rPr lang="en-US" b="0" i="0" dirty="0">
                <a:solidFill>
                  <a:srgbClr val="202122"/>
                </a:solidFill>
                <a:effectLst/>
                <a:latin typeface="Arial" panose="020B0604020202020204" pitchFamily="34" charset="0"/>
              </a:rPr>
              <a:t>are more common in medium- to high-grade metamorphic rock.</a:t>
            </a:r>
          </a:p>
          <a:p>
            <a:r>
              <a:rPr lang="en-US" b="1" i="0" dirty="0">
                <a:solidFill>
                  <a:srgbClr val="C00000"/>
                </a:solidFill>
                <a:effectLst/>
                <a:latin typeface="Arial" panose="020B0604020202020204" pitchFamily="34" charset="0"/>
              </a:rPr>
              <a:t>sedimentary rocks - </a:t>
            </a:r>
            <a:r>
              <a:rPr lang="en-US" b="0" i="0" dirty="0">
                <a:solidFill>
                  <a:srgbClr val="202122"/>
                </a:solidFill>
                <a:effectLst/>
                <a:latin typeface="Arial" panose="020B0604020202020204" pitchFamily="34" charset="0"/>
              </a:rPr>
              <a:t> Alkali feldspar is usually more abundant than plagioclase in sandstone, but sandstone derived from volcanic rock contains more plagioclase.. Plagioclase weathers relatively rapidly to </a:t>
            </a:r>
            <a:r>
              <a:rPr lang="en-US" b="0" i="0" u="none" strike="noStrike" dirty="0">
                <a:solidFill>
                  <a:srgbClr val="0645AD"/>
                </a:solidFill>
                <a:effectLst/>
                <a:latin typeface="Arial" panose="020B0604020202020204" pitchFamily="34" charset="0"/>
                <a:hlinkClick r:id="rId6" tooltip="Clay minerals"/>
              </a:rPr>
              <a:t>clay minerals</a:t>
            </a:r>
            <a:r>
              <a:rPr lang="en-US" b="0" i="0" dirty="0">
                <a:solidFill>
                  <a:srgbClr val="202122"/>
                </a:solidFill>
                <a:effectLst/>
                <a:latin typeface="Arial" panose="020B0604020202020204" pitchFamily="34" charset="0"/>
              </a:rPr>
              <a:t> such as </a:t>
            </a:r>
            <a:r>
              <a:rPr lang="en-US" b="0" i="0" u="none" strike="noStrike" dirty="0">
                <a:solidFill>
                  <a:srgbClr val="0645AD"/>
                </a:solidFill>
                <a:effectLst/>
                <a:latin typeface="Arial" panose="020B0604020202020204" pitchFamily="34" charset="0"/>
                <a:hlinkClick r:id="rId7" tooltip="Smectite"/>
              </a:rPr>
              <a:t>smectite</a:t>
            </a:r>
            <a:r>
              <a:rPr lang="en-US" b="0" i="0" u="none" strike="noStrike" dirty="0">
                <a:solidFill>
                  <a:srgbClr val="0645AD"/>
                </a:solidFill>
                <a:effectLst/>
                <a:latin typeface="Arial" panose="020B0604020202020204" pitchFamily="34" charset="0"/>
              </a:rPr>
              <a:t>.</a:t>
            </a:r>
            <a:endParaRPr lang="en-US" b="1" i="0" dirty="0">
              <a:solidFill>
                <a:srgbClr val="C00000"/>
              </a:solidFill>
              <a:effectLst/>
              <a:latin typeface="Arial" panose="020B0604020202020204" pitchFamily="34" charset="0"/>
            </a:endParaRPr>
          </a:p>
          <a:p>
            <a:endParaRPr lang="en-US" b="1" i="1" dirty="0">
              <a:solidFill>
                <a:srgbClr val="C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1221706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E933F-B04A-49B6-8202-5A6CCCB69758}"/>
              </a:ext>
            </a:extLst>
          </p:cNvPr>
          <p:cNvSpPr>
            <a:spLocks noGrp="1"/>
          </p:cNvSpPr>
          <p:nvPr>
            <p:ph type="title"/>
          </p:nvPr>
        </p:nvSpPr>
        <p:spPr/>
        <p:txBody>
          <a:bodyPr>
            <a:normAutofit/>
          </a:bodyPr>
          <a:lstStyle/>
          <a:p>
            <a:r>
              <a:rPr lang="en-US" sz="5400" b="1" u="sng" dirty="0"/>
              <a:t>uses</a:t>
            </a:r>
          </a:p>
        </p:txBody>
      </p:sp>
      <p:sp>
        <p:nvSpPr>
          <p:cNvPr id="3" name="Content Placeholder 2">
            <a:extLst>
              <a:ext uri="{FF2B5EF4-FFF2-40B4-BE49-F238E27FC236}">
                <a16:creationId xmlns:a16="http://schemas.microsoft.com/office/drawing/2014/main" id="{167BAE39-75AA-4D48-8753-4DA042C6C713}"/>
              </a:ext>
            </a:extLst>
          </p:cNvPr>
          <p:cNvSpPr>
            <a:spLocks noGrp="1"/>
          </p:cNvSpPr>
          <p:nvPr>
            <p:ph idx="1"/>
          </p:nvPr>
        </p:nvSpPr>
        <p:spPr/>
        <p:txBody>
          <a:bodyPr/>
          <a:lstStyle/>
          <a:p>
            <a:pPr algn="l"/>
            <a:r>
              <a:rPr lang="en-US" b="0" i="0" dirty="0">
                <a:solidFill>
                  <a:srgbClr val="202122"/>
                </a:solidFill>
                <a:effectLst/>
                <a:latin typeface="Arial" panose="020B0604020202020204" pitchFamily="34" charset="0"/>
              </a:rPr>
              <a:t>In addition to its importance to geologists in classifying igneous rocks, plagioclase finds practical use as </a:t>
            </a:r>
            <a:r>
              <a:rPr lang="en-US" b="0" i="0" u="none" strike="noStrike" dirty="0">
                <a:solidFill>
                  <a:srgbClr val="0645AD"/>
                </a:solidFill>
                <a:effectLst/>
                <a:latin typeface="Arial" panose="020B0604020202020204" pitchFamily="34" charset="0"/>
                <a:hlinkClick r:id="rId2" tooltip="Construction aggregate"/>
              </a:rPr>
              <a:t>construction aggregate</a:t>
            </a:r>
            <a:r>
              <a:rPr lang="en-US" b="0" i="0" dirty="0">
                <a:solidFill>
                  <a:srgbClr val="202122"/>
                </a:solidFill>
                <a:effectLst/>
                <a:latin typeface="Arial" panose="020B0604020202020204" pitchFamily="34" charset="0"/>
              </a:rPr>
              <a:t>, as </a:t>
            </a:r>
            <a:r>
              <a:rPr lang="en-US" b="0" i="0" u="none" strike="noStrike" dirty="0">
                <a:solidFill>
                  <a:srgbClr val="0645AD"/>
                </a:solidFill>
                <a:effectLst/>
                <a:latin typeface="Arial" panose="020B0604020202020204" pitchFamily="34" charset="0"/>
                <a:hlinkClick r:id="rId3" tooltip="Dimension stone"/>
              </a:rPr>
              <a:t>dimension stone</a:t>
            </a:r>
            <a:r>
              <a:rPr lang="en-US" b="0" i="0" dirty="0">
                <a:solidFill>
                  <a:srgbClr val="202122"/>
                </a:solidFill>
                <a:effectLst/>
                <a:latin typeface="Arial" panose="020B0604020202020204" pitchFamily="34" charset="0"/>
              </a:rPr>
              <a:t>, and in powdered form as a </a:t>
            </a:r>
            <a:r>
              <a:rPr lang="en-US" b="0" i="0" u="none" strike="noStrike" dirty="0">
                <a:solidFill>
                  <a:srgbClr val="0645AD"/>
                </a:solidFill>
                <a:effectLst/>
                <a:latin typeface="Arial" panose="020B0604020202020204" pitchFamily="34" charset="0"/>
                <a:hlinkClick r:id="rId4" tooltip="Filler (materials)"/>
              </a:rPr>
              <a:t>filler</a:t>
            </a:r>
            <a:r>
              <a:rPr lang="en-US" b="0" i="0" dirty="0">
                <a:solidFill>
                  <a:srgbClr val="202122"/>
                </a:solidFill>
                <a:effectLst/>
                <a:latin typeface="Arial" panose="020B0604020202020204" pitchFamily="34" charset="0"/>
              </a:rPr>
              <a:t> in paint, plastics, and rubber. Sodium-rich plagioclase finds use in the manufacture of </a:t>
            </a:r>
            <a:r>
              <a:rPr lang="en-US" b="0" i="0" u="sng" dirty="0">
                <a:solidFill>
                  <a:schemeClr val="accent5">
                    <a:lumMod val="75000"/>
                  </a:schemeClr>
                </a:solidFill>
                <a:effectLst/>
                <a:latin typeface="Arial" panose="020B0604020202020204" pitchFamily="34" charset="0"/>
              </a:rPr>
              <a:t>glass</a:t>
            </a:r>
            <a:r>
              <a:rPr lang="en-US" b="0" i="0" dirty="0">
                <a:solidFill>
                  <a:srgbClr val="202122"/>
                </a:solidFill>
                <a:effectLst/>
                <a:latin typeface="Arial" panose="020B0604020202020204" pitchFamily="34" charset="0"/>
              </a:rPr>
              <a:t> and </a:t>
            </a:r>
            <a:r>
              <a:rPr lang="en-US" b="0" i="0" u="sng" dirty="0">
                <a:solidFill>
                  <a:schemeClr val="accent5">
                    <a:lumMod val="75000"/>
                  </a:schemeClr>
                </a:solidFill>
                <a:effectLst/>
                <a:latin typeface="Arial" panose="020B0604020202020204" pitchFamily="34" charset="0"/>
              </a:rPr>
              <a:t>ceramics</a:t>
            </a:r>
            <a:r>
              <a:rPr lang="en-US" b="0" i="0" dirty="0">
                <a:solidFill>
                  <a:srgbClr val="202122"/>
                </a:solidFill>
                <a:effectLst/>
                <a:latin typeface="Arial" panose="020B0604020202020204" pitchFamily="34" charset="0"/>
              </a:rPr>
              <a:t>.</a:t>
            </a:r>
          </a:p>
          <a:p>
            <a:pPr algn="l"/>
            <a:r>
              <a:rPr lang="en-US" b="0" i="0" dirty="0">
                <a:solidFill>
                  <a:srgbClr val="202122"/>
                </a:solidFill>
                <a:effectLst/>
                <a:latin typeface="Arial" panose="020B0604020202020204" pitchFamily="34" charset="0"/>
              </a:rPr>
              <a:t>Anorthosite could someday be important as a source of </a:t>
            </a:r>
            <a:r>
              <a:rPr lang="en-US" b="0" i="0" u="sng" dirty="0">
                <a:solidFill>
                  <a:schemeClr val="accent5">
                    <a:lumMod val="75000"/>
                  </a:schemeClr>
                </a:solidFill>
                <a:effectLst/>
                <a:latin typeface="Arial" panose="020B0604020202020204" pitchFamily="34" charset="0"/>
              </a:rPr>
              <a:t>aluminium</a:t>
            </a:r>
            <a:r>
              <a:rPr lang="en-US" b="0" i="0" dirty="0">
                <a:solidFill>
                  <a:srgbClr val="202122"/>
                </a:solidFill>
                <a:effectLst/>
                <a:latin typeface="Arial" panose="020B0604020202020204" pitchFamily="34" charset="0"/>
              </a:rPr>
              <a:t>.</a:t>
            </a:r>
          </a:p>
          <a:p>
            <a:endParaRPr lang="en-US" dirty="0"/>
          </a:p>
        </p:txBody>
      </p:sp>
    </p:spTree>
    <p:extLst>
      <p:ext uri="{BB962C8B-B14F-4D97-AF65-F5344CB8AC3E}">
        <p14:creationId xmlns:p14="http://schemas.microsoft.com/office/powerpoint/2010/main" val="125004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21F1E-FA7F-475E-9242-05D7E0E0B09C}"/>
              </a:ext>
            </a:extLst>
          </p:cNvPr>
          <p:cNvSpPr>
            <a:spLocks noGrp="1"/>
          </p:cNvSpPr>
          <p:nvPr>
            <p:ph type="title"/>
          </p:nvPr>
        </p:nvSpPr>
        <p:spPr>
          <a:xfrm>
            <a:off x="838200" y="365125"/>
            <a:ext cx="10515600" cy="1006475"/>
          </a:xfrm>
        </p:spPr>
        <p:txBody>
          <a:bodyPr/>
          <a:lstStyle/>
          <a:p>
            <a:r>
              <a:rPr lang="en-US" b="1" i="0" u="sng" dirty="0">
                <a:solidFill>
                  <a:srgbClr val="000000"/>
                </a:solidFill>
                <a:effectLst/>
                <a:latin typeface="Linux Libertine"/>
              </a:rPr>
              <a:t>References</a:t>
            </a:r>
            <a:endParaRPr lang="en-US" b="1" u="sng" dirty="0"/>
          </a:p>
        </p:txBody>
      </p:sp>
      <p:sp>
        <p:nvSpPr>
          <p:cNvPr id="3" name="Content Placeholder 2">
            <a:extLst>
              <a:ext uri="{FF2B5EF4-FFF2-40B4-BE49-F238E27FC236}">
                <a16:creationId xmlns:a16="http://schemas.microsoft.com/office/drawing/2014/main" id="{17E57BB3-3180-4EF3-9EC1-D21BADCB7B08}"/>
              </a:ext>
            </a:extLst>
          </p:cNvPr>
          <p:cNvSpPr>
            <a:spLocks noGrp="1"/>
          </p:cNvSpPr>
          <p:nvPr>
            <p:ph idx="1"/>
          </p:nvPr>
        </p:nvSpPr>
        <p:spPr/>
        <p:txBody>
          <a:bodyPr/>
          <a:lstStyle/>
          <a:p>
            <a:r>
              <a:rPr lang="en-US" dirty="0"/>
              <a:t>GGY 4070 (PETROLOGY) lecture notes by Dr. A .Ahmed.</a:t>
            </a:r>
          </a:p>
          <a:p>
            <a:r>
              <a:rPr lang="en-US" dirty="0"/>
              <a:t>https://en.wikipedia.org/wiki/Plagioclase</a:t>
            </a:r>
          </a:p>
          <a:p>
            <a:r>
              <a:rPr lang="en-US" dirty="0"/>
              <a:t>GGY 3020 ( MINERALOGY and PETROLOGY) BY DR. A . Ahmed</a:t>
            </a:r>
          </a:p>
          <a:p>
            <a:r>
              <a:rPr lang="en-US" b="0" i="0" dirty="0">
                <a:solidFill>
                  <a:srgbClr val="202122"/>
                </a:solidFill>
                <a:effectLst/>
                <a:latin typeface="Arial" panose="020B0604020202020204" pitchFamily="34" charset="0"/>
              </a:rPr>
              <a:t>Milam, K. A.; et al. (2010). </a:t>
            </a:r>
            <a:r>
              <a:rPr lang="en-US" b="0" i="0" u="none" strike="noStrike" dirty="0">
                <a:solidFill>
                  <a:srgbClr val="3366BB"/>
                </a:solidFill>
                <a:effectLst/>
                <a:latin typeface="Arial" panose="020B0604020202020204" pitchFamily="34" charset="0"/>
                <a:hlinkClick r:id="rId2"/>
              </a:rPr>
              <a:t>"Distribution and variation of plagioclase compositions on Mars"</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Journal of Geophysical Research: Planets</a:t>
            </a:r>
            <a:r>
              <a:rPr lang="en-US" b="0" i="0" dirty="0">
                <a:solidFill>
                  <a:srgbClr val="202122"/>
                </a:solidFill>
                <a:effectLst/>
                <a:latin typeface="Arial" panose="020B0604020202020204" pitchFamily="34" charset="0"/>
              </a:rPr>
              <a:t>. </a:t>
            </a:r>
          </a:p>
          <a:p>
            <a:r>
              <a:rPr lang="en-US" b="0" i="0" dirty="0">
                <a:solidFill>
                  <a:srgbClr val="202122"/>
                </a:solidFill>
                <a:effectLst/>
                <a:latin typeface="Arial" panose="020B0604020202020204" pitchFamily="34" charset="0"/>
              </a:rPr>
              <a:t>Warr, L.N. (2021). </a:t>
            </a:r>
            <a:r>
              <a:rPr lang="en-US" b="0" i="0" u="sng" dirty="0">
                <a:solidFill>
                  <a:srgbClr val="BB6633"/>
                </a:solidFill>
                <a:effectLst/>
                <a:latin typeface="Arial" panose="020B0604020202020204" pitchFamily="34" charset="0"/>
                <a:hlinkClick r:id="rId3"/>
              </a:rPr>
              <a:t>"IMA–CNMNC approved mineral symbols"</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Mineralogical Magazine</a:t>
            </a:r>
            <a:r>
              <a:rPr lang="en-US" b="0" i="0" dirty="0">
                <a:solidFill>
                  <a:srgbClr val="202122"/>
                </a:solidFill>
                <a:effectLst/>
                <a:latin typeface="Arial" panose="020B0604020202020204" pitchFamily="34" charset="0"/>
              </a:rPr>
              <a:t>. </a:t>
            </a:r>
            <a:r>
              <a:rPr lang="en-US" b="1" i="0" dirty="0">
                <a:solidFill>
                  <a:srgbClr val="202122"/>
                </a:solidFill>
                <a:effectLst/>
                <a:latin typeface="Arial" panose="020B0604020202020204" pitchFamily="34" charset="0"/>
              </a:rPr>
              <a:t>85</a:t>
            </a:r>
            <a:r>
              <a:rPr lang="en-US" b="0" i="0" dirty="0">
                <a:solidFill>
                  <a:srgbClr val="202122"/>
                </a:solidFill>
                <a:effectLst/>
                <a:latin typeface="Arial" panose="020B0604020202020204" pitchFamily="34" charset="0"/>
              </a:rPr>
              <a:t>: 291–320</a:t>
            </a:r>
          </a:p>
          <a:p>
            <a:endParaRPr lang="en-US" dirty="0"/>
          </a:p>
        </p:txBody>
      </p:sp>
    </p:spTree>
    <p:extLst>
      <p:ext uri="{BB962C8B-B14F-4D97-AF65-F5344CB8AC3E}">
        <p14:creationId xmlns:p14="http://schemas.microsoft.com/office/powerpoint/2010/main" val="2942992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FD9861-5F17-4723-A4C3-E0434B618285}"/>
              </a:ext>
            </a:extLst>
          </p:cNvPr>
          <p:cNvSpPr>
            <a:spLocks noGrp="1"/>
          </p:cNvSpPr>
          <p:nvPr>
            <p:ph type="title"/>
          </p:nvPr>
        </p:nvSpPr>
        <p:spPr>
          <a:xfrm>
            <a:off x="838200" y="365125"/>
            <a:ext cx="10515600" cy="5121275"/>
          </a:xfrm>
        </p:spPr>
        <p:txBody>
          <a:bodyPr>
            <a:normAutofit/>
          </a:bodyPr>
          <a:lstStyle/>
          <a:p>
            <a:pPr algn="ctr"/>
            <a:r>
              <a:rPr lang="en-US" sz="6000" b="1" dirty="0">
                <a:latin typeface="Algerian" panose="04020705040A02060702" pitchFamily="82" charset="0"/>
              </a:rPr>
              <a:t>THANK </a:t>
            </a:r>
            <a:br>
              <a:rPr lang="en-US" sz="6000" b="1" dirty="0">
                <a:latin typeface="Algerian" panose="04020705040A02060702" pitchFamily="82" charset="0"/>
              </a:rPr>
            </a:br>
            <a:r>
              <a:rPr lang="en-US" sz="6000" b="1" dirty="0">
                <a:latin typeface="Algerian" panose="04020705040A02060702" pitchFamily="82" charset="0"/>
              </a:rPr>
              <a:t>YOU </a:t>
            </a:r>
            <a:br>
              <a:rPr lang="en-US" sz="6000" b="1" dirty="0">
                <a:latin typeface="Algerian" panose="04020705040A02060702" pitchFamily="82" charset="0"/>
              </a:rPr>
            </a:br>
            <a:r>
              <a:rPr lang="en-US" sz="6000" b="1" dirty="0">
                <a:latin typeface="Algerian" panose="04020705040A02060702" pitchFamily="82" charset="0"/>
              </a:rPr>
              <a:t>FOR </a:t>
            </a:r>
            <a:br>
              <a:rPr lang="en-US" sz="6000" b="1" dirty="0">
                <a:latin typeface="Algerian" panose="04020705040A02060702" pitchFamily="82" charset="0"/>
              </a:rPr>
            </a:br>
            <a:r>
              <a:rPr lang="en-US" sz="6000" b="1" dirty="0">
                <a:latin typeface="Algerian" panose="04020705040A02060702" pitchFamily="82" charset="0"/>
              </a:rPr>
              <a:t>LISTENING</a:t>
            </a:r>
          </a:p>
        </p:txBody>
      </p:sp>
    </p:spTree>
    <p:extLst>
      <p:ext uri="{BB962C8B-B14F-4D97-AF65-F5344CB8AC3E}">
        <p14:creationId xmlns:p14="http://schemas.microsoft.com/office/powerpoint/2010/main" val="3988289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E1149-AB90-4B62-950E-F9AD64A62A09}"/>
              </a:ext>
            </a:extLst>
          </p:cNvPr>
          <p:cNvSpPr>
            <a:spLocks noGrp="1"/>
          </p:cNvSpPr>
          <p:nvPr>
            <p:ph type="title"/>
          </p:nvPr>
        </p:nvSpPr>
        <p:spPr>
          <a:xfrm>
            <a:off x="838200" y="365125"/>
            <a:ext cx="4635674" cy="766989"/>
          </a:xfrm>
        </p:spPr>
        <p:txBody>
          <a:bodyPr>
            <a:normAutofit/>
          </a:bodyPr>
          <a:lstStyle/>
          <a:p>
            <a:r>
              <a:rPr lang="en-US" sz="3200" b="1" u="sng" dirty="0">
                <a:latin typeface="+mn-lt"/>
              </a:rPr>
              <a:t>INTRODUCTION</a:t>
            </a:r>
          </a:p>
        </p:txBody>
      </p:sp>
      <p:sp>
        <p:nvSpPr>
          <p:cNvPr id="3" name="Content Placeholder 2">
            <a:extLst>
              <a:ext uri="{FF2B5EF4-FFF2-40B4-BE49-F238E27FC236}">
                <a16:creationId xmlns:a16="http://schemas.microsoft.com/office/drawing/2014/main" id="{CEDA4A6E-DEFB-455D-A4BB-49280AD21985}"/>
              </a:ext>
            </a:extLst>
          </p:cNvPr>
          <p:cNvSpPr>
            <a:spLocks noGrp="1"/>
          </p:cNvSpPr>
          <p:nvPr>
            <p:ph idx="1"/>
          </p:nvPr>
        </p:nvSpPr>
        <p:spPr>
          <a:xfrm>
            <a:off x="1315232" y="1409700"/>
            <a:ext cx="10038567" cy="5083175"/>
          </a:xfrm>
        </p:spPr>
        <p:txBody>
          <a:bodyPr>
            <a:normAutofit lnSpcReduction="10000"/>
          </a:bodyPr>
          <a:lstStyle/>
          <a:p>
            <a:r>
              <a:rPr lang="en-US" sz="2000" b="1" dirty="0">
                <a:solidFill>
                  <a:srgbClr val="202122"/>
                </a:solidFill>
                <a:effectLst/>
                <a:latin typeface="Arial" panose="020B0604020202020204" pitchFamily="34" charset="0"/>
                <a:ea typeface="Calibri" panose="020F0502020204030204" pitchFamily="34" charset="0"/>
              </a:rPr>
              <a:t>Plagioclase</a:t>
            </a:r>
            <a:r>
              <a:rPr lang="en-US" sz="2000" dirty="0">
                <a:solidFill>
                  <a:srgbClr val="202122"/>
                </a:solidFill>
                <a:effectLst/>
                <a:latin typeface="Arial" panose="020B0604020202020204" pitchFamily="34" charset="0"/>
                <a:ea typeface="Calibri" panose="020F0502020204030204" pitchFamily="34" charset="0"/>
              </a:rPr>
              <a:t> is a series of </a:t>
            </a:r>
            <a:r>
              <a:rPr lang="en-US" sz="2000" u="sng" dirty="0">
                <a:solidFill>
                  <a:srgbClr val="0645AD"/>
                </a:solidFill>
                <a:effectLst/>
                <a:latin typeface="Arial" panose="020B0604020202020204" pitchFamily="34" charset="0"/>
                <a:ea typeface="Calibri" panose="020F0502020204030204" pitchFamily="34" charset="0"/>
                <a:hlinkClick r:id="rId2" tooltip="Silicate minerals"/>
              </a:rPr>
              <a:t>tectosilicate</a:t>
            </a:r>
            <a:r>
              <a:rPr lang="en-US" sz="2000" dirty="0">
                <a:solidFill>
                  <a:srgbClr val="202122"/>
                </a:solidFill>
                <a:effectLst/>
                <a:latin typeface="Arial" panose="020B0604020202020204" pitchFamily="34" charset="0"/>
                <a:ea typeface="Calibri" panose="020F0502020204030204" pitchFamily="34" charset="0"/>
              </a:rPr>
              <a:t> (framework silicate) </a:t>
            </a:r>
            <a:r>
              <a:rPr lang="en-US" sz="2000" u="sng" dirty="0">
                <a:solidFill>
                  <a:srgbClr val="0645AD"/>
                </a:solidFill>
                <a:effectLst/>
                <a:latin typeface="Arial" panose="020B0604020202020204" pitchFamily="34" charset="0"/>
                <a:ea typeface="Calibri" panose="020F0502020204030204" pitchFamily="34" charset="0"/>
                <a:hlinkClick r:id="rId3" tooltip="Mineral"/>
              </a:rPr>
              <a:t>minerals</a:t>
            </a:r>
            <a:r>
              <a:rPr lang="en-US" sz="2000" dirty="0">
                <a:solidFill>
                  <a:srgbClr val="202122"/>
                </a:solidFill>
                <a:effectLst/>
                <a:latin typeface="Arial" panose="020B0604020202020204" pitchFamily="34" charset="0"/>
                <a:ea typeface="Calibri" panose="020F0502020204030204" pitchFamily="34" charset="0"/>
              </a:rPr>
              <a:t> within the </a:t>
            </a:r>
            <a:r>
              <a:rPr lang="en-US" sz="2000" u="sng" dirty="0">
                <a:solidFill>
                  <a:srgbClr val="0645AD"/>
                </a:solidFill>
                <a:effectLst/>
                <a:latin typeface="Arial" panose="020B0604020202020204" pitchFamily="34" charset="0"/>
                <a:ea typeface="Calibri" panose="020F0502020204030204" pitchFamily="34" charset="0"/>
                <a:hlinkClick r:id="rId4" tooltip="Feldspar"/>
              </a:rPr>
              <a:t>feldspar</a:t>
            </a:r>
            <a:r>
              <a:rPr lang="en-US" sz="2000" dirty="0">
                <a:solidFill>
                  <a:srgbClr val="202122"/>
                </a:solidFill>
                <a:effectLst/>
                <a:latin typeface="Arial" panose="020B0604020202020204" pitchFamily="34" charset="0"/>
                <a:ea typeface="Calibri" panose="020F0502020204030204" pitchFamily="34" charset="0"/>
              </a:rPr>
              <a:t> group.</a:t>
            </a:r>
          </a:p>
          <a:p>
            <a:r>
              <a:rPr lang="en-US" sz="2000" dirty="0">
                <a:solidFill>
                  <a:srgbClr val="202122"/>
                </a:solidFill>
                <a:effectLst/>
                <a:latin typeface="Arial" panose="020B0604020202020204" pitchFamily="34" charset="0"/>
                <a:ea typeface="Calibri" panose="020F0502020204030204" pitchFamily="34" charset="0"/>
              </a:rPr>
              <a:t>plagioclase is a continuous </a:t>
            </a:r>
            <a:r>
              <a:rPr lang="en-US" sz="2000" u="sng" dirty="0">
                <a:solidFill>
                  <a:srgbClr val="0645AD"/>
                </a:solidFill>
                <a:effectLst/>
                <a:latin typeface="Arial" panose="020B0604020202020204" pitchFamily="34" charset="0"/>
                <a:ea typeface="Calibri" panose="020F0502020204030204" pitchFamily="34" charset="0"/>
                <a:hlinkClick r:id="rId5" tooltip="Solid solution"/>
              </a:rPr>
              <a:t>solid solution</a:t>
            </a:r>
            <a:r>
              <a:rPr lang="en-US" sz="2000" dirty="0">
                <a:solidFill>
                  <a:srgbClr val="202122"/>
                </a:solidFill>
                <a:effectLst/>
                <a:latin typeface="Arial" panose="020B0604020202020204" pitchFamily="34" charset="0"/>
                <a:ea typeface="Calibri" panose="020F0502020204030204" pitchFamily="34" charset="0"/>
              </a:rPr>
              <a:t> series, more properly known as the </a:t>
            </a:r>
            <a:r>
              <a:rPr lang="en-US" sz="2000" b="1" dirty="0">
                <a:solidFill>
                  <a:srgbClr val="202122"/>
                </a:solidFill>
                <a:effectLst/>
                <a:latin typeface="Arial" panose="020B0604020202020204" pitchFamily="34" charset="0"/>
                <a:ea typeface="Calibri" panose="020F0502020204030204" pitchFamily="34" charset="0"/>
              </a:rPr>
              <a:t>plagioclase feldspar</a:t>
            </a:r>
            <a:r>
              <a:rPr lang="en-US" sz="2000" dirty="0">
                <a:solidFill>
                  <a:srgbClr val="202122"/>
                </a:solidFill>
                <a:effectLst/>
                <a:latin typeface="Arial" panose="020B0604020202020204" pitchFamily="34" charset="0"/>
                <a:ea typeface="Calibri" panose="020F0502020204030204" pitchFamily="34" charset="0"/>
              </a:rPr>
              <a:t> series.</a:t>
            </a:r>
          </a:p>
          <a:p>
            <a:pPr marL="0" marR="0">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The series ranges from </a:t>
            </a:r>
            <a:r>
              <a:rPr lang="en-US" sz="2000" u="none" strike="noStrike" dirty="0">
                <a:solidFill>
                  <a:srgbClr val="0645AD"/>
                </a:solidFill>
                <a:effectLst/>
                <a:latin typeface="Arial" panose="020B0604020202020204" pitchFamily="34" charset="0"/>
                <a:ea typeface="Times New Roman" panose="02020603050405020304" pitchFamily="18" charset="0"/>
                <a:hlinkClick r:id="rId6" tooltip="Albite"/>
              </a:rPr>
              <a:t>albite</a:t>
            </a:r>
            <a:r>
              <a:rPr lang="en-US" sz="2000" dirty="0">
                <a:solidFill>
                  <a:srgbClr val="202122"/>
                </a:solidFill>
                <a:effectLst/>
                <a:latin typeface="Arial" panose="020B0604020202020204" pitchFamily="34" charset="0"/>
                <a:ea typeface="Times New Roman" panose="02020603050405020304" pitchFamily="18" charset="0"/>
              </a:rPr>
              <a:t> to </a:t>
            </a:r>
            <a:r>
              <a:rPr lang="en-US" sz="2000" u="none" strike="noStrike" dirty="0">
                <a:solidFill>
                  <a:srgbClr val="0645AD"/>
                </a:solidFill>
                <a:effectLst/>
                <a:latin typeface="Arial" panose="020B0604020202020204" pitchFamily="34" charset="0"/>
                <a:ea typeface="Times New Roman" panose="02020603050405020304" pitchFamily="18" charset="0"/>
                <a:hlinkClick r:id="rId7" tooltip="Anorthite"/>
              </a:rPr>
              <a:t>anorthite</a:t>
            </a:r>
            <a:r>
              <a:rPr lang="en-US" sz="2000" dirty="0">
                <a:solidFill>
                  <a:srgbClr val="202122"/>
                </a:solidFill>
                <a:effectLst/>
                <a:latin typeface="Arial" panose="020B0604020202020204" pitchFamily="34" charset="0"/>
                <a:ea typeface="Times New Roman" panose="02020603050405020304" pitchFamily="18" charset="0"/>
              </a:rPr>
              <a:t> </a:t>
            </a:r>
            <a:r>
              <a:rPr lang="en-US" sz="2000" u="none" strike="noStrike" dirty="0">
                <a:solidFill>
                  <a:srgbClr val="0645AD"/>
                </a:solidFill>
                <a:effectLst/>
                <a:latin typeface="Arial" panose="020B0604020202020204" pitchFamily="34" charset="0"/>
                <a:ea typeface="Times New Roman" panose="02020603050405020304" pitchFamily="18" charset="0"/>
                <a:hlinkClick r:id="rId8" tooltip="Endmember (mineralogy)"/>
              </a:rPr>
              <a:t>endmembers</a:t>
            </a:r>
            <a:r>
              <a:rPr lang="en-US" sz="2000" dirty="0">
                <a:solidFill>
                  <a:srgbClr val="202122"/>
                </a:solidFill>
                <a:effectLst/>
                <a:latin typeface="Arial" panose="020B0604020202020204" pitchFamily="34" charset="0"/>
                <a:ea typeface="Times New Roman" panose="02020603050405020304" pitchFamily="18" charset="0"/>
              </a:rPr>
              <a:t> (with respective compositions NaAlSi</a:t>
            </a:r>
            <a:r>
              <a:rPr lang="en-US" sz="2000" baseline="-25000" dirty="0">
                <a:solidFill>
                  <a:srgbClr val="202122"/>
                </a:solidFill>
                <a:effectLst/>
                <a:latin typeface="Arial" panose="020B0604020202020204" pitchFamily="34" charset="0"/>
                <a:ea typeface="Times New Roman" panose="02020603050405020304" pitchFamily="18" charset="0"/>
              </a:rPr>
              <a:t>3</a:t>
            </a:r>
            <a:r>
              <a:rPr lang="en-US" sz="2000" dirty="0">
                <a:solidFill>
                  <a:srgbClr val="202122"/>
                </a:solidFill>
                <a:effectLst/>
                <a:latin typeface="Arial" panose="020B0604020202020204" pitchFamily="34" charset="0"/>
                <a:ea typeface="Times New Roman" panose="02020603050405020304" pitchFamily="18" charset="0"/>
              </a:rPr>
              <a:t>O</a:t>
            </a:r>
            <a:r>
              <a:rPr lang="en-US" sz="2000" baseline="-25000" dirty="0">
                <a:solidFill>
                  <a:srgbClr val="202122"/>
                </a:solidFill>
                <a:effectLst/>
                <a:latin typeface="Arial" panose="020B0604020202020204" pitchFamily="34" charset="0"/>
                <a:ea typeface="Times New Roman" panose="02020603050405020304" pitchFamily="18" charset="0"/>
              </a:rPr>
              <a:t>8</a:t>
            </a:r>
            <a:r>
              <a:rPr lang="en-US" sz="2000" dirty="0">
                <a:solidFill>
                  <a:srgbClr val="202122"/>
                </a:solidFill>
                <a:effectLst/>
                <a:latin typeface="Arial" panose="020B0604020202020204" pitchFamily="34" charset="0"/>
                <a:ea typeface="Times New Roman" panose="02020603050405020304" pitchFamily="18" charset="0"/>
              </a:rPr>
              <a:t> to CaAl</a:t>
            </a:r>
            <a:r>
              <a:rPr lang="en-US" sz="2000" baseline="-25000" dirty="0">
                <a:solidFill>
                  <a:srgbClr val="202122"/>
                </a:solidFill>
                <a:effectLst/>
                <a:latin typeface="Arial" panose="020B0604020202020204" pitchFamily="34" charset="0"/>
                <a:ea typeface="Times New Roman" panose="02020603050405020304" pitchFamily="18" charset="0"/>
              </a:rPr>
              <a:t>2</a:t>
            </a:r>
            <a:r>
              <a:rPr lang="en-US" sz="2000" dirty="0">
                <a:solidFill>
                  <a:srgbClr val="202122"/>
                </a:solidFill>
                <a:effectLst/>
                <a:latin typeface="Arial" panose="020B0604020202020204" pitchFamily="34" charset="0"/>
                <a:ea typeface="Times New Roman" panose="02020603050405020304" pitchFamily="18" charset="0"/>
              </a:rPr>
              <a:t>Si</a:t>
            </a:r>
            <a:r>
              <a:rPr lang="en-US" sz="2000" baseline="-25000" dirty="0">
                <a:solidFill>
                  <a:srgbClr val="202122"/>
                </a:solidFill>
                <a:effectLst/>
                <a:latin typeface="Arial" panose="020B0604020202020204" pitchFamily="34" charset="0"/>
                <a:ea typeface="Times New Roman" panose="02020603050405020304" pitchFamily="18" charset="0"/>
              </a:rPr>
              <a:t>2</a:t>
            </a:r>
            <a:r>
              <a:rPr lang="en-US" sz="2000" dirty="0">
                <a:solidFill>
                  <a:srgbClr val="202122"/>
                </a:solidFill>
                <a:effectLst/>
                <a:latin typeface="Arial" panose="020B0604020202020204" pitchFamily="34" charset="0"/>
                <a:ea typeface="Times New Roman" panose="02020603050405020304" pitchFamily="18" charset="0"/>
              </a:rPr>
              <a:t>O</a:t>
            </a:r>
            <a:r>
              <a:rPr lang="en-US" sz="2000" baseline="-25000" dirty="0">
                <a:solidFill>
                  <a:srgbClr val="202122"/>
                </a:solidFill>
                <a:effectLst/>
                <a:latin typeface="Arial" panose="020B0604020202020204" pitchFamily="34" charset="0"/>
                <a:ea typeface="Times New Roman" panose="02020603050405020304" pitchFamily="18" charset="0"/>
              </a:rPr>
              <a:t>8</a:t>
            </a:r>
            <a:r>
              <a:rPr lang="en-US" sz="2000" dirty="0">
                <a:solidFill>
                  <a:srgbClr val="202122"/>
                </a:solidFill>
                <a:effectLst/>
                <a:latin typeface="Arial" panose="020B0604020202020204" pitchFamily="34" charset="0"/>
                <a:ea typeface="Times New Roman" panose="02020603050405020304" pitchFamily="18" charset="0"/>
              </a:rPr>
              <a:t>), </a:t>
            </a:r>
          </a:p>
          <a:p>
            <a:pPr marL="0" marR="0">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where </a:t>
            </a:r>
            <a:r>
              <a:rPr lang="en-US" sz="2000" u="none" strike="noStrike" dirty="0">
                <a:solidFill>
                  <a:srgbClr val="0645AD"/>
                </a:solidFill>
                <a:effectLst/>
                <a:latin typeface="Arial" panose="020B0604020202020204" pitchFamily="34" charset="0"/>
                <a:ea typeface="Times New Roman" panose="02020603050405020304" pitchFamily="18" charset="0"/>
                <a:hlinkClick r:id="rId9" tooltip="Sodium"/>
              </a:rPr>
              <a:t>sodium</a:t>
            </a:r>
            <a:r>
              <a:rPr lang="en-US" sz="2000" dirty="0">
                <a:solidFill>
                  <a:srgbClr val="202122"/>
                </a:solidFill>
                <a:effectLst/>
                <a:latin typeface="Arial" panose="020B0604020202020204" pitchFamily="34" charset="0"/>
                <a:ea typeface="Times New Roman" panose="02020603050405020304" pitchFamily="18" charset="0"/>
              </a:rPr>
              <a:t> and </a:t>
            </a:r>
            <a:r>
              <a:rPr lang="en-US" sz="2000" u="none" strike="noStrike" dirty="0">
                <a:solidFill>
                  <a:srgbClr val="0645AD"/>
                </a:solidFill>
                <a:effectLst/>
                <a:latin typeface="Arial" panose="020B0604020202020204" pitchFamily="34" charset="0"/>
                <a:ea typeface="Times New Roman" panose="02020603050405020304" pitchFamily="18" charset="0"/>
                <a:hlinkClick r:id="rId10" tooltip="Calcium"/>
              </a:rPr>
              <a:t>calcium</a:t>
            </a:r>
            <a:r>
              <a:rPr lang="en-US" sz="2000" dirty="0">
                <a:solidFill>
                  <a:srgbClr val="202122"/>
                </a:solidFill>
                <a:effectLst/>
                <a:latin typeface="Arial" panose="020B0604020202020204" pitchFamily="34" charset="0"/>
                <a:ea typeface="Times New Roman" panose="02020603050405020304" pitchFamily="18" charset="0"/>
              </a:rPr>
              <a:t> </a:t>
            </a:r>
            <a:r>
              <a:rPr lang="en-US" sz="2000" u="none" strike="noStrike" dirty="0">
                <a:solidFill>
                  <a:srgbClr val="0645AD"/>
                </a:solidFill>
                <a:effectLst/>
                <a:latin typeface="Arial" panose="020B0604020202020204" pitchFamily="34" charset="0"/>
                <a:ea typeface="Times New Roman" panose="02020603050405020304" pitchFamily="18" charset="0"/>
                <a:hlinkClick r:id="rId11" tooltip="Atoms"/>
              </a:rPr>
              <a:t>atoms</a:t>
            </a:r>
            <a:r>
              <a:rPr lang="en-US" sz="2000" dirty="0">
                <a:solidFill>
                  <a:srgbClr val="202122"/>
                </a:solidFill>
                <a:effectLst/>
                <a:latin typeface="Arial" panose="020B0604020202020204" pitchFamily="34" charset="0"/>
                <a:ea typeface="Times New Roman" panose="02020603050405020304" pitchFamily="18" charset="0"/>
              </a:rPr>
              <a:t> can substitute for each other in the mineral's </a:t>
            </a:r>
            <a:r>
              <a:rPr lang="en-US" sz="2000" u="none" strike="noStrike" dirty="0">
                <a:solidFill>
                  <a:srgbClr val="0645AD"/>
                </a:solidFill>
                <a:effectLst/>
                <a:latin typeface="Arial" panose="020B0604020202020204" pitchFamily="34" charset="0"/>
                <a:ea typeface="Times New Roman" panose="02020603050405020304" pitchFamily="18" charset="0"/>
                <a:hlinkClick r:id="rId12" tooltip="Crystallography"/>
              </a:rPr>
              <a:t>crystal lattice</a:t>
            </a:r>
            <a:r>
              <a:rPr lang="en-US" sz="2000" dirty="0">
                <a:solidFill>
                  <a:srgbClr val="202122"/>
                </a:solidFill>
                <a:effectLst/>
                <a:latin typeface="Arial" panose="020B0604020202020204" pitchFamily="34" charset="0"/>
                <a:ea typeface="Times New Roman" panose="02020603050405020304" pitchFamily="18" charset="0"/>
              </a:rPr>
              <a:t> structure.</a:t>
            </a:r>
          </a:p>
          <a:p>
            <a:pPr marL="0" marR="0">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 Plagioclase in hand samples is often identified by its </a:t>
            </a:r>
            <a:r>
              <a:rPr lang="en-US" sz="2000" u="none" strike="noStrike" dirty="0">
                <a:solidFill>
                  <a:srgbClr val="0645AD"/>
                </a:solidFill>
                <a:effectLst/>
                <a:latin typeface="Arial" panose="020B0604020202020204" pitchFamily="34" charset="0"/>
                <a:ea typeface="Times New Roman" panose="02020603050405020304" pitchFamily="18" charset="0"/>
                <a:hlinkClick r:id="rId13" tooltip="Crystal twinning"/>
              </a:rPr>
              <a:t>polysynthetic crystal twinning</a:t>
            </a:r>
            <a:r>
              <a:rPr lang="en-US" sz="2000" dirty="0">
                <a:solidFill>
                  <a:srgbClr val="202122"/>
                </a:solidFill>
                <a:effectLst/>
                <a:latin typeface="Arial" panose="020B0604020202020204" pitchFamily="34" charset="0"/>
                <a:ea typeface="Times New Roman" panose="02020603050405020304" pitchFamily="18" charset="0"/>
              </a:rPr>
              <a:t> or 'record-groove' effect.</a:t>
            </a:r>
            <a:endParaRPr lang="en-US" sz="2000" dirty="0">
              <a:effectLst/>
              <a:latin typeface="Times New Roman" panose="02020603050405020304" pitchFamily="18" charset="0"/>
              <a:ea typeface="Times New Roman" panose="02020603050405020304" pitchFamily="18" charset="0"/>
            </a:endParaRPr>
          </a:p>
          <a:p>
            <a:pPr marL="0" marR="0" algn="l">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Plagioclase is a major constituent mineral in the Earth's </a:t>
            </a:r>
            <a:r>
              <a:rPr lang="en-US" sz="2000" u="none" strike="noStrike" dirty="0">
                <a:solidFill>
                  <a:srgbClr val="0645AD"/>
                </a:solidFill>
                <a:effectLst/>
                <a:latin typeface="Arial" panose="020B0604020202020204" pitchFamily="34" charset="0"/>
                <a:ea typeface="Times New Roman" panose="02020603050405020304" pitchFamily="18" charset="0"/>
                <a:hlinkClick r:id="rId14" tooltip="Crust (geology)"/>
              </a:rPr>
              <a:t>crust</a:t>
            </a:r>
            <a:r>
              <a:rPr lang="en-US" sz="2000" u="none" strike="noStrike" dirty="0">
                <a:solidFill>
                  <a:srgbClr val="202122"/>
                </a:solidFill>
                <a:latin typeface="Arial" panose="020B0604020202020204" pitchFamily="34" charset="0"/>
                <a:ea typeface="Times New Roman" panose="02020603050405020304" pitchFamily="18" charset="0"/>
              </a:rPr>
              <a:t>.</a:t>
            </a:r>
          </a:p>
          <a:p>
            <a:pPr marL="0" marR="0" algn="l">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important diagnostic tool in </a:t>
            </a:r>
            <a:r>
              <a:rPr lang="en-US" sz="2000" u="none" strike="noStrike" dirty="0">
                <a:solidFill>
                  <a:srgbClr val="0645AD"/>
                </a:solidFill>
                <a:effectLst/>
                <a:latin typeface="Arial" panose="020B0604020202020204" pitchFamily="34" charset="0"/>
                <a:ea typeface="Times New Roman" panose="02020603050405020304" pitchFamily="18" charset="0"/>
                <a:hlinkClick r:id="rId15" tooltip="Petrology"/>
              </a:rPr>
              <a:t>petrology</a:t>
            </a:r>
            <a:r>
              <a:rPr lang="en-US" sz="2000" dirty="0">
                <a:solidFill>
                  <a:srgbClr val="202122"/>
                </a:solidFill>
                <a:effectLst/>
                <a:latin typeface="Arial" panose="020B0604020202020204" pitchFamily="34" charset="0"/>
                <a:ea typeface="Times New Roman" panose="02020603050405020304" pitchFamily="18" charset="0"/>
              </a:rPr>
              <a:t> for identifying the composition, origin and evolution of </a:t>
            </a:r>
            <a:r>
              <a:rPr lang="en-US" sz="2000" u="none" strike="noStrike" dirty="0">
                <a:solidFill>
                  <a:srgbClr val="0645AD"/>
                </a:solidFill>
                <a:effectLst/>
                <a:latin typeface="Arial" panose="020B0604020202020204" pitchFamily="34" charset="0"/>
                <a:ea typeface="Times New Roman" panose="02020603050405020304" pitchFamily="18" charset="0"/>
                <a:hlinkClick r:id="rId16" tooltip="Igneous rock"/>
              </a:rPr>
              <a:t>igneous rocks</a:t>
            </a:r>
            <a:r>
              <a:rPr lang="en-US" sz="2000" dirty="0">
                <a:solidFill>
                  <a:srgbClr val="202122"/>
                </a:solidFill>
                <a:effectLst/>
                <a:latin typeface="Arial" panose="020B0604020202020204" pitchFamily="34"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marL="0" marR="0" algn="l">
              <a:spcBef>
                <a:spcPts val="600"/>
              </a:spcBef>
              <a:spcAft>
                <a:spcPts val="600"/>
              </a:spcAft>
            </a:pPr>
            <a:r>
              <a:rPr lang="en-US" sz="2000" dirty="0">
                <a:solidFill>
                  <a:srgbClr val="202122"/>
                </a:solidFill>
                <a:effectLst/>
                <a:latin typeface="Arial" panose="020B0604020202020204" pitchFamily="34" charset="0"/>
                <a:ea typeface="Times New Roman" panose="02020603050405020304" pitchFamily="18" charset="0"/>
              </a:rPr>
              <a:t>Its name comes from </a:t>
            </a:r>
            <a:r>
              <a:rPr lang="en-US" sz="2000" u="none" strike="noStrike" dirty="0">
                <a:solidFill>
                  <a:srgbClr val="0645AD"/>
                </a:solidFill>
                <a:effectLst/>
                <a:latin typeface="Arial" panose="020B0604020202020204" pitchFamily="34" charset="0"/>
                <a:ea typeface="Times New Roman" panose="02020603050405020304" pitchFamily="18" charset="0"/>
                <a:hlinkClick r:id="rId17" tooltip="Ancient Greek"/>
              </a:rPr>
              <a:t>Ancient Greek</a:t>
            </a:r>
            <a:r>
              <a:rPr lang="en-US" sz="2000" dirty="0">
                <a:solidFill>
                  <a:srgbClr val="202122"/>
                </a:solidFill>
                <a:effectLst/>
                <a:latin typeface="Arial" panose="020B0604020202020204" pitchFamily="34" charset="0"/>
                <a:ea typeface="Times New Roman" panose="02020603050405020304" pitchFamily="18" charset="0"/>
              </a:rPr>
              <a:t> </a:t>
            </a:r>
            <a:r>
              <a:rPr lang="en-US" sz="2000" i="1" dirty="0">
                <a:solidFill>
                  <a:srgbClr val="202122"/>
                </a:solidFill>
                <a:effectLst/>
                <a:latin typeface="Arial" panose="020B0604020202020204" pitchFamily="34" charset="0"/>
                <a:ea typeface="Times New Roman" panose="02020603050405020304" pitchFamily="18" charset="0"/>
              </a:rPr>
              <a:t>plágios</a:t>
            </a:r>
            <a:r>
              <a:rPr lang="en-US" sz="2000" dirty="0">
                <a:solidFill>
                  <a:srgbClr val="202122"/>
                </a:solidFill>
                <a:effectLst/>
                <a:latin typeface="Arial" panose="020B0604020202020204" pitchFamily="34" charset="0"/>
                <a:ea typeface="Times New Roman" panose="02020603050405020304" pitchFamily="18" charset="0"/>
              </a:rPr>
              <a:t> (</a:t>
            </a:r>
            <a:r>
              <a:rPr lang="en-US" sz="2000" u="none" strike="noStrike" dirty="0">
                <a:solidFill>
                  <a:srgbClr val="3366BB"/>
                </a:solidFill>
                <a:effectLst/>
                <a:latin typeface="Arial" panose="020B0604020202020204" pitchFamily="34" charset="0"/>
                <a:ea typeface="Times New Roman" panose="02020603050405020304" pitchFamily="18" charset="0"/>
                <a:hlinkClick r:id="rId18" tooltip="wikt:πλάγιος"/>
              </a:rPr>
              <a:t>π</a:t>
            </a:r>
            <a:r>
              <a:rPr lang="en-US" sz="2000" u="none" strike="noStrike" dirty="0" err="1">
                <a:solidFill>
                  <a:srgbClr val="3366BB"/>
                </a:solidFill>
                <a:effectLst/>
                <a:latin typeface="Arial" panose="020B0604020202020204" pitchFamily="34" charset="0"/>
                <a:ea typeface="Times New Roman" panose="02020603050405020304" pitchFamily="18" charset="0"/>
                <a:hlinkClick r:id="rId18" tooltip="wikt:πλάγιος"/>
              </a:rPr>
              <a:t>λάγιος</a:t>
            </a:r>
            <a:r>
              <a:rPr lang="en-US" sz="2000" dirty="0">
                <a:solidFill>
                  <a:srgbClr val="202122"/>
                </a:solidFill>
                <a:effectLst/>
                <a:latin typeface="Arial" panose="020B0604020202020204" pitchFamily="34" charset="0"/>
                <a:ea typeface="Times New Roman" panose="02020603050405020304" pitchFamily="18" charset="0"/>
              </a:rPr>
              <a:t> 'oblique') + </a:t>
            </a:r>
            <a:r>
              <a:rPr lang="en-US" sz="2000" i="1" dirty="0">
                <a:solidFill>
                  <a:srgbClr val="202122"/>
                </a:solidFill>
                <a:effectLst/>
                <a:latin typeface="Arial" panose="020B0604020202020204" pitchFamily="34" charset="0"/>
                <a:ea typeface="Times New Roman" panose="02020603050405020304" pitchFamily="18" charset="0"/>
              </a:rPr>
              <a:t>klásis</a:t>
            </a:r>
            <a:r>
              <a:rPr lang="en-US" sz="2000" dirty="0">
                <a:solidFill>
                  <a:srgbClr val="202122"/>
                </a:solidFill>
                <a:effectLst/>
                <a:latin typeface="Arial" panose="020B0604020202020204" pitchFamily="34" charset="0"/>
                <a:ea typeface="Times New Roman" panose="02020603050405020304" pitchFamily="18" charset="0"/>
              </a:rPr>
              <a:t> ((</a:t>
            </a:r>
            <a:r>
              <a:rPr lang="en-US" sz="2000" u="none" strike="noStrike" dirty="0">
                <a:solidFill>
                  <a:srgbClr val="3366BB"/>
                </a:solidFill>
                <a:effectLst/>
                <a:latin typeface="Arial" panose="020B0604020202020204" pitchFamily="34" charset="0"/>
                <a:ea typeface="Times New Roman" panose="02020603050405020304" pitchFamily="18" charset="0"/>
                <a:hlinkClick r:id="rId19" tooltip="wikt:κλάσις"/>
              </a:rPr>
              <a:t>κλάσις</a:t>
            </a:r>
            <a:r>
              <a:rPr lang="en-US" sz="2000" dirty="0">
                <a:solidFill>
                  <a:srgbClr val="202122"/>
                </a:solidFill>
                <a:effectLst/>
                <a:latin typeface="Arial" panose="020B0604020202020204" pitchFamily="34" charset="0"/>
                <a:ea typeface="Times New Roman" panose="02020603050405020304" pitchFamily="18" charset="0"/>
              </a:rPr>
              <a:t> 'fracture'), in reference to its two </a:t>
            </a:r>
            <a:r>
              <a:rPr lang="en-US" sz="2000" u="none" strike="noStrike" dirty="0">
                <a:solidFill>
                  <a:srgbClr val="0645AD"/>
                </a:solidFill>
                <a:effectLst/>
                <a:latin typeface="Arial" panose="020B0604020202020204" pitchFamily="34" charset="0"/>
                <a:ea typeface="Times New Roman" panose="02020603050405020304" pitchFamily="18" charset="0"/>
                <a:hlinkClick r:id="rId20" tooltip="Cleavage (crystal)"/>
              </a:rPr>
              <a:t>cleavage</a:t>
            </a:r>
            <a:r>
              <a:rPr lang="en-US" sz="2000" dirty="0">
                <a:solidFill>
                  <a:srgbClr val="202122"/>
                </a:solidFill>
                <a:effectLst/>
                <a:latin typeface="Arial" panose="020B0604020202020204" pitchFamily="34" charset="0"/>
                <a:ea typeface="Times New Roman" panose="02020603050405020304" pitchFamily="18" charset="0"/>
              </a:rPr>
              <a:t> angles.</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193773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4126D-18B6-459C-A6A4-0A8889DDA887}"/>
              </a:ext>
            </a:extLst>
          </p:cNvPr>
          <p:cNvSpPr>
            <a:spLocks noGrp="1"/>
          </p:cNvSpPr>
          <p:nvPr>
            <p:ph type="title"/>
          </p:nvPr>
        </p:nvSpPr>
        <p:spPr>
          <a:xfrm>
            <a:off x="7509164" y="1749312"/>
            <a:ext cx="3027218" cy="3782291"/>
          </a:xfrm>
        </p:spPr>
        <p:txBody>
          <a:bodyPr>
            <a:noAutofit/>
          </a:bodyPr>
          <a:lstStyle/>
          <a:p>
            <a:r>
              <a:rPr lang="en-US" sz="2400" b="0" i="0" dirty="0">
                <a:solidFill>
                  <a:srgbClr val="000000"/>
                </a:solidFill>
                <a:effectLst/>
                <a:latin typeface="Times New Roman" panose="02020603050405020304" pitchFamily="18" charset="0"/>
              </a:rPr>
              <a:t>A </a:t>
            </a:r>
            <a:r>
              <a:rPr lang="en-US" sz="2400" b="0" i="0" dirty="0">
                <a:effectLst/>
                <a:latin typeface="Times New Roman" panose="02020603050405020304" pitchFamily="18" charset="0"/>
                <a:hlinkClick r:id="rId2" tooltip="Micrograph"/>
              </a:rPr>
              <a:t>photomicrograph</a:t>
            </a:r>
            <a:r>
              <a:rPr lang="en-US" sz="2400" b="0" i="0" dirty="0">
                <a:solidFill>
                  <a:srgbClr val="000000"/>
                </a:solidFill>
                <a:effectLst/>
                <a:latin typeface="Times New Roman" panose="02020603050405020304" pitchFamily="18" charset="0"/>
              </a:rPr>
              <a:t> of a plagioclase </a:t>
            </a:r>
            <a:r>
              <a:rPr lang="en-US" sz="2400" b="0" i="0" dirty="0">
                <a:effectLst/>
                <a:latin typeface="Times New Roman" panose="02020603050405020304" pitchFamily="18" charset="0"/>
                <a:hlinkClick r:id="rId3" tooltip="Crystal"/>
              </a:rPr>
              <a:t>crystal</a:t>
            </a:r>
            <a:r>
              <a:rPr lang="en-US" sz="2400" b="0" i="0" dirty="0">
                <a:solidFill>
                  <a:srgbClr val="000000"/>
                </a:solidFill>
                <a:effectLst/>
                <a:latin typeface="Times New Roman" panose="02020603050405020304" pitchFamily="18" charset="0"/>
              </a:rPr>
              <a:t> under cross </a:t>
            </a:r>
            <a:r>
              <a:rPr lang="en-US" sz="2400" b="0" i="0" dirty="0">
                <a:effectLst/>
                <a:latin typeface="Times New Roman" panose="02020603050405020304" pitchFamily="18" charset="0"/>
                <a:hlinkClick r:id="rId4" tooltip="Polarization (waves)"/>
              </a:rPr>
              <a:t>polarized light</a:t>
            </a:r>
            <a:r>
              <a:rPr lang="en-US" sz="2400" b="0" i="0" dirty="0">
                <a:solidFill>
                  <a:srgbClr val="000000"/>
                </a:solidFill>
                <a:effectLst/>
                <a:latin typeface="Times New Roman" panose="02020603050405020304" pitchFamily="18" charset="0"/>
              </a:rPr>
              <a:t>. The plagioclase crystal shows a distinct banding effect called </a:t>
            </a:r>
            <a:r>
              <a:rPr lang="en-US" sz="2400" b="0" i="0" dirty="0">
                <a:effectLst/>
                <a:latin typeface="Times New Roman" panose="02020603050405020304" pitchFamily="18" charset="0"/>
                <a:hlinkClick r:id="rId5" tooltip="Crystal twinning"/>
              </a:rPr>
              <a:t>polysynthetic twinning</a:t>
            </a:r>
            <a:r>
              <a:rPr lang="en-US" sz="3200" b="0" i="0" dirty="0">
                <a:solidFill>
                  <a:srgbClr val="000000"/>
                </a:solidFill>
                <a:effectLst/>
                <a:latin typeface="Times New Roman" panose="02020603050405020304" pitchFamily="18" charset="0"/>
              </a:rPr>
              <a:t>.</a:t>
            </a:r>
            <a:endParaRPr lang="en-US" sz="3200" dirty="0"/>
          </a:p>
        </p:txBody>
      </p:sp>
      <p:pic>
        <p:nvPicPr>
          <p:cNvPr id="4" name="Content Placeholder 3">
            <a:extLst>
              <a:ext uri="{FF2B5EF4-FFF2-40B4-BE49-F238E27FC236}">
                <a16:creationId xmlns:a16="http://schemas.microsoft.com/office/drawing/2014/main" id="{0622EC22-3A70-4A0E-9D2E-F7E450BCEC0B}"/>
              </a:ext>
            </a:extLst>
          </p:cNvPr>
          <p:cNvPicPr>
            <a:picLocks noGrp="1" noChangeAspect="1"/>
          </p:cNvPicPr>
          <p:nvPr>
            <p:ph idx="1"/>
          </p:nvPr>
        </p:nvPicPr>
        <p:blipFill>
          <a:blip r:embed="rId6"/>
          <a:stretch>
            <a:fillRect/>
          </a:stretch>
        </p:blipFill>
        <p:spPr>
          <a:xfrm>
            <a:off x="928255" y="880777"/>
            <a:ext cx="6228988" cy="5096445"/>
          </a:xfrm>
          <a:prstGeom prst="rect">
            <a:avLst/>
          </a:prstGeom>
        </p:spPr>
      </p:pic>
    </p:spTree>
    <p:extLst>
      <p:ext uri="{BB962C8B-B14F-4D97-AF65-F5344CB8AC3E}">
        <p14:creationId xmlns:p14="http://schemas.microsoft.com/office/powerpoint/2010/main" val="2441236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56B6A-83B2-4B5A-B7CD-489556679059}"/>
              </a:ext>
            </a:extLst>
          </p:cNvPr>
          <p:cNvSpPr>
            <a:spLocks noGrp="1"/>
          </p:cNvSpPr>
          <p:nvPr>
            <p:ph type="title"/>
          </p:nvPr>
        </p:nvSpPr>
        <p:spPr>
          <a:xfrm>
            <a:off x="171450" y="487361"/>
            <a:ext cx="10515600" cy="549275"/>
          </a:xfrm>
        </p:spPr>
        <p:txBody>
          <a:bodyPr>
            <a:normAutofit fontScale="90000"/>
          </a:bodyPr>
          <a:lstStyle/>
          <a:p>
            <a:r>
              <a:rPr lang="en-US" b="1" u="sng" dirty="0">
                <a:latin typeface="+mn-lt"/>
              </a:rPr>
              <a:t>GENERAL INFORMATION</a:t>
            </a:r>
          </a:p>
        </p:txBody>
      </p:sp>
      <p:graphicFrame>
        <p:nvGraphicFramePr>
          <p:cNvPr id="4" name="Content Placeholder 3">
            <a:extLst>
              <a:ext uri="{FF2B5EF4-FFF2-40B4-BE49-F238E27FC236}">
                <a16:creationId xmlns:a16="http://schemas.microsoft.com/office/drawing/2014/main" id="{E4B4D577-28D0-4561-A6A3-DF4FBF6C8D61}"/>
              </a:ext>
            </a:extLst>
          </p:cNvPr>
          <p:cNvGraphicFramePr>
            <a:graphicFrameLocks noGrp="1"/>
          </p:cNvGraphicFramePr>
          <p:nvPr>
            <p:ph idx="1"/>
            <p:extLst>
              <p:ext uri="{D42A27DB-BD31-4B8C-83A1-F6EECF244321}">
                <p14:modId xmlns:p14="http://schemas.microsoft.com/office/powerpoint/2010/main" val="882967242"/>
              </p:ext>
            </p:extLst>
          </p:nvPr>
        </p:nvGraphicFramePr>
        <p:xfrm>
          <a:off x="571500" y="1390650"/>
          <a:ext cx="11487150" cy="4764518"/>
        </p:xfrm>
        <a:graphic>
          <a:graphicData uri="http://schemas.openxmlformats.org/drawingml/2006/table">
            <a:tbl>
              <a:tblPr/>
              <a:tblGrid>
                <a:gridCol w="5743575">
                  <a:extLst>
                    <a:ext uri="{9D8B030D-6E8A-4147-A177-3AD203B41FA5}">
                      <a16:colId xmlns:a16="http://schemas.microsoft.com/office/drawing/2014/main" val="4071597437"/>
                    </a:ext>
                  </a:extLst>
                </a:gridCol>
                <a:gridCol w="5743575">
                  <a:extLst>
                    <a:ext uri="{9D8B030D-6E8A-4147-A177-3AD203B41FA5}">
                      <a16:colId xmlns:a16="http://schemas.microsoft.com/office/drawing/2014/main" val="1670339907"/>
                    </a:ext>
                  </a:extLst>
                </a:gridCol>
              </a:tblGrid>
              <a:tr h="558053">
                <a:tc gridSpan="2">
                  <a:txBody>
                    <a:bodyPr/>
                    <a:lstStyle/>
                    <a:p>
                      <a:r>
                        <a:rPr lang="en-US">
                          <a:solidFill>
                            <a:srgbClr val="000000"/>
                          </a:solidFill>
                          <a:effectLst/>
                        </a:rPr>
                        <a:t>General</a:t>
                      </a:r>
                    </a:p>
                  </a:txBody>
                  <a:tcPr anchor="ctr">
                    <a:lnL>
                      <a:noFill/>
                    </a:lnL>
                    <a:lnR>
                      <a:noFill/>
                    </a:lnR>
                    <a:lnT>
                      <a:noFill/>
                    </a:lnT>
                    <a:lnB>
                      <a:noFill/>
                    </a:lnB>
                    <a:solidFill>
                      <a:srgbClr val="8BAFDA"/>
                    </a:solidFill>
                  </a:tcPr>
                </a:tc>
                <a:tc hMerge="1">
                  <a:txBody>
                    <a:bodyPr/>
                    <a:lstStyle/>
                    <a:p>
                      <a:endParaRPr lang="en-US"/>
                    </a:p>
                  </a:txBody>
                  <a:tcPr/>
                </a:tc>
                <a:extLst>
                  <a:ext uri="{0D108BD9-81ED-4DB2-BD59-A6C34878D82A}">
                    <a16:rowId xmlns:a16="http://schemas.microsoft.com/office/drawing/2014/main" val="1118034333"/>
                  </a:ext>
                </a:extLst>
              </a:tr>
              <a:tr h="558053">
                <a:tc>
                  <a:txBody>
                    <a:bodyPr/>
                    <a:lstStyle/>
                    <a:p>
                      <a:r>
                        <a:rPr lang="en-US" dirty="0"/>
                        <a:t>Category</a:t>
                      </a:r>
                    </a:p>
                  </a:txBody>
                  <a:tcPr anchor="ctr">
                    <a:lnL>
                      <a:noFill/>
                    </a:lnL>
                    <a:lnR>
                      <a:noFill/>
                    </a:lnR>
                    <a:lnT>
                      <a:noFill/>
                    </a:lnT>
                    <a:lnB>
                      <a:noFill/>
                    </a:lnB>
                  </a:tcPr>
                </a:tc>
                <a:tc>
                  <a:txBody>
                    <a:bodyPr/>
                    <a:lstStyle/>
                    <a:p>
                      <a:r>
                        <a:rPr lang="en-US">
                          <a:hlinkClick r:id="rId2" tooltip="Feldspar"/>
                        </a:rPr>
                        <a:t>Feldspar</a:t>
                      </a:r>
                      <a:r>
                        <a:rPr lang="en-US"/>
                        <a:t> mineral group, </a:t>
                      </a:r>
                      <a:r>
                        <a:rPr lang="en-US">
                          <a:hlinkClick r:id="rId3" tooltip="Tectosilicate"/>
                        </a:rPr>
                        <a:t>tectosilicate</a:t>
                      </a:r>
                      <a:endParaRPr lang="en-US"/>
                    </a:p>
                  </a:txBody>
                  <a:tcPr anchor="ctr">
                    <a:lnL>
                      <a:noFill/>
                    </a:lnL>
                    <a:lnR>
                      <a:noFill/>
                    </a:lnR>
                    <a:lnT>
                      <a:noFill/>
                    </a:lnT>
                    <a:lnB>
                      <a:noFill/>
                    </a:lnB>
                  </a:tcPr>
                </a:tc>
                <a:extLst>
                  <a:ext uri="{0D108BD9-81ED-4DB2-BD59-A6C34878D82A}">
                    <a16:rowId xmlns:a16="http://schemas.microsoft.com/office/drawing/2014/main" val="4017397167"/>
                  </a:ext>
                </a:extLst>
              </a:tr>
              <a:tr h="976593">
                <a:tc>
                  <a:txBody>
                    <a:bodyPr/>
                    <a:lstStyle/>
                    <a:p>
                      <a:r>
                        <a:rPr lang="en-US">
                          <a:hlinkClick r:id="rId4" tooltip="Chemical formula"/>
                        </a:rPr>
                        <a:t>Formula</a:t>
                      </a:r>
                      <a:br>
                        <a:rPr lang="en-US"/>
                      </a:br>
                      <a:r>
                        <a:rPr lang="en-US" b="0">
                          <a:effectLst/>
                        </a:rPr>
                        <a:t>(repeating unit)</a:t>
                      </a:r>
                      <a:endParaRPr lang="en-US"/>
                    </a:p>
                  </a:txBody>
                  <a:tcPr anchor="ctr">
                    <a:lnL>
                      <a:noFill/>
                    </a:lnL>
                    <a:lnR>
                      <a:noFill/>
                    </a:lnR>
                    <a:lnT>
                      <a:noFill/>
                    </a:lnT>
                    <a:lnB>
                      <a:noFill/>
                    </a:lnB>
                  </a:tcPr>
                </a:tc>
                <a:tc>
                  <a:txBody>
                    <a:bodyPr/>
                    <a:lstStyle/>
                    <a:p>
                      <a:r>
                        <a:rPr lang="en-US" sz="2800" dirty="0"/>
                        <a:t>NaAlSi</a:t>
                      </a:r>
                      <a:r>
                        <a:rPr lang="en-US" sz="2800" baseline="-25000" dirty="0"/>
                        <a:t>3</a:t>
                      </a:r>
                      <a:r>
                        <a:rPr lang="en-US" sz="2800" dirty="0"/>
                        <a:t>O</a:t>
                      </a:r>
                      <a:r>
                        <a:rPr lang="en-US" sz="2800" baseline="-25000" dirty="0"/>
                        <a:t>8</a:t>
                      </a:r>
                      <a:r>
                        <a:rPr lang="en-US" sz="2800" dirty="0"/>
                        <a:t> – CaAl</a:t>
                      </a:r>
                      <a:r>
                        <a:rPr lang="en-US" sz="2800" baseline="-25000" dirty="0"/>
                        <a:t>2</a:t>
                      </a:r>
                      <a:r>
                        <a:rPr lang="en-US" sz="2800" dirty="0"/>
                        <a:t>Si</a:t>
                      </a:r>
                      <a:r>
                        <a:rPr lang="en-US" sz="2800" baseline="-25000" dirty="0"/>
                        <a:t>2</a:t>
                      </a:r>
                      <a:r>
                        <a:rPr lang="en-US" sz="2800" dirty="0"/>
                        <a:t>O</a:t>
                      </a:r>
                      <a:r>
                        <a:rPr lang="en-US" sz="2800" baseline="-25000" dirty="0"/>
                        <a:t>8</a:t>
                      </a:r>
                      <a:endParaRPr lang="en-US" sz="2800" dirty="0"/>
                    </a:p>
                  </a:txBody>
                  <a:tcPr anchor="ctr">
                    <a:lnL>
                      <a:noFill/>
                    </a:lnL>
                    <a:lnR>
                      <a:noFill/>
                    </a:lnR>
                    <a:lnT>
                      <a:noFill/>
                    </a:lnT>
                    <a:lnB>
                      <a:noFill/>
                    </a:lnB>
                  </a:tcPr>
                </a:tc>
                <a:extLst>
                  <a:ext uri="{0D108BD9-81ED-4DB2-BD59-A6C34878D82A}">
                    <a16:rowId xmlns:a16="http://schemas.microsoft.com/office/drawing/2014/main" val="2041392231"/>
                  </a:ext>
                </a:extLst>
              </a:tr>
              <a:tr h="558053">
                <a:tc>
                  <a:txBody>
                    <a:bodyPr/>
                    <a:lstStyle/>
                    <a:p>
                      <a:r>
                        <a:rPr lang="en-US">
                          <a:hlinkClick r:id="rId5" tooltip="List of mineral symbols"/>
                        </a:rPr>
                        <a:t>IMA symbol</a:t>
                      </a:r>
                      <a:endParaRPr lang="en-US"/>
                    </a:p>
                  </a:txBody>
                  <a:tcPr anchor="ctr">
                    <a:lnL>
                      <a:noFill/>
                    </a:lnL>
                    <a:lnR>
                      <a:noFill/>
                    </a:lnR>
                    <a:lnT>
                      <a:noFill/>
                    </a:lnT>
                    <a:lnB>
                      <a:noFill/>
                    </a:lnB>
                  </a:tcPr>
                </a:tc>
                <a:tc>
                  <a:txBody>
                    <a:bodyPr/>
                    <a:lstStyle/>
                    <a:p>
                      <a:r>
                        <a:rPr lang="en-US" sz="3200" dirty="0"/>
                        <a:t>Pl</a:t>
                      </a:r>
                      <a:endParaRPr lang="en-US" dirty="0"/>
                    </a:p>
                  </a:txBody>
                  <a:tcPr anchor="ctr">
                    <a:lnL>
                      <a:noFill/>
                    </a:lnL>
                    <a:lnR>
                      <a:noFill/>
                    </a:lnR>
                    <a:lnT>
                      <a:noFill/>
                    </a:lnT>
                    <a:lnB>
                      <a:noFill/>
                    </a:lnB>
                  </a:tcPr>
                </a:tc>
                <a:extLst>
                  <a:ext uri="{0D108BD9-81ED-4DB2-BD59-A6C34878D82A}">
                    <a16:rowId xmlns:a16="http://schemas.microsoft.com/office/drawing/2014/main" val="2813092162"/>
                  </a:ext>
                </a:extLst>
              </a:tr>
              <a:tr h="558053">
                <a:tc>
                  <a:txBody>
                    <a:bodyPr/>
                    <a:lstStyle/>
                    <a:p>
                      <a:r>
                        <a:rPr lang="en-US">
                          <a:hlinkClick r:id="rId6" tooltip="Crystal system"/>
                        </a:rPr>
                        <a:t>Crystal system</a:t>
                      </a:r>
                      <a:endParaRPr lang="en-US"/>
                    </a:p>
                  </a:txBody>
                  <a:tcPr anchor="ctr">
                    <a:lnL>
                      <a:noFill/>
                    </a:lnL>
                    <a:lnR>
                      <a:noFill/>
                    </a:lnR>
                    <a:lnT>
                      <a:noFill/>
                    </a:lnT>
                    <a:lnB>
                      <a:noFill/>
                    </a:lnB>
                  </a:tcPr>
                </a:tc>
                <a:tc>
                  <a:txBody>
                    <a:bodyPr/>
                    <a:lstStyle/>
                    <a:p>
                      <a:r>
                        <a:rPr lang="en-US" dirty="0">
                          <a:hlinkClick r:id="rId7" tooltip="Triclinic"/>
                        </a:rPr>
                        <a:t>Triclinic</a:t>
                      </a:r>
                      <a:endParaRPr lang="en-US" dirty="0"/>
                    </a:p>
                  </a:txBody>
                  <a:tcPr anchor="ctr">
                    <a:lnL>
                      <a:noFill/>
                    </a:lnL>
                    <a:lnR>
                      <a:noFill/>
                    </a:lnR>
                    <a:lnT>
                      <a:noFill/>
                    </a:lnT>
                    <a:lnB>
                      <a:noFill/>
                    </a:lnB>
                  </a:tcPr>
                </a:tc>
                <a:extLst>
                  <a:ext uri="{0D108BD9-81ED-4DB2-BD59-A6C34878D82A}">
                    <a16:rowId xmlns:a16="http://schemas.microsoft.com/office/drawing/2014/main" val="3268302412"/>
                  </a:ext>
                </a:extLst>
              </a:tr>
              <a:tr h="976593">
                <a:tc>
                  <a:txBody>
                    <a:bodyPr/>
                    <a:lstStyle/>
                    <a:p>
                      <a:r>
                        <a:rPr lang="en-US">
                          <a:hlinkClick r:id="rId8" tooltip="Crystal class"/>
                        </a:rPr>
                        <a:t>Crystal class</a:t>
                      </a:r>
                      <a:endParaRPr lang="en-US"/>
                    </a:p>
                  </a:txBody>
                  <a:tcPr anchor="ctr">
                    <a:lnL>
                      <a:noFill/>
                    </a:lnL>
                    <a:lnR>
                      <a:noFill/>
                    </a:lnR>
                    <a:lnT>
                      <a:noFill/>
                    </a:lnT>
                    <a:lnB>
                      <a:noFill/>
                    </a:lnB>
                  </a:tcPr>
                </a:tc>
                <a:tc>
                  <a:txBody>
                    <a:bodyPr/>
                    <a:lstStyle/>
                    <a:p>
                      <a:r>
                        <a:rPr lang="en-US"/>
                        <a:t>Pinacoidal (</a:t>
                      </a:r>
                      <a:r>
                        <a:rPr lang="en-US">
                          <a:effectLst/>
                        </a:rPr>
                        <a:t>1</a:t>
                      </a:r>
                      <a:r>
                        <a:rPr lang="en-US"/>
                        <a:t>)</a:t>
                      </a:r>
                      <a:br>
                        <a:rPr lang="en-US"/>
                      </a:br>
                      <a:r>
                        <a:rPr lang="en-US"/>
                        <a:t>(same </a:t>
                      </a:r>
                      <a:r>
                        <a:rPr lang="en-US">
                          <a:hlinkClick r:id="rId9" tooltip="H-M symbol"/>
                        </a:rPr>
                        <a:t>H-M symbol</a:t>
                      </a:r>
                      <a:r>
                        <a:rPr lang="en-US"/>
                        <a:t>)</a:t>
                      </a:r>
                    </a:p>
                  </a:txBody>
                  <a:tcPr anchor="ctr">
                    <a:lnL>
                      <a:noFill/>
                    </a:lnL>
                    <a:lnR>
                      <a:noFill/>
                    </a:lnR>
                    <a:lnT>
                      <a:noFill/>
                    </a:lnT>
                    <a:lnB>
                      <a:noFill/>
                    </a:lnB>
                  </a:tcPr>
                </a:tc>
                <a:extLst>
                  <a:ext uri="{0D108BD9-81ED-4DB2-BD59-A6C34878D82A}">
                    <a16:rowId xmlns:a16="http://schemas.microsoft.com/office/drawing/2014/main" val="334023528"/>
                  </a:ext>
                </a:extLst>
              </a:tr>
              <a:tr h="558053">
                <a:tc>
                  <a:txBody>
                    <a:bodyPr/>
                    <a:lstStyle/>
                    <a:p>
                      <a:r>
                        <a:rPr lang="en-US">
                          <a:hlinkClick r:id="rId10" tooltip="Space group"/>
                        </a:rPr>
                        <a:t>Space group</a:t>
                      </a:r>
                      <a:endParaRPr lang="en-US"/>
                    </a:p>
                  </a:txBody>
                  <a:tcPr anchor="ctr">
                    <a:lnL>
                      <a:noFill/>
                    </a:lnL>
                    <a:lnR>
                      <a:noFill/>
                    </a:lnR>
                    <a:lnT>
                      <a:noFill/>
                    </a:lnT>
                    <a:lnB>
                      <a:noFill/>
                    </a:lnB>
                  </a:tcPr>
                </a:tc>
                <a:tc>
                  <a:txBody>
                    <a:bodyPr/>
                    <a:lstStyle/>
                    <a:p>
                      <a:r>
                        <a:rPr lang="en-US" i="1" dirty="0"/>
                        <a:t>C</a:t>
                      </a:r>
                      <a:r>
                        <a:rPr lang="en-US" dirty="0">
                          <a:effectLst/>
                        </a:rPr>
                        <a:t>1</a:t>
                      </a:r>
                      <a:endParaRPr lang="en-US" dirty="0"/>
                    </a:p>
                  </a:txBody>
                  <a:tcPr anchor="ctr">
                    <a:lnL>
                      <a:noFill/>
                    </a:lnL>
                    <a:lnR>
                      <a:noFill/>
                    </a:lnR>
                    <a:lnT>
                      <a:noFill/>
                    </a:lnT>
                    <a:lnB>
                      <a:noFill/>
                    </a:lnB>
                  </a:tcPr>
                </a:tc>
                <a:extLst>
                  <a:ext uri="{0D108BD9-81ED-4DB2-BD59-A6C34878D82A}">
                    <a16:rowId xmlns:a16="http://schemas.microsoft.com/office/drawing/2014/main" val="2322762114"/>
                  </a:ext>
                </a:extLst>
              </a:tr>
            </a:tbl>
          </a:graphicData>
        </a:graphic>
      </p:graphicFrame>
    </p:spTree>
    <p:extLst>
      <p:ext uri="{BB962C8B-B14F-4D97-AF65-F5344CB8AC3E}">
        <p14:creationId xmlns:p14="http://schemas.microsoft.com/office/powerpoint/2010/main" val="1211708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66B2C-5B41-4302-BE67-8E897A58C9DC}"/>
              </a:ext>
            </a:extLst>
          </p:cNvPr>
          <p:cNvSpPr>
            <a:spLocks noGrp="1"/>
          </p:cNvSpPr>
          <p:nvPr>
            <p:ph type="title"/>
          </p:nvPr>
        </p:nvSpPr>
        <p:spPr>
          <a:xfrm>
            <a:off x="838200" y="365125"/>
            <a:ext cx="10515600" cy="525621"/>
          </a:xfrm>
        </p:spPr>
        <p:txBody>
          <a:bodyPr>
            <a:normAutofit fontScale="90000"/>
          </a:bodyPr>
          <a:lstStyle/>
          <a:p>
            <a:r>
              <a:rPr lang="en-US" b="1" u="sng" dirty="0">
                <a:latin typeface="+mn-lt"/>
              </a:rPr>
              <a:t>IDENTIFICATIN OF PLAGIOCLASE</a:t>
            </a:r>
          </a:p>
        </p:txBody>
      </p:sp>
      <p:graphicFrame>
        <p:nvGraphicFramePr>
          <p:cNvPr id="4" name="Content Placeholder 3">
            <a:extLst>
              <a:ext uri="{FF2B5EF4-FFF2-40B4-BE49-F238E27FC236}">
                <a16:creationId xmlns:a16="http://schemas.microsoft.com/office/drawing/2014/main" id="{337A62E4-DAF5-463A-B359-A812773DDA49}"/>
              </a:ext>
            </a:extLst>
          </p:cNvPr>
          <p:cNvGraphicFramePr>
            <a:graphicFrameLocks noGrp="1"/>
          </p:cNvGraphicFramePr>
          <p:nvPr>
            <p:ph idx="1"/>
            <p:extLst>
              <p:ext uri="{D42A27DB-BD31-4B8C-83A1-F6EECF244321}">
                <p14:modId xmlns:p14="http://schemas.microsoft.com/office/powerpoint/2010/main" val="79580625"/>
              </p:ext>
            </p:extLst>
          </p:nvPr>
        </p:nvGraphicFramePr>
        <p:xfrm>
          <a:off x="838200" y="1371600"/>
          <a:ext cx="10515600" cy="5504299"/>
        </p:xfrm>
        <a:graphic>
          <a:graphicData uri="http://schemas.openxmlformats.org/drawingml/2006/table">
            <a:tbl>
              <a:tblPr/>
              <a:tblGrid>
                <a:gridCol w="5257800">
                  <a:extLst>
                    <a:ext uri="{9D8B030D-6E8A-4147-A177-3AD203B41FA5}">
                      <a16:colId xmlns:a16="http://schemas.microsoft.com/office/drawing/2014/main" val="209404910"/>
                    </a:ext>
                  </a:extLst>
                </a:gridCol>
                <a:gridCol w="5257800">
                  <a:extLst>
                    <a:ext uri="{9D8B030D-6E8A-4147-A177-3AD203B41FA5}">
                      <a16:colId xmlns:a16="http://schemas.microsoft.com/office/drawing/2014/main" val="788873263"/>
                    </a:ext>
                  </a:extLst>
                </a:gridCol>
              </a:tblGrid>
              <a:tr h="492642">
                <a:tc gridSpan="2">
                  <a:txBody>
                    <a:bodyPr/>
                    <a:lstStyle/>
                    <a:p>
                      <a:r>
                        <a:rPr lang="en-US" sz="2000" dirty="0">
                          <a:solidFill>
                            <a:srgbClr val="000000"/>
                          </a:solidFill>
                          <a:effectLst/>
                          <a:latin typeface="+mn-lt"/>
                        </a:rPr>
                        <a:t>Identification</a:t>
                      </a:r>
                    </a:p>
                  </a:txBody>
                  <a:tcPr anchor="ctr">
                    <a:lnL>
                      <a:noFill/>
                    </a:lnL>
                    <a:lnR>
                      <a:noFill/>
                    </a:lnR>
                    <a:lnT>
                      <a:noFill/>
                    </a:lnT>
                    <a:lnB>
                      <a:noFill/>
                    </a:lnB>
                    <a:solidFill>
                      <a:srgbClr val="8BAFDA"/>
                    </a:solidFill>
                  </a:tcPr>
                </a:tc>
                <a:tc hMerge="1">
                  <a:txBody>
                    <a:bodyPr/>
                    <a:lstStyle/>
                    <a:p>
                      <a:endParaRPr lang="en-US"/>
                    </a:p>
                  </a:txBody>
                  <a:tcPr/>
                </a:tc>
                <a:extLst>
                  <a:ext uri="{0D108BD9-81ED-4DB2-BD59-A6C34878D82A}">
                    <a16:rowId xmlns:a16="http://schemas.microsoft.com/office/drawing/2014/main" val="3543224890"/>
                  </a:ext>
                </a:extLst>
              </a:tr>
              <a:tr h="492642">
                <a:tc>
                  <a:txBody>
                    <a:bodyPr/>
                    <a:lstStyle/>
                    <a:p>
                      <a:r>
                        <a:rPr lang="en-US" sz="2000" dirty="0">
                          <a:latin typeface="+mn-lt"/>
                        </a:rPr>
                        <a:t>Color</a:t>
                      </a:r>
                    </a:p>
                  </a:txBody>
                  <a:tcPr anchor="ctr">
                    <a:lnL>
                      <a:noFill/>
                    </a:lnL>
                    <a:lnR>
                      <a:noFill/>
                    </a:lnR>
                    <a:lnT>
                      <a:noFill/>
                    </a:lnT>
                    <a:lnB>
                      <a:noFill/>
                    </a:lnB>
                  </a:tcPr>
                </a:tc>
                <a:tc>
                  <a:txBody>
                    <a:bodyPr/>
                    <a:lstStyle/>
                    <a:p>
                      <a:r>
                        <a:rPr lang="en-US" sz="2000" dirty="0">
                          <a:latin typeface="+mn-lt"/>
                        </a:rPr>
                        <a:t>White, gray, or bluish white</a:t>
                      </a:r>
                    </a:p>
                  </a:txBody>
                  <a:tcPr anchor="ctr">
                    <a:lnL>
                      <a:noFill/>
                    </a:lnL>
                    <a:lnR>
                      <a:noFill/>
                    </a:lnR>
                    <a:lnT>
                      <a:noFill/>
                    </a:lnT>
                    <a:lnB>
                      <a:noFill/>
                    </a:lnB>
                  </a:tcPr>
                </a:tc>
                <a:extLst>
                  <a:ext uri="{0D108BD9-81ED-4DB2-BD59-A6C34878D82A}">
                    <a16:rowId xmlns:a16="http://schemas.microsoft.com/office/drawing/2014/main" val="3627647757"/>
                  </a:ext>
                </a:extLst>
              </a:tr>
              <a:tr h="492642">
                <a:tc>
                  <a:txBody>
                    <a:bodyPr/>
                    <a:lstStyle/>
                    <a:p>
                      <a:r>
                        <a:rPr lang="en-US" sz="2000" dirty="0">
                          <a:latin typeface="+mn-lt"/>
                          <a:hlinkClick r:id="rId2" tooltip="Mohs scale of mineral hardness"/>
                        </a:rPr>
                        <a:t>Mohs scale</a:t>
                      </a:r>
                      <a:r>
                        <a:rPr lang="en-US" sz="2000" dirty="0">
                          <a:latin typeface="+mn-lt"/>
                        </a:rPr>
                        <a:t> </a:t>
                      </a:r>
                      <a:r>
                        <a:rPr lang="en-US" sz="2000" b="0" dirty="0">
                          <a:effectLst/>
                          <a:latin typeface="+mn-lt"/>
                        </a:rPr>
                        <a:t>hardness</a:t>
                      </a:r>
                      <a:endParaRPr lang="en-US" sz="2000" dirty="0">
                        <a:latin typeface="+mn-lt"/>
                      </a:endParaRPr>
                    </a:p>
                  </a:txBody>
                  <a:tcPr anchor="ctr">
                    <a:lnL>
                      <a:noFill/>
                    </a:lnL>
                    <a:lnR>
                      <a:noFill/>
                    </a:lnR>
                    <a:lnT>
                      <a:noFill/>
                    </a:lnT>
                    <a:lnB>
                      <a:noFill/>
                    </a:lnB>
                  </a:tcPr>
                </a:tc>
                <a:tc>
                  <a:txBody>
                    <a:bodyPr/>
                    <a:lstStyle/>
                    <a:p>
                      <a:r>
                        <a:rPr lang="en-US" sz="2000">
                          <a:latin typeface="+mn-lt"/>
                        </a:rPr>
                        <a:t>6–6.5</a:t>
                      </a:r>
                    </a:p>
                  </a:txBody>
                  <a:tcPr anchor="ctr">
                    <a:lnL>
                      <a:noFill/>
                    </a:lnL>
                    <a:lnR>
                      <a:noFill/>
                    </a:lnR>
                    <a:lnT>
                      <a:noFill/>
                    </a:lnT>
                    <a:lnB>
                      <a:noFill/>
                    </a:lnB>
                  </a:tcPr>
                </a:tc>
                <a:extLst>
                  <a:ext uri="{0D108BD9-81ED-4DB2-BD59-A6C34878D82A}">
                    <a16:rowId xmlns:a16="http://schemas.microsoft.com/office/drawing/2014/main" val="1873684631"/>
                  </a:ext>
                </a:extLst>
              </a:tr>
              <a:tr h="492642">
                <a:tc>
                  <a:txBody>
                    <a:bodyPr/>
                    <a:lstStyle/>
                    <a:p>
                      <a:r>
                        <a:rPr lang="en-US" sz="2000" dirty="0">
                          <a:latin typeface="+mn-lt"/>
                          <a:hlinkClick r:id="rId3" tooltip="Lustre (mineralogy)"/>
                        </a:rPr>
                        <a:t>Luster</a:t>
                      </a:r>
                      <a:endParaRPr lang="en-US" sz="2000" dirty="0">
                        <a:latin typeface="+mn-lt"/>
                      </a:endParaRPr>
                    </a:p>
                  </a:txBody>
                  <a:tcPr anchor="ctr">
                    <a:lnL>
                      <a:noFill/>
                    </a:lnL>
                    <a:lnR>
                      <a:noFill/>
                    </a:lnR>
                    <a:lnT>
                      <a:noFill/>
                    </a:lnT>
                    <a:lnB>
                      <a:noFill/>
                    </a:lnB>
                  </a:tcPr>
                </a:tc>
                <a:tc>
                  <a:txBody>
                    <a:bodyPr/>
                    <a:lstStyle/>
                    <a:p>
                      <a:r>
                        <a:rPr lang="en-US" sz="2000">
                          <a:latin typeface="+mn-lt"/>
                        </a:rPr>
                        <a:t>Vitreous</a:t>
                      </a:r>
                    </a:p>
                  </a:txBody>
                  <a:tcPr anchor="ctr">
                    <a:lnL>
                      <a:noFill/>
                    </a:lnL>
                    <a:lnR>
                      <a:noFill/>
                    </a:lnR>
                    <a:lnT>
                      <a:noFill/>
                    </a:lnT>
                    <a:lnB>
                      <a:noFill/>
                    </a:lnB>
                  </a:tcPr>
                </a:tc>
                <a:extLst>
                  <a:ext uri="{0D108BD9-81ED-4DB2-BD59-A6C34878D82A}">
                    <a16:rowId xmlns:a16="http://schemas.microsoft.com/office/drawing/2014/main" val="2621469639"/>
                  </a:ext>
                </a:extLst>
              </a:tr>
              <a:tr h="492642">
                <a:tc>
                  <a:txBody>
                    <a:bodyPr/>
                    <a:lstStyle/>
                    <a:p>
                      <a:r>
                        <a:rPr lang="en-US" sz="2000" dirty="0">
                          <a:latin typeface="+mn-lt"/>
                          <a:hlinkClick r:id="rId4" tooltip="Streak (mineralogy)"/>
                        </a:rPr>
                        <a:t>Streak</a:t>
                      </a:r>
                      <a:endParaRPr lang="en-US" sz="2000" dirty="0">
                        <a:latin typeface="+mn-lt"/>
                      </a:endParaRPr>
                    </a:p>
                  </a:txBody>
                  <a:tcPr anchor="ctr">
                    <a:lnL>
                      <a:noFill/>
                    </a:lnL>
                    <a:lnR>
                      <a:noFill/>
                    </a:lnR>
                    <a:lnT>
                      <a:noFill/>
                    </a:lnT>
                    <a:lnB>
                      <a:noFill/>
                    </a:lnB>
                  </a:tcPr>
                </a:tc>
                <a:tc>
                  <a:txBody>
                    <a:bodyPr/>
                    <a:lstStyle/>
                    <a:p>
                      <a:r>
                        <a:rPr lang="en-US" sz="2000">
                          <a:latin typeface="+mn-lt"/>
                        </a:rPr>
                        <a:t>White</a:t>
                      </a:r>
                    </a:p>
                  </a:txBody>
                  <a:tcPr anchor="ctr">
                    <a:lnL>
                      <a:noFill/>
                    </a:lnL>
                    <a:lnR>
                      <a:noFill/>
                    </a:lnR>
                    <a:lnT>
                      <a:noFill/>
                    </a:lnT>
                    <a:lnB>
                      <a:noFill/>
                    </a:lnB>
                  </a:tcPr>
                </a:tc>
                <a:extLst>
                  <a:ext uri="{0D108BD9-81ED-4DB2-BD59-A6C34878D82A}">
                    <a16:rowId xmlns:a16="http://schemas.microsoft.com/office/drawing/2014/main" val="3227509747"/>
                  </a:ext>
                </a:extLst>
              </a:tr>
              <a:tr h="492642">
                <a:tc>
                  <a:txBody>
                    <a:bodyPr/>
                    <a:lstStyle/>
                    <a:p>
                      <a:r>
                        <a:rPr lang="en-US" sz="2000" dirty="0">
                          <a:latin typeface="+mn-lt"/>
                          <a:hlinkClick r:id="rId5" tooltip="Transparency and translucency"/>
                        </a:rPr>
                        <a:t>Diaphaneity</a:t>
                      </a:r>
                      <a:endParaRPr lang="en-US" sz="2000" dirty="0">
                        <a:latin typeface="+mn-lt"/>
                      </a:endParaRPr>
                    </a:p>
                  </a:txBody>
                  <a:tcPr anchor="ctr">
                    <a:lnL>
                      <a:noFill/>
                    </a:lnL>
                    <a:lnR>
                      <a:noFill/>
                    </a:lnR>
                    <a:lnT>
                      <a:noFill/>
                    </a:lnT>
                    <a:lnB>
                      <a:noFill/>
                    </a:lnB>
                  </a:tcPr>
                </a:tc>
                <a:tc>
                  <a:txBody>
                    <a:bodyPr/>
                    <a:lstStyle/>
                    <a:p>
                      <a:r>
                        <a:rPr lang="en-US" sz="2000">
                          <a:latin typeface="+mn-lt"/>
                        </a:rPr>
                        <a:t>Transparent to translucent</a:t>
                      </a:r>
                    </a:p>
                  </a:txBody>
                  <a:tcPr anchor="ctr">
                    <a:lnL>
                      <a:noFill/>
                    </a:lnL>
                    <a:lnR>
                      <a:noFill/>
                    </a:lnR>
                    <a:lnT>
                      <a:noFill/>
                    </a:lnT>
                    <a:lnB>
                      <a:noFill/>
                    </a:lnB>
                  </a:tcPr>
                </a:tc>
                <a:extLst>
                  <a:ext uri="{0D108BD9-81ED-4DB2-BD59-A6C34878D82A}">
                    <a16:rowId xmlns:a16="http://schemas.microsoft.com/office/drawing/2014/main" val="830493260"/>
                  </a:ext>
                </a:extLst>
              </a:tr>
              <a:tr h="492642">
                <a:tc>
                  <a:txBody>
                    <a:bodyPr/>
                    <a:lstStyle/>
                    <a:p>
                      <a:r>
                        <a:rPr lang="en-US" sz="2000" dirty="0">
                          <a:latin typeface="+mn-lt"/>
                          <a:hlinkClick r:id="rId6" tooltip="Specific gravity"/>
                        </a:rPr>
                        <a:t>Specific gravity</a:t>
                      </a:r>
                      <a:endParaRPr lang="en-US" sz="2000" dirty="0">
                        <a:latin typeface="+mn-lt"/>
                      </a:endParaRPr>
                    </a:p>
                  </a:txBody>
                  <a:tcPr anchor="ctr">
                    <a:lnL>
                      <a:noFill/>
                    </a:lnL>
                    <a:lnR>
                      <a:noFill/>
                    </a:lnR>
                    <a:lnT>
                      <a:noFill/>
                    </a:lnT>
                    <a:lnB>
                      <a:noFill/>
                    </a:lnB>
                  </a:tcPr>
                </a:tc>
                <a:tc>
                  <a:txBody>
                    <a:bodyPr/>
                    <a:lstStyle/>
                    <a:p>
                      <a:r>
                        <a:rPr lang="en-US" sz="2000" dirty="0">
                          <a:latin typeface="+mn-lt"/>
                        </a:rPr>
                        <a:t>2.62 (albite) to 2.76 (anorthite)</a:t>
                      </a:r>
                    </a:p>
                  </a:txBody>
                  <a:tcPr anchor="ctr">
                    <a:lnL>
                      <a:noFill/>
                    </a:lnL>
                    <a:lnR>
                      <a:noFill/>
                    </a:lnR>
                    <a:lnT>
                      <a:noFill/>
                    </a:lnT>
                    <a:lnB>
                      <a:noFill/>
                    </a:lnB>
                  </a:tcPr>
                </a:tc>
                <a:extLst>
                  <a:ext uri="{0D108BD9-81ED-4DB2-BD59-A6C34878D82A}">
                    <a16:rowId xmlns:a16="http://schemas.microsoft.com/office/drawing/2014/main" val="4174160281"/>
                  </a:ext>
                </a:extLst>
              </a:tr>
              <a:tr h="492642">
                <a:tc>
                  <a:txBody>
                    <a:bodyPr/>
                    <a:lstStyle/>
                    <a:p>
                      <a:r>
                        <a:rPr lang="en-US" sz="2000" dirty="0">
                          <a:latin typeface="+mn-lt"/>
                        </a:rPr>
                        <a:t>Optical properties</a:t>
                      </a:r>
                    </a:p>
                  </a:txBody>
                  <a:tcPr anchor="ctr">
                    <a:lnL>
                      <a:noFill/>
                    </a:lnL>
                    <a:lnR>
                      <a:noFill/>
                    </a:lnR>
                    <a:lnT>
                      <a:noFill/>
                    </a:lnT>
                    <a:lnB>
                      <a:noFill/>
                    </a:lnB>
                  </a:tcPr>
                </a:tc>
                <a:tc>
                  <a:txBody>
                    <a:bodyPr/>
                    <a:lstStyle/>
                    <a:p>
                      <a:r>
                        <a:rPr lang="en-US" sz="2000" dirty="0">
                          <a:latin typeface="+mn-lt"/>
                        </a:rPr>
                        <a:t>Biaxial (+) albite, biaxial (-) anorthite</a:t>
                      </a:r>
                    </a:p>
                  </a:txBody>
                  <a:tcPr anchor="ctr">
                    <a:lnL>
                      <a:noFill/>
                    </a:lnL>
                    <a:lnR>
                      <a:noFill/>
                    </a:lnR>
                    <a:lnT>
                      <a:noFill/>
                    </a:lnT>
                    <a:lnB>
                      <a:noFill/>
                    </a:lnB>
                  </a:tcPr>
                </a:tc>
                <a:extLst>
                  <a:ext uri="{0D108BD9-81ED-4DB2-BD59-A6C34878D82A}">
                    <a16:rowId xmlns:a16="http://schemas.microsoft.com/office/drawing/2014/main" val="1304066887"/>
                  </a:ext>
                </a:extLst>
              </a:tr>
              <a:tr h="862123">
                <a:tc>
                  <a:txBody>
                    <a:bodyPr/>
                    <a:lstStyle/>
                    <a:p>
                      <a:r>
                        <a:rPr lang="en-US" sz="2000">
                          <a:latin typeface="+mn-lt"/>
                          <a:hlinkClick r:id="rId7" tooltip="Refractive index"/>
                        </a:rPr>
                        <a:t>Refractive index</a:t>
                      </a:r>
                      <a:endParaRPr lang="en-US" sz="2000">
                        <a:latin typeface="+mn-lt"/>
                      </a:endParaRPr>
                    </a:p>
                  </a:txBody>
                  <a:tcPr anchor="ctr">
                    <a:lnL>
                      <a:noFill/>
                    </a:lnL>
                    <a:lnR>
                      <a:noFill/>
                    </a:lnR>
                    <a:lnT>
                      <a:noFill/>
                    </a:lnT>
                    <a:lnB>
                      <a:noFill/>
                    </a:lnB>
                  </a:tcPr>
                </a:tc>
                <a:tc>
                  <a:txBody>
                    <a:bodyPr/>
                    <a:lstStyle/>
                    <a:p>
                      <a:r>
                        <a:rPr lang="en-US" sz="2000" dirty="0">
                          <a:latin typeface="+mn-lt"/>
                        </a:rPr>
                        <a:t>Albite: n</a:t>
                      </a:r>
                      <a:r>
                        <a:rPr lang="el-GR" sz="2000" baseline="-25000" dirty="0">
                          <a:latin typeface="+mn-lt"/>
                        </a:rPr>
                        <a:t>α</a:t>
                      </a:r>
                      <a:r>
                        <a:rPr lang="el-GR" sz="2000" dirty="0">
                          <a:latin typeface="+mn-lt"/>
                        </a:rPr>
                        <a:t> 1.527, </a:t>
                      </a:r>
                      <a:r>
                        <a:rPr lang="en-US" sz="2000" dirty="0">
                          <a:latin typeface="+mn-lt"/>
                        </a:rPr>
                        <a:t>n</a:t>
                      </a:r>
                      <a:r>
                        <a:rPr lang="el-GR" sz="2000" baseline="-25000" dirty="0">
                          <a:latin typeface="+mn-lt"/>
                        </a:rPr>
                        <a:t>β</a:t>
                      </a:r>
                      <a:r>
                        <a:rPr lang="el-GR" sz="2000" dirty="0">
                          <a:latin typeface="+mn-lt"/>
                        </a:rPr>
                        <a:t> 1.532 </a:t>
                      </a:r>
                      <a:r>
                        <a:rPr lang="en-US" sz="2000" dirty="0">
                          <a:latin typeface="+mn-lt"/>
                        </a:rPr>
                        <a:t>n</a:t>
                      </a:r>
                      <a:r>
                        <a:rPr lang="el-GR" sz="2000" baseline="-25000" dirty="0">
                          <a:latin typeface="+mn-lt"/>
                        </a:rPr>
                        <a:t>γ</a:t>
                      </a:r>
                      <a:r>
                        <a:rPr lang="el-GR" sz="2000" dirty="0">
                          <a:latin typeface="+mn-lt"/>
                        </a:rPr>
                        <a:t> 1.538</a:t>
                      </a:r>
                      <a:br>
                        <a:rPr lang="el-GR" sz="2000" dirty="0">
                          <a:latin typeface="+mn-lt"/>
                        </a:rPr>
                      </a:br>
                      <a:r>
                        <a:rPr lang="en-US" sz="2000" dirty="0">
                          <a:latin typeface="+mn-lt"/>
                        </a:rPr>
                        <a:t>Anorthite: n</a:t>
                      </a:r>
                      <a:r>
                        <a:rPr lang="el-GR" sz="2000" baseline="-25000" dirty="0">
                          <a:latin typeface="+mn-lt"/>
                        </a:rPr>
                        <a:t>α</a:t>
                      </a:r>
                      <a:r>
                        <a:rPr lang="el-GR" sz="2000" dirty="0">
                          <a:latin typeface="+mn-lt"/>
                        </a:rPr>
                        <a:t> 1.577 </a:t>
                      </a:r>
                      <a:r>
                        <a:rPr lang="en-US" sz="2000" dirty="0">
                          <a:latin typeface="+mn-lt"/>
                        </a:rPr>
                        <a:t>n</a:t>
                      </a:r>
                      <a:r>
                        <a:rPr lang="el-GR" sz="2000" baseline="-25000" dirty="0">
                          <a:latin typeface="+mn-lt"/>
                        </a:rPr>
                        <a:t>β</a:t>
                      </a:r>
                      <a:r>
                        <a:rPr lang="el-GR" sz="2000" dirty="0">
                          <a:latin typeface="+mn-lt"/>
                        </a:rPr>
                        <a:t> 1.585 </a:t>
                      </a:r>
                      <a:r>
                        <a:rPr lang="en-US" sz="2000" dirty="0">
                          <a:latin typeface="+mn-lt"/>
                        </a:rPr>
                        <a:t>n</a:t>
                      </a:r>
                      <a:r>
                        <a:rPr lang="el-GR" sz="2000" baseline="-25000" dirty="0">
                          <a:latin typeface="+mn-lt"/>
                        </a:rPr>
                        <a:t>γ</a:t>
                      </a:r>
                      <a:r>
                        <a:rPr lang="el-GR" sz="2000" dirty="0">
                          <a:latin typeface="+mn-lt"/>
                        </a:rPr>
                        <a:t> 1.590</a:t>
                      </a:r>
                    </a:p>
                  </a:txBody>
                  <a:tcPr anchor="ctr">
                    <a:lnL>
                      <a:noFill/>
                    </a:lnL>
                    <a:lnR>
                      <a:noFill/>
                    </a:lnR>
                    <a:lnT>
                      <a:noFill/>
                    </a:lnT>
                    <a:lnB>
                      <a:noFill/>
                    </a:lnB>
                  </a:tcPr>
                </a:tc>
                <a:extLst>
                  <a:ext uri="{0D108BD9-81ED-4DB2-BD59-A6C34878D82A}">
                    <a16:rowId xmlns:a16="http://schemas.microsoft.com/office/drawing/2014/main" val="705594077"/>
                  </a:ext>
                </a:extLst>
              </a:tr>
              <a:tr h="492642">
                <a:tc>
                  <a:txBody>
                    <a:bodyPr/>
                    <a:lstStyle/>
                    <a:p>
                      <a:r>
                        <a:rPr lang="en-US" sz="2000">
                          <a:latin typeface="+mn-lt"/>
                          <a:hlinkClick r:id="rId8" tooltip="Solubility"/>
                        </a:rPr>
                        <a:t>Solubility</a:t>
                      </a:r>
                      <a:endParaRPr lang="en-US" sz="2000">
                        <a:latin typeface="+mn-lt"/>
                      </a:endParaRPr>
                    </a:p>
                  </a:txBody>
                  <a:tcPr anchor="ctr">
                    <a:lnL>
                      <a:noFill/>
                    </a:lnL>
                    <a:lnR>
                      <a:noFill/>
                    </a:lnR>
                    <a:lnT>
                      <a:noFill/>
                    </a:lnT>
                    <a:lnB>
                      <a:noFill/>
                    </a:lnB>
                  </a:tcPr>
                </a:tc>
                <a:tc>
                  <a:txBody>
                    <a:bodyPr/>
                    <a:lstStyle/>
                    <a:p>
                      <a:r>
                        <a:rPr lang="en-US" sz="2000" dirty="0">
                          <a:latin typeface="+mn-lt"/>
                        </a:rPr>
                        <a:t>Albite insoluble in </a:t>
                      </a:r>
                      <a:r>
                        <a:rPr lang="en-US" sz="2000" dirty="0">
                          <a:latin typeface="+mn-lt"/>
                          <a:hlinkClick r:id="rId9" tooltip="Hydrochloric acid"/>
                        </a:rPr>
                        <a:t>HCl</a:t>
                      </a:r>
                      <a:r>
                        <a:rPr lang="en-US" sz="2000" dirty="0">
                          <a:latin typeface="+mn-lt"/>
                        </a:rPr>
                        <a:t>, anorthite decomposed by HCl </a:t>
                      </a:r>
                    </a:p>
                  </a:txBody>
                  <a:tcPr anchor="ctr">
                    <a:lnL>
                      <a:noFill/>
                    </a:lnL>
                    <a:lnR>
                      <a:noFill/>
                    </a:lnR>
                    <a:lnT>
                      <a:noFill/>
                    </a:lnT>
                    <a:lnB>
                      <a:noFill/>
                    </a:lnB>
                  </a:tcPr>
                </a:tc>
                <a:extLst>
                  <a:ext uri="{0D108BD9-81ED-4DB2-BD59-A6C34878D82A}">
                    <a16:rowId xmlns:a16="http://schemas.microsoft.com/office/drawing/2014/main" val="147365376"/>
                  </a:ext>
                </a:extLst>
              </a:tr>
            </a:tbl>
          </a:graphicData>
        </a:graphic>
      </p:graphicFrame>
    </p:spTree>
    <p:extLst>
      <p:ext uri="{BB962C8B-B14F-4D97-AF65-F5344CB8AC3E}">
        <p14:creationId xmlns:p14="http://schemas.microsoft.com/office/powerpoint/2010/main" val="2252581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AC7D7-7D23-41E8-9499-2FC0DD5CAA92}"/>
              </a:ext>
            </a:extLst>
          </p:cNvPr>
          <p:cNvSpPr>
            <a:spLocks noGrp="1"/>
          </p:cNvSpPr>
          <p:nvPr>
            <p:ph type="title"/>
          </p:nvPr>
        </p:nvSpPr>
        <p:spPr>
          <a:xfrm>
            <a:off x="7834746" y="1030143"/>
            <a:ext cx="1946564" cy="2239530"/>
          </a:xfrm>
        </p:spPr>
        <p:txBody>
          <a:bodyPr>
            <a:normAutofit/>
          </a:bodyPr>
          <a:lstStyle/>
          <a:p>
            <a:r>
              <a:rPr lang="en-US" sz="2700" b="0" i="0" dirty="0">
                <a:solidFill>
                  <a:srgbClr val="202122"/>
                </a:solidFill>
                <a:effectLst/>
                <a:latin typeface="Arial" panose="020B0604020202020204" pitchFamily="34" charset="0"/>
              </a:rPr>
              <a:t>Plagioclase displaying </a:t>
            </a:r>
            <a:r>
              <a:rPr lang="en-US" sz="2700" b="0" i="0" u="sng" dirty="0">
                <a:solidFill>
                  <a:srgbClr val="FAA700"/>
                </a:solidFill>
                <a:effectLst/>
                <a:latin typeface="Arial" panose="020B0604020202020204" pitchFamily="34" charset="0"/>
                <a:hlinkClick r:id="rId2"/>
              </a:rPr>
              <a:t>cleavage</a:t>
            </a:r>
            <a:r>
              <a:rPr lang="en-US" b="0" i="0" dirty="0">
                <a:solidFill>
                  <a:srgbClr val="202122"/>
                </a:solidFill>
                <a:effectLst/>
                <a:latin typeface="Arial" panose="020B0604020202020204" pitchFamily="34" charset="0"/>
              </a:rPr>
              <a:t>.</a:t>
            </a:r>
            <a:endParaRPr lang="en-US" dirty="0"/>
          </a:p>
        </p:txBody>
      </p:sp>
      <p:pic>
        <p:nvPicPr>
          <p:cNvPr id="4" name="Content Placeholder 3">
            <a:extLst>
              <a:ext uri="{FF2B5EF4-FFF2-40B4-BE49-F238E27FC236}">
                <a16:creationId xmlns:a16="http://schemas.microsoft.com/office/drawing/2014/main" id="{EEF8ACC7-A6E7-408D-8C08-A7B225809E9D}"/>
              </a:ext>
            </a:extLst>
          </p:cNvPr>
          <p:cNvPicPr>
            <a:picLocks noGrp="1" noChangeAspect="1"/>
          </p:cNvPicPr>
          <p:nvPr>
            <p:ph idx="1"/>
          </p:nvPr>
        </p:nvPicPr>
        <p:blipFill>
          <a:blip r:embed="rId3"/>
          <a:stretch>
            <a:fillRect/>
          </a:stretch>
        </p:blipFill>
        <p:spPr>
          <a:xfrm>
            <a:off x="692728" y="1152102"/>
            <a:ext cx="5791200" cy="5340773"/>
          </a:xfrm>
          <a:prstGeom prst="rect">
            <a:avLst/>
          </a:prstGeom>
        </p:spPr>
      </p:pic>
    </p:spTree>
    <p:extLst>
      <p:ext uri="{BB962C8B-B14F-4D97-AF65-F5344CB8AC3E}">
        <p14:creationId xmlns:p14="http://schemas.microsoft.com/office/powerpoint/2010/main" val="35891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E9FB7-F687-4121-9683-AD6BE37BD12F}"/>
              </a:ext>
            </a:extLst>
          </p:cNvPr>
          <p:cNvSpPr>
            <a:spLocks noGrp="1"/>
          </p:cNvSpPr>
          <p:nvPr>
            <p:ph type="title"/>
          </p:nvPr>
        </p:nvSpPr>
        <p:spPr>
          <a:xfrm>
            <a:off x="838200" y="365126"/>
            <a:ext cx="10515600" cy="521566"/>
          </a:xfrm>
        </p:spPr>
        <p:txBody>
          <a:bodyPr>
            <a:noAutofit/>
          </a:bodyPr>
          <a:lstStyle/>
          <a:p>
            <a:r>
              <a:rPr lang="en-US" sz="3600" b="1" u="sng" dirty="0">
                <a:latin typeface="+mn-lt"/>
              </a:rPr>
              <a:t>PROPERTIES</a:t>
            </a:r>
          </a:p>
        </p:txBody>
      </p:sp>
      <p:sp>
        <p:nvSpPr>
          <p:cNvPr id="3" name="Content Placeholder 2">
            <a:extLst>
              <a:ext uri="{FF2B5EF4-FFF2-40B4-BE49-F238E27FC236}">
                <a16:creationId xmlns:a16="http://schemas.microsoft.com/office/drawing/2014/main" id="{D0F615CA-92DF-4193-BEE6-0B5CB475BDB4}"/>
              </a:ext>
            </a:extLst>
          </p:cNvPr>
          <p:cNvSpPr>
            <a:spLocks noGrp="1"/>
          </p:cNvSpPr>
          <p:nvPr>
            <p:ph idx="1"/>
          </p:nvPr>
        </p:nvSpPr>
        <p:spPr>
          <a:xfrm>
            <a:off x="838200" y="1063624"/>
            <a:ext cx="10515600" cy="5429249"/>
          </a:xfrm>
        </p:spPr>
        <p:txBody>
          <a:bodyPr>
            <a:normAutofit lnSpcReduction="10000"/>
          </a:bodyPr>
          <a:lstStyle/>
          <a:p>
            <a:r>
              <a:rPr lang="en-US" sz="2400" dirty="0">
                <a:solidFill>
                  <a:srgbClr val="202122"/>
                </a:solidFill>
                <a:effectLst/>
                <a:latin typeface="Arial" panose="020B0604020202020204" pitchFamily="34" charset="0"/>
                <a:ea typeface="Times New Roman" panose="02020603050405020304" pitchFamily="18" charset="0"/>
              </a:rPr>
              <a:t>it is abundant in </a:t>
            </a:r>
            <a:r>
              <a:rPr lang="en-US" sz="2400" u="sng" dirty="0">
                <a:solidFill>
                  <a:srgbClr val="0645AD"/>
                </a:solidFill>
                <a:effectLst/>
                <a:latin typeface="Arial" panose="020B0604020202020204" pitchFamily="34" charset="0"/>
                <a:ea typeface="Times New Roman" panose="02020603050405020304" pitchFamily="18" charset="0"/>
                <a:hlinkClick r:id="rId2" tooltip="Igneous rock"/>
              </a:rPr>
              <a:t>igneous</a:t>
            </a:r>
            <a:r>
              <a:rPr lang="en-US" sz="2400" dirty="0">
                <a:solidFill>
                  <a:srgbClr val="202122"/>
                </a:solidFill>
                <a:effectLst/>
                <a:latin typeface="Arial" panose="020B0604020202020204" pitchFamily="34" charset="0"/>
                <a:ea typeface="Times New Roman" panose="02020603050405020304" pitchFamily="18" charset="0"/>
              </a:rPr>
              <a:t> and </a:t>
            </a:r>
            <a:r>
              <a:rPr lang="en-US" sz="2400" u="sng" dirty="0">
                <a:solidFill>
                  <a:srgbClr val="0645AD"/>
                </a:solidFill>
                <a:effectLst/>
                <a:latin typeface="Arial" panose="020B0604020202020204" pitchFamily="34" charset="0"/>
                <a:ea typeface="Times New Roman" panose="02020603050405020304" pitchFamily="18" charset="0"/>
                <a:hlinkClick r:id="rId3" tooltip="Metamorphic rock"/>
              </a:rPr>
              <a:t>metamorphic rock</a:t>
            </a:r>
            <a:r>
              <a:rPr lang="en-US" sz="2400" dirty="0">
                <a:solidFill>
                  <a:srgbClr val="202122"/>
                </a:solidFill>
                <a:effectLst/>
                <a:latin typeface="Arial" panose="020B0604020202020204" pitchFamily="34" charset="0"/>
                <a:ea typeface="Times New Roman" panose="02020603050405020304" pitchFamily="18" charset="0"/>
              </a:rPr>
              <a:t>, and it is also common as a </a:t>
            </a:r>
            <a:r>
              <a:rPr lang="en-US" sz="2400" u="sng" dirty="0">
                <a:solidFill>
                  <a:srgbClr val="0645AD"/>
                </a:solidFill>
                <a:effectLst/>
                <a:latin typeface="Arial" panose="020B0604020202020204" pitchFamily="34" charset="0"/>
                <a:ea typeface="Times New Roman" panose="02020603050405020304" pitchFamily="18" charset="0"/>
                <a:hlinkClick r:id="rId4" tooltip="Detrital"/>
              </a:rPr>
              <a:t>detrital</a:t>
            </a:r>
            <a:r>
              <a:rPr lang="en-US" sz="2400" dirty="0">
                <a:solidFill>
                  <a:srgbClr val="202122"/>
                </a:solidFill>
                <a:effectLst/>
                <a:latin typeface="Arial" panose="020B0604020202020204" pitchFamily="34" charset="0"/>
                <a:ea typeface="Times New Roman" panose="02020603050405020304" pitchFamily="18" charset="0"/>
              </a:rPr>
              <a:t> mineral in </a:t>
            </a:r>
            <a:r>
              <a:rPr lang="en-US" sz="2400" u="sng" dirty="0">
                <a:solidFill>
                  <a:srgbClr val="0645AD"/>
                </a:solidFill>
                <a:effectLst/>
                <a:latin typeface="Arial" panose="020B0604020202020204" pitchFamily="34" charset="0"/>
                <a:ea typeface="Times New Roman" panose="02020603050405020304" pitchFamily="18" charset="0"/>
                <a:hlinkClick r:id="rId5" tooltip="Sedimentary rock"/>
              </a:rPr>
              <a:t>sedimentary rock</a:t>
            </a:r>
            <a:r>
              <a:rPr lang="en-US" sz="2400" dirty="0">
                <a:solidFill>
                  <a:srgbClr val="202122"/>
                </a:solidFill>
                <a:effectLst/>
                <a:latin typeface="Arial" panose="020B0604020202020204" pitchFamily="34" charset="0"/>
                <a:ea typeface="Times New Roman" panose="02020603050405020304" pitchFamily="18" charset="0"/>
              </a:rPr>
              <a:t>.</a:t>
            </a:r>
          </a:p>
          <a:p>
            <a:r>
              <a:rPr lang="en-US" sz="2400" dirty="0">
                <a:solidFill>
                  <a:srgbClr val="202122"/>
                </a:solidFill>
                <a:effectLst/>
                <a:latin typeface="Arial" panose="020B0604020202020204" pitchFamily="34" charset="0"/>
                <a:ea typeface="Times New Roman" panose="02020603050405020304" pitchFamily="18" charset="0"/>
              </a:rPr>
              <a:t>It is not a single </a:t>
            </a:r>
            <a:r>
              <a:rPr lang="en-US" sz="2400" u="sng" dirty="0">
                <a:solidFill>
                  <a:srgbClr val="0645AD"/>
                </a:solidFill>
                <a:effectLst/>
                <a:latin typeface="Arial" panose="020B0604020202020204" pitchFamily="34" charset="0"/>
                <a:ea typeface="Times New Roman" panose="02020603050405020304" pitchFamily="18" charset="0"/>
                <a:hlinkClick r:id="rId6" tooltip="Mineral"/>
              </a:rPr>
              <a:t>mineral</a:t>
            </a:r>
            <a:r>
              <a:rPr lang="en-US" sz="2400" dirty="0">
                <a:solidFill>
                  <a:srgbClr val="202122"/>
                </a:solidFill>
                <a:effectLst/>
                <a:latin typeface="Arial" panose="020B0604020202020204" pitchFamily="34" charset="0"/>
                <a:ea typeface="Times New Roman" panose="02020603050405020304" pitchFamily="18" charset="0"/>
              </a:rPr>
              <a:t>, but is a </a:t>
            </a:r>
            <a:r>
              <a:rPr lang="en-US" sz="2400" u="sng" dirty="0">
                <a:solidFill>
                  <a:srgbClr val="0645AD"/>
                </a:solidFill>
                <a:effectLst/>
                <a:latin typeface="Arial" panose="020B0604020202020204" pitchFamily="34" charset="0"/>
                <a:ea typeface="Times New Roman" panose="02020603050405020304" pitchFamily="18" charset="0"/>
                <a:hlinkClick r:id="rId7" tooltip="Solid solution"/>
              </a:rPr>
              <a:t>solid solution</a:t>
            </a:r>
            <a:r>
              <a:rPr lang="en-US" sz="2400" dirty="0">
                <a:solidFill>
                  <a:srgbClr val="202122"/>
                </a:solidFill>
                <a:effectLst/>
                <a:latin typeface="Arial" panose="020B0604020202020204" pitchFamily="34" charset="0"/>
                <a:ea typeface="Times New Roman" panose="02020603050405020304" pitchFamily="18" charset="0"/>
              </a:rPr>
              <a:t> of two </a:t>
            </a:r>
            <a:r>
              <a:rPr lang="en-US" sz="2400" u="sng" dirty="0">
                <a:solidFill>
                  <a:srgbClr val="0645AD"/>
                </a:solidFill>
                <a:effectLst/>
                <a:latin typeface="Arial" panose="020B0604020202020204" pitchFamily="34" charset="0"/>
                <a:ea typeface="Times New Roman" panose="02020603050405020304" pitchFamily="18" charset="0"/>
                <a:hlinkClick r:id="rId8" tooltip="Endmember"/>
              </a:rPr>
              <a:t>end members</a:t>
            </a:r>
            <a:r>
              <a:rPr lang="en-US" sz="2400" dirty="0">
                <a:solidFill>
                  <a:srgbClr val="202122"/>
                </a:solidFill>
                <a:effectLst/>
                <a:latin typeface="Arial" panose="020B0604020202020204" pitchFamily="34" charset="0"/>
                <a:ea typeface="Times New Roman" panose="02020603050405020304" pitchFamily="18" charset="0"/>
              </a:rPr>
              <a:t>, </a:t>
            </a:r>
            <a:r>
              <a:rPr lang="en-US" sz="2400" u="sng" dirty="0">
                <a:solidFill>
                  <a:srgbClr val="0645AD"/>
                </a:solidFill>
                <a:effectLst/>
                <a:latin typeface="Arial" panose="020B0604020202020204" pitchFamily="34" charset="0"/>
                <a:ea typeface="Times New Roman" panose="02020603050405020304" pitchFamily="18" charset="0"/>
                <a:hlinkClick r:id="rId9" tooltip="Albite"/>
              </a:rPr>
              <a:t>albite</a:t>
            </a:r>
            <a:r>
              <a:rPr lang="en-US" sz="2400" dirty="0">
                <a:solidFill>
                  <a:srgbClr val="202122"/>
                </a:solidFill>
                <a:effectLst/>
                <a:latin typeface="Arial" panose="020B0604020202020204" pitchFamily="34" charset="0"/>
                <a:ea typeface="Times New Roman" panose="02020603050405020304" pitchFamily="18" charset="0"/>
              </a:rPr>
              <a:t> or sodium feldspar (NaAlSi</a:t>
            </a:r>
            <a:r>
              <a:rPr lang="en-US" sz="2400" baseline="-25000" dirty="0">
                <a:solidFill>
                  <a:srgbClr val="202122"/>
                </a:solidFill>
                <a:effectLst/>
                <a:latin typeface="Arial" panose="020B0604020202020204" pitchFamily="34" charset="0"/>
                <a:ea typeface="Times New Roman" panose="02020603050405020304" pitchFamily="18" charset="0"/>
              </a:rPr>
              <a:t>3</a:t>
            </a:r>
            <a:r>
              <a:rPr lang="en-US" sz="2400" dirty="0">
                <a:solidFill>
                  <a:srgbClr val="202122"/>
                </a:solidFill>
                <a:effectLst/>
                <a:latin typeface="Arial" panose="020B0604020202020204" pitchFamily="34" charset="0"/>
                <a:ea typeface="Times New Roman" panose="02020603050405020304" pitchFamily="18" charset="0"/>
              </a:rPr>
              <a:t>O</a:t>
            </a:r>
            <a:r>
              <a:rPr lang="en-US" sz="2400" baseline="-25000" dirty="0">
                <a:solidFill>
                  <a:srgbClr val="202122"/>
                </a:solidFill>
                <a:effectLst/>
                <a:latin typeface="Arial" panose="020B0604020202020204" pitchFamily="34" charset="0"/>
                <a:ea typeface="Times New Roman" panose="02020603050405020304" pitchFamily="18" charset="0"/>
              </a:rPr>
              <a:t>8</a:t>
            </a:r>
            <a:r>
              <a:rPr lang="en-US" sz="2400" dirty="0">
                <a:solidFill>
                  <a:srgbClr val="202122"/>
                </a:solidFill>
                <a:effectLst/>
                <a:latin typeface="Arial" panose="020B0604020202020204" pitchFamily="34" charset="0"/>
                <a:ea typeface="Times New Roman" panose="02020603050405020304" pitchFamily="18" charset="0"/>
              </a:rPr>
              <a:t>) and </a:t>
            </a:r>
            <a:r>
              <a:rPr lang="en-US" sz="2400" u="sng" dirty="0">
                <a:solidFill>
                  <a:srgbClr val="0645AD"/>
                </a:solidFill>
                <a:effectLst/>
                <a:latin typeface="Arial" panose="020B0604020202020204" pitchFamily="34" charset="0"/>
                <a:ea typeface="Times New Roman" panose="02020603050405020304" pitchFamily="18" charset="0"/>
                <a:hlinkClick r:id="rId10" tooltip="Anorthite"/>
              </a:rPr>
              <a:t>anorthite</a:t>
            </a:r>
            <a:r>
              <a:rPr lang="en-US" sz="2400" dirty="0">
                <a:solidFill>
                  <a:srgbClr val="202122"/>
                </a:solidFill>
                <a:effectLst/>
                <a:latin typeface="Arial" panose="020B0604020202020204" pitchFamily="34" charset="0"/>
                <a:ea typeface="Times New Roman" panose="02020603050405020304" pitchFamily="18" charset="0"/>
              </a:rPr>
              <a:t> or calcium feldspar (CaAl</a:t>
            </a:r>
            <a:r>
              <a:rPr lang="en-US" sz="2400" baseline="-25000" dirty="0">
                <a:solidFill>
                  <a:srgbClr val="202122"/>
                </a:solidFill>
                <a:effectLst/>
                <a:latin typeface="Arial" panose="020B0604020202020204" pitchFamily="34" charset="0"/>
                <a:ea typeface="Times New Roman" panose="02020603050405020304" pitchFamily="18" charset="0"/>
              </a:rPr>
              <a:t>2</a:t>
            </a:r>
            <a:r>
              <a:rPr lang="en-US" sz="2400" dirty="0">
                <a:solidFill>
                  <a:srgbClr val="202122"/>
                </a:solidFill>
                <a:effectLst/>
                <a:latin typeface="Arial" panose="020B0604020202020204" pitchFamily="34" charset="0"/>
                <a:ea typeface="Times New Roman" panose="02020603050405020304" pitchFamily="18" charset="0"/>
              </a:rPr>
              <a:t>Si</a:t>
            </a:r>
            <a:r>
              <a:rPr lang="en-US" sz="2400" baseline="-25000" dirty="0">
                <a:solidFill>
                  <a:srgbClr val="202122"/>
                </a:solidFill>
                <a:effectLst/>
                <a:latin typeface="Arial" panose="020B0604020202020204" pitchFamily="34" charset="0"/>
                <a:ea typeface="Times New Roman" panose="02020603050405020304" pitchFamily="18" charset="0"/>
              </a:rPr>
              <a:t>2</a:t>
            </a:r>
            <a:r>
              <a:rPr lang="en-US" sz="2400" dirty="0">
                <a:solidFill>
                  <a:srgbClr val="202122"/>
                </a:solidFill>
                <a:effectLst/>
                <a:latin typeface="Arial" panose="020B0604020202020204" pitchFamily="34" charset="0"/>
                <a:ea typeface="Times New Roman" panose="02020603050405020304" pitchFamily="18" charset="0"/>
              </a:rPr>
              <a:t>O</a:t>
            </a:r>
            <a:r>
              <a:rPr lang="en-US" sz="2400" baseline="-25000" dirty="0">
                <a:solidFill>
                  <a:srgbClr val="202122"/>
                </a:solidFill>
                <a:effectLst/>
                <a:latin typeface="Arial" panose="020B0604020202020204" pitchFamily="34" charset="0"/>
                <a:ea typeface="Times New Roman" panose="02020603050405020304" pitchFamily="18" charset="0"/>
              </a:rPr>
              <a:t>8</a:t>
            </a:r>
            <a:r>
              <a:rPr lang="en-US" sz="2400" dirty="0">
                <a:solidFill>
                  <a:srgbClr val="202122"/>
                </a:solidFill>
                <a:effectLst/>
                <a:latin typeface="Arial" panose="020B0604020202020204" pitchFamily="34" charset="0"/>
                <a:ea typeface="Times New Roman" panose="02020603050405020304" pitchFamily="18" charset="0"/>
              </a:rPr>
              <a:t>).</a:t>
            </a:r>
          </a:p>
          <a:p>
            <a:r>
              <a:rPr lang="en-US" sz="2400" dirty="0">
                <a:solidFill>
                  <a:srgbClr val="202122"/>
                </a:solidFill>
                <a:effectLst/>
                <a:latin typeface="Arial" panose="020B0604020202020204" pitchFamily="34" charset="0"/>
                <a:ea typeface="Times New Roman" panose="02020603050405020304" pitchFamily="18" charset="0"/>
              </a:rPr>
              <a:t>The composition of plagioclase can thus be written as Na</a:t>
            </a:r>
            <a:r>
              <a:rPr lang="en-US" sz="2400" baseline="-25000" dirty="0">
                <a:solidFill>
                  <a:srgbClr val="202122"/>
                </a:solidFill>
                <a:effectLst/>
                <a:latin typeface="Arial" panose="020B0604020202020204" pitchFamily="34" charset="0"/>
                <a:ea typeface="Times New Roman" panose="02020603050405020304" pitchFamily="18" charset="0"/>
              </a:rPr>
              <a:t>1-x</a:t>
            </a:r>
            <a:r>
              <a:rPr lang="en-US" sz="2400" dirty="0">
                <a:solidFill>
                  <a:srgbClr val="202122"/>
                </a:solidFill>
                <a:effectLst/>
                <a:latin typeface="Arial" panose="020B0604020202020204" pitchFamily="34" charset="0"/>
                <a:ea typeface="Times New Roman" panose="02020603050405020304" pitchFamily="18" charset="0"/>
              </a:rPr>
              <a:t>Ca</a:t>
            </a:r>
            <a:r>
              <a:rPr lang="en-US" sz="2400" baseline="-25000" dirty="0">
                <a:solidFill>
                  <a:srgbClr val="202122"/>
                </a:solidFill>
                <a:effectLst/>
                <a:latin typeface="Arial" panose="020B0604020202020204" pitchFamily="34" charset="0"/>
                <a:ea typeface="Times New Roman" panose="02020603050405020304" pitchFamily="18" charset="0"/>
              </a:rPr>
              <a:t>x</a:t>
            </a:r>
            <a:r>
              <a:rPr lang="en-US" sz="2400" dirty="0">
                <a:solidFill>
                  <a:srgbClr val="202122"/>
                </a:solidFill>
                <a:effectLst/>
                <a:latin typeface="Arial" panose="020B0604020202020204" pitchFamily="34" charset="0"/>
                <a:ea typeface="Times New Roman" panose="02020603050405020304" pitchFamily="18" charset="0"/>
              </a:rPr>
              <a:t>Al</a:t>
            </a:r>
            <a:r>
              <a:rPr lang="en-US" sz="2400" baseline="-25000" dirty="0">
                <a:solidFill>
                  <a:srgbClr val="202122"/>
                </a:solidFill>
                <a:effectLst/>
                <a:latin typeface="Arial" panose="020B0604020202020204" pitchFamily="34" charset="0"/>
                <a:ea typeface="Times New Roman" panose="02020603050405020304" pitchFamily="18" charset="0"/>
              </a:rPr>
              <a:t>1+x</a:t>
            </a:r>
            <a:r>
              <a:rPr lang="en-US" sz="2400" dirty="0">
                <a:solidFill>
                  <a:srgbClr val="202122"/>
                </a:solidFill>
                <a:effectLst/>
                <a:latin typeface="Arial" panose="020B0604020202020204" pitchFamily="34" charset="0"/>
                <a:ea typeface="Times New Roman" panose="02020603050405020304" pitchFamily="18" charset="0"/>
              </a:rPr>
              <a:t>Si</a:t>
            </a:r>
            <a:r>
              <a:rPr lang="en-US" sz="2400" baseline="-25000" dirty="0">
                <a:solidFill>
                  <a:srgbClr val="202122"/>
                </a:solidFill>
                <a:effectLst/>
                <a:latin typeface="Arial" panose="020B0604020202020204" pitchFamily="34" charset="0"/>
                <a:ea typeface="Times New Roman" panose="02020603050405020304" pitchFamily="18" charset="0"/>
              </a:rPr>
              <a:t>3-x</a:t>
            </a:r>
            <a:r>
              <a:rPr lang="en-US" sz="2400" dirty="0">
                <a:solidFill>
                  <a:srgbClr val="202122"/>
                </a:solidFill>
                <a:effectLst/>
                <a:latin typeface="Arial" panose="020B0604020202020204" pitchFamily="34" charset="0"/>
                <a:ea typeface="Times New Roman" panose="02020603050405020304" pitchFamily="18" charset="0"/>
              </a:rPr>
              <a:t>O</a:t>
            </a:r>
            <a:r>
              <a:rPr lang="en-US" sz="2400" baseline="-25000" dirty="0">
                <a:solidFill>
                  <a:srgbClr val="202122"/>
                </a:solidFill>
                <a:effectLst/>
                <a:latin typeface="Arial" panose="020B0604020202020204" pitchFamily="34" charset="0"/>
                <a:ea typeface="Times New Roman" panose="02020603050405020304" pitchFamily="18" charset="0"/>
              </a:rPr>
              <a:t>8</a:t>
            </a:r>
            <a:r>
              <a:rPr lang="en-US" sz="2400" dirty="0">
                <a:solidFill>
                  <a:srgbClr val="202122"/>
                </a:solidFill>
                <a:effectLst/>
                <a:latin typeface="Arial" panose="020B0604020202020204" pitchFamily="34" charset="0"/>
                <a:ea typeface="Times New Roman" panose="02020603050405020304" pitchFamily="18" charset="0"/>
              </a:rPr>
              <a:t> where </a:t>
            </a:r>
            <a:r>
              <a:rPr lang="en-US" sz="2400" i="1" dirty="0">
                <a:solidFill>
                  <a:srgbClr val="202122"/>
                </a:solidFill>
                <a:effectLst/>
                <a:latin typeface="Arial" panose="020B0604020202020204" pitchFamily="34" charset="0"/>
                <a:ea typeface="Times New Roman" panose="02020603050405020304" pitchFamily="18" charset="0"/>
              </a:rPr>
              <a:t>x</a:t>
            </a:r>
            <a:r>
              <a:rPr lang="en-US" sz="2400" dirty="0">
                <a:solidFill>
                  <a:srgbClr val="202122"/>
                </a:solidFill>
                <a:effectLst/>
                <a:latin typeface="Arial" panose="020B0604020202020204" pitchFamily="34" charset="0"/>
                <a:ea typeface="Times New Roman" panose="02020603050405020304" pitchFamily="18" charset="0"/>
              </a:rPr>
              <a:t> ranges from 0 for pure albite to 1 for pure anorthite. This solid solution series is known as the plagioclase series. </a:t>
            </a:r>
          </a:p>
          <a:p>
            <a:r>
              <a:rPr lang="en-US" sz="2400" dirty="0">
                <a:solidFill>
                  <a:srgbClr val="202122"/>
                </a:solidFill>
                <a:effectLst/>
                <a:latin typeface="Arial" panose="020B0604020202020204" pitchFamily="34" charset="0"/>
                <a:ea typeface="Times New Roman" panose="02020603050405020304" pitchFamily="18" charset="0"/>
              </a:rPr>
              <a:t>The composition of a particular sample of plagioclase is customarily expressed as the </a:t>
            </a:r>
            <a:r>
              <a:rPr lang="en-US" sz="2400" u="sng" dirty="0">
                <a:solidFill>
                  <a:srgbClr val="0645AD"/>
                </a:solidFill>
                <a:effectLst/>
                <a:latin typeface="Arial" panose="020B0604020202020204" pitchFamily="34" charset="0"/>
                <a:ea typeface="Times New Roman" panose="02020603050405020304" pitchFamily="18" charset="0"/>
                <a:hlinkClick r:id="rId11" tooltip="Mol%"/>
              </a:rPr>
              <a:t>mol%</a:t>
            </a:r>
            <a:r>
              <a:rPr lang="en-US" sz="2400" dirty="0">
                <a:solidFill>
                  <a:srgbClr val="202122"/>
                </a:solidFill>
                <a:effectLst/>
                <a:latin typeface="Arial" panose="020B0604020202020204" pitchFamily="34" charset="0"/>
                <a:ea typeface="Times New Roman" panose="02020603050405020304" pitchFamily="18" charset="0"/>
              </a:rPr>
              <a:t> of anorthite in the sample. For example, plagioclase that is 40 mol% anorthite would be described as An40 plagioclase.</a:t>
            </a:r>
            <a:endParaRPr lang="en-US" sz="2400" u="sng" baseline="30000" dirty="0">
              <a:solidFill>
                <a:srgbClr val="0645AD"/>
              </a:solidFill>
              <a:effectLst/>
              <a:latin typeface="Arial" panose="020B0604020202020204" pitchFamily="34" charset="0"/>
              <a:ea typeface="Times New Roman" panose="02020603050405020304" pitchFamily="18" charset="0"/>
            </a:endParaRPr>
          </a:p>
          <a:p>
            <a:r>
              <a:rPr lang="en-US" sz="2400" dirty="0">
                <a:solidFill>
                  <a:srgbClr val="202122"/>
                </a:solidFill>
                <a:effectLst/>
                <a:latin typeface="Arial" panose="020B0604020202020204" pitchFamily="34" charset="0"/>
                <a:ea typeface="Times New Roman" panose="02020603050405020304" pitchFamily="18" charset="0"/>
              </a:rPr>
              <a:t>The ability of albite and anorthite to form solid solutions in any proportions at elevated temperature reflects the ease with which calcium and aluminium can substitute for sodium and silicon in the plagioclase crystal structure.</a:t>
            </a:r>
            <a:endParaRPr lang="en-US" sz="3600" dirty="0"/>
          </a:p>
        </p:txBody>
      </p:sp>
    </p:spTree>
    <p:extLst>
      <p:ext uri="{BB962C8B-B14F-4D97-AF65-F5344CB8AC3E}">
        <p14:creationId xmlns:p14="http://schemas.microsoft.com/office/powerpoint/2010/main" val="1707034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E90C4-544B-4328-8A87-516E9BDAE96B}"/>
              </a:ext>
            </a:extLst>
          </p:cNvPr>
          <p:cNvSpPr>
            <a:spLocks noGrp="1"/>
          </p:cNvSpPr>
          <p:nvPr>
            <p:ph type="title"/>
          </p:nvPr>
        </p:nvSpPr>
        <p:spPr/>
        <p:txBody>
          <a:bodyPr>
            <a:normAutofit/>
          </a:bodyPr>
          <a:lstStyle/>
          <a:p>
            <a:r>
              <a:rPr lang="en-US" b="1" u="sng" dirty="0">
                <a:latin typeface="+mn-lt"/>
              </a:rPr>
              <a:t>PROPERTIES</a:t>
            </a:r>
            <a:endParaRPr lang="en-US" sz="6000" b="1" u="sng" dirty="0">
              <a:latin typeface="+mn-lt"/>
            </a:endParaRPr>
          </a:p>
        </p:txBody>
      </p:sp>
      <p:sp>
        <p:nvSpPr>
          <p:cNvPr id="3" name="Content Placeholder 2">
            <a:extLst>
              <a:ext uri="{FF2B5EF4-FFF2-40B4-BE49-F238E27FC236}">
                <a16:creationId xmlns:a16="http://schemas.microsoft.com/office/drawing/2014/main" id="{9E35C90C-007A-4B10-9FA4-DCA0B3AF6B32}"/>
              </a:ext>
            </a:extLst>
          </p:cNvPr>
          <p:cNvSpPr>
            <a:spLocks noGrp="1"/>
          </p:cNvSpPr>
          <p:nvPr>
            <p:ph idx="1"/>
          </p:nvPr>
        </p:nvSpPr>
        <p:spPr>
          <a:xfrm>
            <a:off x="1047750" y="1825625"/>
            <a:ext cx="10668000" cy="4667250"/>
          </a:xfrm>
        </p:spPr>
        <p:txBody>
          <a:bodyPr>
            <a:normAutofit lnSpcReduction="10000"/>
          </a:bodyPr>
          <a:lstStyle/>
          <a:p>
            <a:pPr marL="0" marR="0">
              <a:lnSpc>
                <a:spcPct val="107000"/>
              </a:lnSpc>
              <a:spcBef>
                <a:spcPts val="600"/>
              </a:spcBef>
              <a:spcAft>
                <a:spcPts val="600"/>
              </a:spcAft>
            </a:pP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The </a:t>
            </a:r>
            <a:r>
              <a:rPr lang="en-US" sz="2400" u="sng"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hlinkClick r:id="rId2" tooltip="Lustre (mineralogy)"/>
              </a:rPr>
              <a:t>luster</a:t>
            </a: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 is vitreous to pearly.</a:t>
            </a:r>
          </a:p>
          <a:p>
            <a:pPr marL="0" marR="0">
              <a:lnSpc>
                <a:spcPct val="107000"/>
              </a:lnSpc>
              <a:spcBef>
                <a:spcPts val="600"/>
              </a:spcBef>
              <a:spcAft>
                <a:spcPts val="600"/>
              </a:spcAft>
            </a:pP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The </a:t>
            </a:r>
            <a:r>
              <a:rPr lang="en-US" sz="2400" u="sng"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hlinkClick r:id="rId3" tooltip="Diaphaneity"/>
              </a:rPr>
              <a:t>diaphaneity</a:t>
            </a: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 is transparent to translucent.</a:t>
            </a:r>
          </a:p>
          <a:p>
            <a:pPr marL="0" marR="0">
              <a:lnSpc>
                <a:spcPct val="107000"/>
              </a:lnSpc>
              <a:spcBef>
                <a:spcPts val="600"/>
              </a:spcBef>
              <a:spcAft>
                <a:spcPts val="600"/>
              </a:spcAft>
            </a:pP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The </a:t>
            </a:r>
            <a:r>
              <a:rPr lang="en-US" sz="2400" u="sng"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hlinkClick r:id="rId4" tooltip="Tenacity (mineralogy)"/>
              </a:rPr>
              <a:t>tenacity</a:t>
            </a: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 is brittle</a:t>
            </a:r>
          </a:p>
          <a:p>
            <a:pPr marL="0" marR="0">
              <a:lnSpc>
                <a:spcPct val="107000"/>
              </a:lnSpc>
              <a:spcBef>
                <a:spcPts val="600"/>
              </a:spcBef>
              <a:spcAft>
                <a:spcPts val="600"/>
              </a:spcAft>
            </a:pPr>
            <a:r>
              <a:rPr lang="en-US" sz="2400" dirty="0">
                <a:solidFill>
                  <a:srgbClr val="202122"/>
                </a:solidFill>
                <a:latin typeface="Arial" panose="020B0604020202020204" pitchFamily="34" charset="0"/>
                <a:ea typeface="Times New Roman" panose="02020603050405020304" pitchFamily="18" charset="0"/>
                <a:cs typeface="Times New Roman" panose="02020603050405020304" pitchFamily="18" charset="0"/>
              </a:rPr>
              <a:t>T</a:t>
            </a: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he </a:t>
            </a:r>
            <a:r>
              <a:rPr lang="en-US" sz="2400" u="sng"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hlinkClick r:id="rId5" tooltip="Fracture (mineralogy)"/>
              </a:rPr>
              <a:t>fracture</a:t>
            </a: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 is uneven or conchoidal, but the fracture is rarely observed due to the strong tendency of the mineral to cleave instead.</a:t>
            </a:r>
            <a:endParaRPr lang="en-US" sz="2400" u="sng" baseline="30000"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nSpc>
                <a:spcPct val="107000"/>
              </a:lnSpc>
              <a:spcBef>
                <a:spcPts val="600"/>
              </a:spcBef>
              <a:spcAft>
                <a:spcPts val="600"/>
              </a:spcAft>
            </a:pP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At low temperature, the crystal structure belongs to the </a:t>
            </a:r>
            <a:r>
              <a:rPr lang="en-US" sz="2400" u="sng" dirty="0">
                <a:solidFill>
                  <a:srgbClr val="0645AD"/>
                </a:solidFill>
                <a:effectLst/>
                <a:latin typeface="Arial" panose="020B0604020202020204" pitchFamily="34" charset="0"/>
                <a:ea typeface="Times New Roman" panose="02020603050405020304" pitchFamily="18" charset="0"/>
                <a:cs typeface="Times New Roman" panose="02020603050405020304" pitchFamily="18" charset="0"/>
                <a:hlinkClick r:id="rId6" tooltip="Triclinic system"/>
              </a:rPr>
              <a:t>triclinic system</a:t>
            </a:r>
            <a:r>
              <a:rPr lang="en-US" sz="2400" u="sng" dirty="0">
                <a:solidFill>
                  <a:srgbClr val="202122"/>
                </a:solidFill>
                <a:latin typeface="Arial" panose="020B0604020202020204" pitchFamily="34" charset="0"/>
                <a:ea typeface="Times New Roman" panose="02020603050405020304" pitchFamily="18" charset="0"/>
                <a:cs typeface="Times New Roman" panose="02020603050405020304" pitchFamily="18" charset="0"/>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600"/>
              </a:spcBef>
              <a:spcAft>
                <a:spcPts val="600"/>
              </a:spcAft>
            </a:pPr>
            <a:r>
              <a:rPr lang="en-US" sz="2400" dirty="0">
                <a:solidFill>
                  <a:srgbClr val="202122"/>
                </a:solidFill>
                <a:effectLst/>
                <a:latin typeface="Arial" panose="020B0604020202020204" pitchFamily="34" charset="0"/>
                <a:ea typeface="Times New Roman" panose="02020603050405020304" pitchFamily="18" charset="0"/>
                <a:cs typeface="Times New Roman" panose="02020603050405020304" pitchFamily="18" charset="0"/>
              </a:rPr>
              <a:t>Plagioclase is usually white to greyish-white in color, with a slight tendency for more calcium-rich samples to be darker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solidFill>
                  <a:srgbClr val="202122"/>
                </a:solidFill>
                <a:effectLst/>
                <a:latin typeface="Arial" panose="020B0604020202020204" pitchFamily="34" charset="0"/>
                <a:ea typeface="Times New Roman" panose="02020603050405020304" pitchFamily="18" charset="0"/>
              </a:rPr>
              <a:t>Plagioclase almost universally shows a characteristic </a:t>
            </a:r>
            <a:r>
              <a:rPr lang="en-US" sz="2400" u="sng" dirty="0">
                <a:solidFill>
                  <a:srgbClr val="0645AD"/>
                </a:solidFill>
                <a:effectLst/>
                <a:latin typeface="Arial" panose="020B0604020202020204" pitchFamily="34" charset="0"/>
                <a:ea typeface="Times New Roman" panose="02020603050405020304" pitchFamily="18" charset="0"/>
                <a:hlinkClick r:id="rId7" tooltip="Polysynthetic twinning"/>
              </a:rPr>
              <a:t>polysynthetic twinning</a:t>
            </a:r>
            <a:r>
              <a:rPr lang="en-US" sz="2400" dirty="0">
                <a:solidFill>
                  <a:srgbClr val="202122"/>
                </a:solidFill>
                <a:effectLst/>
                <a:latin typeface="Arial" panose="020B0604020202020204" pitchFamily="34" charset="0"/>
                <a:ea typeface="Times New Roman" panose="02020603050405020304" pitchFamily="18" charset="0"/>
              </a:rPr>
              <a:t> that produces twinning striations on [010]. </a:t>
            </a:r>
            <a:endParaRPr lang="en-US" dirty="0"/>
          </a:p>
        </p:txBody>
      </p:sp>
    </p:spTree>
    <p:extLst>
      <p:ext uri="{BB962C8B-B14F-4D97-AF65-F5344CB8AC3E}">
        <p14:creationId xmlns:p14="http://schemas.microsoft.com/office/powerpoint/2010/main" val="3341174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07463-9EF1-4463-89C1-CF6329F079DF}"/>
              </a:ext>
            </a:extLst>
          </p:cNvPr>
          <p:cNvSpPr>
            <a:spLocks noGrp="1"/>
          </p:cNvSpPr>
          <p:nvPr>
            <p:ph type="title"/>
          </p:nvPr>
        </p:nvSpPr>
        <p:spPr>
          <a:xfrm>
            <a:off x="609600" y="500062"/>
            <a:ext cx="10515600" cy="1325563"/>
          </a:xfrm>
        </p:spPr>
        <p:txBody>
          <a:bodyPr/>
          <a:lstStyle/>
          <a:p>
            <a:r>
              <a:rPr lang="en-US" sz="3600" b="1" i="0" u="sng" dirty="0">
                <a:solidFill>
                  <a:srgbClr val="000000"/>
                </a:solidFill>
                <a:effectLst/>
                <a:latin typeface="Linux Libertine"/>
              </a:rPr>
              <a:t>PLAGIOCLASE SERIES MEMBERS</a:t>
            </a:r>
            <a:br>
              <a:rPr lang="en-US" b="0" i="0" dirty="0">
                <a:solidFill>
                  <a:srgbClr val="000000"/>
                </a:solidFill>
                <a:effectLst/>
                <a:latin typeface="Linux Libertine"/>
              </a:rPr>
            </a:br>
            <a:endParaRPr lang="en-US" dirty="0"/>
          </a:p>
        </p:txBody>
      </p:sp>
      <p:sp>
        <p:nvSpPr>
          <p:cNvPr id="3" name="Content Placeholder 2">
            <a:extLst>
              <a:ext uri="{FF2B5EF4-FFF2-40B4-BE49-F238E27FC236}">
                <a16:creationId xmlns:a16="http://schemas.microsoft.com/office/drawing/2014/main" id="{89A72A79-8E7E-4A52-B4D1-2944746148F1}"/>
              </a:ext>
            </a:extLst>
          </p:cNvPr>
          <p:cNvSpPr>
            <a:spLocks noGrp="1"/>
          </p:cNvSpPr>
          <p:nvPr>
            <p:ph idx="1"/>
          </p:nvPr>
        </p:nvSpPr>
        <p:spPr/>
        <p:txBody>
          <a:bodyPr/>
          <a:lstStyle/>
          <a:p>
            <a:r>
              <a:rPr lang="en-US" b="0" i="0" dirty="0">
                <a:solidFill>
                  <a:srgbClr val="202122"/>
                </a:solidFill>
                <a:effectLst/>
                <a:latin typeface="Arial" panose="020B0604020202020204" pitchFamily="34" charset="0"/>
              </a:rPr>
              <a:t>The composition of a plagioclase feldspar is typically denoted by its overall fraction of </a:t>
            </a:r>
            <a:r>
              <a:rPr lang="en-US" b="0" i="0" u="none" strike="noStrike" dirty="0">
                <a:solidFill>
                  <a:srgbClr val="0645AD"/>
                </a:solidFill>
                <a:effectLst/>
                <a:latin typeface="Arial" panose="020B0604020202020204" pitchFamily="34" charset="0"/>
                <a:hlinkClick r:id="rId2" tooltip="Anorthite"/>
              </a:rPr>
              <a:t>anorthite</a:t>
            </a:r>
            <a:r>
              <a:rPr lang="en-US" b="0" i="0" dirty="0">
                <a:solidFill>
                  <a:srgbClr val="202122"/>
                </a:solidFill>
                <a:effectLst/>
                <a:latin typeface="Arial" panose="020B0604020202020204" pitchFamily="34" charset="0"/>
              </a:rPr>
              <a:t> (%An) or </a:t>
            </a:r>
            <a:r>
              <a:rPr lang="en-US" b="0" i="0" u="none" strike="noStrike" dirty="0">
                <a:solidFill>
                  <a:srgbClr val="0645AD"/>
                </a:solidFill>
                <a:effectLst/>
                <a:latin typeface="Arial" panose="020B0604020202020204" pitchFamily="34" charset="0"/>
                <a:hlinkClick r:id="rId3" tooltip="Albite"/>
              </a:rPr>
              <a:t>albite</a:t>
            </a:r>
            <a:r>
              <a:rPr lang="en-US" b="0" i="0" dirty="0">
                <a:solidFill>
                  <a:srgbClr val="202122"/>
                </a:solidFill>
                <a:effectLst/>
                <a:latin typeface="Arial" panose="020B0604020202020204" pitchFamily="34" charset="0"/>
              </a:rPr>
              <a:t> (%Ab). There are several named plagioclase feldspars that fall between albite and anorthite in the series. The following table shows their compositions in terms of constituent anorthite and albite percentages</a:t>
            </a:r>
          </a:p>
          <a:p>
            <a:r>
              <a:rPr lang="en-US" b="0" i="0" dirty="0">
                <a:solidFill>
                  <a:srgbClr val="202122"/>
                </a:solidFill>
                <a:effectLst/>
                <a:latin typeface="Arial" panose="020B0604020202020204" pitchFamily="34" charset="0"/>
              </a:rPr>
              <a:t>The distinction between these minerals cannot easily be made </a:t>
            </a:r>
            <a:r>
              <a:rPr lang="en-US" b="0" i="0" u="none" strike="noStrike" dirty="0">
                <a:solidFill>
                  <a:srgbClr val="0645AD"/>
                </a:solidFill>
                <a:effectLst/>
                <a:latin typeface="Arial" panose="020B0604020202020204" pitchFamily="34" charset="0"/>
                <a:hlinkClick r:id="rId4" tooltip="Field work"/>
              </a:rPr>
              <a:t>in the field</a:t>
            </a:r>
            <a:r>
              <a:rPr lang="en-US" b="0" i="0" dirty="0">
                <a:solidFill>
                  <a:srgbClr val="202122"/>
                </a:solidFill>
                <a:effectLst/>
                <a:latin typeface="Arial" panose="020B0604020202020204" pitchFamily="34" charset="0"/>
              </a:rPr>
              <a:t>. The composition can be roughly determined by specific gravity, but accurate measurement requires </a:t>
            </a:r>
            <a:r>
              <a:rPr lang="en-US" b="0" i="0" u="sng" dirty="0">
                <a:solidFill>
                  <a:srgbClr val="202122"/>
                </a:solidFill>
                <a:effectLst/>
                <a:latin typeface="Arial" panose="020B0604020202020204" pitchFamily="34" charset="0"/>
              </a:rPr>
              <a:t>chemical</a:t>
            </a:r>
            <a:r>
              <a:rPr lang="en-US" b="0" i="0" dirty="0">
                <a:solidFill>
                  <a:srgbClr val="202122"/>
                </a:solidFill>
                <a:effectLst/>
                <a:latin typeface="Arial" panose="020B0604020202020204" pitchFamily="34" charset="0"/>
              </a:rPr>
              <a:t> or </a:t>
            </a:r>
            <a:r>
              <a:rPr lang="en-US" b="0" i="0" u="sng" dirty="0">
                <a:solidFill>
                  <a:srgbClr val="202122"/>
                </a:solidFill>
                <a:effectLst/>
                <a:latin typeface="Arial" panose="020B0604020202020204" pitchFamily="34" charset="0"/>
              </a:rPr>
              <a:t>optical tests</a:t>
            </a:r>
            <a:endParaRPr lang="en-US" u="sng" dirty="0"/>
          </a:p>
        </p:txBody>
      </p:sp>
    </p:spTree>
    <p:extLst>
      <p:ext uri="{BB962C8B-B14F-4D97-AF65-F5344CB8AC3E}">
        <p14:creationId xmlns:p14="http://schemas.microsoft.com/office/powerpoint/2010/main" val="702109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1269</Words>
  <Application>Microsoft Office PowerPoint</Application>
  <PresentationFormat>Widescreen</PresentationFormat>
  <Paragraphs>120</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Algerian</vt:lpstr>
      <vt:lpstr>Arial</vt:lpstr>
      <vt:lpstr>Calibri</vt:lpstr>
      <vt:lpstr>Calibri Light</vt:lpstr>
      <vt:lpstr>Linux Libertine</vt:lpstr>
      <vt:lpstr>Times New Roman</vt:lpstr>
      <vt:lpstr>Office Theme</vt:lpstr>
      <vt:lpstr>PLAGIOCLASE </vt:lpstr>
      <vt:lpstr>INTRODUCTION</vt:lpstr>
      <vt:lpstr>A photomicrograph of a plagioclase crystal under cross polarized light. The plagioclase crystal shows a distinct banding effect called polysynthetic twinning.</vt:lpstr>
      <vt:lpstr>GENERAL INFORMATION</vt:lpstr>
      <vt:lpstr>IDENTIFICATIN OF PLAGIOCLASE</vt:lpstr>
      <vt:lpstr>Plagioclase displaying cleavage.</vt:lpstr>
      <vt:lpstr>PROPERTIES</vt:lpstr>
      <vt:lpstr>PROPERTIES</vt:lpstr>
      <vt:lpstr>PLAGIOCLASE SERIES MEMBERS </vt:lpstr>
      <vt:lpstr>Table Of Plagioclase Mineral Composition</vt:lpstr>
      <vt:lpstr>Endmembers</vt:lpstr>
      <vt:lpstr>Intermediate members</vt:lpstr>
      <vt:lpstr>Petrogenesis</vt:lpstr>
      <vt:lpstr>Petrogenesis</vt:lpstr>
      <vt:lpstr>Classification in rock types </vt:lpstr>
      <vt:lpstr>uses</vt:lpstr>
      <vt:lpstr>References</vt:lpstr>
      <vt:lpstr>THANK  YOU  FOR  LISTENING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PLAGIOCLASE MINERAL</dc:title>
  <dc:creator>Aron</dc:creator>
  <cp:lastModifiedBy>Aron</cp:lastModifiedBy>
  <cp:revision>38</cp:revision>
  <dcterms:created xsi:type="dcterms:W3CDTF">2022-04-24T07:52:09Z</dcterms:created>
  <dcterms:modified xsi:type="dcterms:W3CDTF">2022-04-24T11:20:54Z</dcterms:modified>
</cp:coreProperties>
</file>