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202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1070-8FDA-47BE-9831-A906019576FC}" type="datetimeFigureOut">
              <a:rPr lang="en-GB" smtClean="0"/>
              <a:pPr/>
              <a:t>24/04/2018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80D3-F867-49F2-88FE-DEE531E078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1070-8FDA-47BE-9831-A906019576FC}" type="datetimeFigureOut">
              <a:rPr lang="en-GB" smtClean="0"/>
              <a:pPr/>
              <a:t>24/04/2018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80D3-F867-49F2-88FE-DEE531E078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1070-8FDA-47BE-9831-A906019576FC}" type="datetimeFigureOut">
              <a:rPr lang="en-GB" smtClean="0"/>
              <a:pPr/>
              <a:t>24/04/2018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80D3-F867-49F2-88FE-DEE531E078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1070-8FDA-47BE-9831-A906019576FC}" type="datetimeFigureOut">
              <a:rPr lang="en-GB" smtClean="0"/>
              <a:pPr/>
              <a:t>24/04/2018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80D3-F867-49F2-88FE-DEE531E078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1070-8FDA-47BE-9831-A906019576FC}" type="datetimeFigureOut">
              <a:rPr lang="en-GB" smtClean="0"/>
              <a:pPr/>
              <a:t>24/04/2018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80D3-F867-49F2-88FE-DEE531E078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1070-8FDA-47BE-9831-A906019576FC}" type="datetimeFigureOut">
              <a:rPr lang="en-GB" smtClean="0"/>
              <a:pPr/>
              <a:t>24/04/2018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80D3-F867-49F2-88FE-DEE531E078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1070-8FDA-47BE-9831-A906019576FC}" type="datetimeFigureOut">
              <a:rPr lang="en-GB" smtClean="0"/>
              <a:pPr/>
              <a:t>24/04/2018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80D3-F867-49F2-88FE-DEE531E078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1070-8FDA-47BE-9831-A906019576FC}" type="datetimeFigureOut">
              <a:rPr lang="en-GB" smtClean="0"/>
              <a:pPr/>
              <a:t>24/04/2018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80D3-F867-49F2-88FE-DEE531E078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1070-8FDA-47BE-9831-A906019576FC}" type="datetimeFigureOut">
              <a:rPr lang="en-GB" smtClean="0"/>
              <a:pPr/>
              <a:t>24/04/2018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80D3-F867-49F2-88FE-DEE531E078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1070-8FDA-47BE-9831-A906019576FC}" type="datetimeFigureOut">
              <a:rPr lang="en-GB" smtClean="0"/>
              <a:pPr/>
              <a:t>24/04/2018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80D3-F867-49F2-88FE-DEE531E078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1070-8FDA-47BE-9831-A906019576FC}" type="datetimeFigureOut">
              <a:rPr lang="en-GB" smtClean="0"/>
              <a:pPr/>
              <a:t>24/04/2018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80D3-F867-49F2-88FE-DEE531E078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51070-8FDA-47BE-9831-A906019576FC}" type="datetimeFigureOut">
              <a:rPr lang="en-GB" smtClean="0"/>
              <a:pPr/>
              <a:t>24/04/2018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880D3-F867-49F2-88FE-DEE531E078F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HYDROTHERMAL PROCESSES – MOVEMENT OF FLUIDS 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Diagram 3.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892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OTHER FORCES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algn="just"/>
            <a:r>
              <a:rPr lang="en-GB" dirty="0" smtClean="0"/>
              <a:t>FLUID MIGRATION AT </a:t>
            </a:r>
            <a:r>
              <a:rPr lang="en-GB" b="1" dirty="0" smtClean="0">
                <a:solidFill>
                  <a:srgbClr val="FF0000"/>
                </a:solidFill>
              </a:rPr>
              <a:t>SMALLER-SCALE IS EVIDENCED AT MESOSCALE BY INDIVIDUAL QUARTZ VEINS OR AT MICROSCALE BY FLUID INCLUSION TRACES IN INDIVIDUAL MINERALS</a:t>
            </a:r>
          </a:p>
          <a:p>
            <a:pPr algn="just"/>
            <a:endParaRPr lang="en-GB" dirty="0"/>
          </a:p>
          <a:p>
            <a:pPr algn="just"/>
            <a:r>
              <a:rPr lang="en-GB" dirty="0" smtClean="0"/>
              <a:t>AT THESE SCALES EFFECTIVE FLUID FLOW THROUGH A ROCK IS </a:t>
            </a:r>
            <a:r>
              <a:rPr lang="en-GB" b="1" dirty="0" smtClean="0">
                <a:solidFill>
                  <a:srgbClr val="FF0000"/>
                </a:solidFill>
              </a:rPr>
              <a:t>DETERMINED BY HYDRAULIC CONDUCTIVITY OR THE EXTENT TO WHICH FRACTURES ARE INTERCONNECTED</a:t>
            </a:r>
            <a:endParaRPr lang="en-GB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/>
          <p:cNvGrpSpPr/>
          <p:nvPr/>
        </p:nvGrpSpPr>
        <p:grpSpPr>
          <a:xfrm>
            <a:off x="899592" y="404664"/>
            <a:ext cx="7200800" cy="6120680"/>
            <a:chOff x="2195736" y="836712"/>
            <a:chExt cx="6120680" cy="5070177"/>
          </a:xfrm>
        </p:grpSpPr>
        <p:cxnSp>
          <p:nvCxnSpPr>
            <p:cNvPr id="3" name="Straight Connector 2"/>
            <p:cNvCxnSpPr/>
            <p:nvPr/>
          </p:nvCxnSpPr>
          <p:spPr>
            <a:xfrm rot="5400000">
              <a:off x="575556" y="3032956"/>
              <a:ext cx="439248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2771800" y="5229200"/>
              <a:ext cx="525658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Rectangle 5"/>
            <p:cNvSpPr/>
            <p:nvPr/>
          </p:nvSpPr>
          <p:spPr>
            <a:xfrm>
              <a:off x="3491880" y="908720"/>
              <a:ext cx="1440160" cy="12241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012160" y="908720"/>
              <a:ext cx="1512168" cy="12241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" name="Straight Connector 8"/>
            <p:cNvCxnSpPr/>
            <p:nvPr/>
          </p:nvCxnSpPr>
          <p:spPr>
            <a:xfrm rot="5400000">
              <a:off x="3347864" y="3068960"/>
              <a:ext cx="4320480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2771800" y="5157192"/>
              <a:ext cx="2736304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Freeform 11"/>
            <p:cNvSpPr/>
            <p:nvPr/>
          </p:nvSpPr>
          <p:spPr>
            <a:xfrm>
              <a:off x="5497551" y="847493"/>
              <a:ext cx="2375210" cy="4304370"/>
            </a:xfrm>
            <a:custGeom>
              <a:avLst/>
              <a:gdLst>
                <a:gd name="connsiteX0" fmla="*/ 11151 w 2375210"/>
                <a:gd name="connsiteY0" fmla="*/ 4304370 h 4304370"/>
                <a:gd name="connsiteX1" fmla="*/ 167269 w 2375210"/>
                <a:gd name="connsiteY1" fmla="*/ 2029522 h 4304370"/>
                <a:gd name="connsiteX2" fmla="*/ 167269 w 2375210"/>
                <a:gd name="connsiteY2" fmla="*/ 2029522 h 4304370"/>
                <a:gd name="connsiteX3" fmla="*/ 367990 w 2375210"/>
                <a:gd name="connsiteY3" fmla="*/ 1115122 h 4304370"/>
                <a:gd name="connsiteX4" fmla="*/ 2375210 w 2375210"/>
                <a:gd name="connsiteY4" fmla="*/ 0 h 4304370"/>
                <a:gd name="connsiteX5" fmla="*/ 2375210 w 2375210"/>
                <a:gd name="connsiteY5" fmla="*/ 0 h 4304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75210" h="4304370">
                  <a:moveTo>
                    <a:pt x="11151" y="4304370"/>
                  </a:moveTo>
                  <a:lnTo>
                    <a:pt x="167269" y="2029522"/>
                  </a:lnTo>
                  <a:lnTo>
                    <a:pt x="167269" y="2029522"/>
                  </a:lnTo>
                  <a:cubicBezTo>
                    <a:pt x="200723" y="1877122"/>
                    <a:pt x="0" y="1453376"/>
                    <a:pt x="367990" y="1115122"/>
                  </a:cubicBezTo>
                  <a:cubicBezTo>
                    <a:pt x="735980" y="776868"/>
                    <a:pt x="2375210" y="0"/>
                    <a:pt x="2375210" y="0"/>
                  </a:cubicBezTo>
                  <a:lnTo>
                    <a:pt x="2375210" y="0"/>
                  </a:lnTo>
                </a:path>
              </a:pathLst>
            </a:cu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6200000" flipH="1">
              <a:off x="3455876" y="1808820"/>
              <a:ext cx="432048" cy="360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endCxn id="6" idx="2"/>
            </p:cNvCxnSpPr>
            <p:nvPr/>
          </p:nvCxnSpPr>
          <p:spPr>
            <a:xfrm rot="16200000" flipH="1">
              <a:off x="3419872" y="1340768"/>
              <a:ext cx="864096" cy="7200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3743908" y="944724"/>
              <a:ext cx="1224136" cy="11521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4427984" y="908720"/>
              <a:ext cx="504056" cy="50405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10800000" flipV="1">
              <a:off x="3707904" y="1052736"/>
              <a:ext cx="1224136" cy="108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6" idx="0"/>
              <a:endCxn id="6" idx="1"/>
            </p:cNvCxnSpPr>
            <p:nvPr/>
          </p:nvCxnSpPr>
          <p:spPr>
            <a:xfrm rot="16200000" flipH="1" flipV="1">
              <a:off x="3545886" y="854714"/>
              <a:ext cx="612068" cy="7200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6012160" y="1916832"/>
              <a:ext cx="288032" cy="2160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6012160" y="1700808"/>
              <a:ext cx="576064" cy="4320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6012160" y="1340768"/>
              <a:ext cx="936104" cy="7920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6012160" y="1124744"/>
              <a:ext cx="1224136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6156176" y="908720"/>
              <a:ext cx="1368152" cy="11521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6516216" y="908720"/>
              <a:ext cx="1008112" cy="8640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6948264" y="908720"/>
              <a:ext cx="576064" cy="4320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0800000" flipV="1">
              <a:off x="6012160" y="908720"/>
              <a:ext cx="432048" cy="2880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endCxn id="7" idx="1"/>
            </p:cNvCxnSpPr>
            <p:nvPr/>
          </p:nvCxnSpPr>
          <p:spPr>
            <a:xfrm rot="10800000" flipV="1">
              <a:off x="6012160" y="908720"/>
              <a:ext cx="1008112" cy="6120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10800000" flipV="1">
              <a:off x="6012160" y="908720"/>
              <a:ext cx="1440160" cy="9361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0800000" flipV="1">
              <a:off x="6156176" y="1196752"/>
              <a:ext cx="1368152" cy="9361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stCxn id="7" idx="3"/>
            </p:cNvCxnSpPr>
            <p:nvPr/>
          </p:nvCxnSpPr>
          <p:spPr>
            <a:xfrm flipH="1">
              <a:off x="6588224" y="1520788"/>
              <a:ext cx="936104" cy="6120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0800000" flipV="1">
              <a:off x="7020272" y="1772816"/>
              <a:ext cx="504056" cy="360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3275856" y="5445224"/>
              <a:ext cx="43924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 smtClean="0"/>
                <a:t>Fracture Density</a:t>
              </a:r>
              <a:endParaRPr lang="en-GB" sz="2400" dirty="0"/>
            </a:p>
          </p:txBody>
        </p:sp>
        <p:sp>
          <p:nvSpPr>
            <p:cNvPr id="52" name="TextBox 51"/>
            <p:cNvSpPr txBox="1"/>
            <p:nvPr/>
          </p:nvSpPr>
          <p:spPr>
            <a:xfrm rot="-5400000">
              <a:off x="1377226" y="2663334"/>
              <a:ext cx="21602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 smtClean="0"/>
                <a:t>Permeability</a:t>
              </a:r>
              <a:endParaRPr lang="en-GB" sz="2800" dirty="0"/>
            </a:p>
          </p:txBody>
        </p:sp>
        <p:cxnSp>
          <p:nvCxnSpPr>
            <p:cNvPr id="54" name="Straight Arrow Connector 53"/>
            <p:cNvCxnSpPr/>
            <p:nvPr/>
          </p:nvCxnSpPr>
          <p:spPr>
            <a:xfrm rot="5400000">
              <a:off x="2483768" y="3573016"/>
              <a:ext cx="3024336" cy="14401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>
            <a:xfrm rot="10800000" flipV="1">
              <a:off x="5508104" y="2852936"/>
              <a:ext cx="1080120" cy="28803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6444208" y="2564904"/>
              <a:ext cx="18722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/>
                <a:t>Percolation</a:t>
              </a:r>
            </a:p>
            <a:p>
              <a:r>
                <a:rPr lang="en-GB" sz="2400" dirty="0" smtClean="0"/>
                <a:t>Threshold</a:t>
              </a:r>
              <a:endParaRPr lang="en-GB" sz="2400" dirty="0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algn="just"/>
            <a:r>
              <a:rPr lang="en-GB" dirty="0" smtClean="0"/>
              <a:t>EVIDENCE THAT A FLUID HAD ONCE FLOWED THROUGH A ROCK MASS IS PROVIDED BY EITHER:</a:t>
            </a:r>
          </a:p>
          <a:p>
            <a:pPr algn="just"/>
            <a:endParaRPr lang="en-GB" dirty="0"/>
          </a:p>
          <a:p>
            <a:pPr lvl="1" algn="just"/>
            <a:r>
              <a:rPr lang="en-GB" b="1" dirty="0" smtClean="0">
                <a:solidFill>
                  <a:srgbClr val="FF0000"/>
                </a:solidFill>
              </a:rPr>
              <a:t>ALTERATION</a:t>
            </a:r>
            <a:r>
              <a:rPr lang="en-GB" dirty="0" smtClean="0"/>
              <a:t> OR</a:t>
            </a:r>
          </a:p>
          <a:p>
            <a:endParaRPr lang="en-GB" dirty="0"/>
          </a:p>
          <a:p>
            <a:pPr lvl="1" algn="just"/>
            <a:r>
              <a:rPr lang="en-GB" b="1" dirty="0" smtClean="0">
                <a:solidFill>
                  <a:srgbClr val="FF0000"/>
                </a:solidFill>
              </a:rPr>
              <a:t>PRESENCE OF VEINS </a:t>
            </a:r>
            <a:r>
              <a:rPr lang="en-GB" dirty="0" smtClean="0"/>
              <a:t>THAT ARE TYPICALLY FILLED WITH QUARTZ OR A CARBONATE PHASE TOGETHER WITH OTHER LESS COMMON GANGUE MINERALS</a:t>
            </a: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algn="just"/>
            <a:r>
              <a:rPr lang="en-GB" b="1" dirty="0" smtClean="0">
                <a:solidFill>
                  <a:srgbClr val="FF0000"/>
                </a:solidFill>
              </a:rPr>
              <a:t>FRACTURE FILL </a:t>
            </a:r>
            <a:r>
              <a:rPr lang="en-GB" dirty="0" smtClean="0"/>
              <a:t>WILL DEVELOP IN ONE OF THE TWO WAYS:</a:t>
            </a:r>
          </a:p>
          <a:p>
            <a:pPr algn="just"/>
            <a:endParaRPr lang="en-GB" dirty="0"/>
          </a:p>
          <a:p>
            <a:pPr lvl="1" algn="just"/>
            <a:r>
              <a:rPr lang="en-GB" dirty="0" smtClean="0"/>
              <a:t>BY </a:t>
            </a:r>
            <a:r>
              <a:rPr lang="en-GB" b="1" dirty="0" smtClean="0">
                <a:solidFill>
                  <a:srgbClr val="FF0000"/>
                </a:solidFill>
              </a:rPr>
              <a:t>DIFFUSSION OF SOLIDS FROM THE </a:t>
            </a:r>
            <a:r>
              <a:rPr lang="en-GB" b="1" dirty="0" smtClean="0">
                <a:solidFill>
                  <a:srgbClr val="FF0000"/>
                </a:solidFill>
              </a:rPr>
              <a:t>SURROUNDINGSS</a:t>
            </a:r>
            <a:r>
              <a:rPr lang="en-GB" dirty="0" smtClean="0"/>
              <a:t> </a:t>
            </a:r>
            <a:r>
              <a:rPr lang="en-GB" dirty="0" smtClean="0"/>
              <a:t>&amp; </a:t>
            </a:r>
            <a:r>
              <a:rPr lang="en-GB" b="1" dirty="0" smtClean="0">
                <a:solidFill>
                  <a:srgbClr val="FF0000"/>
                </a:solidFill>
              </a:rPr>
              <a:t>PRECIPITATION WITHIN A FRACTURE OR OPEN SPACE </a:t>
            </a:r>
            <a:r>
              <a:rPr lang="en-GB" dirty="0" smtClean="0"/>
              <a:t>(E.G. VUG)</a:t>
            </a:r>
          </a:p>
          <a:p>
            <a:pPr algn="just"/>
            <a:endParaRPr lang="en-GB" dirty="0"/>
          </a:p>
          <a:p>
            <a:pPr lvl="1" algn="just"/>
            <a:r>
              <a:rPr lang="en-GB" dirty="0" smtClean="0"/>
              <a:t>BY </a:t>
            </a:r>
            <a:r>
              <a:rPr lang="en-GB" b="1" dirty="0" smtClean="0">
                <a:solidFill>
                  <a:srgbClr val="FF0000"/>
                </a:solidFill>
              </a:rPr>
              <a:t>PRECIPITATION OF MINERALS FROM FLUIDS FLOWING THROUGH A FRACTURE</a:t>
            </a:r>
            <a:endParaRPr lang="en-GB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n-GB" sz="2800" dirty="0" smtClean="0"/>
              <a:t>HYDROTHERMAL FLUIDS MOVEMENT  IN THE CRUST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en-GB" dirty="0" smtClean="0"/>
              <a:t>DRIVING FORCES INCLUDE: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GRAVITY-DRIVEN HYDRAULIC HEAD</a:t>
            </a:r>
          </a:p>
          <a:p>
            <a:pPr lvl="1"/>
            <a:r>
              <a:rPr lang="en-GB" dirty="0" smtClean="0"/>
              <a:t>OROGENIC COMPRESSION</a:t>
            </a:r>
          </a:p>
          <a:p>
            <a:pPr lvl="1"/>
            <a:r>
              <a:rPr lang="en-GB" dirty="0" smtClean="0"/>
              <a:t>THERMAL GRADIENT</a:t>
            </a:r>
          </a:p>
          <a:p>
            <a:pPr lvl="1"/>
            <a:r>
              <a:rPr lang="en-GB" dirty="0" smtClean="0"/>
              <a:t>DILATANCY (OR CHANGE IN VOLUME)</a:t>
            </a:r>
          </a:p>
          <a:p>
            <a:pPr lvl="1"/>
            <a:r>
              <a:rPr lang="en-GB" dirty="0" smtClean="0"/>
              <a:t>OTHERS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GRAVITY-DRIVEN HYDRAULIC HEAD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algn="just"/>
            <a:r>
              <a:rPr lang="en-GB" sz="3600" dirty="0" smtClean="0"/>
              <a:t>AT RELATIVELY SHALLOW CRUSTAL LEVELS PERVASSIVE FLUID FLOW, ALONG </a:t>
            </a:r>
            <a:r>
              <a:rPr lang="en-GB" sz="3600" b="1" dirty="0" smtClean="0">
                <a:solidFill>
                  <a:srgbClr val="FF0000"/>
                </a:solidFill>
              </a:rPr>
              <a:t>POROUS AQUIFERS</a:t>
            </a:r>
            <a:r>
              <a:rPr lang="en-GB" sz="3600" dirty="0" smtClean="0"/>
              <a:t>, OCCURS IN RESPONSE TO A </a:t>
            </a:r>
            <a:r>
              <a:rPr lang="en-GB" sz="3600" b="1" dirty="0" smtClean="0">
                <a:solidFill>
                  <a:srgbClr val="FF0000"/>
                </a:solidFill>
              </a:rPr>
              <a:t>GRAVITY-DRIVEN HYDRAULIC HEAD </a:t>
            </a:r>
            <a:r>
              <a:rPr lang="en-GB" sz="3600" dirty="0" smtClean="0"/>
              <a:t>FORMED BY UPLIFTED TOPOGRAPHY</a:t>
            </a:r>
            <a:endParaRPr lang="en-GB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Diagram 3.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892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OROGENIC COMPRESSION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algn="just"/>
            <a:r>
              <a:rPr lang="en-GB" sz="3600" dirty="0" smtClean="0"/>
              <a:t>DURING </a:t>
            </a:r>
            <a:r>
              <a:rPr lang="en-GB" sz="3600" b="1" dirty="0" smtClean="0">
                <a:solidFill>
                  <a:srgbClr val="FF0000"/>
                </a:solidFill>
              </a:rPr>
              <a:t>OROGENIC COMPRESSION </a:t>
            </a:r>
            <a:r>
              <a:rPr lang="en-GB" sz="3600" dirty="0" smtClean="0"/>
              <a:t>WHICH SQUEEZES FLUID OUT OF ONE PACKAGE OF ROCK INTO </a:t>
            </a:r>
            <a:r>
              <a:rPr lang="en-GB" sz="3600" b="1" dirty="0" smtClean="0">
                <a:solidFill>
                  <a:srgbClr val="FF0000"/>
                </a:solidFill>
              </a:rPr>
              <a:t>CHANNELWAYS (E.G. THRUSTS) OR HIGH PERMEABILITY AQUIFERS</a:t>
            </a:r>
            <a:r>
              <a:rPr lang="en-GB" sz="3600" dirty="0" smtClean="0"/>
              <a:t> IN ANOTHER SUCH ARE BELIEVED TO BE RESPONSIBLE FOR </a:t>
            </a:r>
            <a:r>
              <a:rPr lang="en-GB" sz="3600" b="1" dirty="0" smtClean="0">
                <a:solidFill>
                  <a:srgbClr val="FF0000"/>
                </a:solidFill>
              </a:rPr>
              <a:t>FORMATION OF MVT </a:t>
            </a:r>
            <a:r>
              <a:rPr lang="en-GB" sz="3600" b="1" dirty="0" err="1" smtClean="0">
                <a:solidFill>
                  <a:srgbClr val="FF0000"/>
                </a:solidFill>
              </a:rPr>
              <a:t>Pb</a:t>
            </a:r>
            <a:r>
              <a:rPr lang="en-GB" sz="3600" b="1" dirty="0" smtClean="0">
                <a:solidFill>
                  <a:srgbClr val="FF0000"/>
                </a:solidFill>
              </a:rPr>
              <a:t>-Zn ORE PROVINCE IN SOUTHEAST USA</a:t>
            </a:r>
            <a:endParaRPr lang="en-GB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Diagram 3.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892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THERMAL GRADIENT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4461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GB" b="1" dirty="0" smtClean="0">
                <a:solidFill>
                  <a:srgbClr val="FF0000"/>
                </a:solidFill>
              </a:rPr>
              <a:t>OCEANIC CRUST FLUID </a:t>
            </a:r>
            <a:r>
              <a:rPr lang="en-GB" b="1" dirty="0" smtClean="0">
                <a:solidFill>
                  <a:srgbClr val="FF0000"/>
                </a:solidFill>
              </a:rPr>
              <a:t>FLOWS </a:t>
            </a:r>
            <a:r>
              <a:rPr lang="en-GB" b="1" dirty="0" smtClean="0">
                <a:solidFill>
                  <a:srgbClr val="FF0000"/>
                </a:solidFill>
              </a:rPr>
              <a:t>IN RESPONSE TO THERMAL GRADIENTS </a:t>
            </a:r>
            <a:r>
              <a:rPr lang="en-GB" dirty="0" smtClean="0"/>
              <a:t>FORMED DUE TO </a:t>
            </a:r>
            <a:r>
              <a:rPr lang="en-GB" b="1" dirty="0" smtClean="0">
                <a:solidFill>
                  <a:srgbClr val="FF0000"/>
                </a:solidFill>
              </a:rPr>
              <a:t>HIGH HEAT FLOW CHARACTERISING MID-OCEANIC RIDGES</a:t>
            </a:r>
          </a:p>
          <a:p>
            <a:pPr algn="just"/>
            <a:endParaRPr lang="en-GB" dirty="0"/>
          </a:p>
          <a:p>
            <a:pPr algn="just"/>
            <a:r>
              <a:rPr lang="en-GB" dirty="0" smtClean="0"/>
              <a:t>THERMALLY-DRIVEN CONVECTIVE FLUID FLOW CAN ALSO OCCUR IN CLOSE PROXIMITY TO </a:t>
            </a:r>
            <a:r>
              <a:rPr lang="en-GB" b="1" dirty="0" smtClean="0">
                <a:solidFill>
                  <a:srgbClr val="FF0000"/>
                </a:solidFill>
              </a:rPr>
              <a:t>HIGH </a:t>
            </a:r>
            <a:r>
              <a:rPr lang="en-GB" b="1" dirty="0" smtClean="0">
                <a:solidFill>
                  <a:srgbClr val="FF0000"/>
                </a:solidFill>
              </a:rPr>
              <a:t>CRUSTAL LEVEL </a:t>
            </a:r>
            <a:r>
              <a:rPr lang="en-GB" b="1" dirty="0" smtClean="0">
                <a:solidFill>
                  <a:srgbClr val="FF0000"/>
                </a:solidFill>
              </a:rPr>
              <a:t>MAGMATIC INTRUSIONS</a:t>
            </a:r>
          </a:p>
          <a:p>
            <a:pPr algn="just"/>
            <a:endParaRPr lang="en-GB" dirty="0" smtClean="0"/>
          </a:p>
          <a:p>
            <a:pPr algn="just"/>
            <a:r>
              <a:rPr lang="en-GB" dirty="0" smtClean="0"/>
              <a:t>MAY ALSO OCCUR IN </a:t>
            </a:r>
            <a:r>
              <a:rPr lang="en-GB" b="1" dirty="0" smtClean="0">
                <a:solidFill>
                  <a:srgbClr val="FF0000"/>
                </a:solidFill>
              </a:rPr>
              <a:t>DEEP INTRACRATONIC RIFT BASINS WHERE HIGH HEAT FLOW OR FLUID DENSITY GRADIENTS RESULT IN CONVECTIVE FLOW</a:t>
            </a:r>
            <a:endParaRPr lang="en-GB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Diagram 3.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8924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GB" dirty="0" smtClean="0"/>
              <a:t>DILATANCY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algn="just"/>
            <a:r>
              <a:rPr lang="en-GB" b="1" dirty="0" smtClean="0">
                <a:solidFill>
                  <a:srgbClr val="FF0000"/>
                </a:solidFill>
              </a:rPr>
              <a:t>LARGE-SCALE FLUID FLOW </a:t>
            </a:r>
            <a:r>
              <a:rPr lang="en-GB" dirty="0" smtClean="0"/>
              <a:t>CAN </a:t>
            </a:r>
            <a:r>
              <a:rPr lang="en-GB" dirty="0" smtClean="0"/>
              <a:t>OCCUR </a:t>
            </a:r>
            <a:r>
              <a:rPr lang="en-GB" dirty="0" smtClean="0"/>
              <a:t>IN ASSOCIATION WITH </a:t>
            </a:r>
            <a:r>
              <a:rPr lang="en-GB" b="1" dirty="0" smtClean="0">
                <a:solidFill>
                  <a:srgbClr val="FF0000"/>
                </a:solidFill>
              </a:rPr>
              <a:t>DILATANCY OF A ROCK MASS THAT ACCOMPANIES FAULTING &amp; SEISMIC RAPTURE</a:t>
            </a:r>
          </a:p>
          <a:p>
            <a:pPr algn="just"/>
            <a:endParaRPr lang="en-GB" dirty="0"/>
          </a:p>
          <a:p>
            <a:pPr algn="just"/>
            <a:r>
              <a:rPr lang="en-GB" dirty="0" smtClean="0"/>
              <a:t>OROGENIC-DRIVEN FLUIDS MAY BE PARTIALLY ASSOCIATED WITH THIS PROCESS 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317</Words>
  <Application>Microsoft Office PowerPoint</Application>
  <PresentationFormat>On-screen Show (4:3)</PresentationFormat>
  <Paragraphs>41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HYDROTHERMAL PROCESSES – MOVEMENT OF FLUIDS </vt:lpstr>
      <vt:lpstr>HYDROTHERMAL FLUIDS MOVEMENT  IN THE CRUST</vt:lpstr>
      <vt:lpstr>GRAVITY-DRIVEN HYDRAULIC HEAD</vt:lpstr>
      <vt:lpstr>PowerPoint Presentation</vt:lpstr>
      <vt:lpstr>OROGENIC COMPRESSION</vt:lpstr>
      <vt:lpstr>PowerPoint Presentation</vt:lpstr>
      <vt:lpstr>THERMAL GRADIENT</vt:lpstr>
      <vt:lpstr>PowerPoint Presentation</vt:lpstr>
      <vt:lpstr>DILATANCY</vt:lpstr>
      <vt:lpstr>PowerPoint Presentation</vt:lpstr>
      <vt:lpstr>OTHER FORCES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HYDROTHERMAL PROCESSES – MOVEMENT OF FLUIDS </dc:title>
  <dc:creator>user</dc:creator>
  <cp:lastModifiedBy>osbert sikazwe</cp:lastModifiedBy>
  <cp:revision>13</cp:revision>
  <dcterms:created xsi:type="dcterms:W3CDTF">2011-03-20T19:29:56Z</dcterms:created>
  <dcterms:modified xsi:type="dcterms:W3CDTF">2018-04-24T06:08:46Z</dcterms:modified>
</cp:coreProperties>
</file>