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8" r:id="rId5"/>
    <p:sldId id="289" r:id="rId6"/>
    <p:sldId id="258" r:id="rId7"/>
    <p:sldId id="259" r:id="rId8"/>
    <p:sldId id="274" r:id="rId9"/>
    <p:sldId id="286" r:id="rId10"/>
    <p:sldId id="275" r:id="rId11"/>
    <p:sldId id="285" r:id="rId12"/>
    <p:sldId id="276" r:id="rId13"/>
    <p:sldId id="260" r:id="rId14"/>
    <p:sldId id="272" r:id="rId15"/>
    <p:sldId id="261" r:id="rId16"/>
    <p:sldId id="277" r:id="rId17"/>
    <p:sldId id="278" r:id="rId18"/>
    <p:sldId id="279" r:id="rId19"/>
    <p:sldId id="262" r:id="rId20"/>
    <p:sldId id="280" r:id="rId21"/>
    <p:sldId id="284" r:id="rId22"/>
    <p:sldId id="283" r:id="rId23"/>
    <p:sldId id="263" r:id="rId24"/>
    <p:sldId id="264" r:id="rId25"/>
    <p:sldId id="305" r:id="rId26"/>
    <p:sldId id="265" r:id="rId27"/>
    <p:sldId id="266" r:id="rId28"/>
    <p:sldId id="281" r:id="rId29"/>
    <p:sldId id="282" r:id="rId30"/>
    <p:sldId id="293" r:id="rId31"/>
    <p:sldId id="300" r:id="rId32"/>
    <p:sldId id="297" r:id="rId33"/>
    <p:sldId id="295" r:id="rId34"/>
    <p:sldId id="298" r:id="rId35"/>
    <p:sldId id="299" r:id="rId36"/>
    <p:sldId id="296" r:id="rId37"/>
    <p:sldId id="292" r:id="rId38"/>
    <p:sldId id="301" r:id="rId39"/>
    <p:sldId id="302" r:id="rId40"/>
    <p:sldId id="30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AFFB6-4564-4BAB-B72F-BB64F837AE15}" type="datetimeFigureOut">
              <a:rPr lang="en-GB" smtClean="0"/>
              <a:pPr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4EBD2-D5AF-497F-80A3-75FAD20DA67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rchean" TargetMode="External"/><Relationship Id="rId13" Type="http://schemas.openxmlformats.org/officeDocument/2006/relationships/hyperlink" Target="https://en.wikipedia.org/wiki/Island_arc" TargetMode="External"/><Relationship Id="rId3" Type="http://schemas.openxmlformats.org/officeDocument/2006/relationships/hyperlink" Target="https://en.wikipedia.org/wiki/Metamorphism" TargetMode="External"/><Relationship Id="rId7" Type="http://schemas.openxmlformats.org/officeDocument/2006/relationships/hyperlink" Target="https://en.wikipedia.org/wiki/Sedimentary_rocks" TargetMode="External"/><Relationship Id="rId12" Type="http://schemas.openxmlformats.org/officeDocument/2006/relationships/hyperlink" Target="https://en.wikipedia.org/wiki/Gneiss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Volcanic" TargetMode="External"/><Relationship Id="rId11" Type="http://schemas.openxmlformats.org/officeDocument/2006/relationships/hyperlink" Target="https://en.wikipedia.org/wiki/Granite" TargetMode="External"/><Relationship Id="rId5" Type="http://schemas.openxmlformats.org/officeDocument/2006/relationships/hyperlink" Target="https://en.wikipedia.org/wiki/Ultramafic" TargetMode="External"/><Relationship Id="rId10" Type="http://schemas.openxmlformats.org/officeDocument/2006/relationships/hyperlink" Target="https://en.wikipedia.org/wiki/Craton" TargetMode="External"/><Relationship Id="rId4" Type="http://schemas.openxmlformats.org/officeDocument/2006/relationships/hyperlink" Target="https://en.wikipedia.org/wiki/Mafic" TargetMode="External"/><Relationship Id="rId9" Type="http://schemas.openxmlformats.org/officeDocument/2006/relationships/hyperlink" Target="https://en.wikipedia.org/wiki/Proterozoic" TargetMode="External"/><Relationship Id="rId14" Type="http://schemas.openxmlformats.org/officeDocument/2006/relationships/hyperlink" Target="https://en.wikipedia.org/wiki/Terran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ydrothermal" TargetMode="External"/><Relationship Id="rId3" Type="http://schemas.openxmlformats.org/officeDocument/2006/relationships/hyperlink" Target="https://en.wikipedia.org/wiki/Portugal" TargetMode="External"/><Relationship Id="rId7" Type="http://schemas.openxmlformats.org/officeDocument/2006/relationships/hyperlink" Target="https://en.wikipedia.org/wiki/Devonian" TargetMode="External"/><Relationship Id="rId2" Type="http://schemas.openxmlformats.org/officeDocument/2006/relationships/hyperlink" Target="https://en.wikipedia.org/wiki/Iberian_Peninsul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Sevilla" TargetMode="External"/><Relationship Id="rId5" Type="http://schemas.openxmlformats.org/officeDocument/2006/relationships/hyperlink" Target="https://en.wikipedia.org/wiki/Alc%C3%A1cer_do_Sal" TargetMode="External"/><Relationship Id="rId10" Type="http://schemas.openxmlformats.org/officeDocument/2006/relationships/image" Target="../media/image20.jpeg"/><Relationship Id="rId4" Type="http://schemas.openxmlformats.org/officeDocument/2006/relationships/hyperlink" Target="https://en.wikipedia.org/wiki/Spain" TargetMode="Externa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VOLCANOGENIC MASSIVE SULPHIDE (VMS) DEPOSITS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O. SIKAZWE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Temp Files\Scanned Fotos\Ore Forming\Diagram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60432" cy="6260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roodos ophiolite complex of cyp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roodos ophiolite complex of cyp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06"/>
            <a:ext cx="4644008" cy="685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oodos ophiolite complex of cyp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4041"/>
            <a:ext cx="4499991" cy="29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18233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PILLOW LAVAS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6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Temp Files\Scanned Fotos\Ore Forming\Diagram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lvl="1" algn="just"/>
            <a:r>
              <a:rPr lang="en-GB" b="1" dirty="0" smtClean="0">
                <a:solidFill>
                  <a:srgbClr val="FF0000"/>
                </a:solidFill>
              </a:rPr>
              <a:t>OPHIOLITE</a:t>
            </a:r>
            <a:r>
              <a:rPr lang="en-GB" dirty="0" smtClean="0"/>
              <a:t> IS A SECTION OF A </a:t>
            </a:r>
            <a:r>
              <a:rPr lang="en-GB" b="1" dirty="0" smtClean="0">
                <a:solidFill>
                  <a:srgbClr val="FF0000"/>
                </a:solidFill>
              </a:rPr>
              <a:t>MID-OCEANIC RIDGE THAT IS PRESERVED BY OBDUCTION ONTO CONTINENTAL MATERIAL  &amp; IS CHARACTERISED</a:t>
            </a:r>
            <a:r>
              <a:rPr lang="en-GB" dirty="0" smtClean="0"/>
              <a:t> BY:</a:t>
            </a:r>
          </a:p>
          <a:p>
            <a:pPr lvl="1"/>
            <a:endParaRPr lang="en-GB" dirty="0" smtClean="0"/>
          </a:p>
          <a:p>
            <a:pPr lvl="2"/>
            <a:r>
              <a:rPr lang="en-GB" dirty="0" smtClean="0"/>
              <a:t>SHEETED DYKE COMPLEX (BOTTOM);</a:t>
            </a:r>
          </a:p>
          <a:p>
            <a:pPr lvl="1"/>
            <a:endParaRPr lang="en-GB" dirty="0" smtClean="0"/>
          </a:p>
          <a:p>
            <a:pPr lvl="2"/>
            <a:r>
              <a:rPr lang="en-GB" dirty="0" smtClean="0"/>
              <a:t>PILLOWED BASALT; &amp;</a:t>
            </a:r>
          </a:p>
          <a:p>
            <a:pPr lvl="1"/>
            <a:endParaRPr lang="en-GB" dirty="0" smtClean="0"/>
          </a:p>
          <a:p>
            <a:pPr lvl="2"/>
            <a:r>
              <a:rPr lang="en-GB" dirty="0" smtClean="0"/>
              <a:t>PELAGIC SEDIMENTS (TOP)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Temp Files\Scanned Fotos\Ore Forming\Diagram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424936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DEPOSIT GEOMETRY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algn="just"/>
            <a:r>
              <a:rPr lang="en-GB" sz="2400" dirty="0" smtClean="0"/>
              <a:t>A </a:t>
            </a:r>
            <a:r>
              <a:rPr lang="en-GB" sz="2400" b="1" dirty="0" smtClean="0">
                <a:solidFill>
                  <a:srgbClr val="FF0000"/>
                </a:solidFill>
              </a:rPr>
              <a:t>LENS OF MASSIVE SULPHIDE ORE CONSISTING OF PYRITE, Cp &amp; Sp IS LOCATED AT THE OCEAN-FLOOR INTERFACE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THIS IS </a:t>
            </a:r>
            <a:r>
              <a:rPr lang="en-GB" sz="2400" b="1" dirty="0" smtClean="0">
                <a:solidFill>
                  <a:srgbClr val="FF0000"/>
                </a:solidFill>
              </a:rPr>
              <a:t>UNDERLAIN BY A PIPE-LIKE ZONE OF DISSEMINATED SULPHIDES &amp; INTENSE CHLORITIC ALTERATION </a:t>
            </a:r>
            <a:r>
              <a:rPr lang="en-GB" sz="2400" dirty="0" smtClean="0"/>
              <a:t>REPRESENTING A CONDUIT FOR FLUID FLOW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THIS </a:t>
            </a:r>
            <a:r>
              <a:rPr lang="en-GB" sz="2400" b="1" dirty="0" smtClean="0">
                <a:solidFill>
                  <a:srgbClr val="FF0000"/>
                </a:solidFill>
              </a:rPr>
              <a:t>GEOMETRY IS TYPICAL FOR VMS DEPOSITS DESPITE THEIR FORMATION IN OTHER TECTONIC SETTINGS SUCH AS ISLAND ARCS, BACK-ARC BASINS &amp; FORE-ARC TROUGHS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sland arcs, back arc basins, fore arc troug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82025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60039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3744416" cy="621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DEPOSITS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algn="just"/>
            <a:r>
              <a:rPr lang="en-GB" sz="2800" dirty="0" smtClean="0"/>
              <a:t>EXAMPLE VMS DEPOSITS ASSOCIATED WITH OTHER TECTONIC SETTINGS INCLUDE:</a:t>
            </a:r>
          </a:p>
          <a:p>
            <a:pPr algn="just"/>
            <a:endParaRPr lang="en-GB" sz="2800" dirty="0" smtClean="0"/>
          </a:p>
          <a:p>
            <a:pPr lvl="1" algn="just"/>
            <a:r>
              <a:rPr lang="en-GB" sz="2400" b="1" dirty="0" smtClean="0">
                <a:solidFill>
                  <a:srgbClr val="FF0000"/>
                </a:solidFill>
              </a:rPr>
              <a:t>GREENSTONE BELT-HOSTED </a:t>
            </a:r>
            <a:r>
              <a:rPr lang="en-GB" sz="2400" dirty="0" smtClean="0"/>
              <a:t>KIDD CREEK &amp; MATTABI DEPOSITS OF CANADA</a:t>
            </a:r>
          </a:p>
          <a:p>
            <a:pPr algn="just"/>
            <a:endParaRPr lang="en-GB" sz="2800" dirty="0" smtClean="0"/>
          </a:p>
          <a:p>
            <a:pPr lvl="1" algn="just"/>
            <a:r>
              <a:rPr lang="en-GB" sz="2400" b="1" dirty="0">
                <a:solidFill>
                  <a:srgbClr val="FF0000"/>
                </a:solidFill>
              </a:rPr>
              <a:t>JAPANESE ISLAND </a:t>
            </a:r>
            <a:r>
              <a:rPr lang="en-GB" sz="2400" b="1" dirty="0" smtClean="0">
                <a:solidFill>
                  <a:srgbClr val="FF0000"/>
                </a:solidFill>
              </a:rPr>
              <a:t>ARC </a:t>
            </a:r>
            <a:r>
              <a:rPr lang="en-GB" sz="2400" dirty="0" smtClean="0"/>
              <a:t>BESSHI &amp; KUROKO-TYPE DEPOSITS</a:t>
            </a:r>
          </a:p>
          <a:p>
            <a:pPr lvl="1" algn="just"/>
            <a:endParaRPr lang="en-GB" sz="2800" dirty="0" smtClean="0"/>
          </a:p>
          <a:p>
            <a:pPr lvl="1" algn="just"/>
            <a:r>
              <a:rPr lang="en-GB" sz="2400" b="1" dirty="0">
                <a:solidFill>
                  <a:srgbClr val="FF0000"/>
                </a:solidFill>
              </a:rPr>
              <a:t>THE IBERIAN PYRITE BELT </a:t>
            </a:r>
            <a:r>
              <a:rPr lang="en-GB" sz="2400" dirty="0" smtClean="0"/>
              <a:t>RIO TINTO &amp; NEVES CORVO IN SPAIN &amp; PORTUGAL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 algn="just"/>
            <a:r>
              <a:rPr lang="en-GB" sz="2400" dirty="0" smtClean="0"/>
              <a:t>ALSO CALLED </a:t>
            </a:r>
            <a:r>
              <a:rPr lang="en-GB" sz="2400" b="1" dirty="0" smtClean="0">
                <a:solidFill>
                  <a:srgbClr val="FF0000"/>
                </a:solidFill>
              </a:rPr>
              <a:t>VOLCANIC HOSTED MASSIVE SULPHIDE </a:t>
            </a:r>
            <a:r>
              <a:rPr lang="en-GB" sz="2400" dirty="0" smtClean="0"/>
              <a:t>(VHMS) DEPOSITS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IS A FAMILY OF </a:t>
            </a:r>
            <a:r>
              <a:rPr lang="en-GB" sz="2400" b="1" dirty="0" smtClean="0">
                <a:solidFill>
                  <a:srgbClr val="FF0000"/>
                </a:solidFill>
              </a:rPr>
              <a:t>MAINLY Cu-Zn DEPOSITS WITH MINOR </a:t>
            </a:r>
            <a:r>
              <a:rPr lang="en-GB" sz="2400" b="1" dirty="0" err="1" smtClean="0">
                <a:solidFill>
                  <a:srgbClr val="FF0000"/>
                </a:solidFill>
              </a:rPr>
              <a:t>Pb</a:t>
            </a:r>
            <a:r>
              <a:rPr lang="en-GB" sz="2400" b="1" dirty="0" smtClean="0">
                <a:solidFill>
                  <a:srgbClr val="FF0000"/>
                </a:solidFill>
              </a:rPr>
              <a:t> &amp; Au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FORMED DURING </a:t>
            </a:r>
            <a:r>
              <a:rPr lang="en-GB" sz="2400" b="1" dirty="0" smtClean="0">
                <a:solidFill>
                  <a:srgbClr val="FF0000"/>
                </a:solidFill>
              </a:rPr>
              <a:t>EPISODES OF MAJOR OROGENESIS THROUGHOUT EARTH HISTORY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FORMED BY </a:t>
            </a:r>
            <a:r>
              <a:rPr lang="en-GB" sz="2400" b="1" dirty="0" smtClean="0">
                <a:solidFill>
                  <a:srgbClr val="FF0000"/>
                </a:solidFill>
              </a:rPr>
              <a:t>METAL PRECIPITATION FROM SEA WATER DOMINATED HYDROTHERMAL FLUIDS CIRCULATING IN VOLCANICALLY ACTIVE ENVIRONMENTS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greenstone belts form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1" y="908720"/>
            <a:ext cx="3696345" cy="385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9626" y="1403993"/>
            <a:ext cx="5222861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252525"/>
                </a:solidFill>
                <a:latin typeface="Arial" panose="020B0604020202020204" pitchFamily="34" charset="0"/>
              </a:rPr>
              <a:t>Greenstone belts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are zones of variably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3" tooltip="Metamorphism"/>
              </a:rPr>
              <a:t>metamorphosed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4" tooltip="Mafic"/>
              </a:rPr>
              <a:t>mafic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to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5" tooltip="Ultramafic"/>
              </a:rPr>
              <a:t>ultramafic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6" tooltip="Volcanic"/>
              </a:rPr>
              <a:t>volcanic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sequences with associated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7" tooltip="Sedimentary rocks"/>
              </a:rPr>
              <a:t>sedimentary rocks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that occur within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8" tooltip="Archean"/>
              </a:rPr>
              <a:t>Archaean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and </a:t>
            </a:r>
            <a:r>
              <a:rPr lang="en-US" dirty="0" err="1">
                <a:solidFill>
                  <a:srgbClr val="0B0080"/>
                </a:solidFill>
                <a:latin typeface="Arial" panose="020B0604020202020204" pitchFamily="34" charset="0"/>
                <a:hlinkClick r:id="rId9" tooltip="Proterozoic"/>
              </a:rPr>
              <a:t>Proterozoic</a:t>
            </a:r>
            <a:r>
              <a:rPr lang="en-US" dirty="0" err="1">
                <a:solidFill>
                  <a:srgbClr val="0B0080"/>
                </a:solidFill>
                <a:latin typeface="Arial" panose="020B0604020202020204" pitchFamily="34" charset="0"/>
                <a:hlinkClick r:id="rId10" tooltip="Craton"/>
              </a:rPr>
              <a:t>cratons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between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11" tooltip="Granite"/>
              </a:rPr>
              <a:t>granite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and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12" tooltip="Gneiss"/>
              </a:rPr>
              <a:t>gneiss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</a:rPr>
              <a:t>bodies</a:t>
            </a:r>
          </a:p>
          <a:p>
            <a:pPr algn="just"/>
            <a:endParaRPr lang="en-US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Greenstone belts have been interpreted as having formed at ancient oceanic spreading centers and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3" tooltip="Island arc"/>
              </a:rPr>
              <a:t>island arc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4" tooltip="Terrane"/>
              </a:rPr>
              <a:t>terranes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sland arc beshi and kuroko depos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2591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1271" y="-20041"/>
            <a:ext cx="4572000" cy="4801314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The </a:t>
            </a:r>
            <a:r>
              <a:rPr lang="en-US" b="1" dirty="0">
                <a:solidFill>
                  <a:srgbClr val="252525"/>
                </a:solidFill>
                <a:latin typeface="Arial" panose="020B0604020202020204" pitchFamily="34" charset="0"/>
              </a:rPr>
              <a:t>Iberian Pyrite Belt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is a vast geographical area with particular geological features that stretches along much of the south of the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2" tooltip="Iberian Peninsula"/>
              </a:rPr>
              <a:t>Iberian Peninsula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, from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3" tooltip="Portugal"/>
              </a:rPr>
              <a:t>Portugal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to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4" tooltip="Spain"/>
              </a:rPr>
              <a:t>Spain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. </a:t>
            </a:r>
            <a:endParaRPr lang="en-US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endParaRPr lang="en-US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</a:rPr>
              <a:t>It 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is about 250 km long and 30–50 km wide, running northwest to southeast from </a:t>
            </a:r>
            <a:r>
              <a:rPr lang="en-US" dirty="0" err="1">
                <a:solidFill>
                  <a:srgbClr val="0B0080"/>
                </a:solidFill>
                <a:latin typeface="Arial" panose="020B0604020202020204" pitchFamily="34" charset="0"/>
                <a:hlinkClick r:id="rId5" tooltip="Alcácer do Sal"/>
              </a:rPr>
              <a:t>Alcácer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5" tooltip="Alcácer do Sal"/>
              </a:rPr>
              <a:t> do Sal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(Portugal) to </a:t>
            </a:r>
            <a:r>
              <a:rPr lang="en-US" dirty="0" err="1">
                <a:solidFill>
                  <a:srgbClr val="0B0080"/>
                </a:solidFill>
                <a:latin typeface="Arial" panose="020B0604020202020204" pitchFamily="34" charset="0"/>
                <a:hlinkClick r:id="rId6" tooltip="Sevilla"/>
              </a:rPr>
              <a:t>Sevilla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(Spain</a:t>
            </a:r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</a:rPr>
              <a:t>)</a:t>
            </a:r>
            <a:endParaRPr lang="en-US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endParaRPr lang="en-US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Iberian Pyrite Belt was formed 350 million years ago in the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 tooltip="Devonian"/>
              </a:rPr>
              <a:t>Devonian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Period, connected to active and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8" tooltip="Hydrothermal"/>
              </a:rPr>
              <a:t>hydrothermal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volcanism that led to the formation of a volcanic-sedimentary complex</a:t>
            </a:r>
          </a:p>
        </p:txBody>
      </p:sp>
      <p:pic>
        <p:nvPicPr>
          <p:cNvPr id="1026" name="Picture 2" descr="https://upload.wikimedia.org/wikipedia/commons/3/31/IPB_zo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127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BERIAN PYRITE BE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2245690" cy="310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2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SOURCE OF FLUIDS, METALS &amp; SULPHUR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sz="2800" dirty="0" smtClean="0"/>
              <a:t>FLUIDS ARE MOSTLY DERIVED FROM </a:t>
            </a:r>
            <a:r>
              <a:rPr lang="en-GB" sz="2800" b="1" dirty="0" smtClean="0">
                <a:solidFill>
                  <a:srgbClr val="FF0000"/>
                </a:solidFill>
              </a:rPr>
              <a:t>SEA WATER WITH MINOR INPUT FROM MAGMA</a:t>
            </a:r>
          </a:p>
          <a:p>
            <a:pPr algn="just"/>
            <a:endParaRPr lang="en-GB" sz="2800" dirty="0" smtClean="0"/>
          </a:p>
          <a:p>
            <a:pPr algn="just"/>
            <a:r>
              <a:rPr lang="en-GB" sz="2800" dirty="0" smtClean="0"/>
              <a:t>METALS ARE SOURCED FROM </a:t>
            </a:r>
            <a:r>
              <a:rPr lang="en-GB" sz="2800" b="1" dirty="0" smtClean="0">
                <a:solidFill>
                  <a:srgbClr val="FF0000"/>
                </a:solidFill>
              </a:rPr>
              <a:t>MAFFIC VOLCANIC ROCK </a:t>
            </a:r>
            <a:r>
              <a:rPr lang="en-GB" sz="2800" dirty="0" smtClean="0"/>
              <a:t>THROUGH WHICH </a:t>
            </a:r>
            <a:r>
              <a:rPr lang="en-GB" sz="2800" b="1" dirty="0" smtClean="0">
                <a:solidFill>
                  <a:srgbClr val="FF0000"/>
                </a:solidFill>
              </a:rPr>
              <a:t>HOT SEA WATER </a:t>
            </a:r>
            <a:r>
              <a:rPr lang="en-GB" sz="2800" dirty="0" smtClean="0"/>
              <a:t>PASSES</a:t>
            </a:r>
          </a:p>
          <a:p>
            <a:pPr algn="just"/>
            <a:endParaRPr lang="en-GB" sz="2800" dirty="0" smtClean="0"/>
          </a:p>
          <a:p>
            <a:pPr algn="just"/>
            <a:r>
              <a:rPr lang="en-GB" sz="2800" dirty="0" smtClean="0"/>
              <a:t>SULPHUR IS SOURCED BY </a:t>
            </a:r>
            <a:r>
              <a:rPr lang="en-GB" sz="2800" b="1" dirty="0" smtClean="0">
                <a:solidFill>
                  <a:srgbClr val="FF0000"/>
                </a:solidFill>
              </a:rPr>
              <a:t>REDUCTION OF SEA WATER SULPHATE TO SULPHIDE</a:t>
            </a:r>
            <a:r>
              <a:rPr lang="en-GB" sz="2800" b="1" dirty="0" smtClean="0"/>
              <a:t> </a:t>
            </a:r>
            <a:r>
              <a:rPr lang="en-GB" sz="2800" dirty="0" smtClean="0"/>
              <a:t>DURING FLUID-ROCK INTERACTION BEFORE VENTING </a:t>
            </a:r>
            <a:endParaRPr lang="en-GB" sz="2800" dirty="0" smtClean="0"/>
          </a:p>
          <a:p>
            <a:pPr algn="just"/>
            <a:endParaRPr lang="en-GB" sz="2800" dirty="0"/>
          </a:p>
          <a:p>
            <a:pPr algn="just"/>
            <a:r>
              <a:rPr lang="en-GB" sz="2800" dirty="0" smtClean="0"/>
              <a:t>Ended here on 16-07-19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METAL ZONATION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sz="2400" dirty="0" smtClean="0"/>
              <a:t>VMS DEPOSITS ARE CHARACTERISED BY A WELL DEVELOPED </a:t>
            </a:r>
            <a:r>
              <a:rPr lang="en-GB" sz="2400" dirty="0" smtClean="0">
                <a:solidFill>
                  <a:srgbClr val="FF0000"/>
                </a:solidFill>
              </a:rPr>
              <a:t>ZONATION DEFINED BY A SEQUENCE FROM </a:t>
            </a:r>
            <a:r>
              <a:rPr lang="en-GB" sz="2400" u="sng" dirty="0" smtClean="0">
                <a:solidFill>
                  <a:srgbClr val="FF0000"/>
                </a:solidFill>
              </a:rPr>
              <a:t>Fe</a:t>
            </a:r>
            <a:r>
              <a:rPr lang="en-GB" sz="2400" dirty="0" smtClean="0">
                <a:solidFill>
                  <a:srgbClr val="FF0000"/>
                </a:solidFill>
              </a:rPr>
              <a:t> TO </a:t>
            </a:r>
            <a:r>
              <a:rPr lang="en-GB" sz="2400" u="sng" dirty="0" smtClean="0">
                <a:solidFill>
                  <a:srgbClr val="FF0000"/>
                </a:solidFill>
              </a:rPr>
              <a:t>Fe-Cu</a:t>
            </a:r>
            <a:r>
              <a:rPr lang="en-GB" sz="2400" dirty="0" smtClean="0">
                <a:solidFill>
                  <a:srgbClr val="FF0000"/>
                </a:solidFill>
              </a:rPr>
              <a:t> TO </a:t>
            </a:r>
            <a:r>
              <a:rPr lang="en-GB" sz="2400" u="sng" dirty="0" smtClean="0">
                <a:solidFill>
                  <a:srgbClr val="FF0000"/>
                </a:solidFill>
              </a:rPr>
              <a:t>Cu-</a:t>
            </a:r>
            <a:r>
              <a:rPr lang="en-GB" sz="2400" u="sng" dirty="0" err="1" smtClean="0">
                <a:solidFill>
                  <a:srgbClr val="FF0000"/>
                </a:solidFill>
              </a:rPr>
              <a:t>Pb</a:t>
            </a:r>
            <a:r>
              <a:rPr lang="en-GB" sz="2400" u="sng" dirty="0" smtClean="0">
                <a:solidFill>
                  <a:srgbClr val="FF0000"/>
                </a:solidFill>
              </a:rPr>
              <a:t>-Zn</a:t>
            </a:r>
            <a:r>
              <a:rPr lang="en-GB" sz="2400" dirty="0" smtClean="0">
                <a:solidFill>
                  <a:srgbClr val="FF0000"/>
                </a:solidFill>
              </a:rPr>
              <a:t> TO </a:t>
            </a:r>
            <a:r>
              <a:rPr lang="en-GB" sz="2400" u="sng" dirty="0" err="1" smtClean="0">
                <a:solidFill>
                  <a:srgbClr val="FF0000"/>
                </a:solidFill>
              </a:rPr>
              <a:t>Pb</a:t>
            </a:r>
            <a:r>
              <a:rPr lang="en-GB" sz="2400" u="sng" dirty="0" smtClean="0">
                <a:solidFill>
                  <a:srgbClr val="FF0000"/>
                </a:solidFill>
              </a:rPr>
              <a:t>-Zn-</a:t>
            </a:r>
            <a:r>
              <a:rPr lang="en-GB" sz="2400" u="sng" dirty="0" err="1" smtClean="0">
                <a:solidFill>
                  <a:srgbClr val="FF0000"/>
                </a:solidFill>
              </a:rPr>
              <a:t>Ba</a:t>
            </a:r>
            <a:r>
              <a:rPr lang="en-GB" sz="2400" dirty="0" smtClean="0">
                <a:solidFill>
                  <a:srgbClr val="FF0000"/>
                </a:solidFill>
              </a:rPr>
              <a:t> BOTH VERTICALLY &amp; LATERALLY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THIS SEQUENCE REFLECTS THE </a:t>
            </a:r>
            <a:r>
              <a:rPr lang="en-GB" sz="2400" dirty="0" smtClean="0">
                <a:solidFill>
                  <a:srgbClr val="FF0000"/>
                </a:solidFill>
              </a:rPr>
              <a:t>VARIABLE SOLUBILITIES OF METALS AT PROGRESSIVELY LOWER T</a:t>
            </a:r>
          </a:p>
          <a:p>
            <a:pPr algn="just"/>
            <a:endParaRPr lang="en-GB" sz="2600" dirty="0" smtClean="0"/>
          </a:p>
          <a:p>
            <a:pPr algn="just"/>
            <a:r>
              <a:rPr lang="en-GB" sz="2600" dirty="0" smtClean="0"/>
              <a:t>DEVELOPMENT OF THIS ZONATION IS HOWEVER MORE COMPLEX &amp; REFLECTS:</a:t>
            </a:r>
          </a:p>
          <a:p>
            <a:pPr lvl="1" algn="just"/>
            <a:endParaRPr lang="en-GB" sz="2200" dirty="0" smtClean="0"/>
          </a:p>
          <a:p>
            <a:pPr lvl="1" algn="just"/>
            <a:r>
              <a:rPr lang="en-GB" sz="2200" dirty="0" smtClean="0"/>
              <a:t>EVOLUTION OF FLUIDS</a:t>
            </a:r>
          </a:p>
          <a:p>
            <a:pPr lvl="1" algn="just"/>
            <a:endParaRPr lang="en-GB" sz="2200" dirty="0" smtClean="0"/>
          </a:p>
          <a:p>
            <a:pPr lvl="1" algn="just"/>
            <a:r>
              <a:rPr lang="en-GB" sz="2200" dirty="0" smtClean="0"/>
              <a:t>GROWTH MECHANISM OF SULPHIDES MOUND WITH TIME</a:t>
            </a:r>
            <a:endParaRPr lang="en-GB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dirty="0" smtClean="0"/>
              <a:t>TRANSPORT MECHANISMS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/>
          </a:bodyPr>
          <a:lstStyle/>
          <a:p>
            <a:pPr algn="just"/>
            <a:r>
              <a:rPr lang="en-GB" sz="2400" b="1" dirty="0" smtClean="0">
                <a:solidFill>
                  <a:srgbClr val="FF0000"/>
                </a:solidFill>
              </a:rPr>
              <a:t>LOW T FLUIDS </a:t>
            </a:r>
            <a:r>
              <a:rPr lang="en-GB" sz="2400" dirty="0" smtClean="0"/>
              <a:t>WOULD </a:t>
            </a:r>
            <a:r>
              <a:rPr lang="en-GB" sz="2400" b="1" dirty="0" smtClean="0">
                <a:solidFill>
                  <a:srgbClr val="FF0000"/>
                </a:solidFill>
              </a:rPr>
              <a:t>NOT PROMOTE DISSOLUTION </a:t>
            </a:r>
            <a:r>
              <a:rPr lang="en-GB" sz="2400" dirty="0" smtClean="0"/>
              <a:t>OF MUCH BASE METALS THOUGH SUCH FLUIDS COULD TRANSPORT </a:t>
            </a:r>
            <a:r>
              <a:rPr lang="en-GB" sz="2400" b="1" dirty="0" smtClean="0">
                <a:solidFill>
                  <a:srgbClr val="FF0000"/>
                </a:solidFill>
              </a:rPr>
              <a:t>SULPHATE COMPLEXES &amp; PRECIPITATE ANHYDRITE OR BARITE ON MIXING WITH SEA WATER (“WHITE SMOKERS”)</a:t>
            </a:r>
          </a:p>
          <a:p>
            <a:pPr algn="just"/>
            <a:r>
              <a:rPr lang="en-GB" sz="2400" dirty="0" smtClean="0"/>
              <a:t> </a:t>
            </a:r>
          </a:p>
          <a:p>
            <a:pPr algn="just"/>
            <a:r>
              <a:rPr lang="en-GB" sz="2400" dirty="0" smtClean="0"/>
              <a:t>AT Ts OF ABOUT </a:t>
            </a:r>
            <a:r>
              <a:rPr lang="en-GB" sz="2400" b="1" dirty="0" smtClean="0">
                <a:solidFill>
                  <a:srgbClr val="FF0000"/>
                </a:solidFill>
              </a:rPr>
              <a:t>250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o</a:t>
            </a:r>
            <a:r>
              <a:rPr lang="en-GB" sz="2400" b="1" dirty="0" smtClean="0">
                <a:solidFill>
                  <a:srgbClr val="FF0000"/>
                </a:solidFill>
              </a:rPr>
              <a:t>C SOLUBILITIES OF </a:t>
            </a:r>
            <a:r>
              <a:rPr lang="en-GB" sz="2400" b="1" dirty="0" err="1" smtClean="0">
                <a:solidFill>
                  <a:srgbClr val="FF0000"/>
                </a:solidFill>
              </a:rPr>
              <a:t>Pb</a:t>
            </a:r>
            <a:r>
              <a:rPr lang="en-GB" sz="2400" b="1" dirty="0" smtClean="0">
                <a:solidFill>
                  <a:srgbClr val="FF0000"/>
                </a:solidFill>
              </a:rPr>
              <a:t> &amp; Zn AS CHLORIDE COMPLEXES WOULD BE HIGH REACHING 100 </a:t>
            </a:r>
            <a:r>
              <a:rPr lang="en-GB" sz="2400" b="1" dirty="0" err="1" smtClean="0">
                <a:solidFill>
                  <a:srgbClr val="FF0000"/>
                </a:solidFill>
              </a:rPr>
              <a:t>ppm</a:t>
            </a:r>
            <a:endParaRPr lang="en-GB" sz="2400" b="1" dirty="0" smtClean="0">
              <a:solidFill>
                <a:srgbClr val="FF0000"/>
              </a:solidFill>
            </a:endParaRPr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AS FLUIDS EVOLVE TO </a:t>
            </a:r>
            <a:r>
              <a:rPr lang="en-GB" sz="2400" b="1" dirty="0" smtClean="0">
                <a:solidFill>
                  <a:srgbClr val="FF0000"/>
                </a:solidFill>
              </a:rPr>
              <a:t>HIGHER Ts (250 – 300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o</a:t>
            </a:r>
            <a:r>
              <a:rPr lang="en-GB" sz="2400" b="1" dirty="0" smtClean="0">
                <a:solidFill>
                  <a:srgbClr val="FF0000"/>
                </a:solidFill>
              </a:rPr>
              <a:t>C) THEY ARE CAPABLE OF </a:t>
            </a:r>
            <a:r>
              <a:rPr lang="en-GB" sz="2400" b="1" dirty="0" smtClean="0">
                <a:solidFill>
                  <a:srgbClr val="FF0000"/>
                </a:solidFill>
              </a:rPr>
              <a:t>CARRYING </a:t>
            </a:r>
            <a:r>
              <a:rPr lang="en-GB" sz="2400" b="1" dirty="0" smtClean="0">
                <a:solidFill>
                  <a:srgbClr val="FF0000"/>
                </a:solidFill>
              </a:rPr>
              <a:t>SIGNIFICANT AMOUNTS OF Cu AS A CHLORIDE COMPLEX &amp; PRECIPITATE Cp IN THE FOOTWALL STOCKWORK ZONE &amp; AT THE BASE OF MASSIVE SULPHIDE MOUND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algn="just"/>
            <a:r>
              <a:rPr lang="en-GB" sz="2800" dirty="0" smtClean="0"/>
              <a:t>AT </a:t>
            </a:r>
            <a:r>
              <a:rPr lang="en-GB" sz="2800" b="1" dirty="0" smtClean="0">
                <a:solidFill>
                  <a:srgbClr val="FF0000"/>
                </a:solidFill>
              </a:rPr>
              <a:t>STILL HIGHER Ts (300-350</a:t>
            </a:r>
            <a:r>
              <a:rPr lang="en-GB" sz="2800" b="1" baseline="30000" dirty="0" smtClean="0">
                <a:solidFill>
                  <a:srgbClr val="FF0000"/>
                </a:solidFill>
              </a:rPr>
              <a:t>o</a:t>
            </a:r>
            <a:r>
              <a:rPr lang="en-GB" sz="2800" b="1" dirty="0" smtClean="0">
                <a:solidFill>
                  <a:srgbClr val="FF0000"/>
                </a:solidFill>
              </a:rPr>
              <a:t>C) Cu &amp; Au ARE IN SOLUTION AS CHLORIDE COMPLEXES PRODUCING Cp PRECIPITATION WITH Au &amp; PYRITE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 smtClean="0">
                <a:solidFill>
                  <a:srgbClr val="FF0000"/>
                </a:solidFill>
              </a:rPr>
              <a:t>BIOLOGICALLY MEDIATED PRECIPITATION MECHANISM E.G. INVOLVING SULPHIDE-REDUCING BACTERIA</a:t>
            </a:r>
            <a:r>
              <a:rPr lang="en-GB" sz="2800" dirty="0" smtClean="0"/>
              <a:t> IN EXHALATIVE VENT PROCESSES ARE LIKELY TO BE IMPORTANT FACTORS IN FORMATION OF VMS DEPOSITS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"/>
          <a:stretch>
            <a:fillRect/>
          </a:stretch>
        </p:blipFill>
        <p:spPr bwMode="auto">
          <a:xfrm>
            <a:off x="467544" y="260648"/>
            <a:ext cx="8183563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949280"/>
            <a:ext cx="77768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VMS DEPOSIT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899"/>
            <a:ext cx="8380606" cy="66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2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IMPORTANCE OF VMS DEPOSITS</a:t>
            </a:r>
            <a:endParaRPr lang="en-US" dirty="0"/>
          </a:p>
        </p:txBody>
      </p:sp>
      <p:pic>
        <p:nvPicPr>
          <p:cNvPr id="17" name="Picture 16" descr="http://ars.els-cdn.com/content/image/1-s2.0-S0169136806000412-gr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0" b="52113"/>
          <a:stretch>
            <a:fillRect/>
          </a:stretch>
        </p:blipFill>
        <p:spPr bwMode="auto">
          <a:xfrm>
            <a:off x="179512" y="1196752"/>
            <a:ext cx="3429941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ars.els-cdn.com/content/image/1-s2.0-S0169136806000412-gr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4156" r="54398" b="51469"/>
          <a:stretch>
            <a:fillRect/>
          </a:stretch>
        </p:blipFill>
        <p:spPr bwMode="auto">
          <a:xfrm>
            <a:off x="4932040" y="1343063"/>
            <a:ext cx="3272613" cy="25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72202" y="103783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Pb</a:t>
            </a:r>
            <a:r>
              <a:rPr lang="en-US" dirty="0" smtClean="0"/>
              <a:t>-Zn Resources</a:t>
            </a:r>
            <a:endParaRPr lang="en-US" dirty="0"/>
          </a:p>
        </p:txBody>
      </p:sp>
      <p:pic>
        <p:nvPicPr>
          <p:cNvPr id="20" name="Picture 2" descr="http://ars.els-cdn.com/content/image/1-s2.0-S0169136806000412-gr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6" r="52089" b="-1463"/>
          <a:stretch>
            <a:fillRect/>
          </a:stretch>
        </p:blipFill>
        <p:spPr bwMode="auto">
          <a:xfrm>
            <a:off x="2627784" y="3699012"/>
            <a:ext cx="3672408" cy="303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9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/>
          <a:lstStyle/>
          <a:p>
            <a:r>
              <a:rPr lang="en-US" dirty="0" smtClean="0"/>
              <a:t>MINERALOGY &amp; CHEMICAL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13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20472" cy="65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13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38" y="692696"/>
            <a:ext cx="9182292" cy="46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986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1520" y="980728"/>
            <a:ext cx="8712968" cy="4968552"/>
            <a:chOff x="251520" y="980728"/>
            <a:chExt cx="8712968" cy="4968552"/>
          </a:xfrm>
        </p:grpSpPr>
        <p:pic>
          <p:nvPicPr>
            <p:cNvPr id="2050" name="Picture 2" descr="Image result for fluid inclusion data for the volcanogenic massive sulphide deposit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80728"/>
              <a:ext cx="8712968" cy="496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1259632" y="4869160"/>
              <a:ext cx="3960440" cy="72008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483768" y="2636912"/>
              <a:ext cx="0" cy="2952328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187624" y="3933056"/>
              <a:ext cx="3960440" cy="72008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35896" y="2636912"/>
              <a:ext cx="0" cy="2952328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0374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sotopic data for the volcanogenic massive sulphide depos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3728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602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817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910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n-US" dirty="0" smtClean="0"/>
              <a:t>VMS DEPOSITS ARE SOURCES OF MAINLY </a:t>
            </a:r>
            <a:r>
              <a:rPr lang="en-US" dirty="0" err="1" smtClean="0"/>
              <a:t>Pb</a:t>
            </a:r>
            <a:r>
              <a:rPr lang="en-US" dirty="0" smtClean="0"/>
              <a:t> &amp; Zn &amp; TO LESSER EXTENT Cu &amp; Au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VMS DEPOSITS ARE OF HYDROTHERMAL ORIGIN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93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ore minerals for the volcanogenic massive sulphide depos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51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570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1074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6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Electromagnetics (both airborne and ground) because of contracts in conductivity between massive sulphides and the host rocks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7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rade-tonn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6807" r="2390"/>
          <a:stretch>
            <a:fillRect/>
          </a:stretch>
        </p:blipFill>
        <p:spPr bwMode="auto">
          <a:xfrm>
            <a:off x="179512" y="764704"/>
            <a:ext cx="865346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3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BLACK SMOKERS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904656"/>
          </a:xfrm>
        </p:spPr>
        <p:txBody>
          <a:bodyPr>
            <a:normAutofit/>
          </a:bodyPr>
          <a:lstStyle/>
          <a:p>
            <a:pPr algn="just"/>
            <a:r>
              <a:rPr lang="en-GB" sz="2400" dirty="0" smtClean="0"/>
              <a:t>A </a:t>
            </a:r>
            <a:r>
              <a:rPr lang="en-GB" sz="2400" b="1" dirty="0" smtClean="0">
                <a:solidFill>
                  <a:srgbClr val="FF0000"/>
                </a:solidFill>
              </a:rPr>
              <a:t>MODERN ANALOGUE </a:t>
            </a:r>
            <a:r>
              <a:rPr lang="en-GB" sz="2400" dirty="0" smtClean="0"/>
              <a:t>TO VMS DEPOSIT FORMATION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ARE </a:t>
            </a:r>
            <a:r>
              <a:rPr lang="en-GB" sz="2400" b="1" dirty="0" smtClean="0">
                <a:solidFill>
                  <a:srgbClr val="FF0000"/>
                </a:solidFill>
              </a:rPr>
              <a:t>HOT (UPTO 400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o</a:t>
            </a:r>
            <a:r>
              <a:rPr lang="en-GB" sz="2400" b="1" dirty="0" smtClean="0">
                <a:solidFill>
                  <a:srgbClr val="FF0000"/>
                </a:solidFill>
              </a:rPr>
              <a:t>C), METAL-CHARGED, REDUCED &amp; SLIGHTLY ACIDIC HYDROTHERMAL FLUIDS </a:t>
            </a:r>
            <a:r>
              <a:rPr lang="en-GB" sz="2400" dirty="0" smtClean="0"/>
              <a:t>THAT VENT ONTO THE </a:t>
            </a:r>
            <a:r>
              <a:rPr lang="en-GB" sz="2400" b="1" dirty="0" smtClean="0">
                <a:solidFill>
                  <a:srgbClr val="FF0000"/>
                </a:solidFill>
              </a:rPr>
              <a:t>SEA FLOOR IN ZONES OF EXTENSION &amp; ACTIVE VOLCANISM  ALONG MID-OCEANIC RIDGES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FLUIDS ORIGINATE FROM </a:t>
            </a:r>
            <a:r>
              <a:rPr lang="en-GB" sz="2400" b="1" dirty="0" smtClean="0">
                <a:solidFill>
                  <a:srgbClr val="FF0000"/>
                </a:solidFill>
              </a:rPr>
              <a:t>COLD (2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o</a:t>
            </a:r>
            <a:r>
              <a:rPr lang="en-GB" sz="2400" b="1" dirty="0" smtClean="0">
                <a:solidFill>
                  <a:srgbClr val="FF0000"/>
                </a:solidFill>
              </a:rPr>
              <a:t>C), ALKALINE, OXIDIZING &amp; METAL-DEFICIENT SEA WATER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smtClean="0"/>
              <a:t>BY CIRCULATING THROUGH THE </a:t>
            </a:r>
            <a:r>
              <a:rPr lang="en-GB" sz="2400" b="1" dirty="0" smtClean="0">
                <a:solidFill>
                  <a:srgbClr val="FF0000"/>
                </a:solidFill>
              </a:rPr>
              <a:t>BASALTIC OCEANIC CRUST FLUIDS SCAVENGE METALS TO FORM HYDROTHERMAL SOLUTIONS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algn="just"/>
            <a:r>
              <a:rPr lang="en-GB" sz="2400" dirty="0" smtClean="0"/>
              <a:t>BLACK SMOKER FLUIDS USUALLY VENT THROUGH TUBE-LIKE STRUCTURES CALLED CHIMNEYS CREATED FROM A </a:t>
            </a:r>
            <a:r>
              <a:rPr lang="en-GB" sz="2400" b="1" dirty="0" smtClean="0">
                <a:solidFill>
                  <a:srgbClr val="FF0000"/>
                </a:solidFill>
              </a:rPr>
              <a:t>MIXTURE OF </a:t>
            </a:r>
            <a:r>
              <a:rPr lang="en-GB" sz="2400" b="1" u="sng" dirty="0" smtClean="0">
                <a:solidFill>
                  <a:srgbClr val="FF0000"/>
                </a:solidFill>
              </a:rPr>
              <a:t>ANHYDRITE, BARITE &amp; SULPHIDE</a:t>
            </a:r>
            <a:r>
              <a:rPr lang="en-GB" sz="2400" b="1" dirty="0" smtClean="0">
                <a:solidFill>
                  <a:srgbClr val="FF0000"/>
                </a:solidFill>
              </a:rPr>
              <a:t> SUCH AS PYRITE, PYRRHOTITE, CHALCOPYRITE &amp; SPHALERITE </a:t>
            </a:r>
            <a:r>
              <a:rPr lang="en-GB" sz="2400" b="1" u="sng" dirty="0" smtClean="0">
                <a:solidFill>
                  <a:srgbClr val="FF0000"/>
                </a:solidFill>
              </a:rPr>
              <a:t>&amp; OPALINE SILICA</a:t>
            </a:r>
          </a:p>
          <a:p>
            <a:pPr algn="just"/>
            <a:endParaRPr lang="en-GB" sz="2400" dirty="0" smtClean="0"/>
          </a:p>
          <a:p>
            <a:pPr algn="just"/>
            <a:r>
              <a:rPr lang="en-GB" sz="2400" dirty="0" smtClean="0"/>
              <a:t>BS VENTING ALONG </a:t>
            </a:r>
            <a:r>
              <a:rPr lang="en-GB" sz="2400" b="1" dirty="0" smtClean="0">
                <a:solidFill>
                  <a:srgbClr val="FF0000"/>
                </a:solidFill>
              </a:rPr>
              <a:t>MID-OCEANIC RIDGES </a:t>
            </a:r>
            <a:r>
              <a:rPr lang="en-GB" sz="2400" dirty="0" smtClean="0"/>
              <a:t>REPRESENTS A DIRECT ANALOGUE FOR ONE SPECIFIC TYPE OF VMS FAMILY OF DEPOSITS, </a:t>
            </a:r>
            <a:r>
              <a:rPr lang="en-GB" sz="2400" b="1" dirty="0" smtClean="0">
                <a:solidFill>
                  <a:srgbClr val="FF0000"/>
                </a:solidFill>
              </a:rPr>
              <a:t>OPHIOLITE-HOSTED Cu-Zn DEPOSITS SUCH AS </a:t>
            </a:r>
            <a:r>
              <a:rPr lang="en-GB" sz="2400" b="1" u="sng" dirty="0" smtClean="0">
                <a:solidFill>
                  <a:srgbClr val="0070C0"/>
                </a:solidFill>
              </a:rPr>
              <a:t>THE TROODOS MASSIF IN CYPRUS </a:t>
            </a:r>
          </a:p>
          <a:p>
            <a:pPr algn="just"/>
            <a:endParaRPr lang="en-GB" sz="2400" dirty="0"/>
          </a:p>
          <a:p>
            <a:pPr algn="just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Temp Files\Scanned Fotos\Ore Forming\Diagram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3579" y="2287734"/>
            <a:ext cx="6890421" cy="4453633"/>
          </a:xfrm>
          <a:prstGeom prst="rect">
            <a:avLst/>
          </a:prstGeom>
          <a:noFill/>
        </p:spPr>
      </p:pic>
      <p:pic>
        <p:nvPicPr>
          <p:cNvPr id="3" name="Picture 4" descr="Image result for black smo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292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60032" y="0"/>
            <a:ext cx="4283968" cy="2348880"/>
            <a:chOff x="3748088" y="1535113"/>
            <a:chExt cx="5195887" cy="296862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088" y="1535113"/>
              <a:ext cx="5195887" cy="296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3927475" y="2087563"/>
              <a:ext cx="15970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Arial" panose="020B0604020202020204" pitchFamily="34" charset="0"/>
                </a:rPr>
                <a:t>Chalcopyrite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451350" y="3394075"/>
              <a:ext cx="13287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Sphalerite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6424613" y="2928938"/>
              <a:ext cx="83343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Pyrite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7440613" y="1795463"/>
              <a:ext cx="12573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chemeClr val="bg2"/>
                  </a:solidFill>
                  <a:latin typeface="Arial" panose="020B0604020202020204" pitchFamily="34" charset="0"/>
                </a:rPr>
                <a:t>Anhydrite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roodos ophiolite complex of cyp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92888" cy="600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203848" y="5013176"/>
            <a:ext cx="1080120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13139</TotalTime>
  <Words>646</Words>
  <Application>Microsoft Office PowerPoint</Application>
  <PresentationFormat>On-screen Show (4:3)</PresentationFormat>
  <Paragraphs>93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VOLCANOGENIC MASSIVE SULPHIDE (VMS) DEPOSITS</vt:lpstr>
      <vt:lpstr>INTRODUCTION</vt:lpstr>
      <vt:lpstr>IMPORTANCE OF VMS DEPOSITS</vt:lpstr>
      <vt:lpstr>PowerPoint Presentation</vt:lpstr>
      <vt:lpstr>PowerPoint Presentation</vt:lpstr>
      <vt:lpstr>BLACK SMOKERS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DEPOSIT GEOMETRY</vt:lpstr>
      <vt:lpstr>PowerPoint Presentation</vt:lpstr>
      <vt:lpstr>PowerPoint Presentation</vt:lpstr>
      <vt:lpstr>PowerPoint Presentation</vt:lpstr>
      <vt:lpstr>EXAMPLE DEPOSITS</vt:lpstr>
      <vt:lpstr>PowerPoint Presentation</vt:lpstr>
      <vt:lpstr>PowerPoint Presentation</vt:lpstr>
      <vt:lpstr>PowerPoint Presentation</vt:lpstr>
      <vt:lpstr>SOURCE OF FLUIDS, METALS &amp; SULPHUR</vt:lpstr>
      <vt:lpstr>METAL ZONATION</vt:lpstr>
      <vt:lpstr>PowerPoint Presentation</vt:lpstr>
      <vt:lpstr>TRANSPORT MECHANISMS</vt:lpstr>
      <vt:lpstr>PowerPoint Presentation</vt:lpstr>
      <vt:lpstr>PowerPoint Presentation</vt:lpstr>
      <vt:lpstr>PowerPoint Presentation</vt:lpstr>
      <vt:lpstr>MINERALOGY &amp; CHEMICAL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</vt:lpstr>
      <vt:lpstr>PowerPoint Presentation</vt:lpstr>
      <vt:lpstr>PowerPoint Presentation</vt:lpstr>
      <vt:lpstr>EXPLORATION METHODS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osbert sikazwe</cp:lastModifiedBy>
  <cp:revision>92</cp:revision>
  <dcterms:created xsi:type="dcterms:W3CDTF">2011-02-22T04:36:19Z</dcterms:created>
  <dcterms:modified xsi:type="dcterms:W3CDTF">2019-07-23T06:04:13Z</dcterms:modified>
</cp:coreProperties>
</file>