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67" r:id="rId6"/>
    <p:sldId id="259" r:id="rId7"/>
    <p:sldId id="268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5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5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25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60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88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82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57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03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96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42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24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B0722-0B6A-437C-A55C-E96255C60798}" type="datetimeFigureOut">
              <a:rPr lang="en-GB" smtClean="0"/>
              <a:t>30/11/2015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24AE3-D712-4FB7-907C-29FA0E758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5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4590" y="2785055"/>
            <a:ext cx="10948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FF0000"/>
                </a:solidFill>
              </a:rPr>
              <a:t>INTRODUCTION TO THE </a:t>
            </a:r>
            <a:r>
              <a:rPr lang="en-US" altLang="en-US" sz="3600" b="1" dirty="0" smtClean="0">
                <a:solidFill>
                  <a:srgbClr val="FF0000"/>
                </a:solidFill>
              </a:rPr>
              <a:t> GENERAL GEOLOGY OF ZAMBIA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33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185305"/>
              </p:ext>
            </p:extLst>
          </p:nvPr>
        </p:nvGraphicFramePr>
        <p:xfrm>
          <a:off x="3052294" y="190785"/>
          <a:ext cx="7276562" cy="655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Artwork" r:id="rId3" imgW="4296375" imgH="3866667" progId="Adobe.Illustrator.7">
                  <p:embed/>
                </p:oleObj>
              </mc:Choice>
              <mc:Fallback>
                <p:oleObj name="Artwork" r:id="rId3" imgW="4296375" imgH="3866667" progId="Adobe.Illustrator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294" y="190785"/>
                        <a:ext cx="7276562" cy="6550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09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44"/>
            <a:ext cx="10515600" cy="4351338"/>
          </a:xfrm>
        </p:spPr>
        <p:txBody>
          <a:bodyPr/>
          <a:lstStyle/>
          <a:p>
            <a:r>
              <a:rPr lang="en-GB" altLang="en-US" sz="3200" b="1" i="1" dirty="0" smtClean="0">
                <a:cs typeface="Times New Roman" panose="02020603050405020304" pitchFamily="18" charset="0"/>
              </a:rPr>
              <a:t>KALAHARI Group, which consists of 100m of continental sandstones and mudstones of Cretaceous Age - mostly in Western Zambia and within the mid-Zambezi Valley</a:t>
            </a:r>
            <a:endParaRPr lang="en-US" altLang="en-US" sz="3200" b="1" i="1" dirty="0" smtClean="0">
              <a:cs typeface="Times New Roman" panose="02020603050405020304" pitchFamily="18" charset="0"/>
            </a:endParaRPr>
          </a:p>
          <a:p>
            <a:r>
              <a:rPr lang="en-GB" altLang="en-US" sz="3200" b="1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Followed by </a:t>
            </a:r>
            <a:r>
              <a:rPr lang="en-GB" altLang="en-US" sz="3200" b="1" i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aeolian</a:t>
            </a:r>
            <a:r>
              <a:rPr lang="en-GB" altLang="en-US" sz="3200" b="1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sands and </a:t>
            </a:r>
            <a:r>
              <a:rPr lang="en-GB" altLang="en-US" sz="3200" b="1" i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epiclastic</a:t>
            </a:r>
            <a:r>
              <a:rPr lang="en-GB" altLang="en-US" sz="3200" b="1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sediments of Quaternary to Present Age </a:t>
            </a:r>
            <a:endParaRPr lang="en-US" altLang="en-US" sz="3200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663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                      TECTONIC EVENTS</a:t>
            </a:r>
            <a:br>
              <a:rPr lang="en-US" altLang="en-US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UBENDIAN OROGENY: c2000-1800 Ma</a:t>
            </a:r>
            <a:br>
              <a:rPr lang="en-US" altLang="en-US" b="1" dirty="0" smtClean="0">
                <a:solidFill>
                  <a:srgbClr val="FF0000"/>
                </a:solidFill>
                <a:latin typeface="Times Roman"/>
              </a:rPr>
            </a:br>
            <a:r>
              <a:rPr lang="en-US" altLang="en-US" b="1" dirty="0" smtClean="0">
                <a:latin typeface="Times Roman"/>
              </a:rPr>
              <a:t>Generated the NW-SE trending fold belt of high grade metamorphic rocks that demarcates the north-eastern margin of the Bangweulu Block</a:t>
            </a:r>
          </a:p>
          <a:p>
            <a:pPr marL="0" indent="0">
              <a:buNone/>
            </a:pPr>
            <a:endParaRPr lang="en-US" altLang="en-US" b="1" dirty="0" smtClean="0">
              <a:latin typeface="Times Roman"/>
            </a:endParaRPr>
          </a:p>
          <a:p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IRUMIDE OROGENY: 1350- 1100 Ma</a:t>
            </a:r>
            <a:br>
              <a:rPr lang="en-US" altLang="en-US" b="1" dirty="0" smtClean="0">
                <a:solidFill>
                  <a:srgbClr val="FF0000"/>
                </a:solidFill>
                <a:latin typeface="Times Roman"/>
              </a:rPr>
            </a:br>
            <a:r>
              <a:rPr lang="en-US" altLang="en-US" b="1" dirty="0" smtClean="0">
                <a:latin typeface="Times Roman"/>
              </a:rPr>
              <a:t>Generated the NE-SW to east, north-east trending extensive folding and shearing of Basement &amp; Muva Rocks in Central &amp; Eastern Zambia.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089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7730"/>
            <a:ext cx="10515600" cy="5829233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LOMAMIAN AND LUFILIAN OROGENIES: c 950-450 Ma (Broadly termed Pan-African Orogeny)</a:t>
            </a:r>
            <a:br>
              <a:rPr lang="en-US" altLang="en-US" b="1" dirty="0" smtClean="0">
                <a:solidFill>
                  <a:srgbClr val="FF0000"/>
                </a:solidFill>
                <a:latin typeface="Times Roman"/>
              </a:rPr>
            </a:br>
            <a:r>
              <a:rPr lang="en-US" altLang="en-US" b="1" dirty="0" smtClean="0">
                <a:latin typeface="Times Roman"/>
              </a:rPr>
              <a:t>represents a complex series of tectonic and thermal events which led to the NW-SE trending fold belt of high TWO structural domains:</a:t>
            </a:r>
          </a:p>
          <a:p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The </a:t>
            </a:r>
            <a:r>
              <a:rPr lang="en-US" altLang="en-US" b="1" dirty="0" err="1" smtClean="0">
                <a:solidFill>
                  <a:srgbClr val="FF0000"/>
                </a:solidFill>
                <a:latin typeface="Times Roman"/>
              </a:rPr>
              <a:t>Lufilian</a:t>
            </a:r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 Arc and the Zambezi-Mozambique Belts </a:t>
            </a:r>
            <a:r>
              <a:rPr lang="en-US" altLang="en-US" b="1" dirty="0" smtClean="0">
                <a:latin typeface="Times Roman"/>
              </a:rPr>
              <a:t>separated by the </a:t>
            </a:r>
            <a:r>
              <a:rPr lang="en-US" altLang="en-US" b="1" dirty="0" err="1" smtClean="0">
                <a:latin typeface="Times Roman"/>
              </a:rPr>
              <a:t>Mwembeshi</a:t>
            </a:r>
            <a:r>
              <a:rPr lang="en-US" altLang="en-US" b="1" dirty="0" smtClean="0">
                <a:latin typeface="Times Roman"/>
              </a:rPr>
              <a:t> Shear Zone</a:t>
            </a:r>
          </a:p>
          <a:p>
            <a:endParaRPr lang="en-US" altLang="en-US" b="1" dirty="0" smtClean="0">
              <a:latin typeface="Times Roman"/>
            </a:endParaRPr>
          </a:p>
          <a:p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KAROO RIFTING </a:t>
            </a:r>
            <a:r>
              <a:rPr lang="en-US" altLang="en-US" b="1" dirty="0" smtClean="0">
                <a:latin typeface="Times Roman"/>
              </a:rPr>
              <a:t>associated with the break-up of Gondwanaland during PERMIAN followed by opening of the proto-Indian Ocean in the Jurassic</a:t>
            </a:r>
          </a:p>
          <a:p>
            <a:r>
              <a:rPr lang="en-US" altLang="en-US" b="1" dirty="0" smtClean="0">
                <a:solidFill>
                  <a:srgbClr val="FF0000"/>
                </a:solidFill>
                <a:latin typeface="Times Roman"/>
              </a:rPr>
              <a:t>RIFTING </a:t>
            </a:r>
            <a:r>
              <a:rPr lang="en-US" altLang="en-US" b="1" dirty="0" smtClean="0">
                <a:latin typeface="Times Roman"/>
              </a:rPr>
              <a:t>related to the development of the East African Rift system in the Cretaceous and early Tertiary times</a:t>
            </a:r>
          </a:p>
          <a:p>
            <a:r>
              <a:rPr lang="en-US" altLang="en-US" b="1" dirty="0" smtClean="0">
                <a:solidFill>
                  <a:srgbClr val="0000CC"/>
                </a:solidFill>
                <a:latin typeface="Times Roman"/>
              </a:rPr>
              <a:t>ALL this RIFTING led to the eruption of the Karoo </a:t>
            </a:r>
            <a:r>
              <a:rPr lang="en-US" altLang="en-US" b="1" dirty="0" err="1" smtClean="0">
                <a:solidFill>
                  <a:srgbClr val="0000CC"/>
                </a:solidFill>
                <a:latin typeface="Times Roman"/>
              </a:rPr>
              <a:t>Batoka</a:t>
            </a:r>
            <a:r>
              <a:rPr lang="en-US" altLang="en-US" b="1" dirty="0" smtClean="0">
                <a:solidFill>
                  <a:srgbClr val="0000CC"/>
                </a:solidFill>
                <a:latin typeface="Times Roman"/>
              </a:rPr>
              <a:t> Basalts</a:t>
            </a:r>
            <a:endParaRPr lang="en-US" altLang="en-US" b="1" dirty="0" smtClean="0">
              <a:latin typeface="Times Roman"/>
            </a:endParaRPr>
          </a:p>
          <a:p>
            <a:endParaRPr lang="en-US" altLang="en-US" dirty="0" smtClean="0">
              <a:latin typeface="Times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493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0000CC"/>
                </a:solidFill>
                <a:latin typeface="Times Roman"/>
              </a:rPr>
              <a:t>These events gave rise to wide SPECTRUM of MINERAL &amp; ENERGY RESOURCES</a:t>
            </a:r>
            <a:endParaRPr lang="en-US" altLang="en-US" b="1" dirty="0" smtClean="0">
              <a:latin typeface="Times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0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215593"/>
              </p:ext>
            </p:extLst>
          </p:nvPr>
        </p:nvGraphicFramePr>
        <p:xfrm>
          <a:off x="4218904" y="721217"/>
          <a:ext cx="4752975" cy="563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Artwork" r:id="rId3" imgW="5838095" imgH="6916115" progId="Adobe.Illustrator.7">
                  <p:embed/>
                </p:oleObj>
              </mc:Choice>
              <mc:Fallback>
                <p:oleObj name="Artwork" r:id="rId3" imgW="5838095" imgH="6916115" progId="Adobe.Illustrator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904" y="721217"/>
                        <a:ext cx="4752975" cy="563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965982" y="41856"/>
            <a:ext cx="3050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FF0000"/>
                </a:solidFill>
              </a:rPr>
              <a:t>1.  GENERAL GEOLOGY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91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899" y="861341"/>
            <a:ext cx="10515600" cy="586787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3600" b="1" i="1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                                       </a:t>
            </a:r>
            <a:r>
              <a:rPr lang="en-GB" altLang="en-US" sz="3600" b="1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Stratigraphy</a:t>
            </a:r>
          </a:p>
          <a:p>
            <a:r>
              <a:rPr lang="en-GB" altLang="en-US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1. Geology is complex but reflect the multiplicity of tectonic events which has resulted from its position within the Kasai, Zimbabwe-</a:t>
            </a:r>
            <a:r>
              <a:rPr lang="en-GB" altLang="en-US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Kaapvaal</a:t>
            </a:r>
            <a:r>
              <a:rPr lang="en-GB" altLang="en-US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&amp; Tanzania cratons</a:t>
            </a:r>
          </a:p>
          <a:p>
            <a:r>
              <a:rPr lang="en-GB" altLang="en-US" b="1" dirty="0" smtClean="0">
                <a:cs typeface="Times New Roman" panose="02020603050405020304" pitchFamily="18" charset="0"/>
              </a:rPr>
              <a:t>2. Differential movements between these stable blocks &amp; their buttressing effects played an important role in the GEOLOGICAL EVOLUTION of the country</a:t>
            </a:r>
          </a:p>
          <a:p>
            <a:r>
              <a:rPr lang="en-GB" altLang="en-US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These effects also played a part in the GENESIS of the country’s mineral &amp; energy resources</a:t>
            </a:r>
            <a:endParaRPr lang="en-US" altLang="en-US" b="1" dirty="0" smtClean="0"/>
          </a:p>
          <a:p>
            <a:endParaRPr lang="en-US" altLang="en-US" dirty="0" smtClean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040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546"/>
            <a:ext cx="10515600" cy="6022417"/>
          </a:xfrm>
        </p:spPr>
        <p:txBody>
          <a:bodyPr>
            <a:normAutofit/>
          </a:bodyPr>
          <a:lstStyle/>
          <a:p>
            <a:r>
              <a:rPr lang="en-GB" altLang="en-US" sz="3500" b="1" dirty="0" smtClean="0">
                <a:cs typeface="Times New Roman" panose="02020603050405020304" pitchFamily="18" charset="0"/>
              </a:rPr>
              <a:t>Oldest succession is Basement Supergroup (3000 -1800 Ma), which consist mainly:</a:t>
            </a:r>
            <a:endParaRPr lang="en-US" altLang="en-US" sz="3500" b="1" dirty="0" smtClean="0">
              <a:cs typeface="Times New Roman" panose="02020603050405020304" pitchFamily="18" charset="0"/>
            </a:endParaRPr>
          </a:p>
          <a:p>
            <a:r>
              <a:rPr lang="en-GB" altLang="en-US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1. Granitic </a:t>
            </a:r>
            <a:r>
              <a:rPr lang="en-GB" altLang="en-US" i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gnesses</a:t>
            </a:r>
            <a:r>
              <a:rPr lang="en-GB" altLang="en-US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and migmatites which occur in Eastern, Central, &amp; Southern Zambia</a:t>
            </a:r>
            <a:r>
              <a:rPr lang="en-US" altLang="en-US" dirty="0" smtClean="0"/>
              <a:t> </a:t>
            </a:r>
          </a:p>
          <a:p>
            <a:r>
              <a:rPr lang="en-GB" altLang="en-US" i="1" dirty="0" smtClean="0">
                <a:cs typeface="Times New Roman" panose="02020603050405020304" pitchFamily="18" charset="0"/>
              </a:rPr>
              <a:t>2. In places in-folded with meta-Carbonate, </a:t>
            </a:r>
            <a:r>
              <a:rPr lang="en-GB" altLang="en-US" i="1" dirty="0" err="1" smtClean="0">
                <a:cs typeface="Times New Roman" panose="02020603050405020304" pitchFamily="18" charset="0"/>
              </a:rPr>
              <a:t>Quartizite</a:t>
            </a:r>
            <a:r>
              <a:rPr lang="en-GB" altLang="en-US" i="1" dirty="0" smtClean="0">
                <a:cs typeface="Times New Roman" panose="02020603050405020304" pitchFamily="18" charset="0"/>
              </a:rPr>
              <a:t>, and meta-</a:t>
            </a:r>
            <a:r>
              <a:rPr lang="en-GB" altLang="en-US" i="1" dirty="0" err="1" smtClean="0">
                <a:cs typeface="Times New Roman" panose="02020603050405020304" pitchFamily="18" charset="0"/>
              </a:rPr>
              <a:t>pelite</a:t>
            </a:r>
            <a:r>
              <a:rPr lang="en-GB" altLang="en-US" i="1" dirty="0" smtClean="0">
                <a:cs typeface="Times New Roman" panose="02020603050405020304" pitchFamily="18" charset="0"/>
              </a:rPr>
              <a:t> units</a:t>
            </a:r>
            <a:endParaRPr lang="en-US" altLang="en-US" i="1" dirty="0" smtClean="0">
              <a:cs typeface="Times New Roman" panose="02020603050405020304" pitchFamily="18" charset="0"/>
            </a:endParaRPr>
          </a:p>
          <a:p>
            <a:endParaRPr lang="en-US" alt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0359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941"/>
            <a:ext cx="10515600" cy="5958022"/>
          </a:xfrm>
        </p:spPr>
        <p:txBody>
          <a:bodyPr>
            <a:normAutofit lnSpcReduction="10000"/>
          </a:bodyPr>
          <a:lstStyle/>
          <a:p>
            <a:r>
              <a:rPr lang="en-GB" altLang="en-US" sz="3600" b="1" dirty="0" smtClean="0">
                <a:cs typeface="Times New Roman" panose="02020603050405020304" pitchFamily="18" charset="0"/>
              </a:rPr>
              <a:t>Next succession is Muva Supergroup (1800 -1100 Ma) with a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Tectonized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 Contact with Basement &amp; consist mainly:</a:t>
            </a:r>
            <a:endParaRPr lang="en-US" altLang="en-US" sz="3600" b="1" dirty="0" smtClean="0">
              <a:cs typeface="Times New Roman" panose="02020603050405020304" pitchFamily="18" charset="0"/>
            </a:endParaRPr>
          </a:p>
          <a:p>
            <a:r>
              <a:rPr lang="en-GB" altLang="en-US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1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. In folded sequence of meta-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pelites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&amp;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quartzites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forming the core of the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Irumide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Belt</a:t>
            </a:r>
            <a:r>
              <a:rPr lang="en-US" altLang="en-US" sz="3200" b="1" dirty="0" smtClean="0"/>
              <a:t> </a:t>
            </a:r>
          </a:p>
          <a:p>
            <a:r>
              <a:rPr lang="en-GB" altLang="en-US" sz="3200" b="1" dirty="0" smtClean="0">
                <a:cs typeface="Times New Roman" panose="02020603050405020304" pitchFamily="18" charset="0"/>
              </a:rPr>
              <a:t>2. These sequence also form a major component of the Zambezi Belt south and east of Lusaka</a:t>
            </a:r>
            <a:endParaRPr lang="en-US" altLang="en-US" sz="3200" b="1" dirty="0" smtClean="0">
              <a:cs typeface="Times New Roman" panose="02020603050405020304" pitchFamily="18" charset="0"/>
            </a:endParaRPr>
          </a:p>
          <a:p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3. Over the Bangweulu Block -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Mporokoso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Group (5km thick) - continental sediments of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rudites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, arenites,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quartzites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and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argillites</a:t>
            </a:r>
            <a:endParaRPr lang="en-US" altLang="en-US" sz="3200" b="1" dirty="0" smtClean="0">
              <a:cs typeface="Times New Roman" panose="02020603050405020304" pitchFamily="18" charset="0"/>
            </a:endParaRPr>
          </a:p>
          <a:p>
            <a:r>
              <a:rPr lang="en-GB" altLang="en-US" sz="3200" b="1" dirty="0" smtClean="0">
                <a:cs typeface="Times New Roman" panose="02020603050405020304" pitchFamily="18" charset="0"/>
              </a:rPr>
              <a:t>4. Overlain by </a:t>
            </a:r>
            <a:r>
              <a:rPr lang="en-GB" altLang="en-US" sz="3200" b="1" dirty="0" err="1" smtClean="0">
                <a:cs typeface="Times New Roman" panose="02020603050405020304" pitchFamily="18" charset="0"/>
              </a:rPr>
              <a:t>Kasama</a:t>
            </a:r>
            <a:r>
              <a:rPr lang="en-GB" altLang="en-US" sz="3200" b="1" dirty="0" smtClean="0">
                <a:cs typeface="Times New Roman" panose="02020603050405020304" pitchFamily="18" charset="0"/>
              </a:rPr>
              <a:t> Formation - which are </a:t>
            </a:r>
            <a:r>
              <a:rPr lang="en-GB" altLang="en-US" sz="3200" b="1" dirty="0" err="1" smtClean="0">
                <a:cs typeface="Times New Roman" panose="02020603050405020304" pitchFamily="18" charset="0"/>
              </a:rPr>
              <a:t>quartzites</a:t>
            </a:r>
            <a:r>
              <a:rPr lang="en-GB" altLang="en-US" sz="3200" b="1" dirty="0" smtClean="0">
                <a:cs typeface="Times New Roman" panose="02020603050405020304" pitchFamily="18" charset="0"/>
              </a:rPr>
              <a:t>, </a:t>
            </a:r>
            <a:r>
              <a:rPr lang="en-GB" altLang="en-US" sz="3200" b="1" dirty="0" err="1" smtClean="0">
                <a:cs typeface="Times New Roman" panose="02020603050405020304" pitchFamily="18" charset="0"/>
              </a:rPr>
              <a:t>hematitic</a:t>
            </a:r>
            <a:r>
              <a:rPr lang="en-GB" altLang="en-US" sz="3200" b="1" dirty="0" smtClean="0">
                <a:cs typeface="Times New Roman" panose="02020603050405020304" pitchFamily="18" charset="0"/>
              </a:rPr>
              <a:t> sandstones, mudstones &amp; minor conglomerates. </a:t>
            </a:r>
            <a:endParaRPr lang="en-US" altLang="en-US" sz="3200" b="1" dirty="0" smtClean="0"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17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304"/>
            <a:ext cx="10515600" cy="5996659"/>
          </a:xfrm>
        </p:spPr>
        <p:txBody>
          <a:bodyPr>
            <a:normAutofit/>
          </a:bodyPr>
          <a:lstStyle/>
          <a:p>
            <a:r>
              <a:rPr lang="en-GB" altLang="en-US" sz="3600" b="1" i="1" dirty="0" smtClean="0">
                <a:cs typeface="Times New Roman" panose="02020603050405020304" pitchFamily="18" charset="0"/>
              </a:rPr>
              <a:t>Katanga Supergroup (1000 - 450 Ma), which overlies Basement &amp; Muva Sequences with an Angular Unconformity &amp; consist mainly:</a:t>
            </a:r>
            <a:endParaRPr lang="en-US" altLang="en-US" sz="3600" b="1" i="1" dirty="0" smtClean="0">
              <a:cs typeface="Times New Roman" panose="02020603050405020304" pitchFamily="18" charset="0"/>
            </a:endParaRPr>
          </a:p>
          <a:p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1. Mine Series and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Kundelungu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Groups exposed on Zambian </a:t>
            </a:r>
            <a:r>
              <a:rPr lang="en-GB" altLang="en-US" sz="32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Copperbelt</a:t>
            </a:r>
            <a:r>
              <a:rPr lang="en-GB" altLang="en-US" sz="32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, North-Western Zambia &amp; also occur within the Zambezi Belt south &amp; east of Lusaka</a:t>
            </a:r>
          </a:p>
          <a:p>
            <a:r>
              <a:rPr lang="en-GB" altLang="en-US" sz="3200" b="1" dirty="0" smtClean="0">
                <a:cs typeface="Times New Roman" panose="02020603050405020304" pitchFamily="18" charset="0"/>
              </a:rPr>
              <a:t>2. Mine Series Group hosts the Copper -Cobalt mineralisation of the </a:t>
            </a:r>
            <a:r>
              <a:rPr lang="en-GB" altLang="en-US" sz="3200" b="1" dirty="0" err="1" smtClean="0">
                <a:cs typeface="Times New Roman" panose="02020603050405020304" pitchFamily="18" charset="0"/>
              </a:rPr>
              <a:t>Copperbelt</a:t>
            </a:r>
            <a:endParaRPr lang="en-US" altLang="en-US" sz="3200" b="1" dirty="0" smtClean="0">
              <a:cs typeface="Times New Roman" panose="02020603050405020304" pitchFamily="18" charset="0"/>
            </a:endParaRPr>
          </a:p>
          <a:p>
            <a:endParaRPr lang="en-US" alt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3060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062"/>
            <a:ext cx="10515600" cy="5970901"/>
          </a:xfrm>
        </p:spPr>
        <p:txBody>
          <a:bodyPr/>
          <a:lstStyle/>
          <a:p>
            <a:r>
              <a:rPr lang="en-GB" altLang="en-US" sz="36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3. Group deposited by a marine incursion across a deeply dissected continental landscape divided into TWO.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 </a:t>
            </a:r>
            <a:endParaRPr lang="en-US" altLang="en-US" sz="3600" b="1" dirty="0" smtClean="0">
              <a:cs typeface="Times New Roman" panose="02020603050405020304" pitchFamily="18" charset="0"/>
            </a:endParaRPr>
          </a:p>
          <a:p>
            <a:r>
              <a:rPr lang="en-GB" altLang="en-US" sz="3600" b="1" dirty="0" smtClean="0">
                <a:cs typeface="Times New Roman" panose="02020603050405020304" pitchFamily="18" charset="0"/>
              </a:rPr>
              <a:t>Lower Roan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Fm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; Conglomerates,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aelian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 Sandstones, followed by Siliciclastic sediments, then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argillites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,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dolostones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 and arenites. </a:t>
            </a:r>
            <a:endParaRPr lang="en-US" altLang="en-US" sz="3600" b="1" dirty="0" smtClean="0">
              <a:cs typeface="Times New Roman" panose="02020603050405020304" pitchFamily="18" charset="0"/>
            </a:endParaRPr>
          </a:p>
          <a:p>
            <a:r>
              <a:rPr lang="en-GB" altLang="en-US" sz="3600" b="1" dirty="0" smtClean="0">
                <a:cs typeface="Times New Roman" panose="02020603050405020304" pitchFamily="18" charset="0"/>
              </a:rPr>
              <a:t> Upper Roan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Fm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; dolomite - argillite sequence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succeded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 by carbonaceous shales, argillite &amp; minor Carbonate rocks of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Mwashia</a:t>
            </a:r>
            <a:r>
              <a:rPr lang="en-GB" altLang="en-US" sz="3600" b="1" dirty="0" smtClean="0"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 smtClean="0">
                <a:cs typeface="Times New Roman" panose="02020603050405020304" pitchFamily="18" charset="0"/>
              </a:rPr>
              <a:t>Fm</a:t>
            </a:r>
            <a:endParaRPr lang="en-US" altLang="en-US" sz="3600" b="1" dirty="0" smtClean="0"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120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699"/>
            <a:ext cx="10515600" cy="5932264"/>
          </a:xfrm>
        </p:spPr>
        <p:txBody>
          <a:bodyPr/>
          <a:lstStyle/>
          <a:p>
            <a:r>
              <a:rPr lang="en-GB" altLang="en-US" sz="3200" b="1" i="1" dirty="0" err="1" smtClean="0">
                <a:cs typeface="Times New Roman" panose="02020603050405020304" pitchFamily="18" charset="0"/>
              </a:rPr>
              <a:t>Kundelungu</a:t>
            </a:r>
            <a:r>
              <a:rPr lang="en-GB" altLang="en-US" sz="3200" b="1" i="1" dirty="0" smtClean="0">
                <a:cs typeface="Times New Roman" panose="02020603050405020304" pitchFamily="18" charset="0"/>
              </a:rPr>
              <a:t> Group, after a hiatus of 100 Ma followed by a period of glaciation &amp; deposition of a </a:t>
            </a:r>
            <a:r>
              <a:rPr lang="en-GB" altLang="en-US" sz="3200" b="1" i="1" dirty="0" err="1" smtClean="0">
                <a:cs typeface="Times New Roman" panose="02020603050405020304" pitchFamily="18" charset="0"/>
              </a:rPr>
              <a:t>Tillite</a:t>
            </a:r>
            <a:r>
              <a:rPr lang="en-GB" altLang="en-US" sz="3200" b="1" i="1" dirty="0" smtClean="0">
                <a:cs typeface="Times New Roman" panose="02020603050405020304" pitchFamily="18" charset="0"/>
              </a:rPr>
              <a:t> at the base - Grand </a:t>
            </a:r>
            <a:r>
              <a:rPr lang="en-GB" altLang="en-US" sz="3200" b="1" i="1" dirty="0" err="1" smtClean="0">
                <a:cs typeface="Times New Roman" panose="02020603050405020304" pitchFamily="18" charset="0"/>
              </a:rPr>
              <a:t>Conglomerat</a:t>
            </a:r>
            <a:r>
              <a:rPr lang="en-GB" altLang="en-US" sz="3200" b="1" i="1" dirty="0" smtClean="0">
                <a:cs typeface="Times New Roman" panose="02020603050405020304" pitchFamily="18" charset="0"/>
              </a:rPr>
              <a:t>:</a:t>
            </a:r>
          </a:p>
          <a:p>
            <a:r>
              <a:rPr lang="en-GB" altLang="en-US" sz="3200" b="1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Followed by thick Sequence of dolomitic limestones, shale, another </a:t>
            </a:r>
            <a:r>
              <a:rPr lang="en-GB" altLang="en-US" sz="3200" b="1" i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tillite</a:t>
            </a:r>
            <a:r>
              <a:rPr lang="en-GB" altLang="en-US" sz="3200" b="1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&amp; fine shale unit. </a:t>
            </a:r>
            <a:endParaRPr lang="en-US" altLang="en-US" sz="3200" b="1" dirty="0" smtClean="0"/>
          </a:p>
          <a:p>
            <a:r>
              <a:rPr lang="en-GB" altLang="en-US" sz="3200" b="1" i="1" dirty="0" smtClean="0">
                <a:cs typeface="Times New Roman" panose="02020603050405020304" pitchFamily="18" charset="0"/>
              </a:rPr>
              <a:t>KATABA Group: poorly known &amp; defined (Ordovician - Silurian) - intersected by boreholes below KAROO.  Consists of:</a:t>
            </a:r>
          </a:p>
          <a:p>
            <a:r>
              <a:rPr lang="en-GB" altLang="en-US" sz="3200" b="1" i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Unmetamorphosed</a:t>
            </a:r>
            <a:r>
              <a:rPr lang="en-GB" altLang="en-US" sz="3200" b="1" i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marine sandstones &amp; mudstones</a:t>
            </a:r>
            <a:endParaRPr lang="en-US" altLang="en-US" sz="3200" b="1" dirty="0" smtClean="0"/>
          </a:p>
          <a:p>
            <a:r>
              <a:rPr lang="en-GB" altLang="en-US" sz="32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KAROO SUPERGROUP (Late Carboniferous to Early Jurassic)</a:t>
            </a:r>
            <a:endParaRPr lang="en-US" altLang="en-US" sz="3200" b="1" dirty="0" smtClean="0"/>
          </a:p>
          <a:p>
            <a:endParaRPr lang="en-US" altLang="en-US" i="1" dirty="0" smtClean="0"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8976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575082"/>
              </p:ext>
            </p:extLst>
          </p:nvPr>
        </p:nvGraphicFramePr>
        <p:xfrm>
          <a:off x="3541690" y="477048"/>
          <a:ext cx="4417454" cy="6094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Artwork" r:id="rId3" imgW="5544324" imgH="7647619" progId="Adobe.Illustrator.7">
                  <p:embed/>
                </p:oleObj>
              </mc:Choice>
              <mc:Fallback>
                <p:oleObj name="Artwork" r:id="rId3" imgW="5544324" imgH="7647619" progId="Adobe.Illustrator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690" y="477048"/>
                        <a:ext cx="4417454" cy="60948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7628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494</Words>
  <Application>Microsoft Office PowerPoint</Application>
  <PresentationFormat>Widescreen</PresentationFormat>
  <Paragraphs>38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Times Roman</vt:lpstr>
      <vt:lpstr>Office Theme</vt:lpstr>
      <vt:lpstr>Artwork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TECTONIC EVENTS 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Sakwiba Musiwa</dc:creator>
  <cp:lastModifiedBy>Sakwiba Musiwa</cp:lastModifiedBy>
  <cp:revision>7</cp:revision>
  <dcterms:created xsi:type="dcterms:W3CDTF">2015-11-30T19:59:33Z</dcterms:created>
  <dcterms:modified xsi:type="dcterms:W3CDTF">2015-11-30T20:50:33Z</dcterms:modified>
</cp:coreProperties>
</file>