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1E6818-76B2-43B4-B7B4-8E4EEC592487}" type="datetimeFigureOut">
              <a:rPr lang="en-GB" smtClean="0"/>
              <a:t>12/05/2018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217702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E6818-76B2-43B4-B7B4-8E4EEC592487}" type="datetimeFigureOut">
              <a:rPr lang="en-GB" smtClean="0"/>
              <a:t>12/05/2018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292388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E6818-76B2-43B4-B7B4-8E4EEC592487}" type="datetimeFigureOut">
              <a:rPr lang="en-GB" smtClean="0"/>
              <a:t>12/05/2018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340104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1E6818-76B2-43B4-B7B4-8E4EEC592487}" type="datetimeFigureOut">
              <a:rPr lang="en-GB" smtClean="0"/>
              <a:t>12/05/2018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105572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E6818-76B2-43B4-B7B4-8E4EEC592487}" type="datetimeFigureOut">
              <a:rPr lang="en-GB" smtClean="0"/>
              <a:t>12/05/2018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351920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1E6818-76B2-43B4-B7B4-8E4EEC592487}" type="datetimeFigureOut">
              <a:rPr lang="en-GB" smtClean="0"/>
              <a:t>12/05/2018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180062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1E6818-76B2-43B4-B7B4-8E4EEC592487}" type="datetimeFigureOut">
              <a:rPr lang="en-GB" smtClean="0"/>
              <a:t>12/05/2018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322200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1E6818-76B2-43B4-B7B4-8E4EEC592487}" type="datetimeFigureOut">
              <a:rPr lang="en-GB" smtClean="0"/>
              <a:t>12/05/2018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5125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E6818-76B2-43B4-B7B4-8E4EEC592487}" type="datetimeFigureOut">
              <a:rPr lang="en-GB" smtClean="0"/>
              <a:t>12/05/2018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1748781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E6818-76B2-43B4-B7B4-8E4EEC592487}" type="datetimeFigureOut">
              <a:rPr lang="en-GB" smtClean="0"/>
              <a:t>12/05/2018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320281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E6818-76B2-43B4-B7B4-8E4EEC592487}" type="datetimeFigureOut">
              <a:rPr lang="en-GB" smtClean="0"/>
              <a:t>12/05/2018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7DFC3D-A023-4EA4-A4F9-DB2D2AC3DEAD}" type="slidenum">
              <a:rPr lang="en-GB" smtClean="0"/>
              <a:t>‹#›</a:t>
            </a:fld>
            <a:endParaRPr lang="en-GB"/>
          </a:p>
        </p:txBody>
      </p:sp>
    </p:spTree>
    <p:extLst>
      <p:ext uri="{BB962C8B-B14F-4D97-AF65-F5344CB8AC3E}">
        <p14:creationId xmlns:p14="http://schemas.microsoft.com/office/powerpoint/2010/main" val="416465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E6818-76B2-43B4-B7B4-8E4EEC592487}" type="datetimeFigureOut">
              <a:rPr lang="en-GB" smtClean="0"/>
              <a:t>12/05/2018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DFC3D-A023-4EA4-A4F9-DB2D2AC3DEAD}" type="slidenum">
              <a:rPr lang="en-GB" smtClean="0"/>
              <a:t>‹#›</a:t>
            </a:fld>
            <a:endParaRPr lang="en-GB"/>
          </a:p>
        </p:txBody>
      </p:sp>
    </p:spTree>
    <p:extLst>
      <p:ext uri="{BB962C8B-B14F-4D97-AF65-F5344CB8AC3E}">
        <p14:creationId xmlns:p14="http://schemas.microsoft.com/office/powerpoint/2010/main" val="2144605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soils</a:t>
            </a:r>
            <a:endParaRPr lang="en-GB" dirty="0"/>
          </a:p>
        </p:txBody>
      </p:sp>
      <p:sp>
        <p:nvSpPr>
          <p:cNvPr id="5" name="Content Placeholder 4"/>
          <p:cNvSpPr>
            <a:spLocks noGrp="1"/>
          </p:cNvSpPr>
          <p:nvPr>
            <p:ph idx="1"/>
          </p:nvPr>
        </p:nvSpPr>
        <p:spPr/>
        <p:txBody>
          <a:bodyPr>
            <a:normAutofit fontScale="92500" lnSpcReduction="20000"/>
          </a:bodyPr>
          <a:lstStyle/>
          <a:p>
            <a:r>
              <a:rPr lang="en-US" dirty="0"/>
              <a:t>One of the major products of chemical weathering are soils. Soils are composed of air, water, mineral material, organic material and organisms. Soils consist of materials derived from the four major spheres of the </a:t>
            </a:r>
            <a:r>
              <a:rPr lang="en-US" dirty="0" smtClean="0"/>
              <a:t>earth</a:t>
            </a:r>
          </a:p>
          <a:p>
            <a:r>
              <a:rPr lang="en-GB" dirty="0"/>
              <a:t> </a:t>
            </a:r>
            <a:r>
              <a:rPr lang="en-US" dirty="0"/>
              <a:t>Soils are affected by a number of cycles that operate in the environment such as carbon cycle, moisture cycle, nitrogen cycle, oxygen cycle, mineral cycle. Soils are layered. A soil horizon is a distinct layer. A set of soil horizons form a soil profile.</a:t>
            </a:r>
            <a:endParaRPr lang="en-GB" dirty="0"/>
          </a:p>
          <a:p>
            <a:endParaRPr lang="en-GB" dirty="0"/>
          </a:p>
        </p:txBody>
      </p:sp>
    </p:spTree>
    <p:extLst>
      <p:ext uri="{BB962C8B-B14F-4D97-AF65-F5344CB8AC3E}">
        <p14:creationId xmlns:p14="http://schemas.microsoft.com/office/powerpoint/2010/main" val="31721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FACTOR</a:t>
            </a:r>
            <a:endParaRPr lang="en-GB" dirty="0"/>
          </a:p>
        </p:txBody>
      </p:sp>
      <p:sp>
        <p:nvSpPr>
          <p:cNvPr id="3" name="Content Placeholder 2"/>
          <p:cNvSpPr>
            <a:spLocks noGrp="1"/>
          </p:cNvSpPr>
          <p:nvPr>
            <p:ph idx="1"/>
          </p:nvPr>
        </p:nvSpPr>
        <p:spPr/>
        <p:txBody>
          <a:bodyPr>
            <a:normAutofit/>
          </a:bodyPr>
          <a:lstStyle/>
          <a:p>
            <a:r>
              <a:rPr lang="en-US" sz="4000" dirty="0"/>
              <a:t>Soil formation is a very long and slow process requiring thousands to millions of years. Most soils have developed in the last 100 million years. Most soils have been affected by successive waves of </a:t>
            </a:r>
            <a:r>
              <a:rPr lang="en-US" sz="4000" dirty="0" err="1"/>
              <a:t>pedogenesis</a:t>
            </a:r>
            <a:r>
              <a:rPr lang="en-US" sz="4000" dirty="0"/>
              <a:t>.</a:t>
            </a:r>
            <a:endParaRPr lang="en-GB" sz="4000" dirty="0"/>
          </a:p>
          <a:p>
            <a:endParaRPr lang="en-GB" sz="4000" dirty="0"/>
          </a:p>
        </p:txBody>
      </p:sp>
    </p:spTree>
    <p:extLst>
      <p:ext uri="{BB962C8B-B14F-4D97-AF65-F5344CB8AC3E}">
        <p14:creationId xmlns:p14="http://schemas.microsoft.com/office/powerpoint/2010/main" val="1405407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SOIL FORMING PROCESSES</a:t>
            </a:r>
            <a:endParaRPr lang="en-GB" dirty="0"/>
          </a:p>
        </p:txBody>
      </p:sp>
      <p:sp>
        <p:nvSpPr>
          <p:cNvPr id="3" name="Content Placeholder 2"/>
          <p:cNvSpPr>
            <a:spLocks noGrp="1"/>
          </p:cNvSpPr>
          <p:nvPr>
            <p:ph idx="1"/>
          </p:nvPr>
        </p:nvSpPr>
        <p:spPr/>
        <p:txBody>
          <a:bodyPr>
            <a:normAutofit fontScale="92500" lnSpcReduction="20000"/>
          </a:bodyPr>
          <a:lstStyle/>
          <a:p>
            <a:r>
              <a:rPr lang="en-US" dirty="0"/>
              <a:t>The types of processes that are involved in the development of soil include chemical processes, physical processes and biological processes.</a:t>
            </a:r>
            <a:endParaRPr lang="en-GB" dirty="0"/>
          </a:p>
          <a:p>
            <a:r>
              <a:rPr lang="en-US" b="1" dirty="0"/>
              <a:t>Chemical </a:t>
            </a:r>
            <a:r>
              <a:rPr lang="en-US" b="1" dirty="0" smtClean="0"/>
              <a:t>processes:</a:t>
            </a:r>
            <a:r>
              <a:rPr lang="en-US" dirty="0" smtClean="0"/>
              <a:t> </a:t>
            </a:r>
            <a:r>
              <a:rPr lang="en-US" dirty="0"/>
              <a:t>hydration, hydrolysis, solution, oxidation, ion exchange and reduction. </a:t>
            </a:r>
            <a:r>
              <a:rPr lang="en-US" b="1" dirty="0"/>
              <a:t>Physical </a:t>
            </a:r>
            <a:r>
              <a:rPr lang="en-US" b="1" dirty="0" err="1" smtClean="0"/>
              <a:t>processes</a:t>
            </a:r>
            <a:r>
              <a:rPr lang="en-US" dirty="0" err="1" smtClean="0"/>
              <a:t>:translocation</a:t>
            </a:r>
            <a:r>
              <a:rPr lang="en-US" dirty="0"/>
              <a:t>, aggregation, expansion and contraction. </a:t>
            </a:r>
            <a:r>
              <a:rPr lang="en-US" dirty="0" smtClean="0"/>
              <a:t>                        </a:t>
            </a:r>
            <a:r>
              <a:rPr lang="en-US" b="1" dirty="0" smtClean="0"/>
              <a:t>Biological processes:</a:t>
            </a:r>
            <a:r>
              <a:rPr lang="en-US" dirty="0" smtClean="0"/>
              <a:t> </a:t>
            </a:r>
            <a:r>
              <a:rPr lang="en-US" dirty="0" err="1"/>
              <a:t>humification</a:t>
            </a:r>
            <a:r>
              <a:rPr lang="en-US" dirty="0"/>
              <a:t>, ammonification, nitrification, nitrogen fixation and translocation of material from one place to another.</a:t>
            </a:r>
            <a:endParaRPr lang="en-GB" dirty="0"/>
          </a:p>
          <a:p>
            <a:endParaRPr lang="en-GB" dirty="0"/>
          </a:p>
        </p:txBody>
      </p:sp>
    </p:spTree>
    <p:extLst>
      <p:ext uri="{BB962C8B-B14F-4D97-AF65-F5344CB8AC3E}">
        <p14:creationId xmlns:p14="http://schemas.microsoft.com/office/powerpoint/2010/main" val="373089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SOIL FORMING PROCESSES AND FACTORS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0095" y="1340768"/>
            <a:ext cx="7338369"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377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r>
              <a:rPr lang="en-US" sz="4000" dirty="0"/>
              <a:t>These processes combine with the other factors to form the very wide range of soils that </a:t>
            </a:r>
            <a:r>
              <a:rPr lang="en-US" sz="4000" dirty="0" smtClean="0"/>
              <a:t>occur </a:t>
            </a:r>
            <a:r>
              <a:rPr lang="en-US" sz="4000" dirty="0"/>
              <a:t>on the surface of the earth. The soil forming processes contribute to the geochemical evolution of groundwater. </a:t>
            </a:r>
            <a:endParaRPr lang="en-GB" sz="4000" dirty="0"/>
          </a:p>
        </p:txBody>
      </p:sp>
    </p:spTree>
    <p:extLst>
      <p:ext uri="{BB962C8B-B14F-4D97-AF65-F5344CB8AC3E}">
        <p14:creationId xmlns:p14="http://schemas.microsoft.com/office/powerpoint/2010/main" val="16876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STAGES IN THE FORMATION OF SOILS</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705678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1535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STAGES IN THE FORMATION OF A FERRASOL</a:t>
            </a:r>
            <a:endParaRPr lang="en-GB"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48896"/>
            <a:ext cx="8712968" cy="5020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23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t>STAGES IN THE FORMATION OF A</a:t>
            </a:r>
            <a:r>
              <a:rPr lang="en-GB" dirty="0" smtClean="0"/>
              <a:t> PODZOL</a:t>
            </a:r>
            <a:endParaRPr lang="en-GB"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640960" cy="537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21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SOIL FORMING PROCESSES</a:t>
            </a:r>
            <a:endParaRPr lang="en-GB"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692696"/>
            <a:ext cx="6048672"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980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Formation of Soil Profiles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development of a soil profile is the result of vertical movement of material in solution and suspension, accompanied by a complex series of chemical reactions. This transfer and reconstitution takes place in water. Most well developed soil profiles (fig. 7.2) can be divided into four principal horizons (A, B, C, R). A and B constitute the true soil or </a:t>
            </a:r>
            <a:r>
              <a:rPr lang="en-US" dirty="0" err="1"/>
              <a:t>solum</a:t>
            </a:r>
            <a:r>
              <a:rPr lang="en-US" dirty="0"/>
              <a:t>. The C horizon is the partly weathered parent material from which the soil has been derived by soil forming processes. </a:t>
            </a:r>
            <a:endParaRPr lang="en-GB" dirty="0"/>
          </a:p>
        </p:txBody>
      </p:sp>
    </p:spTree>
    <p:extLst>
      <p:ext uri="{BB962C8B-B14F-4D97-AF65-F5344CB8AC3E}">
        <p14:creationId xmlns:p14="http://schemas.microsoft.com/office/powerpoint/2010/main" val="760880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smtClean="0"/>
              <a:t>The R horizon is the underlying rock material. A horizon of purely organic matter (O or AO) may lie above the A horizon. In detailed studies each of the major divisions may be further subdivided. The distribution of metals may vary markedly with major changes down the profile. It is therefore necessary to distinguish the master horizons during geochemical prospecting operations in the field.</a:t>
            </a:r>
            <a:endParaRPr lang="en-GB" dirty="0" smtClean="0"/>
          </a:p>
          <a:p>
            <a:endParaRPr lang="en-GB" dirty="0"/>
          </a:p>
        </p:txBody>
      </p:sp>
    </p:spTree>
    <p:extLst>
      <p:ext uri="{BB962C8B-B14F-4D97-AF65-F5344CB8AC3E}">
        <p14:creationId xmlns:p14="http://schemas.microsoft.com/office/powerpoint/2010/main" val="141015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Components of the </a:t>
            </a:r>
            <a:r>
              <a:rPr lang="en-GB" dirty="0" err="1" smtClean="0"/>
              <a:t>pedosphere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427397"/>
            <a:ext cx="6659697" cy="511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42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GB" dirty="0"/>
          </a:p>
        </p:txBody>
      </p:sp>
      <p:sp>
        <p:nvSpPr>
          <p:cNvPr id="3" name="Content Placeholder 2"/>
          <p:cNvSpPr>
            <a:spLocks noGrp="1"/>
          </p:cNvSpPr>
          <p:nvPr>
            <p:ph idx="1"/>
          </p:nvPr>
        </p:nvSpPr>
        <p:spPr>
          <a:xfrm>
            <a:off x="457200" y="908720"/>
            <a:ext cx="8229600" cy="5688632"/>
          </a:xfrm>
        </p:spPr>
        <p:txBody>
          <a:bodyPr>
            <a:normAutofit fontScale="77500" lnSpcReduction="20000"/>
          </a:bodyPr>
          <a:lstStyle/>
          <a:p>
            <a:r>
              <a:rPr lang="en-US" sz="4600" dirty="0"/>
              <a:t>Soil profiles are important objects of investigation in geochemical prospecting. The mobility of the metals that are contained in parent materials varies during the development of the soil horizons. Metals contained in resistant minerals tend to accumulate in the A horizon. The soluble metals and those adsorbed on colloidal particles tend to migrate to B horizon and accumulate along with Fe- and </a:t>
            </a:r>
            <a:r>
              <a:rPr lang="en-US" sz="4600" dirty="0" err="1"/>
              <a:t>Mn</a:t>
            </a:r>
            <a:r>
              <a:rPr lang="en-US" sz="4600" dirty="0"/>
              <a:t>-oxides or clays in this horizon.</a:t>
            </a:r>
            <a:endParaRPr lang="en-GB" sz="4600" dirty="0"/>
          </a:p>
          <a:p>
            <a:endParaRPr lang="en-GB" dirty="0"/>
          </a:p>
        </p:txBody>
      </p:sp>
    </p:spTree>
    <p:extLst>
      <p:ext uri="{BB962C8B-B14F-4D97-AF65-F5344CB8AC3E}">
        <p14:creationId xmlns:p14="http://schemas.microsoft.com/office/powerpoint/2010/main" val="397610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HYPOTHETICAL SOIL PROFILE</a:t>
            </a:r>
            <a:endParaRPr lang="en-GB"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848872"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684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CLASSIFICATION OF SOILS</a:t>
            </a:r>
            <a:endParaRPr lang="en-GB" dirty="0"/>
          </a:p>
        </p:txBody>
      </p:sp>
      <p:sp>
        <p:nvSpPr>
          <p:cNvPr id="3" name="Content Placeholder 2"/>
          <p:cNvSpPr>
            <a:spLocks noGrp="1"/>
          </p:cNvSpPr>
          <p:nvPr>
            <p:ph idx="1"/>
          </p:nvPr>
        </p:nvSpPr>
        <p:spPr>
          <a:xfrm>
            <a:off x="457200" y="836712"/>
            <a:ext cx="8229600" cy="5688632"/>
          </a:xfrm>
        </p:spPr>
        <p:txBody>
          <a:bodyPr>
            <a:normAutofit fontScale="77500" lnSpcReduction="20000"/>
          </a:bodyPr>
          <a:lstStyle/>
          <a:p>
            <a:r>
              <a:rPr lang="en-US" dirty="0" smtClean="0"/>
              <a:t>Various </a:t>
            </a:r>
            <a:r>
              <a:rPr lang="en-US" dirty="0"/>
              <a:t>classification schemes have been developed by soil scientists. </a:t>
            </a:r>
            <a:endParaRPr lang="en-US" dirty="0" smtClean="0"/>
          </a:p>
          <a:p>
            <a:r>
              <a:rPr lang="en-US" dirty="0" smtClean="0"/>
              <a:t>The </a:t>
            </a:r>
            <a:r>
              <a:rPr lang="en-US" dirty="0"/>
              <a:t>unified soil classification scheme </a:t>
            </a:r>
            <a:endParaRPr lang="en-US" dirty="0" smtClean="0"/>
          </a:p>
          <a:p>
            <a:r>
              <a:rPr lang="en-US" dirty="0" smtClean="0"/>
              <a:t>USA soil taxonomy system </a:t>
            </a:r>
          </a:p>
          <a:p>
            <a:r>
              <a:rPr lang="en-US" dirty="0" smtClean="0"/>
              <a:t>Old </a:t>
            </a:r>
            <a:r>
              <a:rPr lang="en-US" dirty="0"/>
              <a:t>classification scheme. In the old classification scheme three categories of soils may be distinguished, </a:t>
            </a:r>
            <a:r>
              <a:rPr lang="en-US" dirty="0" err="1"/>
              <a:t>azonal</a:t>
            </a:r>
            <a:r>
              <a:rPr lang="en-US" dirty="0"/>
              <a:t>, zonal and </a:t>
            </a:r>
            <a:r>
              <a:rPr lang="en-US" dirty="0" err="1"/>
              <a:t>intrazonal</a:t>
            </a:r>
            <a:r>
              <a:rPr lang="en-US" dirty="0" smtClean="0"/>
              <a:t>. </a:t>
            </a:r>
            <a:r>
              <a:rPr lang="en-US" dirty="0"/>
              <a:t>Zonal soils are characterized by the presence of a mature soil profile. The characteristics of zonal soils are determined mainly by climate and vegetation. Zonal soils include </a:t>
            </a:r>
            <a:r>
              <a:rPr lang="en-US" dirty="0" err="1"/>
              <a:t>podzols</a:t>
            </a:r>
            <a:r>
              <a:rPr lang="en-US" dirty="0"/>
              <a:t>, </a:t>
            </a:r>
            <a:r>
              <a:rPr lang="en-US" dirty="0" err="1"/>
              <a:t>chernozems</a:t>
            </a:r>
            <a:r>
              <a:rPr lang="en-US" dirty="0"/>
              <a:t>, </a:t>
            </a:r>
            <a:r>
              <a:rPr lang="en-US" dirty="0" err="1"/>
              <a:t>latosols</a:t>
            </a:r>
            <a:r>
              <a:rPr lang="en-US" dirty="0"/>
              <a:t> (</a:t>
            </a:r>
            <a:r>
              <a:rPr lang="en-US" dirty="0" err="1"/>
              <a:t>ferralsols</a:t>
            </a:r>
            <a:r>
              <a:rPr lang="en-US" dirty="0"/>
              <a:t>) and desert soils. In the </a:t>
            </a:r>
            <a:r>
              <a:rPr lang="en-US" dirty="0" err="1"/>
              <a:t>intrazonal</a:t>
            </a:r>
            <a:r>
              <a:rPr lang="en-US" dirty="0"/>
              <a:t> soils a local condition such as drainage is the dominant influence on the character of the soil. A good example are hydromorphic soils (waterlogged soils) in humid regions that are </a:t>
            </a:r>
            <a:r>
              <a:rPr lang="en-US" dirty="0" err="1"/>
              <a:t>characterised</a:t>
            </a:r>
            <a:r>
              <a:rPr lang="en-US" dirty="0"/>
              <a:t> by the presence of mottled </a:t>
            </a:r>
            <a:r>
              <a:rPr lang="en-US" dirty="0" err="1"/>
              <a:t>gley</a:t>
            </a:r>
            <a:r>
              <a:rPr lang="en-US" dirty="0"/>
              <a:t> horizons (reducing subsurface zones). In arid regions low or poorly drained areas develop saline soils.</a:t>
            </a:r>
            <a:endParaRPr lang="en-GB" dirty="0"/>
          </a:p>
          <a:p>
            <a:endParaRPr lang="en-GB" dirty="0"/>
          </a:p>
        </p:txBody>
      </p:sp>
    </p:spTree>
    <p:extLst>
      <p:ext uri="{BB962C8B-B14F-4D97-AF65-F5344CB8AC3E}">
        <p14:creationId xmlns:p14="http://schemas.microsoft.com/office/powerpoint/2010/main" val="3282384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AZONAL SOILS</a:t>
            </a:r>
            <a:endParaRPr lang="en-GB" dirty="0"/>
          </a:p>
        </p:txBody>
      </p:sp>
      <p:sp>
        <p:nvSpPr>
          <p:cNvPr id="3" name="Content Placeholder 2"/>
          <p:cNvSpPr>
            <a:spLocks noGrp="1"/>
          </p:cNvSpPr>
          <p:nvPr>
            <p:ph idx="1"/>
          </p:nvPr>
        </p:nvSpPr>
        <p:spPr/>
        <p:txBody>
          <a:bodyPr/>
          <a:lstStyle/>
          <a:p>
            <a:r>
              <a:rPr lang="en-US" dirty="0" smtClean="0"/>
              <a:t>In </a:t>
            </a:r>
            <a:r>
              <a:rPr lang="en-US" dirty="0" err="1" smtClean="0"/>
              <a:t>azonal</a:t>
            </a:r>
            <a:r>
              <a:rPr lang="en-US" dirty="0" smtClean="0"/>
              <a:t> soils the nature of the soil is determined mainly by the parent material and only incipient horizons are present. Representatives of this group include immature soils developed on recent alluvium, volcanic ash, wind-blown sands, and shallow bedrock. </a:t>
            </a:r>
            <a:r>
              <a:rPr lang="en-US" dirty="0" err="1" smtClean="0"/>
              <a:t>Azonal</a:t>
            </a:r>
            <a:r>
              <a:rPr lang="en-US" dirty="0" smtClean="0"/>
              <a:t> soils include </a:t>
            </a:r>
            <a:r>
              <a:rPr lang="en-US" dirty="0" err="1" smtClean="0"/>
              <a:t>lithosols</a:t>
            </a:r>
            <a:r>
              <a:rPr lang="en-US" dirty="0" smtClean="0"/>
              <a:t>, </a:t>
            </a:r>
            <a:r>
              <a:rPr lang="en-US" dirty="0" err="1" smtClean="0"/>
              <a:t>regosols</a:t>
            </a:r>
            <a:r>
              <a:rPr lang="en-US" dirty="0" smtClean="0"/>
              <a:t> and alluvial soils.</a:t>
            </a:r>
            <a:endParaRPr lang="en-GB" dirty="0"/>
          </a:p>
        </p:txBody>
      </p:sp>
    </p:spTree>
    <p:extLst>
      <p:ext uri="{BB962C8B-B14F-4D97-AF65-F5344CB8AC3E}">
        <p14:creationId xmlns:p14="http://schemas.microsoft.com/office/powerpoint/2010/main" val="160716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ZONAL SOILS</a:t>
            </a:r>
            <a:endParaRPr lang="en-GB" dirty="0"/>
          </a:p>
        </p:txBody>
      </p:sp>
      <p:sp>
        <p:nvSpPr>
          <p:cNvPr id="3" name="Content Placeholder 2"/>
          <p:cNvSpPr>
            <a:spLocks noGrp="1"/>
          </p:cNvSpPr>
          <p:nvPr>
            <p:ph idx="1"/>
          </p:nvPr>
        </p:nvSpPr>
        <p:spPr/>
        <p:txBody>
          <a:bodyPr/>
          <a:lstStyle/>
          <a:p>
            <a:r>
              <a:rPr lang="en-US" dirty="0"/>
              <a:t> </a:t>
            </a:r>
            <a:r>
              <a:rPr lang="en-US" sz="4000" dirty="0"/>
              <a:t>Zonal soils are characterized by the presence of a mature soil profile. The characteristics of zonal soils are determined mainly by climate and vegetation. Zonal soils include </a:t>
            </a:r>
            <a:r>
              <a:rPr lang="en-US" sz="4000" dirty="0" err="1"/>
              <a:t>podzols</a:t>
            </a:r>
            <a:r>
              <a:rPr lang="en-US" sz="4000" dirty="0"/>
              <a:t>, </a:t>
            </a:r>
            <a:r>
              <a:rPr lang="en-US" sz="4000" dirty="0" err="1"/>
              <a:t>chernozems</a:t>
            </a:r>
            <a:r>
              <a:rPr lang="en-US" sz="4000" dirty="0"/>
              <a:t>, </a:t>
            </a:r>
            <a:r>
              <a:rPr lang="en-US" sz="4000" dirty="0" err="1"/>
              <a:t>latosols</a:t>
            </a:r>
            <a:r>
              <a:rPr lang="en-US" sz="4000" dirty="0"/>
              <a:t> (</a:t>
            </a:r>
            <a:r>
              <a:rPr lang="en-US" sz="4000" dirty="0" err="1"/>
              <a:t>ferralsols</a:t>
            </a:r>
            <a:r>
              <a:rPr lang="en-US" sz="4000" dirty="0"/>
              <a:t>) and desert soils. </a:t>
            </a:r>
            <a:endParaRPr lang="en-GB" sz="4000" dirty="0"/>
          </a:p>
        </p:txBody>
      </p:sp>
    </p:spTree>
    <p:extLst>
      <p:ext uri="{BB962C8B-B14F-4D97-AF65-F5344CB8AC3E}">
        <p14:creationId xmlns:p14="http://schemas.microsoft.com/office/powerpoint/2010/main" val="181704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en-GB" dirty="0" smtClean="0"/>
              <a:t>INTRAZONAL SOILS</a:t>
            </a:r>
            <a:endParaRPr lang="en-GB" dirty="0"/>
          </a:p>
        </p:txBody>
      </p:sp>
      <p:sp>
        <p:nvSpPr>
          <p:cNvPr id="3" name="Content Placeholder 2"/>
          <p:cNvSpPr>
            <a:spLocks noGrp="1"/>
          </p:cNvSpPr>
          <p:nvPr>
            <p:ph idx="1"/>
          </p:nvPr>
        </p:nvSpPr>
        <p:spPr>
          <a:xfrm>
            <a:off x="457200" y="1325562"/>
            <a:ext cx="8229600" cy="4525963"/>
          </a:xfrm>
        </p:spPr>
        <p:txBody>
          <a:bodyPr/>
          <a:lstStyle/>
          <a:p>
            <a:r>
              <a:rPr lang="en-US" dirty="0"/>
              <a:t>In the </a:t>
            </a:r>
            <a:r>
              <a:rPr lang="en-US" dirty="0" err="1"/>
              <a:t>intrazonal</a:t>
            </a:r>
            <a:r>
              <a:rPr lang="en-US" dirty="0"/>
              <a:t> soils a local condition such as drainage is the dominant influence on the character of the soil. A good example are hydromorphic soils (waterlogged soils) in humid regions that are </a:t>
            </a:r>
            <a:r>
              <a:rPr lang="en-US" dirty="0" err="1"/>
              <a:t>characterised</a:t>
            </a:r>
            <a:r>
              <a:rPr lang="en-US" dirty="0"/>
              <a:t> by the presence of mottled </a:t>
            </a:r>
            <a:r>
              <a:rPr lang="en-US" dirty="0" err="1"/>
              <a:t>gley</a:t>
            </a:r>
            <a:r>
              <a:rPr lang="en-US" dirty="0"/>
              <a:t> horizons (reducing subsurface zones). In arid regions low or poorly drained areas develop saline soils.</a:t>
            </a:r>
            <a:endParaRPr lang="en-GB" dirty="0"/>
          </a:p>
          <a:p>
            <a:endParaRPr lang="en-GB" dirty="0"/>
          </a:p>
        </p:txBody>
      </p:sp>
    </p:spTree>
    <p:extLst>
      <p:ext uri="{BB962C8B-B14F-4D97-AF65-F5344CB8AC3E}">
        <p14:creationId xmlns:p14="http://schemas.microsoft.com/office/powerpoint/2010/main" val="4963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404664"/>
          </a:xfrm>
        </p:spPr>
        <p:txBody>
          <a:bodyPr>
            <a:normAutofit fontScale="90000"/>
          </a:bodyPr>
          <a:lstStyle/>
          <a:p>
            <a:r>
              <a:rPr lang="en-GB" dirty="0" smtClean="0"/>
              <a:t>PROPERTIES OF SOILS</a:t>
            </a:r>
            <a:endParaRPr lang="en-GB" dirty="0"/>
          </a:p>
        </p:txBody>
      </p:sp>
      <p:sp>
        <p:nvSpPr>
          <p:cNvPr id="3" name="Content Placeholder 2"/>
          <p:cNvSpPr>
            <a:spLocks noGrp="1"/>
          </p:cNvSpPr>
          <p:nvPr>
            <p:ph idx="1"/>
          </p:nvPr>
        </p:nvSpPr>
        <p:spPr>
          <a:xfrm>
            <a:off x="395536" y="476672"/>
            <a:ext cx="8229600" cy="5976664"/>
          </a:xfrm>
        </p:spPr>
        <p:txBody>
          <a:bodyPr>
            <a:normAutofit fontScale="85000" lnSpcReduction="20000"/>
          </a:bodyPr>
          <a:lstStyle/>
          <a:p>
            <a:pPr lvl="0"/>
            <a:r>
              <a:rPr lang="en-US" dirty="0"/>
              <a:t>position and thickness of horizons</a:t>
            </a:r>
            <a:endParaRPr lang="en-GB" dirty="0"/>
          </a:p>
          <a:p>
            <a:pPr lvl="0"/>
            <a:r>
              <a:rPr lang="en-US" dirty="0"/>
              <a:t>Mineral composition</a:t>
            </a:r>
            <a:endParaRPr lang="en-GB" dirty="0"/>
          </a:p>
          <a:p>
            <a:pPr lvl="0"/>
            <a:r>
              <a:rPr lang="en-US" dirty="0"/>
              <a:t>Texture</a:t>
            </a:r>
            <a:endParaRPr lang="en-GB" dirty="0"/>
          </a:p>
          <a:p>
            <a:pPr lvl="0"/>
            <a:r>
              <a:rPr lang="en-US" dirty="0" err="1"/>
              <a:t>Colour</a:t>
            </a:r>
            <a:endParaRPr lang="en-GB" dirty="0"/>
          </a:p>
          <a:p>
            <a:pPr lvl="0"/>
            <a:r>
              <a:rPr lang="en-US" dirty="0"/>
              <a:t>Structure</a:t>
            </a:r>
            <a:endParaRPr lang="en-GB" dirty="0"/>
          </a:p>
          <a:p>
            <a:pPr lvl="0"/>
            <a:r>
              <a:rPr lang="en-US" dirty="0"/>
              <a:t>Coatings</a:t>
            </a:r>
            <a:endParaRPr lang="en-GB" dirty="0"/>
          </a:p>
          <a:p>
            <a:pPr lvl="0"/>
            <a:r>
              <a:rPr lang="en-US" dirty="0"/>
              <a:t>Density</a:t>
            </a:r>
            <a:endParaRPr lang="en-GB" dirty="0"/>
          </a:p>
          <a:p>
            <a:pPr lvl="0"/>
            <a:r>
              <a:rPr lang="en-US" dirty="0"/>
              <a:t>pH</a:t>
            </a:r>
            <a:endParaRPr lang="en-GB" dirty="0"/>
          </a:p>
          <a:p>
            <a:pPr lvl="0"/>
            <a:r>
              <a:rPr lang="en-US" dirty="0"/>
              <a:t>Organic matter</a:t>
            </a:r>
            <a:endParaRPr lang="en-GB" dirty="0"/>
          </a:p>
          <a:p>
            <a:pPr lvl="0"/>
            <a:r>
              <a:rPr lang="en-US" dirty="0" err="1"/>
              <a:t>Cation</a:t>
            </a:r>
            <a:r>
              <a:rPr lang="en-US" dirty="0"/>
              <a:t> exchange capacity</a:t>
            </a:r>
            <a:endParaRPr lang="en-GB" dirty="0"/>
          </a:p>
          <a:p>
            <a:pPr lvl="0"/>
            <a:r>
              <a:rPr lang="en-US" dirty="0"/>
              <a:t>Soluble salts</a:t>
            </a:r>
            <a:endParaRPr lang="en-GB" dirty="0"/>
          </a:p>
          <a:p>
            <a:pPr lvl="0"/>
            <a:r>
              <a:rPr lang="en-US" dirty="0"/>
              <a:t>Carbonates</a:t>
            </a:r>
            <a:endParaRPr lang="en-GB" dirty="0"/>
          </a:p>
          <a:p>
            <a:pPr lvl="0"/>
            <a:r>
              <a:rPr lang="en-US" dirty="0"/>
              <a:t>Elemental composition</a:t>
            </a:r>
            <a:endParaRPr lang="en-GB" dirty="0"/>
          </a:p>
          <a:p>
            <a:pPr lvl="0"/>
            <a:r>
              <a:rPr lang="en-US" dirty="0"/>
              <a:t>Concretions</a:t>
            </a:r>
            <a:endParaRPr lang="en-GB" dirty="0"/>
          </a:p>
          <a:p>
            <a:endParaRPr lang="en-GB" dirty="0"/>
          </a:p>
        </p:txBody>
      </p:sp>
    </p:spTree>
    <p:extLst>
      <p:ext uri="{BB962C8B-B14F-4D97-AF65-F5344CB8AC3E}">
        <p14:creationId xmlns:p14="http://schemas.microsoft.com/office/powerpoint/2010/main" val="158267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4704"/>
            <a:ext cx="8229600" cy="162868"/>
          </a:xfrm>
        </p:spPr>
        <p:txBody>
          <a:bodyPr>
            <a:normAutofit fontScale="90000"/>
          </a:bodyPr>
          <a:lstStyle/>
          <a:p>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1" y="548680"/>
            <a:ext cx="8640962"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738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t>SOIL TEXTURE</a:t>
            </a:r>
            <a:endParaRPr lang="en-GB"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692696"/>
            <a:ext cx="7704856"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103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 classification of soil</a:t>
            </a:r>
            <a:r>
              <a:rPr lang="en-GB" dirty="0" smtClean="0"/>
              <a:t/>
            </a:r>
            <a:br>
              <a:rPr lang="en-GB" dirty="0" smtClean="0"/>
            </a:br>
            <a:endParaRPr lang="en-GB" dirty="0"/>
          </a:p>
        </p:txBody>
      </p:sp>
      <p:sp>
        <p:nvSpPr>
          <p:cNvPr id="3" name="Content Placeholder 2"/>
          <p:cNvSpPr>
            <a:spLocks noGrp="1"/>
          </p:cNvSpPr>
          <p:nvPr>
            <p:ph idx="1"/>
          </p:nvPr>
        </p:nvSpPr>
        <p:spPr>
          <a:xfrm>
            <a:off x="457200" y="908720"/>
            <a:ext cx="8229600" cy="5217443"/>
          </a:xfrm>
        </p:spPr>
        <p:txBody>
          <a:bodyPr>
            <a:normAutofit fontScale="92500" lnSpcReduction="10000"/>
          </a:bodyPr>
          <a:lstStyle/>
          <a:p>
            <a:r>
              <a:rPr lang="en-US" dirty="0" smtClean="0"/>
              <a:t>extremely </a:t>
            </a:r>
            <a:r>
              <a:rPr lang="en-US" dirty="0"/>
              <a:t>acid		&lt;4.5</a:t>
            </a:r>
            <a:endParaRPr lang="en-GB" dirty="0"/>
          </a:p>
          <a:p>
            <a:r>
              <a:rPr lang="en-US" dirty="0"/>
              <a:t>very strongly acid	</a:t>
            </a:r>
            <a:r>
              <a:rPr lang="en-US" dirty="0" smtClean="0"/>
              <a:t>4.5-5.0</a:t>
            </a:r>
            <a:endParaRPr lang="en-GB" dirty="0"/>
          </a:p>
          <a:p>
            <a:r>
              <a:rPr lang="en-US" dirty="0"/>
              <a:t>strongly acid		5.0-5.5</a:t>
            </a:r>
            <a:endParaRPr lang="en-GB" dirty="0"/>
          </a:p>
          <a:p>
            <a:r>
              <a:rPr lang="en-US" dirty="0"/>
              <a:t>moderately acid	</a:t>
            </a:r>
            <a:r>
              <a:rPr lang="en-US" dirty="0" smtClean="0"/>
              <a:t>5.5-6.0</a:t>
            </a:r>
            <a:endParaRPr lang="en-GB" dirty="0"/>
          </a:p>
          <a:p>
            <a:r>
              <a:rPr lang="en-US" dirty="0"/>
              <a:t>slightly acid		6.0-6.5</a:t>
            </a:r>
            <a:endParaRPr lang="en-GB" dirty="0"/>
          </a:p>
          <a:p>
            <a:r>
              <a:rPr lang="en-US" dirty="0"/>
              <a:t>Neutral			6.5-7.3</a:t>
            </a:r>
            <a:endParaRPr lang="en-GB" dirty="0"/>
          </a:p>
          <a:p>
            <a:r>
              <a:rPr lang="en-US" dirty="0"/>
              <a:t>Slightly alkaline 	</a:t>
            </a:r>
            <a:r>
              <a:rPr lang="en-US" dirty="0" smtClean="0"/>
              <a:t>7.3-7.8</a:t>
            </a:r>
            <a:endParaRPr lang="en-GB" dirty="0"/>
          </a:p>
          <a:p>
            <a:r>
              <a:rPr lang="en-US" dirty="0"/>
              <a:t>Moderately alkaline	7.8-8.5</a:t>
            </a:r>
            <a:endParaRPr lang="en-GB" dirty="0"/>
          </a:p>
          <a:p>
            <a:r>
              <a:rPr lang="en-US" dirty="0"/>
              <a:t>Strongly alkaline	</a:t>
            </a:r>
            <a:r>
              <a:rPr lang="en-US" dirty="0" smtClean="0"/>
              <a:t>8.5-9.0</a:t>
            </a:r>
            <a:endParaRPr lang="en-GB" dirty="0"/>
          </a:p>
          <a:p>
            <a:r>
              <a:rPr lang="en-US" dirty="0"/>
              <a:t>Very strongly alkaline	&gt;9.0</a:t>
            </a:r>
            <a:endParaRPr lang="en-GB" dirty="0"/>
          </a:p>
          <a:p>
            <a:endParaRPr lang="en-GB" dirty="0"/>
          </a:p>
        </p:txBody>
      </p:sp>
    </p:spTree>
    <p:extLst>
      <p:ext uri="{BB962C8B-B14F-4D97-AF65-F5344CB8AC3E}">
        <p14:creationId xmlns:p14="http://schemas.microsoft.com/office/powerpoint/2010/main" val="181723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FACTORS OF SOIL FORMATION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268760"/>
            <a:ext cx="54726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34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MOST IMPORTANT PROPERTIES OF SOILS </a:t>
            </a:r>
            <a:endParaRPr lang="en-GB" dirty="0"/>
          </a:p>
        </p:txBody>
      </p:sp>
      <p:sp>
        <p:nvSpPr>
          <p:cNvPr id="3" name="Content Placeholder 2"/>
          <p:cNvSpPr>
            <a:spLocks noGrp="1"/>
          </p:cNvSpPr>
          <p:nvPr>
            <p:ph idx="1"/>
          </p:nvPr>
        </p:nvSpPr>
        <p:spPr/>
        <p:txBody>
          <a:bodyPr/>
          <a:lstStyle/>
          <a:p>
            <a:r>
              <a:rPr lang="en-US" dirty="0"/>
              <a:t>The properties of greatest importance that affect geochemical dispersion of the elements are pH, organic matter content, clay mineral type and assemblage, and the amount of Fe-Al-</a:t>
            </a:r>
            <a:r>
              <a:rPr lang="en-US" dirty="0" err="1"/>
              <a:t>Mn</a:t>
            </a:r>
            <a:r>
              <a:rPr lang="en-US" dirty="0"/>
              <a:t>-oxides. </a:t>
            </a:r>
            <a:endParaRPr lang="en-GB" dirty="0"/>
          </a:p>
          <a:p>
            <a:endParaRPr lang="en-GB" dirty="0"/>
          </a:p>
        </p:txBody>
      </p:sp>
    </p:spTree>
    <p:extLst>
      <p:ext uri="{BB962C8B-B14F-4D97-AF65-F5344CB8AC3E}">
        <p14:creationId xmlns:p14="http://schemas.microsoft.com/office/powerpoint/2010/main" val="4040470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Elemental composition of soils</a:t>
            </a:r>
            <a:r>
              <a:rPr lang="en-GB" dirty="0" smtClean="0"/>
              <a:t/>
            </a:r>
            <a:br>
              <a:rPr lang="en-GB" dirty="0" smtClean="0"/>
            </a:br>
            <a:endParaRPr lang="en-GB" dirty="0"/>
          </a:p>
        </p:txBody>
      </p:sp>
      <p:sp>
        <p:nvSpPr>
          <p:cNvPr id="3" name="Content Placeholder 2"/>
          <p:cNvSpPr>
            <a:spLocks noGrp="1"/>
          </p:cNvSpPr>
          <p:nvPr>
            <p:ph idx="1"/>
          </p:nvPr>
        </p:nvSpPr>
        <p:spPr/>
        <p:txBody>
          <a:bodyPr>
            <a:normAutofit fontScale="85000" lnSpcReduction="20000"/>
          </a:bodyPr>
          <a:lstStyle/>
          <a:p>
            <a:r>
              <a:rPr lang="en-US" dirty="0" smtClean="0"/>
              <a:t>The </a:t>
            </a:r>
            <a:r>
              <a:rPr lang="en-US" dirty="0"/>
              <a:t>chemical composition of soils is of great interest to Soil fertility scientists, environmental geochemists and exploration geochemists. Most of applied geochemical laboratories are preoccupied with analysis of soil samples for information on environmental quality and mineralization potential. </a:t>
            </a:r>
            <a:endParaRPr lang="en-GB" dirty="0"/>
          </a:p>
          <a:p>
            <a:r>
              <a:rPr lang="en-US" b="1" dirty="0"/>
              <a:t>Soil Fertility</a:t>
            </a:r>
            <a:endParaRPr lang="en-GB" dirty="0"/>
          </a:p>
          <a:p>
            <a:r>
              <a:rPr lang="en-US" dirty="0"/>
              <a:t>This largely depends on the concentrations of the nine </a:t>
            </a:r>
            <a:r>
              <a:rPr lang="en-US" dirty="0" err="1"/>
              <a:t>macroelements</a:t>
            </a:r>
            <a:r>
              <a:rPr lang="en-US" dirty="0"/>
              <a:t> (C, H,O, N, P, K, </a:t>
            </a:r>
            <a:r>
              <a:rPr lang="en-US" dirty="0" err="1"/>
              <a:t>Ca</a:t>
            </a:r>
            <a:r>
              <a:rPr lang="en-US" dirty="0"/>
              <a:t>, Mg, S) and eight microelements (</a:t>
            </a:r>
            <a:r>
              <a:rPr lang="en-US" dirty="0" err="1"/>
              <a:t>Mn</a:t>
            </a:r>
            <a:r>
              <a:rPr lang="en-US" dirty="0"/>
              <a:t>, Cu, Zn, Mo, B, </a:t>
            </a:r>
            <a:r>
              <a:rPr lang="en-US" dirty="0" err="1"/>
              <a:t>Cl</a:t>
            </a:r>
            <a:r>
              <a:rPr lang="en-US" dirty="0"/>
              <a:t>, Fe, Co) in the soil.</a:t>
            </a:r>
            <a:endParaRPr lang="en-GB" dirty="0"/>
          </a:p>
          <a:p>
            <a:r>
              <a:rPr lang="en-US" dirty="0"/>
              <a:t> </a:t>
            </a:r>
            <a:endParaRPr lang="en-GB" dirty="0"/>
          </a:p>
          <a:p>
            <a:endParaRPr lang="en-GB" dirty="0"/>
          </a:p>
        </p:txBody>
      </p:sp>
    </p:spTree>
    <p:extLst>
      <p:ext uri="{BB962C8B-B14F-4D97-AF65-F5344CB8AC3E}">
        <p14:creationId xmlns:p14="http://schemas.microsoft.com/office/powerpoint/2010/main" val="22538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r>
              <a:rPr lang="en-US" dirty="0" smtClean="0"/>
              <a:t>The geochemist is concerned with the distribution of both major and trace elements in soils. The major element geochemistry of soils can give us information on the extent of chemical weathering and mobilization of elements during soil formation. The major elements that are measured in soil samples include Si, Al, Fe, Na, K, </a:t>
            </a:r>
            <a:r>
              <a:rPr lang="en-US" dirty="0" err="1" smtClean="0"/>
              <a:t>Ca</a:t>
            </a:r>
            <a:r>
              <a:rPr lang="en-US" dirty="0" smtClean="0"/>
              <a:t>, Mg, </a:t>
            </a:r>
            <a:r>
              <a:rPr lang="en-US" dirty="0" err="1" smtClean="0"/>
              <a:t>Mn</a:t>
            </a:r>
            <a:r>
              <a:rPr lang="en-US" dirty="0" smtClean="0"/>
              <a:t>, Ti, </a:t>
            </a:r>
            <a:r>
              <a:rPr lang="en-US" dirty="0" err="1" smtClean="0"/>
              <a:t>Zr</a:t>
            </a:r>
            <a:r>
              <a:rPr lang="en-US" dirty="0" smtClean="0"/>
              <a:t>, N and P. The major element composition of some soils is given in table 2.</a:t>
            </a:r>
            <a:endParaRPr lang="en-GB" dirty="0" smtClean="0"/>
          </a:p>
          <a:p>
            <a:endParaRPr lang="en-GB" dirty="0"/>
          </a:p>
        </p:txBody>
      </p:sp>
    </p:spTree>
    <p:extLst>
      <p:ext uri="{BB962C8B-B14F-4D97-AF65-F5344CB8AC3E}">
        <p14:creationId xmlns:p14="http://schemas.microsoft.com/office/powerpoint/2010/main" val="1026990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r>
              <a:rPr lang="en-US" dirty="0" smtClean="0"/>
              <a:t>In geochemical exploration and environmental surveys the concentration of some trace elements is very important. Knowledge of the normal or background contents of trace elements in soils (fig. 8) is essential to the applied Geochemist. The concentration of trace elements in soils of the USA was investigated by Connor and </a:t>
            </a:r>
            <a:r>
              <a:rPr lang="en-US" dirty="0" err="1" smtClean="0"/>
              <a:t>Shacklette</a:t>
            </a:r>
            <a:r>
              <a:rPr lang="en-US" dirty="0" smtClean="0"/>
              <a:t> (1975). The results of this study suggested that wide variations in background content occur for some trace elements in soils (table 3). Trace elements tend to be concentrated in soil horizons that are rich in organic matter or clay minerals. </a:t>
            </a:r>
            <a:endParaRPr lang="en-GB" dirty="0" smtClean="0"/>
          </a:p>
          <a:p>
            <a:endParaRPr lang="en-GB" dirty="0"/>
          </a:p>
        </p:txBody>
      </p:sp>
    </p:spTree>
    <p:extLst>
      <p:ext uri="{BB962C8B-B14F-4D97-AF65-F5344CB8AC3E}">
        <p14:creationId xmlns:p14="http://schemas.microsoft.com/office/powerpoint/2010/main" val="3917709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8"/>
            <a:ext cx="6336704"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896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GB" dirty="0" smtClean="0"/>
              <a:t>DISTRIBUTION OF ELEMENTS IN SOILS</a:t>
            </a:r>
            <a:endParaRPr lang="en-GB"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3" y="764704"/>
            <a:ext cx="799288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669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Composition of Some parent materials</a:t>
            </a:r>
            <a:endParaRPr lang="en-GB" dirty="0"/>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00201"/>
            <a:ext cx="6624736" cy="4637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37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Climate</a:t>
            </a:r>
            <a:endParaRPr lang="en-GB" dirty="0"/>
          </a:p>
        </p:txBody>
      </p:sp>
      <p:sp>
        <p:nvSpPr>
          <p:cNvPr id="3" name="Content Placeholder 2"/>
          <p:cNvSpPr>
            <a:spLocks noGrp="1"/>
          </p:cNvSpPr>
          <p:nvPr>
            <p:ph idx="1"/>
          </p:nvPr>
        </p:nvSpPr>
        <p:spPr/>
        <p:txBody>
          <a:bodyPr/>
          <a:lstStyle/>
          <a:p>
            <a:r>
              <a:rPr lang="en-US" dirty="0"/>
              <a:t>Climate determines the rate and extent of soil forming processes. Climate is the major factor that controls the type and rate of soil formation. Important aspects of climate are precipitation and temperature. Temperature controls the rate of development of soils. The movement of moisture results in chemical reactions and the differentiation of horizons.</a:t>
            </a:r>
            <a:endParaRPr lang="en-GB" dirty="0"/>
          </a:p>
          <a:p>
            <a:endParaRPr lang="en-GB" dirty="0"/>
          </a:p>
        </p:txBody>
      </p:sp>
    </p:spTree>
    <p:extLst>
      <p:ext uri="{BB962C8B-B14F-4D97-AF65-F5344CB8AC3E}">
        <p14:creationId xmlns:p14="http://schemas.microsoft.com/office/powerpoint/2010/main" val="24784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ORGANISMS</a:t>
            </a:r>
            <a:endParaRPr lang="en-GB" dirty="0"/>
          </a:p>
        </p:txBody>
      </p:sp>
      <p:sp>
        <p:nvSpPr>
          <p:cNvPr id="3" name="Content Placeholder 2"/>
          <p:cNvSpPr>
            <a:spLocks noGrp="1"/>
          </p:cNvSpPr>
          <p:nvPr>
            <p:ph idx="1"/>
          </p:nvPr>
        </p:nvSpPr>
        <p:spPr/>
        <p:txBody>
          <a:bodyPr>
            <a:normAutofit fontScale="92500" lnSpcReduction="10000"/>
          </a:bodyPr>
          <a:lstStyle/>
          <a:p>
            <a:r>
              <a:rPr lang="en-US" sz="3600" dirty="0"/>
              <a:t>The development of soils is affected by living organisms such as higher plants, vertebrates, microorganisms and </a:t>
            </a:r>
            <a:r>
              <a:rPr lang="en-US" sz="3600" dirty="0" err="1"/>
              <a:t>mesofauna</a:t>
            </a:r>
            <a:r>
              <a:rPr lang="en-US" sz="3600" dirty="0"/>
              <a:t>.</a:t>
            </a:r>
            <a:endParaRPr lang="en-GB" sz="3600" dirty="0"/>
          </a:p>
          <a:p>
            <a:r>
              <a:rPr lang="en-US" sz="3600" dirty="0"/>
              <a:t>Higher plants influence soil development through: (1) the binding effect of their roots, (2) opening of passages in the soil that facilitate the movement of air and water and (3) addition of organic matter to the soil surface.</a:t>
            </a:r>
            <a:endParaRPr lang="en-GB" sz="3600" dirty="0"/>
          </a:p>
          <a:p>
            <a:endParaRPr lang="en-GB" dirty="0"/>
          </a:p>
        </p:txBody>
      </p:sp>
    </p:spTree>
    <p:extLst>
      <p:ext uri="{BB962C8B-B14F-4D97-AF65-F5344CB8AC3E}">
        <p14:creationId xmlns:p14="http://schemas.microsoft.com/office/powerpoint/2010/main" val="241793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US" dirty="0"/>
              <a:t>Mammals that burrow deeply into the soil cause considerable mixing of topsoil and subsoil. Uncontrolled grazing by animals such as goats tends to destroy vegetation and promote soil erosion. </a:t>
            </a:r>
            <a:endParaRPr lang="en-GB" dirty="0"/>
          </a:p>
          <a:p>
            <a:r>
              <a:rPr lang="en-US" dirty="0"/>
              <a:t>Microorganisms (bacteria, fungi, </a:t>
            </a:r>
            <a:r>
              <a:rPr lang="en-US" dirty="0" err="1"/>
              <a:t>actinomycetes</a:t>
            </a:r>
            <a:r>
              <a:rPr lang="en-US" dirty="0"/>
              <a:t>, algae and viruses) are important in </a:t>
            </a:r>
            <a:r>
              <a:rPr lang="en-US" dirty="0" err="1"/>
              <a:t>humification</a:t>
            </a:r>
            <a:r>
              <a:rPr lang="en-US" dirty="0"/>
              <a:t> (the decomposition of organic matter in soils) and nitrogen transformation processes.</a:t>
            </a:r>
            <a:endParaRPr lang="en-GB" dirty="0"/>
          </a:p>
          <a:p>
            <a:endParaRPr lang="en-GB" dirty="0"/>
          </a:p>
        </p:txBody>
      </p:sp>
    </p:spTree>
    <p:extLst>
      <p:ext uri="{BB962C8B-B14F-4D97-AF65-F5344CB8AC3E}">
        <p14:creationId xmlns:p14="http://schemas.microsoft.com/office/powerpoint/2010/main" val="273355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err="1"/>
              <a:t>Mesofauna</a:t>
            </a:r>
            <a:r>
              <a:rPr lang="en-US" dirty="0"/>
              <a:t> include earthworms, nematodes, mites, millipedes, gastropods and insects. These are concentrated in the top 2 to 5 cm. The </a:t>
            </a:r>
            <a:r>
              <a:rPr lang="en-US" dirty="0" err="1"/>
              <a:t>mesofauna</a:t>
            </a:r>
            <a:r>
              <a:rPr lang="en-US" dirty="0"/>
              <a:t> are useful in the ingestion and decomposition of organic matter. Termites transport soil matter from depth to the ground surface.</a:t>
            </a:r>
            <a:endParaRPr lang="en-GB" dirty="0"/>
          </a:p>
          <a:p>
            <a:endParaRPr lang="en-GB" dirty="0"/>
          </a:p>
        </p:txBody>
      </p:sp>
    </p:spTree>
    <p:extLst>
      <p:ext uri="{BB962C8B-B14F-4D97-AF65-F5344CB8AC3E}">
        <p14:creationId xmlns:p14="http://schemas.microsoft.com/office/powerpoint/2010/main" val="31843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TOPOGRAPHY</a:t>
            </a:r>
            <a:endParaRPr lang="en-GB" dirty="0"/>
          </a:p>
        </p:txBody>
      </p:sp>
      <p:sp>
        <p:nvSpPr>
          <p:cNvPr id="3" name="Content Placeholder 2"/>
          <p:cNvSpPr>
            <a:spLocks noGrp="1"/>
          </p:cNvSpPr>
          <p:nvPr>
            <p:ph idx="1"/>
          </p:nvPr>
        </p:nvSpPr>
        <p:spPr/>
        <p:txBody>
          <a:bodyPr/>
          <a:lstStyle/>
          <a:p>
            <a:r>
              <a:rPr lang="en-US" dirty="0"/>
              <a:t>Topography controls the rate of flow of water and depth of development of the soil. The thickness of soil varies with topography. Thick soils are associated with flat or gently sloping sites while thin soils develop on steep slopes due to high rate of soil erosion. Topography also influences drainage and the amount of moisture in the soil.</a:t>
            </a:r>
            <a:endParaRPr lang="en-GB" dirty="0"/>
          </a:p>
          <a:p>
            <a:endParaRPr lang="en-GB" dirty="0"/>
          </a:p>
        </p:txBody>
      </p:sp>
    </p:spTree>
    <p:extLst>
      <p:ext uri="{BB962C8B-B14F-4D97-AF65-F5344CB8AC3E}">
        <p14:creationId xmlns:p14="http://schemas.microsoft.com/office/powerpoint/2010/main" val="1092275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1498</Words>
  <Application>Microsoft Office PowerPoint</Application>
  <PresentationFormat>On-screen Show (4:3)</PresentationFormat>
  <Paragraphs>80</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soils</vt:lpstr>
      <vt:lpstr>Components of the pedosphere</vt:lpstr>
      <vt:lpstr>FACTORS OF SOIL FORMATION</vt:lpstr>
      <vt:lpstr>Composition of Some parent materials</vt:lpstr>
      <vt:lpstr>Climate</vt:lpstr>
      <vt:lpstr>ORGANISMS</vt:lpstr>
      <vt:lpstr>PowerPoint Presentation</vt:lpstr>
      <vt:lpstr>PowerPoint Presentation</vt:lpstr>
      <vt:lpstr>TOPOGRAPHY</vt:lpstr>
      <vt:lpstr>TIME FACTOR</vt:lpstr>
      <vt:lpstr>SOIL FORMING PROCESSES</vt:lpstr>
      <vt:lpstr>SOIL FORMING PROCESSES AND FACTORS</vt:lpstr>
      <vt:lpstr>PowerPoint Presentation</vt:lpstr>
      <vt:lpstr>STAGES IN THE FORMATION OF SOILS</vt:lpstr>
      <vt:lpstr>STAGES IN THE FORMATION OF A FERRASOL</vt:lpstr>
      <vt:lpstr>STAGES IN THE FORMATION OF A PODZOL</vt:lpstr>
      <vt:lpstr>SOIL FORMING PROCESSES</vt:lpstr>
      <vt:lpstr>Formation of Soil Profiles </vt:lpstr>
      <vt:lpstr>PowerPoint Presentation</vt:lpstr>
      <vt:lpstr>PowerPoint Presentation</vt:lpstr>
      <vt:lpstr>HYPOTHETICAL SOIL PROFILE</vt:lpstr>
      <vt:lpstr>CLASSIFICATION OF SOILS</vt:lpstr>
      <vt:lpstr>AZONAL SOILS</vt:lpstr>
      <vt:lpstr>ZONAL SOILS</vt:lpstr>
      <vt:lpstr>INTRAZONAL SOILS</vt:lpstr>
      <vt:lpstr>PROPERTIES OF SOILS</vt:lpstr>
      <vt:lpstr>PowerPoint Presentation</vt:lpstr>
      <vt:lpstr>SOIL TEXTURE</vt:lpstr>
      <vt:lpstr>pH classification of soil </vt:lpstr>
      <vt:lpstr>MOST IMPORTANT PROPERTIES OF SOILS </vt:lpstr>
      <vt:lpstr>Elemental composition of soils </vt:lpstr>
      <vt:lpstr>PowerPoint Presentation</vt:lpstr>
      <vt:lpstr>PowerPoint Presentation</vt:lpstr>
      <vt:lpstr>PowerPoint Presentation</vt:lpstr>
      <vt:lpstr>DISTRIBUTION OF ELEMENTS IN SOILS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User</cp:lastModifiedBy>
  <cp:revision>13</cp:revision>
  <dcterms:created xsi:type="dcterms:W3CDTF">2017-03-02T07:19:52Z</dcterms:created>
  <dcterms:modified xsi:type="dcterms:W3CDTF">2018-05-13T04:21:22Z</dcterms:modified>
</cp:coreProperties>
</file>