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69" autoAdjust="0"/>
    <p:restoredTop sz="94660"/>
  </p:normalViewPr>
  <p:slideViewPr>
    <p:cSldViewPr>
      <p:cViewPr varScale="1">
        <p:scale>
          <a:sx n="38" d="100"/>
          <a:sy n="38" d="100"/>
        </p:scale>
        <p:origin x="-141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A2181D6-C508-43BD-8165-13BB2F6B2557}" type="datetimeFigureOut">
              <a:rPr lang="en-US" smtClean="0"/>
              <a:t>2/13/2017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3D4837-6929-479C-BCA5-23B1D20FCD62}"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2181D6-C508-43BD-8165-13BB2F6B2557}" type="datetimeFigureOut">
              <a:rPr lang="en-US" smtClean="0"/>
              <a:t>2/13/2017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3D4837-6929-479C-BCA5-23B1D20FCD6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2181D6-C508-43BD-8165-13BB2F6B2557}" type="datetimeFigureOut">
              <a:rPr lang="en-US" smtClean="0"/>
              <a:t>2/13/2017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3D4837-6929-479C-BCA5-23B1D20FCD62}"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2181D6-C508-43BD-8165-13BB2F6B2557}" type="datetimeFigureOut">
              <a:rPr lang="en-US" smtClean="0"/>
              <a:t>2/13/2017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3D4837-6929-479C-BCA5-23B1D20FCD62}"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2181D6-C508-43BD-8165-13BB2F6B2557}" type="datetimeFigureOut">
              <a:rPr lang="en-US" smtClean="0"/>
              <a:t>2/13/2017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3D4837-6929-479C-BCA5-23B1D20FCD62}"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A2181D6-C508-43BD-8165-13BB2F6B2557}" type="datetimeFigureOut">
              <a:rPr lang="en-US" smtClean="0"/>
              <a:t>2/13/2017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3D4837-6929-479C-BCA5-23B1D20FCD62}"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A2181D6-C508-43BD-8165-13BB2F6B2557}" type="datetimeFigureOut">
              <a:rPr lang="en-US" smtClean="0"/>
              <a:t>2/13/2017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A3D4837-6929-479C-BCA5-23B1D20FCD62}"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A2181D6-C508-43BD-8165-13BB2F6B2557}" type="datetimeFigureOut">
              <a:rPr lang="en-US" smtClean="0"/>
              <a:t>2/13/2017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A3D4837-6929-479C-BCA5-23B1D20FCD62}"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2181D6-C508-43BD-8165-13BB2F6B2557}" type="datetimeFigureOut">
              <a:rPr lang="en-US" smtClean="0"/>
              <a:t>2/13/2017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A3D4837-6929-479C-BCA5-23B1D20FCD6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2181D6-C508-43BD-8165-13BB2F6B2557}" type="datetimeFigureOut">
              <a:rPr lang="en-US" smtClean="0"/>
              <a:t>2/13/2017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3D4837-6929-479C-BCA5-23B1D20FCD62}"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2181D6-C508-43BD-8165-13BB2F6B2557}" type="datetimeFigureOut">
              <a:rPr lang="en-US" smtClean="0"/>
              <a:t>2/13/2017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3D4837-6929-479C-BCA5-23B1D20FCD62}"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2181D6-C508-43BD-8165-13BB2F6B2557}" type="datetimeFigureOut">
              <a:rPr lang="en-US" smtClean="0"/>
              <a:t>2/13/2017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3D4837-6929-479C-BCA5-23B1D20FCD62}"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Office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COMPOSITION OF THE EARTH MATERIALS</a:t>
            </a:r>
            <a:endParaRPr lang="en-GB" dirty="0"/>
          </a:p>
        </p:txBody>
      </p:sp>
      <p:sp>
        <p:nvSpPr>
          <p:cNvPr id="5" name="Content Placeholder 4"/>
          <p:cNvSpPr>
            <a:spLocks noGrp="1"/>
          </p:cNvSpPr>
          <p:nvPr>
            <p:ph idx="1"/>
          </p:nvPr>
        </p:nvSpPr>
        <p:spPr/>
        <p:txBody>
          <a:bodyPr>
            <a:normAutofit fontScale="25000" lnSpcReduction="20000"/>
          </a:bodyPr>
          <a:lstStyle/>
          <a:p>
            <a:pPr algn="just"/>
            <a:r>
              <a:rPr lang="en-GB" sz="7200" b="1" baseline="0" dirty="0" smtClean="0">
                <a:latin typeface="Times New Roman"/>
              </a:rPr>
              <a:t>Table 1 Abundance of elements in average crustal rocks (</a:t>
            </a:r>
            <a:r>
              <a:rPr lang="en-GB" sz="7200" b="1" baseline="0" dirty="0" err="1" smtClean="0">
                <a:latin typeface="Times New Roman"/>
              </a:rPr>
              <a:t>ppm</a:t>
            </a:r>
            <a:r>
              <a:rPr lang="en-GB" sz="7200" b="1" baseline="0" dirty="0" smtClean="0">
                <a:latin typeface="Times New Roman"/>
              </a:rPr>
              <a:t>). Source: Rose et al (1979)</a:t>
            </a:r>
          </a:p>
          <a:p>
            <a:r>
              <a:rPr lang="en-GB" sz="7200" kern="100" baseline="0" dirty="0" smtClean="0">
                <a:latin typeface="Times New Roman"/>
              </a:rPr>
              <a:t>Element	Abundance	Element	Abundance	</a:t>
            </a:r>
            <a:endParaRPr lang="en-US" sz="7200" kern="100" baseline="0" dirty="0" smtClean="0">
              <a:latin typeface="Times New Roman"/>
            </a:endParaRPr>
          </a:p>
          <a:p>
            <a:r>
              <a:rPr lang="en-GB" sz="7200" kern="100" baseline="0" dirty="0" smtClean="0">
                <a:latin typeface="Times New Roman"/>
              </a:rPr>
              <a:t>Aluminium	81000	Mercury	0.02	</a:t>
            </a:r>
            <a:endParaRPr lang="en-US" sz="7200" kern="100" baseline="0" dirty="0" smtClean="0">
              <a:latin typeface="Times New Roman"/>
            </a:endParaRPr>
          </a:p>
          <a:p>
            <a:r>
              <a:rPr lang="en-GB" sz="7200" kern="100" baseline="0" dirty="0" smtClean="0">
                <a:latin typeface="Times New Roman"/>
              </a:rPr>
              <a:t>Antimony	0.1	Molybdenum	1.5	</a:t>
            </a:r>
            <a:endParaRPr lang="en-US" sz="7200" kern="100" baseline="0" dirty="0" smtClean="0">
              <a:latin typeface="Times New Roman"/>
            </a:endParaRPr>
          </a:p>
          <a:p>
            <a:r>
              <a:rPr lang="en-GB" sz="7200" kern="100" baseline="0" dirty="0" smtClean="0">
                <a:latin typeface="Times New Roman"/>
              </a:rPr>
              <a:t>Arsenic	2	Nickel	75	</a:t>
            </a:r>
            <a:endParaRPr lang="en-US" sz="7200" kern="100" baseline="0" dirty="0" smtClean="0">
              <a:latin typeface="Times New Roman"/>
            </a:endParaRPr>
          </a:p>
          <a:p>
            <a:r>
              <a:rPr lang="en-GB" sz="7200" kern="100" baseline="0" dirty="0" smtClean="0">
                <a:latin typeface="Times New Roman"/>
              </a:rPr>
              <a:t>Barium	580	Niobium	20	</a:t>
            </a:r>
            <a:endParaRPr lang="en-US" sz="7200" kern="100" baseline="0" dirty="0" smtClean="0">
              <a:latin typeface="Times New Roman"/>
            </a:endParaRPr>
          </a:p>
          <a:p>
            <a:r>
              <a:rPr lang="en-GB" sz="7200" kern="100" baseline="0" dirty="0" smtClean="0">
                <a:latin typeface="Times New Roman"/>
              </a:rPr>
              <a:t>Beryllium	2	Oxygen	473000	</a:t>
            </a:r>
            <a:endParaRPr lang="en-US" sz="7200" kern="100" baseline="0" dirty="0" smtClean="0">
              <a:latin typeface="Times New Roman"/>
            </a:endParaRPr>
          </a:p>
          <a:p>
            <a:r>
              <a:rPr lang="en-GB" sz="7200" kern="100" baseline="0" dirty="0" smtClean="0">
                <a:latin typeface="Times New Roman"/>
              </a:rPr>
              <a:t>Bismuth	0.1	Palladium	0.01	</a:t>
            </a:r>
            <a:endParaRPr lang="en-US" sz="7200" kern="100" baseline="0" dirty="0" smtClean="0">
              <a:latin typeface="Times New Roman"/>
            </a:endParaRPr>
          </a:p>
          <a:p>
            <a:r>
              <a:rPr lang="en-GB" sz="7200" kern="100" baseline="0" dirty="0" smtClean="0">
                <a:latin typeface="Times New Roman"/>
              </a:rPr>
              <a:t>Boron	8	Phosphorus	900	</a:t>
            </a:r>
            <a:endParaRPr lang="en-US" sz="7200" kern="100" baseline="0" dirty="0" smtClean="0">
              <a:latin typeface="Times New Roman"/>
            </a:endParaRPr>
          </a:p>
          <a:p>
            <a:r>
              <a:rPr lang="en-GB" sz="7200" kern="100" baseline="0" dirty="0" smtClean="0">
                <a:latin typeface="Times New Roman"/>
              </a:rPr>
              <a:t>Bromine	1.8	Platinum	0.005	</a:t>
            </a:r>
            <a:endParaRPr lang="en-US" sz="7200" kern="100" baseline="0" dirty="0" smtClean="0">
              <a:latin typeface="Times New Roman"/>
            </a:endParaRPr>
          </a:p>
          <a:p>
            <a:r>
              <a:rPr lang="en-GB" sz="7200" kern="100" baseline="0" dirty="0" smtClean="0">
                <a:latin typeface="Times New Roman"/>
              </a:rPr>
              <a:t>Cadmium	0.1	Potassium	25000	</a:t>
            </a:r>
            <a:endParaRPr lang="en-US" sz="7200" kern="100" baseline="0" dirty="0" smtClean="0">
              <a:latin typeface="Times New Roman"/>
            </a:endParaRPr>
          </a:p>
          <a:p>
            <a:r>
              <a:rPr lang="en-GB" sz="7200" kern="100" baseline="0" dirty="0" smtClean="0">
                <a:latin typeface="Times New Roman"/>
              </a:rPr>
              <a:t>Calcium	33000	Rhenium	0.0006	</a:t>
            </a:r>
            <a:endParaRPr lang="en-US" sz="7200" kern="100" baseline="0" dirty="0" smtClean="0">
              <a:latin typeface="Times New Roman"/>
            </a:endParaRPr>
          </a:p>
          <a:p>
            <a:r>
              <a:rPr lang="en-GB" sz="7200" kern="100" baseline="0" dirty="0" smtClean="0">
                <a:latin typeface="Times New Roman"/>
              </a:rPr>
              <a:t>Carbon	230	Rubidium	150	</a:t>
            </a:r>
            <a:endParaRPr lang="en-US" sz="7200" kern="100" baseline="0" dirty="0" smtClean="0">
              <a:latin typeface="Times New Roman"/>
            </a:endParaRPr>
          </a:p>
          <a:p>
            <a:r>
              <a:rPr lang="en-GB" sz="7200" kern="100" baseline="0" dirty="0" smtClean="0">
                <a:latin typeface="Times New Roman"/>
              </a:rPr>
              <a:t>Cerium	81	Scandium	13	</a:t>
            </a:r>
            <a:endParaRPr lang="en-US" sz="7200" kern="100" baseline="0" dirty="0" smtClean="0">
              <a:latin typeface="Times New Roman"/>
            </a:endParaRPr>
          </a:p>
          <a:p>
            <a:r>
              <a:rPr lang="en-GB" sz="7200" kern="100" baseline="0" dirty="0" err="1" smtClean="0">
                <a:latin typeface="Times New Roman"/>
              </a:rPr>
              <a:t>Cesium</a:t>
            </a:r>
            <a:r>
              <a:rPr lang="en-GB" sz="7200" kern="100" baseline="0" dirty="0" smtClean="0">
                <a:latin typeface="Times New Roman"/>
              </a:rPr>
              <a:t>	3	Selenium	0.1	</a:t>
            </a:r>
            <a:endParaRPr lang="en-US" sz="7200" kern="100" baseline="0" dirty="0" smtClean="0">
              <a:latin typeface="Times New Roman"/>
            </a:endParaRPr>
          </a:p>
          <a:p>
            <a:r>
              <a:rPr lang="en-GB" sz="7200" kern="100" baseline="0" dirty="0" smtClean="0">
                <a:latin typeface="Times New Roman"/>
              </a:rPr>
              <a:t>Chlorine	130	Silicon	291000	</a:t>
            </a:r>
            <a:endParaRPr lang="en-US" sz="7200" kern="100" baseline="0" dirty="0" smtClean="0">
              <a:latin typeface="Times New Roman"/>
            </a:endParaRPr>
          </a:p>
          <a:p>
            <a:endParaRPr lang="en-GB" sz="4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GEOCHEMICAL ENVIRONMENT</a:t>
            </a:r>
            <a:endParaRPr lang="en-GB" dirty="0"/>
          </a:p>
        </p:txBody>
      </p:sp>
      <p:sp>
        <p:nvSpPr>
          <p:cNvPr id="3" name="Content Placeholder 2"/>
          <p:cNvSpPr>
            <a:spLocks noGrp="1"/>
          </p:cNvSpPr>
          <p:nvPr>
            <p:ph idx="1"/>
          </p:nvPr>
        </p:nvSpPr>
        <p:spPr/>
        <p:txBody>
          <a:bodyPr>
            <a:normAutofit fontScale="70000" lnSpcReduction="20000"/>
          </a:bodyPr>
          <a:lstStyle/>
          <a:p>
            <a:r>
              <a:rPr lang="en-US" dirty="0"/>
              <a:t>A geochemical environment is an environment in which the dispersion of chemical elements takes place. Two major types of geochemical environments have been distinguished: </a:t>
            </a:r>
            <a:endParaRPr lang="en-GB" dirty="0"/>
          </a:p>
          <a:p>
            <a:pPr lvl="0"/>
            <a:r>
              <a:rPr lang="en-US" dirty="0"/>
              <a:t>The Deep-seated geochemical environment </a:t>
            </a:r>
            <a:endParaRPr lang="en-GB" dirty="0"/>
          </a:p>
          <a:p>
            <a:pPr lvl="0"/>
            <a:r>
              <a:rPr lang="en-US" dirty="0"/>
              <a:t>The </a:t>
            </a:r>
            <a:r>
              <a:rPr lang="en-US" dirty="0" err="1"/>
              <a:t>Surficial</a:t>
            </a:r>
            <a:r>
              <a:rPr lang="en-US" dirty="0"/>
              <a:t> geochemical environment</a:t>
            </a:r>
            <a:endParaRPr lang="en-GB" dirty="0"/>
          </a:p>
          <a:p>
            <a:r>
              <a:rPr lang="en-US" dirty="0"/>
              <a:t>The deep-seated geochemical environment is characterized by high pressure and temperature, relatively low free-oxygen content and restricted flow of fluids. This is the environment in which high temperature geochemical reactions and processes take place. The dominant processes in this environment include igneous, </a:t>
            </a:r>
            <a:r>
              <a:rPr lang="en-US" dirty="0" err="1"/>
              <a:t>metarmorphic</a:t>
            </a:r>
            <a:r>
              <a:rPr lang="en-US" dirty="0"/>
              <a:t> and hydrothermal processes. Geochemical anomalies of deep-seated origin are formed in this environment. </a:t>
            </a:r>
            <a:endParaRPr lang="en-GB" dirty="0"/>
          </a:p>
          <a:p>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r>
              <a:rPr lang="en-US" dirty="0"/>
              <a:t>The </a:t>
            </a:r>
            <a:r>
              <a:rPr lang="en-US" dirty="0" err="1"/>
              <a:t>surficial</a:t>
            </a:r>
            <a:r>
              <a:rPr lang="en-US" dirty="0"/>
              <a:t> environment is the environment at or near the surface of the earth. This environment is characterized by low temperatures and pressure, and a high flow of fluids. The conditions prevailing in this environment promotes </a:t>
            </a:r>
            <a:r>
              <a:rPr lang="en-US" dirty="0" err="1"/>
              <a:t>surficial</a:t>
            </a:r>
            <a:r>
              <a:rPr lang="en-US" dirty="0"/>
              <a:t> processes such as weathering, leaching, dispersion, erosion, precipitation and deposition of naturally occurring materials. These processes result in the alteration of rocks and mineral deposits and the migration of chemical elements on a very large scale.</a:t>
            </a:r>
            <a:endParaRPr lang="en-GB" dirty="0"/>
          </a:p>
          <a:p>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20000"/>
          </a:bodyPr>
          <a:lstStyle/>
          <a:p>
            <a:r>
              <a:rPr lang="en-US" dirty="0"/>
              <a:t>The migration of an element in the geochemical environments depends on the conditions prevailing in the environment and the geochemical properties of an element. Migration of elements in the outer part of the earth is described by the </a:t>
            </a:r>
            <a:r>
              <a:rPr lang="en-US" dirty="0" err="1"/>
              <a:t>exogenic</a:t>
            </a:r>
            <a:r>
              <a:rPr lang="en-US" dirty="0"/>
              <a:t> cycle while migration in the lithosphere is described by the </a:t>
            </a:r>
            <a:r>
              <a:rPr lang="en-US" dirty="0" err="1"/>
              <a:t>endogenic</a:t>
            </a:r>
            <a:r>
              <a:rPr lang="en-US" dirty="0"/>
              <a:t> cycle. The migration of elements in the geochemical environments results in formation of distribution patterns of chemical elements that may provide clues to the presence of mineral deposits in these environments. The processes which affect the migration of elements in the geochemical environments are illustrated in figure 2.</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Processes involved in the migration of elements in the geochemical environments</a:t>
            </a:r>
            <a:endParaRPr lang="en-GB" dirty="0"/>
          </a:p>
        </p:txBody>
      </p:sp>
      <p:pic>
        <p:nvPicPr>
          <p:cNvPr id="4" name="Content Placeholder 3" descr="geochemical cycle.jpg"/>
          <p:cNvPicPr>
            <a:picLocks noGrp="1"/>
          </p:cNvPicPr>
          <p:nvPr>
            <p:ph idx="1"/>
          </p:nvPr>
        </p:nvPicPr>
        <p:blipFill>
          <a:blip r:embed="rId2">
            <a:lum contrast="10000"/>
          </a:blip>
          <a:stretch>
            <a:fillRect/>
          </a:stretch>
        </p:blipFill>
        <p:spPr>
          <a:xfrm>
            <a:off x="3493886" y="1600200"/>
            <a:ext cx="2156228" cy="452596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CHEMICAL PROCESSES AT THE SURFACE OF THE EARTH</a:t>
            </a:r>
            <a:br>
              <a:rPr lang="en-GB" dirty="0"/>
            </a:br>
            <a:endParaRPr lang="en-GB" dirty="0"/>
          </a:p>
        </p:txBody>
      </p:sp>
      <p:sp>
        <p:nvSpPr>
          <p:cNvPr id="3" name="Content Placeholder 2"/>
          <p:cNvSpPr>
            <a:spLocks noGrp="1"/>
          </p:cNvSpPr>
          <p:nvPr>
            <p:ph idx="1"/>
          </p:nvPr>
        </p:nvSpPr>
        <p:spPr/>
        <p:txBody>
          <a:bodyPr>
            <a:normAutofit lnSpcReduction="10000"/>
          </a:bodyPr>
          <a:lstStyle/>
          <a:p>
            <a:r>
              <a:rPr lang="en-GB" dirty="0"/>
              <a:t>Most chemical processes of interest to the Geochemist which occur at the surface of the earth involve chemical reactions in which minerals interact with chemical species in water and gases in the atmosphere. These chemical reactions are represented by chemical equations.</a:t>
            </a:r>
          </a:p>
          <a:p>
            <a:r>
              <a:rPr lang="en-GB" dirty="0"/>
              <a:t>Natural chemical reactions have a tendency to progress towards equilibrium.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a:t>Reactions in geochemical environments are caused by changes in physicochemical conditions such as pressure, temperature and chemical composition.</a:t>
            </a:r>
          </a:p>
          <a:p>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CHEMICAL WEATHERING</a:t>
            </a:r>
            <a:br>
              <a:rPr lang="en-GB" dirty="0"/>
            </a:br>
            <a:endParaRPr lang="en-GB" dirty="0"/>
          </a:p>
        </p:txBody>
      </p:sp>
      <p:sp>
        <p:nvSpPr>
          <p:cNvPr id="3" name="Content Placeholder 2"/>
          <p:cNvSpPr>
            <a:spLocks noGrp="1"/>
          </p:cNvSpPr>
          <p:nvPr>
            <p:ph idx="1"/>
          </p:nvPr>
        </p:nvSpPr>
        <p:spPr/>
        <p:txBody>
          <a:bodyPr>
            <a:normAutofit fontScale="77500" lnSpcReduction="20000"/>
          </a:bodyPr>
          <a:lstStyle/>
          <a:p>
            <a:r>
              <a:rPr lang="en-GB" dirty="0"/>
              <a:t>Chemical weathering is the decomposition of rocks and minerals in the secondary geochemical environment that is caused by interaction of these solids with agents of weathering such as water and gases. The type of reactions that are involved in weathering include the following:</a:t>
            </a:r>
          </a:p>
          <a:p>
            <a:pPr lvl="0"/>
            <a:r>
              <a:rPr lang="en-GB" dirty="0"/>
              <a:t>Solution of minerals (congruent solution)</a:t>
            </a:r>
          </a:p>
          <a:p>
            <a:pPr lvl="0"/>
            <a:r>
              <a:rPr lang="en-GB" dirty="0"/>
              <a:t>Hydration</a:t>
            </a:r>
          </a:p>
          <a:p>
            <a:pPr lvl="0"/>
            <a:r>
              <a:rPr lang="en-GB" dirty="0"/>
              <a:t>Ion exchange</a:t>
            </a:r>
          </a:p>
          <a:p>
            <a:pPr lvl="0"/>
            <a:r>
              <a:rPr lang="en-GB" dirty="0" err="1"/>
              <a:t>Redox</a:t>
            </a:r>
            <a:r>
              <a:rPr lang="en-GB" dirty="0"/>
              <a:t> reactions</a:t>
            </a:r>
          </a:p>
          <a:p>
            <a:pPr lvl="0"/>
            <a:r>
              <a:rPr lang="en-GB" dirty="0"/>
              <a:t>Organic reactions</a:t>
            </a:r>
          </a:p>
          <a:p>
            <a:pPr lvl="0"/>
            <a:r>
              <a:rPr lang="en-GB" dirty="0"/>
              <a:t>Hydrolysis</a:t>
            </a:r>
          </a:p>
          <a:p>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These reactions may take place above the ground surface, in soils and sediments, in surface water bodies and below the groundwater table.</a:t>
            </a:r>
          </a:p>
          <a:p>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CHEMICAL WEATHERING OF A COPPER SULPHIDE DEPOSIT</a:t>
            </a:r>
            <a:endParaRPr lang="en-GB"/>
          </a:p>
        </p:txBody>
      </p:sp>
      <p:pic>
        <p:nvPicPr>
          <p:cNvPr id="4" name="Content Placeholder 3" descr="weathering.jpg"/>
          <p:cNvPicPr>
            <a:picLocks noGrp="1"/>
          </p:cNvPicPr>
          <p:nvPr>
            <p:ph idx="1"/>
          </p:nvPr>
        </p:nvPicPr>
        <p:blipFill>
          <a:blip r:embed="rId2">
            <a:lum bright="-20000" contrast="30000"/>
          </a:blip>
          <a:stretch>
            <a:fillRect/>
          </a:stretch>
        </p:blipFill>
        <p:spPr>
          <a:xfrm rot="60000">
            <a:off x="3003482" y="1600200"/>
            <a:ext cx="3137036" cy="452596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COMPOSITION OF THE EARTH MATERIALS</a:t>
            </a:r>
            <a:endParaRPr lang="en-GB" dirty="0"/>
          </a:p>
        </p:txBody>
      </p:sp>
      <p:sp>
        <p:nvSpPr>
          <p:cNvPr id="3" name="Content Placeholder 2"/>
          <p:cNvSpPr>
            <a:spLocks noGrp="1"/>
          </p:cNvSpPr>
          <p:nvPr>
            <p:ph idx="1"/>
          </p:nvPr>
        </p:nvSpPr>
        <p:spPr/>
        <p:txBody>
          <a:bodyPr>
            <a:normAutofit fontScale="55000" lnSpcReduction="20000"/>
          </a:bodyPr>
          <a:lstStyle/>
          <a:p>
            <a:pPr marL="347472" indent="-347472" fontAlgn="base">
              <a:spcBef>
                <a:spcPts val="432"/>
              </a:spcBef>
              <a:buSzPts val="1800"/>
              <a:buFont typeface="Arial"/>
              <a:buChar char="•"/>
            </a:pPr>
            <a:r>
              <a:rPr lang="en-GB" kern="100" baseline="0" dirty="0" smtClean="0">
                <a:solidFill>
                  <a:schemeClr val="tx1"/>
                </a:solidFill>
                <a:latin typeface="Times New Roman"/>
                <a:ea typeface="+mn-ea"/>
                <a:cs typeface="+mn-cs"/>
              </a:rPr>
              <a:t>Chromium	100	Silver	0.05	</a:t>
            </a:r>
            <a:endParaRPr lang="en-US" kern="100" baseline="0" dirty="0" smtClean="0">
              <a:solidFill>
                <a:schemeClr val="tx1"/>
              </a:solidFill>
              <a:latin typeface="Times New Roman"/>
              <a:ea typeface="+mn-ea"/>
              <a:cs typeface="+mn-cs"/>
            </a:endParaRPr>
          </a:p>
          <a:p>
            <a:pPr marL="347472" indent="-347472" fontAlgn="base">
              <a:spcBef>
                <a:spcPts val="432"/>
              </a:spcBef>
            </a:pPr>
            <a:r>
              <a:rPr lang="en-GB" kern="100" baseline="0" dirty="0" smtClean="0">
                <a:solidFill>
                  <a:schemeClr val="tx1"/>
                </a:solidFill>
                <a:latin typeface="Times New Roman"/>
                <a:ea typeface="+mn-ea"/>
                <a:cs typeface="+mn-cs"/>
              </a:rPr>
              <a:t>Cobalt	25	Sodium	25000	</a:t>
            </a:r>
            <a:endParaRPr lang="en-US" kern="100" baseline="0" dirty="0" smtClean="0">
              <a:solidFill>
                <a:schemeClr val="tx1"/>
              </a:solidFill>
              <a:latin typeface="Times New Roman"/>
              <a:ea typeface="+mn-ea"/>
              <a:cs typeface="+mn-cs"/>
            </a:endParaRPr>
          </a:p>
          <a:p>
            <a:pPr marL="347472" indent="-347472" fontAlgn="base">
              <a:spcBef>
                <a:spcPts val="432"/>
              </a:spcBef>
            </a:pPr>
            <a:r>
              <a:rPr lang="en-GB" kern="100" baseline="0" dirty="0" smtClean="0">
                <a:solidFill>
                  <a:schemeClr val="tx1"/>
                </a:solidFill>
                <a:latin typeface="Times New Roman"/>
                <a:ea typeface="+mn-ea"/>
                <a:cs typeface="+mn-cs"/>
              </a:rPr>
              <a:t>Copper	50	Strontium	300	</a:t>
            </a:r>
            <a:endParaRPr lang="en-US" kern="100" baseline="0" dirty="0" smtClean="0">
              <a:solidFill>
                <a:schemeClr val="tx1"/>
              </a:solidFill>
              <a:latin typeface="Times New Roman"/>
              <a:ea typeface="+mn-ea"/>
              <a:cs typeface="+mn-cs"/>
            </a:endParaRPr>
          </a:p>
          <a:p>
            <a:pPr marL="347472" indent="-347472" fontAlgn="base">
              <a:spcBef>
                <a:spcPts val="432"/>
              </a:spcBef>
            </a:pPr>
            <a:r>
              <a:rPr lang="en-GB" kern="100" baseline="0" dirty="0" smtClean="0">
                <a:solidFill>
                  <a:schemeClr val="tx1"/>
                </a:solidFill>
                <a:latin typeface="Times New Roman"/>
                <a:ea typeface="+mn-ea"/>
                <a:cs typeface="+mn-cs"/>
              </a:rPr>
              <a:t>Fluorine	600	Sulphur	300	</a:t>
            </a:r>
            <a:endParaRPr lang="en-US" kern="100" baseline="0" dirty="0" smtClean="0">
              <a:solidFill>
                <a:schemeClr val="tx1"/>
              </a:solidFill>
              <a:latin typeface="Times New Roman"/>
              <a:ea typeface="+mn-ea"/>
              <a:cs typeface="+mn-cs"/>
            </a:endParaRPr>
          </a:p>
          <a:p>
            <a:pPr marL="347472" indent="-347472" fontAlgn="base">
              <a:spcBef>
                <a:spcPts val="432"/>
              </a:spcBef>
            </a:pPr>
            <a:r>
              <a:rPr lang="en-GB" kern="100" baseline="0" dirty="0" smtClean="0">
                <a:solidFill>
                  <a:schemeClr val="tx1"/>
                </a:solidFill>
                <a:latin typeface="Times New Roman"/>
                <a:ea typeface="+mn-ea"/>
                <a:cs typeface="+mn-cs"/>
              </a:rPr>
              <a:t>Gallium	26	Tantalum	2	</a:t>
            </a:r>
            <a:endParaRPr lang="en-US" kern="100" baseline="0" dirty="0" smtClean="0">
              <a:solidFill>
                <a:schemeClr val="tx1"/>
              </a:solidFill>
              <a:latin typeface="Times New Roman"/>
              <a:ea typeface="+mn-ea"/>
              <a:cs typeface="+mn-cs"/>
            </a:endParaRPr>
          </a:p>
          <a:p>
            <a:pPr marL="347472" indent="-347472" fontAlgn="base">
              <a:spcBef>
                <a:spcPts val="432"/>
              </a:spcBef>
            </a:pPr>
            <a:r>
              <a:rPr lang="en-GB" kern="100" baseline="0" dirty="0" smtClean="0">
                <a:solidFill>
                  <a:schemeClr val="tx1"/>
                </a:solidFill>
                <a:latin typeface="Times New Roman"/>
                <a:ea typeface="+mn-ea"/>
                <a:cs typeface="+mn-cs"/>
              </a:rPr>
              <a:t>Germanium	2	Tellurium	0.002	</a:t>
            </a:r>
            <a:endParaRPr lang="en-US" kern="100" baseline="0" dirty="0" smtClean="0">
              <a:solidFill>
                <a:schemeClr val="tx1"/>
              </a:solidFill>
              <a:latin typeface="Times New Roman"/>
              <a:ea typeface="+mn-ea"/>
              <a:cs typeface="+mn-cs"/>
            </a:endParaRPr>
          </a:p>
          <a:p>
            <a:pPr marL="347472" indent="-347472" fontAlgn="base">
              <a:spcBef>
                <a:spcPts val="432"/>
              </a:spcBef>
            </a:pPr>
            <a:r>
              <a:rPr lang="en-GB" kern="100" baseline="0" dirty="0" smtClean="0">
                <a:solidFill>
                  <a:schemeClr val="tx1"/>
                </a:solidFill>
                <a:latin typeface="Times New Roman"/>
                <a:ea typeface="+mn-ea"/>
                <a:cs typeface="+mn-cs"/>
              </a:rPr>
              <a:t>Gold	0.003	Thallium	0.45	</a:t>
            </a:r>
            <a:endParaRPr lang="en-US" kern="100" baseline="0" dirty="0" smtClean="0">
              <a:solidFill>
                <a:schemeClr val="tx1"/>
              </a:solidFill>
              <a:latin typeface="Times New Roman"/>
              <a:ea typeface="+mn-ea"/>
              <a:cs typeface="+mn-cs"/>
            </a:endParaRPr>
          </a:p>
          <a:p>
            <a:pPr marL="347472" indent="-347472" fontAlgn="base">
              <a:spcBef>
                <a:spcPts val="432"/>
              </a:spcBef>
            </a:pPr>
            <a:r>
              <a:rPr lang="en-GB" kern="100" baseline="0" dirty="0" smtClean="0">
                <a:solidFill>
                  <a:schemeClr val="tx1"/>
                </a:solidFill>
                <a:latin typeface="Times New Roman"/>
                <a:ea typeface="+mn-ea"/>
                <a:cs typeface="+mn-cs"/>
              </a:rPr>
              <a:t>Hafnium	3	Thorium	10	</a:t>
            </a:r>
            <a:endParaRPr lang="en-US" kern="100" baseline="0" dirty="0" smtClean="0">
              <a:solidFill>
                <a:schemeClr val="tx1"/>
              </a:solidFill>
              <a:latin typeface="Times New Roman"/>
              <a:ea typeface="+mn-ea"/>
              <a:cs typeface="+mn-cs"/>
            </a:endParaRPr>
          </a:p>
          <a:p>
            <a:pPr marL="347472" indent="-347472" fontAlgn="base">
              <a:spcBef>
                <a:spcPts val="432"/>
              </a:spcBef>
            </a:pPr>
            <a:r>
              <a:rPr lang="en-GB" kern="100" baseline="0" dirty="0" smtClean="0">
                <a:solidFill>
                  <a:schemeClr val="tx1"/>
                </a:solidFill>
                <a:latin typeface="Times New Roman"/>
                <a:ea typeface="+mn-ea"/>
                <a:cs typeface="+mn-cs"/>
              </a:rPr>
              <a:t>Indium	0.1	Tin	2	</a:t>
            </a:r>
            <a:endParaRPr lang="en-US" kern="100" baseline="0" dirty="0" smtClean="0">
              <a:solidFill>
                <a:schemeClr val="tx1"/>
              </a:solidFill>
              <a:latin typeface="Times New Roman"/>
              <a:ea typeface="+mn-ea"/>
              <a:cs typeface="+mn-cs"/>
            </a:endParaRPr>
          </a:p>
          <a:p>
            <a:pPr marL="347472" indent="-347472" fontAlgn="base">
              <a:spcBef>
                <a:spcPts val="432"/>
              </a:spcBef>
            </a:pPr>
            <a:r>
              <a:rPr lang="en-GB" kern="100" baseline="0" dirty="0" smtClean="0">
                <a:solidFill>
                  <a:schemeClr val="tx1"/>
                </a:solidFill>
                <a:latin typeface="Times New Roman"/>
                <a:ea typeface="+mn-ea"/>
                <a:cs typeface="+mn-cs"/>
              </a:rPr>
              <a:t>Iodine	0.15	Titanium	4400	</a:t>
            </a:r>
            <a:endParaRPr lang="en-US" kern="100" baseline="0" dirty="0" smtClean="0">
              <a:solidFill>
                <a:schemeClr val="tx1"/>
              </a:solidFill>
              <a:latin typeface="Times New Roman"/>
              <a:ea typeface="+mn-ea"/>
              <a:cs typeface="+mn-cs"/>
            </a:endParaRPr>
          </a:p>
          <a:p>
            <a:pPr marL="347472" indent="-347472" fontAlgn="base">
              <a:spcBef>
                <a:spcPts val="432"/>
              </a:spcBef>
            </a:pPr>
            <a:r>
              <a:rPr lang="en-GB" kern="100" baseline="0" dirty="0" smtClean="0">
                <a:solidFill>
                  <a:schemeClr val="tx1"/>
                </a:solidFill>
                <a:latin typeface="Times New Roman"/>
                <a:ea typeface="+mn-ea"/>
                <a:cs typeface="+mn-cs"/>
              </a:rPr>
              <a:t>Iron	46500	Tungsten	1	</a:t>
            </a:r>
            <a:endParaRPr lang="en-US" kern="100" baseline="0" dirty="0" smtClean="0">
              <a:solidFill>
                <a:schemeClr val="tx1"/>
              </a:solidFill>
              <a:latin typeface="Times New Roman"/>
              <a:ea typeface="+mn-ea"/>
              <a:cs typeface="+mn-cs"/>
            </a:endParaRPr>
          </a:p>
          <a:p>
            <a:pPr marL="347472" indent="-347472" fontAlgn="base">
              <a:spcBef>
                <a:spcPts val="432"/>
              </a:spcBef>
            </a:pPr>
            <a:r>
              <a:rPr lang="en-GB" kern="100" baseline="0" dirty="0" smtClean="0">
                <a:solidFill>
                  <a:schemeClr val="tx1"/>
                </a:solidFill>
                <a:latin typeface="Times New Roman"/>
                <a:ea typeface="+mn-ea"/>
                <a:cs typeface="+mn-cs"/>
              </a:rPr>
              <a:t>Lanthanum	25	Uranium	2.5	</a:t>
            </a:r>
            <a:endParaRPr lang="en-US" kern="100" baseline="0" dirty="0" smtClean="0">
              <a:solidFill>
                <a:schemeClr val="tx1"/>
              </a:solidFill>
              <a:latin typeface="Times New Roman"/>
              <a:ea typeface="+mn-ea"/>
              <a:cs typeface="+mn-cs"/>
            </a:endParaRPr>
          </a:p>
          <a:p>
            <a:pPr marL="347472" indent="-347472" fontAlgn="base">
              <a:spcBef>
                <a:spcPts val="432"/>
              </a:spcBef>
            </a:pPr>
            <a:r>
              <a:rPr lang="en-GB" kern="100" baseline="0" dirty="0" smtClean="0">
                <a:solidFill>
                  <a:schemeClr val="tx1"/>
                </a:solidFill>
                <a:latin typeface="Times New Roman"/>
                <a:ea typeface="+mn-ea"/>
                <a:cs typeface="+mn-cs"/>
              </a:rPr>
              <a:t>Lead	10	Vanadium	150	</a:t>
            </a:r>
            <a:endParaRPr lang="en-US" kern="100" baseline="0" dirty="0" smtClean="0">
              <a:solidFill>
                <a:schemeClr val="tx1"/>
              </a:solidFill>
              <a:latin typeface="Times New Roman"/>
              <a:ea typeface="+mn-ea"/>
              <a:cs typeface="+mn-cs"/>
            </a:endParaRPr>
          </a:p>
          <a:p>
            <a:pPr marL="347472" indent="-347472" fontAlgn="base">
              <a:spcBef>
                <a:spcPts val="432"/>
              </a:spcBef>
            </a:pPr>
            <a:r>
              <a:rPr lang="en-GB" kern="100" baseline="0" dirty="0" smtClean="0">
                <a:solidFill>
                  <a:schemeClr val="tx1"/>
                </a:solidFill>
                <a:latin typeface="Times New Roman"/>
                <a:ea typeface="+mn-ea"/>
                <a:cs typeface="+mn-cs"/>
              </a:rPr>
              <a:t>Lithium	30	Zinc	80	</a:t>
            </a:r>
            <a:endParaRPr lang="en-US" kern="100" baseline="0" dirty="0" smtClean="0">
              <a:solidFill>
                <a:schemeClr val="tx1"/>
              </a:solidFill>
              <a:latin typeface="Times New Roman"/>
              <a:ea typeface="+mn-ea"/>
              <a:cs typeface="+mn-cs"/>
            </a:endParaRPr>
          </a:p>
          <a:p>
            <a:pPr marL="347472" indent="-347472" fontAlgn="base">
              <a:spcBef>
                <a:spcPts val="432"/>
              </a:spcBef>
            </a:pPr>
            <a:r>
              <a:rPr lang="en-GB" kern="100" baseline="0" dirty="0" smtClean="0">
                <a:solidFill>
                  <a:schemeClr val="tx1"/>
                </a:solidFill>
                <a:latin typeface="Times New Roman"/>
                <a:ea typeface="+mn-ea"/>
                <a:cs typeface="+mn-cs"/>
              </a:rPr>
              <a:t>Magnesium	17000	Zirconium	150	</a:t>
            </a:r>
            <a:endParaRPr lang="en-US" kern="100" baseline="0" dirty="0" smtClean="0">
              <a:solidFill>
                <a:schemeClr val="tx1"/>
              </a:solidFill>
              <a:latin typeface="Times New Roman"/>
              <a:ea typeface="+mn-ea"/>
              <a:cs typeface="+mn-cs"/>
            </a:endParaRPr>
          </a:p>
          <a:p>
            <a:pPr marL="347472" indent="-347472" fontAlgn="base">
              <a:spcBef>
                <a:spcPts val="432"/>
              </a:spcBef>
            </a:pPr>
            <a:r>
              <a:rPr lang="en-GB" kern="100" baseline="0" dirty="0" smtClean="0">
                <a:solidFill>
                  <a:schemeClr val="tx1"/>
                </a:solidFill>
                <a:latin typeface="Times New Roman"/>
                <a:ea typeface="+mn-ea"/>
                <a:cs typeface="+mn-cs"/>
              </a:rPr>
              <a:t>Manganese	1000			</a:t>
            </a:r>
            <a:endParaRPr lang="en-US" kern="100" baseline="0" dirty="0" smtClean="0">
              <a:solidFill>
                <a:schemeClr val="tx1"/>
              </a:solidFill>
              <a:latin typeface="Times New Roman"/>
              <a:ea typeface="+mn-ea"/>
              <a:cs typeface="+mn-cs"/>
            </a:endParaRPr>
          </a:p>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Table 2 Chemical composition of igneous and sedimentary rocks</a:t>
            </a:r>
            <a:endParaRPr lang="en-GB" dirty="0"/>
          </a:p>
        </p:txBody>
      </p:sp>
      <p:sp>
        <p:nvSpPr>
          <p:cNvPr id="3" name="Content Placeholder 2"/>
          <p:cNvSpPr>
            <a:spLocks noGrp="1"/>
          </p:cNvSpPr>
          <p:nvPr>
            <p:ph idx="1"/>
          </p:nvPr>
        </p:nvSpPr>
        <p:spPr/>
        <p:txBody>
          <a:bodyPr>
            <a:normAutofit fontScale="25000" lnSpcReduction="20000"/>
          </a:bodyPr>
          <a:lstStyle/>
          <a:p>
            <a:pPr algn="just"/>
            <a:endParaRPr lang="en-US" b="1" baseline="0" dirty="0" smtClean="0">
              <a:latin typeface="Times New Roman"/>
            </a:endParaRPr>
          </a:p>
          <a:p>
            <a:r>
              <a:rPr lang="en-GB" dirty="0"/>
              <a:t>Element, Z	</a:t>
            </a:r>
            <a:r>
              <a:rPr lang="en-GB" dirty="0" err="1"/>
              <a:t>Ultramafic</a:t>
            </a:r>
            <a:r>
              <a:rPr lang="en-GB" baseline="30000" dirty="0" smtClean="0">
                <a:latin typeface="Times New Roman"/>
              </a:rPr>
              <a:t>	</a:t>
            </a:r>
            <a:r>
              <a:rPr lang="en-GB" dirty="0"/>
              <a:t>Basalt</a:t>
            </a:r>
            <a:r>
              <a:rPr lang="en-GB" baseline="30000" dirty="0" smtClean="0">
                <a:latin typeface="Times New Roman"/>
              </a:rPr>
              <a:t>	</a:t>
            </a:r>
            <a:r>
              <a:rPr lang="en-GB" dirty="0"/>
              <a:t>High- Ca Granite</a:t>
            </a:r>
            <a:r>
              <a:rPr lang="en-GB" baseline="30000" dirty="0" smtClean="0">
                <a:latin typeface="Times New Roman"/>
              </a:rPr>
              <a:t>	</a:t>
            </a:r>
            <a:r>
              <a:rPr lang="en-GB" dirty="0"/>
              <a:t>Low- Ca Granite</a:t>
            </a:r>
            <a:r>
              <a:rPr lang="en-GB" baseline="30000" dirty="0" smtClean="0">
                <a:latin typeface="Times New Roman"/>
              </a:rPr>
              <a:t>	</a:t>
            </a:r>
            <a:r>
              <a:rPr lang="en-GB" dirty="0"/>
              <a:t>Shale</a:t>
            </a:r>
            <a:r>
              <a:rPr lang="en-GB" baseline="30000" dirty="0" smtClean="0">
                <a:latin typeface="Times New Roman"/>
              </a:rPr>
              <a:t>	</a:t>
            </a:r>
            <a:r>
              <a:rPr lang="en-GB" dirty="0"/>
              <a:t>Sandstone</a:t>
            </a:r>
            <a:r>
              <a:rPr lang="en-GB" baseline="30000" dirty="0" smtClean="0">
                <a:latin typeface="Times New Roman"/>
              </a:rPr>
              <a:t>	</a:t>
            </a:r>
            <a:r>
              <a:rPr lang="en-GB" dirty="0"/>
              <a:t>Carbonate Rocks</a:t>
            </a:r>
            <a:r>
              <a:rPr lang="en-GB" baseline="30000" dirty="0" smtClean="0">
                <a:latin typeface="Times New Roman"/>
              </a:rPr>
              <a:t>	</a:t>
            </a:r>
            <a:r>
              <a:rPr lang="en-GB" dirty="0"/>
              <a:t>Deep- Clay</a:t>
            </a:r>
            <a:r>
              <a:rPr lang="en-GB" baseline="30000" dirty="0" smtClean="0">
                <a:latin typeface="Times New Roman"/>
              </a:rPr>
              <a:t>	</a:t>
            </a:r>
            <a:endParaRPr lang="en-US" sz="2800" baseline="0" dirty="0" smtClean="0">
              <a:latin typeface="Times New Roman"/>
            </a:endParaRPr>
          </a:p>
          <a:p>
            <a:r>
              <a:rPr lang="it-IT" dirty="0"/>
              <a:t>3 Li	0.5	26	24	40	66	15	5	57	</a:t>
            </a:r>
            <a:endParaRPr lang="en-US" sz="2800" baseline="0" dirty="0" smtClean="0">
              <a:latin typeface="Times New Roman"/>
            </a:endParaRPr>
          </a:p>
          <a:p>
            <a:r>
              <a:rPr lang="en-GB" dirty="0"/>
              <a:t>4 Be	0.2	0.7	2	3	3	-	-	2.6	</a:t>
            </a:r>
            <a:endParaRPr lang="en-US" sz="2800" baseline="0" dirty="0" smtClean="0">
              <a:latin typeface="Times New Roman"/>
            </a:endParaRPr>
          </a:p>
          <a:p>
            <a:r>
              <a:rPr lang="pl-PL" dirty="0"/>
              <a:t>5 B	2	5	9	10	100	35	20	230	</a:t>
            </a:r>
            <a:endParaRPr lang="en-US" sz="2800" baseline="0" dirty="0" smtClean="0">
              <a:latin typeface="Times New Roman"/>
            </a:endParaRPr>
          </a:p>
          <a:p>
            <a:r>
              <a:rPr lang="en-GB" dirty="0"/>
              <a:t>9 F	100	385	520	850	740	270	330	1300	</a:t>
            </a:r>
            <a:endParaRPr lang="en-US" sz="2800" baseline="0" dirty="0" smtClean="0">
              <a:latin typeface="Times New Roman"/>
            </a:endParaRPr>
          </a:p>
          <a:p>
            <a:r>
              <a:rPr lang="pl-PL" dirty="0"/>
              <a:t>11 Na (%)	0.49	1.87	2.84	2.85	0.96	0.33	0.04	4	</a:t>
            </a:r>
            <a:endParaRPr lang="en-US" sz="2800" baseline="0" dirty="0" smtClean="0">
              <a:latin typeface="Times New Roman"/>
            </a:endParaRPr>
          </a:p>
          <a:p>
            <a:r>
              <a:rPr lang="en-GB" dirty="0"/>
              <a:t>12Mg (%)	23.2	4.55	0.94	0.16	1.50	0.70	4.70	2.10	</a:t>
            </a:r>
            <a:endParaRPr lang="en-US" sz="2800" baseline="0" dirty="0" smtClean="0">
              <a:latin typeface="Times New Roman"/>
            </a:endParaRPr>
          </a:p>
          <a:p>
            <a:r>
              <a:rPr lang="it-IT" dirty="0"/>
              <a:t>13 Al (%)	1.2	8.28	8.20	7,20	8	2.50	0.42	8.40	</a:t>
            </a:r>
            <a:endParaRPr lang="en-US" sz="2800" baseline="0" dirty="0" smtClean="0">
              <a:latin typeface="Times New Roman"/>
            </a:endParaRPr>
          </a:p>
          <a:p>
            <a:r>
              <a:rPr lang="it-IT" dirty="0"/>
              <a:t>14 Si (%)	19.8	23.5	31.40	34.70	7.30?	36.80	2.40	25	</a:t>
            </a:r>
            <a:endParaRPr lang="en-US" sz="2800" baseline="0" dirty="0" smtClean="0">
              <a:latin typeface="Times New Roman"/>
            </a:endParaRPr>
          </a:p>
          <a:p>
            <a:r>
              <a:rPr lang="en-GB" dirty="0"/>
              <a:t>15 P	195	1130	920	600	700	170	400	1500	</a:t>
            </a:r>
            <a:endParaRPr lang="en-US" sz="2800" baseline="0" dirty="0" smtClean="0">
              <a:latin typeface="Times New Roman"/>
            </a:endParaRPr>
          </a:p>
          <a:p>
            <a:r>
              <a:rPr lang="en-GB" dirty="0"/>
              <a:t>16 S	200	300	300	300	2400	240	1500	1300	</a:t>
            </a:r>
            <a:endParaRPr lang="en-US" sz="2800" baseline="0" dirty="0" smtClean="0">
              <a:latin typeface="Times New Roman"/>
            </a:endParaRPr>
          </a:p>
          <a:p>
            <a:r>
              <a:rPr lang="en-GB" dirty="0"/>
              <a:t>17 </a:t>
            </a:r>
            <a:r>
              <a:rPr lang="en-GB" dirty="0" err="1"/>
              <a:t>Cl</a:t>
            </a:r>
            <a:r>
              <a:rPr lang="en-GB" dirty="0"/>
              <a:t>	45	55	130	200	180	10	150	12000	</a:t>
            </a:r>
            <a:endParaRPr lang="en-US" sz="2800" baseline="0" dirty="0" smtClean="0">
              <a:latin typeface="Times New Roman"/>
            </a:endParaRPr>
          </a:p>
          <a:p>
            <a:r>
              <a:rPr lang="en-GB" dirty="0"/>
              <a:t>19 K (%)	0.017	0.83	2.52	4.20	2.66	1.07	0.27	2.50	</a:t>
            </a:r>
            <a:endParaRPr lang="en-US" sz="2800" baseline="0" dirty="0" smtClean="0">
              <a:latin typeface="Times New Roman"/>
            </a:endParaRPr>
          </a:p>
          <a:p>
            <a:r>
              <a:rPr lang="nn-NO" dirty="0"/>
              <a:t>20 Ca(%)	1.6	7.2	2.53	0.51	2.21	3.91	30.23	2.90	</a:t>
            </a:r>
            <a:endParaRPr lang="en-US" sz="2800" baseline="0" dirty="0" smtClean="0">
              <a:latin typeface="Times New Roman"/>
            </a:endParaRPr>
          </a:p>
          <a:p>
            <a:r>
              <a:rPr lang="en-GB" dirty="0"/>
              <a:t>21 S	10	27	14	7	13	1	1	19	</a:t>
            </a:r>
            <a:endParaRPr lang="en-US" sz="2800" baseline="0" dirty="0" smtClean="0">
              <a:latin typeface="Times New Roman"/>
            </a:endParaRPr>
          </a:p>
          <a:p>
            <a:r>
              <a:rPr lang="en-GB" dirty="0"/>
              <a:t>22 Ti	300	11400	3400	1200	4600	1500	400	4600	</a:t>
            </a:r>
            <a:endParaRPr lang="en-US" sz="2800" baseline="0" dirty="0" smtClean="0">
              <a:latin typeface="Times New Roman"/>
            </a:endParaRPr>
          </a:p>
          <a:p>
            <a:r>
              <a:rPr lang="en-GB" dirty="0"/>
              <a:t>23 V	40	225	88	44	130	20	20	120	</a:t>
            </a:r>
            <a:endParaRPr lang="en-US" sz="2800" baseline="0" dirty="0" smtClean="0">
              <a:latin typeface="Times New Roman"/>
            </a:endParaRPr>
          </a:p>
          <a:p>
            <a:r>
              <a:rPr lang="en-GB" dirty="0"/>
              <a:t>24 Cr	1800	185	22	4.1	90	35	11	90	</a:t>
            </a:r>
            <a:endParaRPr lang="en-US" sz="2800" baseline="0" dirty="0" smtClean="0">
              <a:latin typeface="Times New Roman"/>
            </a:endParaRPr>
          </a:p>
          <a:p>
            <a:r>
              <a:rPr lang="en-GB" dirty="0"/>
              <a:t>25 </a:t>
            </a:r>
            <a:r>
              <a:rPr lang="en-GB" dirty="0" err="1"/>
              <a:t>Mn</a:t>
            </a:r>
            <a:r>
              <a:rPr lang="en-GB" dirty="0"/>
              <a:t>	1560	1750	540	390	850	-	1100	6700	</a:t>
            </a:r>
            <a:endParaRPr lang="en-US" sz="2800" baseline="0" dirty="0" smtClean="0">
              <a:latin typeface="Times New Roman"/>
            </a:endParaRPr>
          </a:p>
          <a:p>
            <a:r>
              <a:rPr lang="en-GB" dirty="0"/>
              <a:t>26 Fe(%)	9.64	8,60	2.96	1.42	4.72	0.98	0.33	6.50	</a:t>
            </a:r>
            <a:endParaRPr lang="en-US" sz="2800" baseline="0" dirty="0" smtClean="0">
              <a:latin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Table 2 Chemical composition of igneous and sedimentary rocks</a:t>
            </a:r>
            <a:endParaRPr lang="en-GB" dirty="0"/>
          </a:p>
        </p:txBody>
      </p:sp>
      <p:sp>
        <p:nvSpPr>
          <p:cNvPr id="3" name="Content Placeholder 2"/>
          <p:cNvSpPr>
            <a:spLocks noGrp="1"/>
          </p:cNvSpPr>
          <p:nvPr>
            <p:ph idx="1"/>
          </p:nvPr>
        </p:nvSpPr>
        <p:spPr/>
        <p:txBody>
          <a:bodyPr>
            <a:normAutofit fontScale="32500" lnSpcReduction="20000"/>
          </a:bodyPr>
          <a:lstStyle/>
          <a:p>
            <a:pPr marL="347472" indent="-347472" fontAlgn="base">
              <a:spcBef>
                <a:spcPts val="192"/>
              </a:spcBef>
              <a:buSzPts val="800"/>
              <a:buFont typeface="Arial"/>
              <a:buChar char="•"/>
            </a:pPr>
            <a:r>
              <a:rPr lang="pl-PL" dirty="0"/>
              <a:t>27 Co	175	47	7	1	19	0.3	0.1	74	</a:t>
            </a:r>
            <a:endParaRPr lang="en-US" sz="800" dirty="0">
              <a:latin typeface="Times New Roman"/>
            </a:endParaRPr>
          </a:p>
          <a:p>
            <a:pPr marL="347472" indent="-347472" fontAlgn="base">
              <a:spcBef>
                <a:spcPts val="192"/>
              </a:spcBef>
            </a:pPr>
            <a:r>
              <a:rPr lang="en-GB" dirty="0"/>
              <a:t>28 Ni	2000	145	15	4.5	68	2	20	225	</a:t>
            </a:r>
            <a:endParaRPr lang="en-US" sz="800" dirty="0">
              <a:latin typeface="Times New Roman"/>
            </a:endParaRPr>
          </a:p>
          <a:p>
            <a:pPr marL="347472" indent="-347472" fontAlgn="base">
              <a:spcBef>
                <a:spcPts val="192"/>
              </a:spcBef>
            </a:pPr>
            <a:r>
              <a:rPr lang="pl-PL" dirty="0"/>
              <a:t>29 Cu	15	94	30	10	45	-	4	250	</a:t>
            </a:r>
            <a:endParaRPr lang="en-US" sz="800" dirty="0">
              <a:latin typeface="Times New Roman"/>
            </a:endParaRPr>
          </a:p>
          <a:p>
            <a:pPr marL="347472" indent="-347472" fontAlgn="base">
              <a:spcBef>
                <a:spcPts val="192"/>
              </a:spcBef>
            </a:pPr>
            <a:r>
              <a:rPr lang="pl-PL" dirty="0"/>
              <a:t>30 Zn	40	118	60	39	95	16	20	165	</a:t>
            </a:r>
            <a:endParaRPr lang="en-US" sz="800" dirty="0">
              <a:latin typeface="Times New Roman"/>
            </a:endParaRPr>
          </a:p>
          <a:p>
            <a:pPr marL="347472" indent="-347472" fontAlgn="base">
              <a:spcBef>
                <a:spcPts val="192"/>
              </a:spcBef>
            </a:pPr>
            <a:r>
              <a:rPr lang="nb-NO" dirty="0"/>
              <a:t>31 Ga	1.8	18	17	17	19	12	4	20	</a:t>
            </a:r>
            <a:endParaRPr lang="en-US" sz="800" dirty="0">
              <a:latin typeface="Times New Roman"/>
            </a:endParaRPr>
          </a:p>
          <a:p>
            <a:pPr marL="347472" indent="-347472" fontAlgn="base">
              <a:spcBef>
                <a:spcPts val="192"/>
              </a:spcBef>
            </a:pPr>
            <a:r>
              <a:rPr lang="en-GB" dirty="0"/>
              <a:t>32 </a:t>
            </a:r>
            <a:r>
              <a:rPr lang="en-GB" dirty="0" err="1"/>
              <a:t>Ge</a:t>
            </a:r>
            <a:r>
              <a:rPr lang="en-GB" dirty="0"/>
              <a:t>	1.3	1.4	1.3	1.3	1.6	0.8	0.2	2	</a:t>
            </a:r>
            <a:endParaRPr lang="en-US" sz="800" dirty="0">
              <a:latin typeface="Times New Roman"/>
            </a:endParaRPr>
          </a:p>
          <a:p>
            <a:pPr marL="347472" indent="-347472" fontAlgn="base">
              <a:spcBef>
                <a:spcPts val="192"/>
              </a:spcBef>
            </a:pPr>
            <a:r>
              <a:rPr lang="pt-BR" dirty="0"/>
              <a:t>33 As	0.8	2.4	1.9	1.5	13	1	1	13	</a:t>
            </a:r>
            <a:endParaRPr lang="en-US" sz="800" dirty="0">
              <a:latin typeface="Times New Roman"/>
            </a:endParaRPr>
          </a:p>
          <a:p>
            <a:pPr marL="347472" indent="-347472" fontAlgn="base">
              <a:spcBef>
                <a:spcPts val="192"/>
              </a:spcBef>
            </a:pPr>
            <a:r>
              <a:rPr lang="en-GB" dirty="0"/>
              <a:t>34 se	0.05	0.05	0.05	0.05	0.6	0.05	0.08	0.17	</a:t>
            </a:r>
            <a:endParaRPr lang="en-US" sz="800" dirty="0">
              <a:latin typeface="Times New Roman"/>
            </a:endParaRPr>
          </a:p>
          <a:p>
            <a:pPr marL="347472" indent="-347472" fontAlgn="base">
              <a:spcBef>
                <a:spcPts val="192"/>
              </a:spcBef>
            </a:pPr>
            <a:r>
              <a:rPr lang="en-GB" dirty="0"/>
              <a:t>35 </a:t>
            </a:r>
            <a:r>
              <a:rPr lang="en-GB" dirty="0" err="1"/>
              <a:t>br</a:t>
            </a:r>
            <a:r>
              <a:rPr lang="en-GB" dirty="0"/>
              <a:t>	0.8	3.3	4.5	1.3	4	1	6.2	70	</a:t>
            </a:r>
            <a:endParaRPr lang="en-US" sz="800" dirty="0">
              <a:latin typeface="Times New Roman"/>
            </a:endParaRPr>
          </a:p>
          <a:p>
            <a:pPr marL="347472" indent="-347472" fontAlgn="base">
              <a:spcBef>
                <a:spcPts val="192"/>
              </a:spcBef>
            </a:pPr>
            <a:r>
              <a:rPr lang="en-GB" dirty="0"/>
              <a:t>37 </a:t>
            </a:r>
            <a:r>
              <a:rPr lang="en-GB" dirty="0" err="1"/>
              <a:t>Rb</a:t>
            </a:r>
            <a:r>
              <a:rPr lang="en-GB" dirty="0"/>
              <a:t>	11	38	110	170	140	60	3	100	</a:t>
            </a:r>
            <a:endParaRPr lang="en-US" sz="800" dirty="0">
              <a:latin typeface="Times New Roman"/>
            </a:endParaRPr>
          </a:p>
          <a:p>
            <a:pPr marL="347472" indent="-347472" fontAlgn="base">
              <a:spcBef>
                <a:spcPts val="192"/>
              </a:spcBef>
            </a:pPr>
            <a:r>
              <a:rPr lang="en-GB" dirty="0"/>
              <a:t>38 </a:t>
            </a:r>
            <a:r>
              <a:rPr lang="en-GB" dirty="0" err="1"/>
              <a:t>sr</a:t>
            </a:r>
            <a:r>
              <a:rPr lang="en-GB" dirty="0"/>
              <a:t>	5.5	452	440	100	300	20	610	180	</a:t>
            </a:r>
            <a:endParaRPr lang="en-US" sz="800" dirty="0">
              <a:latin typeface="Times New Roman"/>
            </a:endParaRPr>
          </a:p>
          <a:p>
            <a:pPr marL="347472" indent="-347472" fontAlgn="base">
              <a:spcBef>
                <a:spcPts val="192"/>
              </a:spcBef>
            </a:pPr>
            <a:r>
              <a:rPr lang="es-ES" dirty="0"/>
              <a:t>39 Y	_	21	35	40	26	40	30	90	</a:t>
            </a:r>
            <a:endParaRPr lang="en-US" sz="800" dirty="0">
              <a:latin typeface="Times New Roman"/>
            </a:endParaRPr>
          </a:p>
          <a:p>
            <a:pPr marL="347472" indent="-347472" fontAlgn="base">
              <a:spcBef>
                <a:spcPts val="192"/>
              </a:spcBef>
            </a:pPr>
            <a:r>
              <a:rPr lang="pl-PL" dirty="0"/>
              <a:t>40 Zr	38	120	140	175	160	220	19	150	</a:t>
            </a:r>
            <a:endParaRPr lang="en-US" sz="800" dirty="0">
              <a:latin typeface="Times New Roman"/>
            </a:endParaRPr>
          </a:p>
          <a:p>
            <a:pPr marL="347472" indent="-347472" fontAlgn="base">
              <a:spcBef>
                <a:spcPts val="192"/>
              </a:spcBef>
            </a:pPr>
            <a:r>
              <a:rPr lang="de-DE" dirty="0"/>
              <a:t>41 Nb	9	20	20	21	11	-	0.3	14	</a:t>
            </a:r>
            <a:endParaRPr lang="en-US" sz="800" dirty="0">
              <a:latin typeface="Times New Roman"/>
            </a:endParaRPr>
          </a:p>
          <a:p>
            <a:pPr marL="347472" indent="-347472" fontAlgn="base">
              <a:spcBef>
                <a:spcPts val="192"/>
              </a:spcBef>
            </a:pPr>
            <a:r>
              <a:rPr lang="it-IT" dirty="0"/>
              <a:t>42 Mo	0.3	1.5	1	1.3	2.6	02	0.4	27	</a:t>
            </a:r>
            <a:endParaRPr lang="en-US" sz="800" dirty="0">
              <a:latin typeface="Times New Roman"/>
            </a:endParaRPr>
          </a:p>
          <a:p>
            <a:pPr marL="347472" indent="-347472">
              <a:spcBef>
                <a:spcPts val="192"/>
              </a:spcBef>
            </a:pPr>
            <a:endParaRPr lang="en-GB" dirty="0"/>
          </a:p>
          <a:p>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25000" lnSpcReduction="20000"/>
          </a:bodyPr>
          <a:lstStyle/>
          <a:p>
            <a:pPr algn="just"/>
            <a:endParaRPr lang="en-US" b="1" baseline="0" dirty="0" smtClean="0">
              <a:latin typeface="Times New Roman"/>
            </a:endParaRPr>
          </a:p>
          <a:p>
            <a:r>
              <a:rPr lang="en-GB" kern="100" baseline="0" dirty="0" smtClean="0">
                <a:latin typeface="Times New Roman"/>
              </a:rPr>
              <a:t>Element, Z	</a:t>
            </a:r>
            <a:r>
              <a:rPr lang="en-GB" kern="100" baseline="0" dirty="0" err="1" smtClean="0">
                <a:latin typeface="Times New Roman"/>
              </a:rPr>
              <a:t>Ultramafic</a:t>
            </a:r>
            <a:r>
              <a:rPr lang="en-GB" kern="100" baseline="30000" dirty="0" smtClean="0">
                <a:latin typeface="Times New Roman"/>
              </a:rPr>
              <a:t>	</a:t>
            </a:r>
            <a:r>
              <a:rPr lang="en-GB" kern="100" baseline="0" dirty="0" smtClean="0">
                <a:latin typeface="Times New Roman"/>
              </a:rPr>
              <a:t>Basalt</a:t>
            </a:r>
            <a:r>
              <a:rPr lang="en-GB" kern="100" baseline="30000" dirty="0" smtClean="0">
                <a:latin typeface="Times New Roman"/>
              </a:rPr>
              <a:t>	</a:t>
            </a:r>
            <a:r>
              <a:rPr lang="en-GB" kern="100" baseline="0" dirty="0" smtClean="0">
                <a:latin typeface="Times New Roman"/>
              </a:rPr>
              <a:t>High- Ca Granite</a:t>
            </a:r>
            <a:r>
              <a:rPr lang="en-GB" kern="100" baseline="30000" dirty="0" smtClean="0">
                <a:latin typeface="Times New Roman"/>
              </a:rPr>
              <a:t>	</a:t>
            </a:r>
            <a:r>
              <a:rPr lang="en-GB" kern="100" baseline="0" dirty="0" smtClean="0">
                <a:latin typeface="Times New Roman"/>
              </a:rPr>
              <a:t>Low- Ca Granite</a:t>
            </a:r>
            <a:r>
              <a:rPr lang="en-GB" kern="100" baseline="30000" dirty="0" smtClean="0">
                <a:latin typeface="Times New Roman"/>
              </a:rPr>
              <a:t>	</a:t>
            </a:r>
            <a:r>
              <a:rPr lang="en-GB" kern="100" baseline="0" dirty="0" smtClean="0">
                <a:latin typeface="Times New Roman"/>
              </a:rPr>
              <a:t>Shale</a:t>
            </a:r>
            <a:r>
              <a:rPr lang="en-GB" kern="100" baseline="30000" dirty="0" smtClean="0">
                <a:latin typeface="Times New Roman"/>
              </a:rPr>
              <a:t>	</a:t>
            </a:r>
            <a:r>
              <a:rPr lang="en-GB" kern="100" baseline="0" dirty="0" smtClean="0">
                <a:latin typeface="Times New Roman"/>
              </a:rPr>
              <a:t>Sandstone</a:t>
            </a:r>
            <a:r>
              <a:rPr lang="en-GB" kern="100" baseline="30000" dirty="0" smtClean="0">
                <a:latin typeface="Times New Roman"/>
              </a:rPr>
              <a:t>	</a:t>
            </a:r>
            <a:r>
              <a:rPr lang="en-GB" kern="100" baseline="0" dirty="0" smtClean="0">
                <a:latin typeface="Times New Roman"/>
              </a:rPr>
              <a:t>Carbonate Rocks</a:t>
            </a:r>
            <a:r>
              <a:rPr lang="en-GB" kern="100" baseline="30000" dirty="0" smtClean="0">
                <a:latin typeface="Times New Roman"/>
              </a:rPr>
              <a:t>	</a:t>
            </a:r>
            <a:r>
              <a:rPr lang="en-GB" kern="100" baseline="0" dirty="0" smtClean="0">
                <a:latin typeface="Times New Roman"/>
              </a:rPr>
              <a:t>Deep- Clay</a:t>
            </a:r>
            <a:r>
              <a:rPr lang="en-GB" kern="100" baseline="30000" dirty="0" smtClean="0">
                <a:latin typeface="Times New Roman"/>
              </a:rPr>
              <a:t>	</a:t>
            </a:r>
            <a:endParaRPr lang="en-US" sz="2800" kern="100" baseline="0" dirty="0" smtClean="0">
              <a:latin typeface="Times New Roman"/>
            </a:endParaRPr>
          </a:p>
          <a:p>
            <a:r>
              <a:rPr lang="de-DE" kern="100" baseline="0" dirty="0" smtClean="0">
                <a:latin typeface="Times New Roman"/>
              </a:rPr>
              <a:t>47 Ag	0.05	0.11	0.051	0.037	0.07	0.01	0.01	0.11	</a:t>
            </a:r>
            <a:endParaRPr lang="en-US" sz="2800" kern="100" baseline="0" dirty="0" smtClean="0">
              <a:latin typeface="Times New Roman"/>
            </a:endParaRPr>
          </a:p>
          <a:p>
            <a:r>
              <a:rPr lang="en-GB" kern="100" baseline="0" dirty="0" smtClean="0">
                <a:latin typeface="Times New Roman"/>
              </a:rPr>
              <a:t>48 </a:t>
            </a:r>
            <a:r>
              <a:rPr lang="en-GB" kern="100" baseline="0" dirty="0" err="1" smtClean="0">
                <a:latin typeface="Times New Roman"/>
              </a:rPr>
              <a:t>Cd</a:t>
            </a:r>
            <a:r>
              <a:rPr lang="en-GB" kern="100" baseline="0" dirty="0" smtClean="0">
                <a:latin typeface="Times New Roman"/>
              </a:rPr>
              <a:t>	0.05	0.21	0.13	0.13	0.3	-	0.035	0.42	</a:t>
            </a:r>
            <a:endParaRPr lang="en-US" sz="2800" kern="100" baseline="0" dirty="0" smtClean="0">
              <a:latin typeface="Times New Roman"/>
            </a:endParaRPr>
          </a:p>
          <a:p>
            <a:r>
              <a:rPr lang="en-GB" kern="100" baseline="0" dirty="0" smtClean="0">
                <a:latin typeface="Times New Roman"/>
              </a:rPr>
              <a:t>49 In	0.012	0.22	-	0.26	0.1	-	-	0.08	</a:t>
            </a:r>
            <a:endParaRPr lang="en-US" sz="2800" kern="100" baseline="0" dirty="0" smtClean="0">
              <a:latin typeface="Times New Roman"/>
            </a:endParaRPr>
          </a:p>
          <a:p>
            <a:r>
              <a:rPr lang="en-GB" kern="100" baseline="0" dirty="0" smtClean="0">
                <a:latin typeface="Times New Roman"/>
              </a:rPr>
              <a:t>50 </a:t>
            </a:r>
            <a:r>
              <a:rPr lang="en-GB" kern="100" baseline="0" dirty="0" err="1" smtClean="0">
                <a:latin typeface="Times New Roman"/>
              </a:rPr>
              <a:t>Sn</a:t>
            </a:r>
            <a:r>
              <a:rPr lang="en-GB" kern="100" baseline="0" dirty="0" smtClean="0">
                <a:latin typeface="Times New Roman"/>
              </a:rPr>
              <a:t>	0.5	1.5	1.5	3	6	0.1	0.1	1.5	</a:t>
            </a:r>
            <a:endParaRPr lang="en-US" sz="2800" kern="100" baseline="0" dirty="0" smtClean="0">
              <a:latin typeface="Times New Roman"/>
            </a:endParaRPr>
          </a:p>
          <a:p>
            <a:r>
              <a:rPr lang="it-IT" kern="100" baseline="0" dirty="0" smtClean="0">
                <a:latin typeface="Times New Roman"/>
              </a:rPr>
              <a:t>51 Sb	0.1</a:t>
            </a:r>
            <a:r>
              <a:rPr lang="it-IT" kern="100" baseline="30000" dirty="0" smtClean="0">
                <a:latin typeface="Times New Roman"/>
              </a:rPr>
              <a:t>	</a:t>
            </a:r>
            <a:r>
              <a:rPr lang="it-IT" kern="100" baseline="0" dirty="0" smtClean="0">
                <a:latin typeface="Times New Roman"/>
              </a:rPr>
              <a:t>0.6	0.2	0.2	1.5	0.01	0.2	1	</a:t>
            </a:r>
            <a:endParaRPr lang="en-US" sz="2800" kern="100" baseline="0" dirty="0" smtClean="0">
              <a:latin typeface="Times New Roman"/>
            </a:endParaRPr>
          </a:p>
          <a:p>
            <a:r>
              <a:rPr lang="nn-NO" kern="100" baseline="0" dirty="0" smtClean="0">
                <a:latin typeface="Times New Roman"/>
              </a:rPr>
              <a:t>53 I	1.3</a:t>
            </a:r>
            <a:r>
              <a:rPr lang="nn-NO" kern="100" baseline="30000" dirty="0" smtClean="0">
                <a:latin typeface="Times New Roman"/>
              </a:rPr>
              <a:t>	</a:t>
            </a:r>
            <a:r>
              <a:rPr lang="nn-NO" kern="100" baseline="0" dirty="0" smtClean="0">
                <a:latin typeface="Times New Roman"/>
              </a:rPr>
              <a:t>0.5	0.5	0.5	2.2	1.7	1.2	0.05	</a:t>
            </a:r>
            <a:endParaRPr lang="en-US" sz="2800" kern="100" baseline="0" dirty="0" smtClean="0">
              <a:latin typeface="Times New Roman"/>
            </a:endParaRPr>
          </a:p>
          <a:p>
            <a:r>
              <a:rPr lang="en-GB" kern="100" baseline="0" dirty="0" smtClean="0">
                <a:latin typeface="Times New Roman"/>
              </a:rPr>
              <a:t>55 Cs	0.1</a:t>
            </a:r>
            <a:r>
              <a:rPr lang="en-GB" kern="100" baseline="30000" dirty="0" smtClean="0">
                <a:latin typeface="Times New Roman"/>
              </a:rPr>
              <a:t>	</a:t>
            </a:r>
            <a:r>
              <a:rPr lang="en-GB" kern="100" baseline="0" dirty="0" smtClean="0">
                <a:latin typeface="Times New Roman"/>
              </a:rPr>
              <a:t>1.1	2	4	5	0.1	0.1	6	</a:t>
            </a:r>
            <a:endParaRPr lang="en-US" sz="2800" kern="100" baseline="0" dirty="0" smtClean="0">
              <a:latin typeface="Times New Roman"/>
            </a:endParaRPr>
          </a:p>
          <a:p>
            <a:r>
              <a:rPr lang="pl-PL" kern="100" baseline="0" dirty="0" smtClean="0">
                <a:latin typeface="Times New Roman"/>
              </a:rPr>
              <a:t>56 Ba	0.7	315	420	840	580	10	10	2300	</a:t>
            </a:r>
            <a:endParaRPr lang="en-US" sz="2800" kern="100" baseline="0" dirty="0" smtClean="0">
              <a:latin typeface="Times New Roman"/>
            </a:endParaRPr>
          </a:p>
          <a:p>
            <a:r>
              <a:rPr lang="en-GB" kern="100" baseline="0" dirty="0" smtClean="0">
                <a:latin typeface="Times New Roman"/>
              </a:rPr>
              <a:t>57 La	1.3</a:t>
            </a:r>
            <a:r>
              <a:rPr lang="en-GB" kern="100" baseline="30000" dirty="0" smtClean="0">
                <a:latin typeface="Times New Roman"/>
              </a:rPr>
              <a:t>c	</a:t>
            </a:r>
            <a:r>
              <a:rPr lang="en-GB" kern="100" baseline="0" dirty="0" smtClean="0">
                <a:latin typeface="Times New Roman"/>
              </a:rPr>
              <a:t>6.1</a:t>
            </a:r>
            <a:r>
              <a:rPr lang="en-GB" kern="100" baseline="30000" dirty="0" smtClean="0">
                <a:latin typeface="Times New Roman"/>
              </a:rPr>
              <a:t>d	</a:t>
            </a:r>
            <a:r>
              <a:rPr lang="en-GB" kern="100" baseline="0" dirty="0" smtClean="0">
                <a:latin typeface="Times New Roman"/>
              </a:rPr>
              <a:t>45	55	92	30	1	115	</a:t>
            </a:r>
            <a:endParaRPr lang="en-US" sz="2800" kern="100" baseline="0" dirty="0" smtClean="0">
              <a:latin typeface="Times New Roman"/>
            </a:endParaRPr>
          </a:p>
          <a:p>
            <a:r>
              <a:rPr lang="fr-FR" kern="100" baseline="0" dirty="0" smtClean="0">
                <a:latin typeface="Times New Roman"/>
              </a:rPr>
              <a:t>58 Ce	3.5</a:t>
            </a:r>
            <a:r>
              <a:rPr lang="fr-FR" kern="100" baseline="30000" dirty="0" smtClean="0">
                <a:latin typeface="Times New Roman"/>
              </a:rPr>
              <a:t>c	</a:t>
            </a:r>
            <a:r>
              <a:rPr lang="fr-FR" kern="100" baseline="0" dirty="0" smtClean="0">
                <a:latin typeface="Times New Roman"/>
              </a:rPr>
              <a:t>16</a:t>
            </a:r>
            <a:r>
              <a:rPr lang="fr-FR" kern="100" baseline="30000" dirty="0" smtClean="0">
                <a:latin typeface="Times New Roman"/>
              </a:rPr>
              <a:t>d	</a:t>
            </a:r>
            <a:r>
              <a:rPr lang="fr-FR" kern="100" baseline="0" dirty="0" smtClean="0">
                <a:latin typeface="Times New Roman"/>
              </a:rPr>
              <a:t>81	92	59	92	11.5	345	</a:t>
            </a:r>
            <a:endParaRPr lang="en-US" sz="2800" kern="100" baseline="0" dirty="0" smtClean="0">
              <a:latin typeface="Times New Roman"/>
            </a:endParaRPr>
          </a:p>
          <a:p>
            <a:r>
              <a:rPr lang="en-GB" kern="100" baseline="0" dirty="0" smtClean="0">
                <a:latin typeface="Times New Roman"/>
              </a:rPr>
              <a:t>59 Pr	0.49</a:t>
            </a:r>
            <a:r>
              <a:rPr lang="en-GB" kern="100" baseline="30000" dirty="0" smtClean="0">
                <a:latin typeface="Times New Roman"/>
              </a:rPr>
              <a:t>c	</a:t>
            </a:r>
            <a:r>
              <a:rPr lang="en-GB" kern="100" baseline="0" dirty="0" smtClean="0">
                <a:latin typeface="Times New Roman"/>
              </a:rPr>
              <a:t>2.7</a:t>
            </a:r>
            <a:r>
              <a:rPr lang="en-GB" kern="100" baseline="30000" dirty="0" smtClean="0">
                <a:latin typeface="Times New Roman"/>
              </a:rPr>
              <a:t>d	</a:t>
            </a:r>
            <a:r>
              <a:rPr lang="en-GB" kern="100" baseline="0" dirty="0" smtClean="0">
                <a:latin typeface="Times New Roman"/>
              </a:rPr>
              <a:t>7.7	8.8	5.6	8.8	1.1	33	</a:t>
            </a:r>
            <a:endParaRPr lang="en-US" sz="2800" kern="100" baseline="0" dirty="0" smtClean="0">
              <a:latin typeface="Times New Roman"/>
            </a:endParaRPr>
          </a:p>
          <a:p>
            <a:r>
              <a:rPr lang="en-GB" kern="100" baseline="0" dirty="0" smtClean="0">
                <a:latin typeface="Times New Roman"/>
              </a:rPr>
              <a:t>60 </a:t>
            </a:r>
            <a:r>
              <a:rPr lang="en-GB" kern="100" baseline="0" dirty="0" err="1" smtClean="0">
                <a:latin typeface="Times New Roman"/>
              </a:rPr>
              <a:t>Nd</a:t>
            </a:r>
            <a:r>
              <a:rPr lang="en-GB" kern="100" baseline="0" dirty="0" smtClean="0">
                <a:latin typeface="Times New Roman"/>
              </a:rPr>
              <a:t>	1.9</a:t>
            </a:r>
            <a:r>
              <a:rPr lang="en-GB" kern="100" baseline="30000" dirty="0" smtClean="0">
                <a:latin typeface="Times New Roman"/>
              </a:rPr>
              <a:t>c	</a:t>
            </a:r>
            <a:r>
              <a:rPr lang="en-GB" kern="100" baseline="0" dirty="0" smtClean="0">
                <a:latin typeface="Times New Roman"/>
              </a:rPr>
              <a:t>14</a:t>
            </a:r>
            <a:r>
              <a:rPr lang="en-GB" kern="100" baseline="30000" dirty="0" smtClean="0">
                <a:latin typeface="Times New Roman"/>
              </a:rPr>
              <a:t>d	</a:t>
            </a:r>
            <a:r>
              <a:rPr lang="en-GB" kern="100" baseline="0" dirty="0" smtClean="0">
                <a:latin typeface="Times New Roman"/>
              </a:rPr>
              <a:t>33	37	24	37	4.7	140	</a:t>
            </a:r>
            <a:endParaRPr lang="en-US" sz="2800" kern="100" baseline="0" dirty="0" smtClean="0">
              <a:latin typeface="Times New Roman"/>
            </a:endParaRPr>
          </a:p>
          <a:p>
            <a:r>
              <a:rPr lang="en-GB" kern="100" baseline="0" dirty="0" smtClean="0">
                <a:latin typeface="Times New Roman"/>
              </a:rPr>
              <a:t>62 </a:t>
            </a:r>
            <a:r>
              <a:rPr lang="en-GB" kern="100" baseline="0" dirty="0" err="1" smtClean="0">
                <a:latin typeface="Times New Roman"/>
              </a:rPr>
              <a:t>Sm</a:t>
            </a:r>
            <a:r>
              <a:rPr lang="en-GB" kern="100" baseline="0" dirty="0" smtClean="0">
                <a:latin typeface="Times New Roman"/>
              </a:rPr>
              <a:t>	0.42</a:t>
            </a:r>
            <a:r>
              <a:rPr lang="en-GB" kern="100" baseline="30000" dirty="0" smtClean="0">
                <a:latin typeface="Times New Roman"/>
              </a:rPr>
              <a:t>c	</a:t>
            </a:r>
            <a:r>
              <a:rPr lang="en-GB" kern="100" baseline="0" dirty="0" smtClean="0">
                <a:latin typeface="Times New Roman"/>
              </a:rPr>
              <a:t>4.3</a:t>
            </a:r>
            <a:r>
              <a:rPr lang="en-GB" kern="100" baseline="30000" dirty="0" smtClean="0">
                <a:latin typeface="Times New Roman"/>
              </a:rPr>
              <a:t>d	</a:t>
            </a:r>
            <a:r>
              <a:rPr lang="en-GB" kern="100" baseline="0" dirty="0" smtClean="0">
                <a:latin typeface="Times New Roman"/>
              </a:rPr>
              <a:t>8.8	10	6.4	10	1.3	38	</a:t>
            </a:r>
            <a:endParaRPr lang="en-US" sz="2800" kern="100" baseline="0" dirty="0" smtClean="0">
              <a:latin typeface="Times New Roman"/>
            </a:endParaRPr>
          </a:p>
          <a:p>
            <a:r>
              <a:rPr lang="en-GB" kern="100" baseline="0" dirty="0" smtClean="0">
                <a:latin typeface="Times New Roman"/>
              </a:rPr>
              <a:t>63 </a:t>
            </a:r>
            <a:r>
              <a:rPr lang="en-GB" kern="100" baseline="0" dirty="0" err="1" smtClean="0">
                <a:latin typeface="Times New Roman"/>
              </a:rPr>
              <a:t>Eu</a:t>
            </a:r>
            <a:r>
              <a:rPr lang="en-GB" kern="100" baseline="0" dirty="0" smtClean="0">
                <a:latin typeface="Times New Roman"/>
              </a:rPr>
              <a:t>      	0.14</a:t>
            </a:r>
            <a:r>
              <a:rPr lang="en-GB" kern="100" baseline="30000" dirty="0" smtClean="0">
                <a:latin typeface="Times New Roman"/>
              </a:rPr>
              <a:t>c	</a:t>
            </a:r>
            <a:r>
              <a:rPr lang="en-GB" kern="100" baseline="0" dirty="0" smtClean="0">
                <a:latin typeface="Times New Roman"/>
              </a:rPr>
              <a:t>1.5</a:t>
            </a:r>
            <a:r>
              <a:rPr lang="en-GB" kern="100" baseline="30000" dirty="0" smtClean="0">
                <a:latin typeface="Times New Roman"/>
              </a:rPr>
              <a:t>d	</a:t>
            </a:r>
            <a:r>
              <a:rPr lang="en-GB" kern="100" baseline="0" dirty="0" smtClean="0">
                <a:latin typeface="Times New Roman"/>
              </a:rPr>
              <a:t>1.4	1.6	1	1.6	0.2	6	</a:t>
            </a:r>
            <a:endParaRPr lang="en-US" sz="2800" kern="100" baseline="0" dirty="0" smtClean="0">
              <a:latin typeface="Times New Roman"/>
            </a:endParaRPr>
          </a:p>
          <a:p>
            <a:r>
              <a:rPr lang="pl-PL" kern="100" baseline="0" dirty="0" smtClean="0">
                <a:latin typeface="Times New Roman"/>
              </a:rPr>
              <a:t>64 Gd	0.54</a:t>
            </a:r>
            <a:r>
              <a:rPr lang="pl-PL" kern="100" baseline="30000" dirty="0" smtClean="0">
                <a:latin typeface="Times New Roman"/>
              </a:rPr>
              <a:t>c	</a:t>
            </a:r>
            <a:r>
              <a:rPr lang="pl-PL" kern="100" baseline="0" dirty="0" smtClean="0">
                <a:latin typeface="Times New Roman"/>
              </a:rPr>
              <a:t>6.2</a:t>
            </a:r>
            <a:r>
              <a:rPr lang="pl-PL" kern="100" baseline="30000" dirty="0" smtClean="0">
                <a:latin typeface="Times New Roman"/>
              </a:rPr>
              <a:t>d	</a:t>
            </a:r>
            <a:r>
              <a:rPr lang="pl-PL" kern="100" baseline="0" dirty="0" smtClean="0">
                <a:latin typeface="Times New Roman"/>
              </a:rPr>
              <a:t>8.8	10	6.4	10	1.3	38	</a:t>
            </a:r>
            <a:endParaRPr lang="en-US" sz="2800" kern="100" baseline="0" dirty="0" smtClean="0">
              <a:latin typeface="Times New Roman"/>
            </a:endParaRPr>
          </a:p>
          <a:p>
            <a:r>
              <a:rPr lang="en-GB" kern="100" baseline="0" dirty="0" smtClean="0">
                <a:latin typeface="Times New Roman"/>
              </a:rPr>
              <a:t>65 Tb	0.12</a:t>
            </a:r>
            <a:r>
              <a:rPr lang="en-GB" kern="100" baseline="30000" dirty="0" smtClean="0">
                <a:latin typeface="Times New Roman"/>
              </a:rPr>
              <a:t>c	</a:t>
            </a:r>
            <a:r>
              <a:rPr lang="en-GB" kern="100" baseline="0" dirty="0" smtClean="0">
                <a:latin typeface="Times New Roman"/>
              </a:rPr>
              <a:t>1.1</a:t>
            </a:r>
            <a:r>
              <a:rPr lang="en-GB" kern="100" baseline="30000" dirty="0" smtClean="0">
                <a:latin typeface="Times New Roman"/>
              </a:rPr>
              <a:t>d	</a:t>
            </a:r>
            <a:r>
              <a:rPr lang="en-GB" kern="100" baseline="0" dirty="0" smtClean="0">
                <a:latin typeface="Times New Roman"/>
              </a:rPr>
              <a:t>1.4	1.6	1	1.6	0.2	6	</a:t>
            </a:r>
            <a:endParaRPr lang="en-US" sz="2800" kern="100" baseline="0" dirty="0" smtClean="0">
              <a:latin typeface="Times New Roman"/>
            </a:endParaRPr>
          </a:p>
          <a:p>
            <a:r>
              <a:rPr lang="pl-PL" kern="100" baseline="0" dirty="0" smtClean="0">
                <a:latin typeface="Times New Roman"/>
              </a:rPr>
              <a:t>66 Dy	0.77</a:t>
            </a:r>
            <a:r>
              <a:rPr lang="pl-PL" kern="100" baseline="30000" dirty="0" smtClean="0">
                <a:latin typeface="Times New Roman"/>
              </a:rPr>
              <a:t>c	</a:t>
            </a:r>
            <a:r>
              <a:rPr lang="pl-PL" kern="100" baseline="0" dirty="0" smtClean="0">
                <a:latin typeface="Times New Roman"/>
              </a:rPr>
              <a:t>5.9</a:t>
            </a:r>
            <a:r>
              <a:rPr lang="pl-PL" kern="100" baseline="30000" dirty="0" smtClean="0">
                <a:latin typeface="Times New Roman"/>
              </a:rPr>
              <a:t>d	</a:t>
            </a:r>
            <a:r>
              <a:rPr lang="pl-PL" kern="100" baseline="0" dirty="0" smtClean="0">
                <a:latin typeface="Times New Roman"/>
              </a:rPr>
              <a:t>6.3	7.2	4.6	7.2	0.9	27	</a:t>
            </a:r>
            <a:endParaRPr lang="en-US" sz="2800" kern="100" baseline="0" dirty="0" smtClean="0">
              <a:latin typeface="Times New Roman"/>
            </a:endParaRPr>
          </a:p>
          <a:p>
            <a:r>
              <a:rPr lang="en-GB" kern="100" baseline="0" dirty="0" smtClean="0">
                <a:latin typeface="Times New Roman"/>
              </a:rPr>
              <a:t>67 Ho	0.12</a:t>
            </a:r>
            <a:r>
              <a:rPr lang="en-GB" kern="100" baseline="30000" dirty="0" smtClean="0">
                <a:latin typeface="Times New Roman"/>
              </a:rPr>
              <a:t>c	</a:t>
            </a:r>
            <a:r>
              <a:rPr lang="en-GB" kern="100" baseline="0" dirty="0" smtClean="0">
                <a:latin typeface="Times New Roman"/>
              </a:rPr>
              <a:t>1.4</a:t>
            </a:r>
            <a:r>
              <a:rPr lang="en-GB" kern="100" baseline="30000" dirty="0" smtClean="0">
                <a:latin typeface="Times New Roman"/>
              </a:rPr>
              <a:t>d</a:t>
            </a:r>
            <a:r>
              <a:rPr lang="en-GB" kern="100" baseline="0" dirty="0" smtClean="0">
                <a:latin typeface="Times New Roman"/>
              </a:rPr>
              <a:t>	1.8	2	1.2	2	0.3	7.5	</a:t>
            </a:r>
            <a:endParaRPr lang="en-US" sz="2800" kern="100" baseline="0" dirty="0" smtClean="0">
              <a:latin typeface="Times New Roman"/>
            </a:endParaRPr>
          </a:p>
          <a:p>
            <a:r>
              <a:rPr lang="en-GB" kern="100" baseline="0" dirty="0" smtClean="0">
                <a:latin typeface="Times New Roman"/>
              </a:rPr>
              <a:t>68 </a:t>
            </a:r>
            <a:r>
              <a:rPr lang="en-GB" kern="100" baseline="0" dirty="0" err="1" smtClean="0">
                <a:latin typeface="Times New Roman"/>
              </a:rPr>
              <a:t>Er</a:t>
            </a:r>
            <a:r>
              <a:rPr lang="en-GB" kern="100" baseline="0" dirty="0" smtClean="0">
                <a:latin typeface="Times New Roman"/>
              </a:rPr>
              <a:t>	0.30</a:t>
            </a:r>
            <a:r>
              <a:rPr lang="en-GB" kern="100" baseline="30000" dirty="0" smtClean="0">
                <a:latin typeface="Times New Roman"/>
              </a:rPr>
              <a:t>c	</a:t>
            </a:r>
            <a:r>
              <a:rPr lang="en-GB" kern="100" baseline="0" dirty="0" smtClean="0">
                <a:latin typeface="Times New Roman"/>
              </a:rPr>
              <a:t>3.6</a:t>
            </a:r>
            <a:r>
              <a:rPr lang="en-GB" kern="100" baseline="30000" dirty="0" smtClean="0">
                <a:latin typeface="Times New Roman"/>
              </a:rPr>
              <a:t>d	</a:t>
            </a:r>
            <a:r>
              <a:rPr lang="en-GB" kern="100" baseline="0" dirty="0" smtClean="0">
                <a:latin typeface="Times New Roman"/>
              </a:rPr>
              <a:t>3.5	4	2.5	4	0.5	15</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042" y="274638"/>
            <a:ext cx="7043758" cy="368280"/>
          </a:xfrm>
        </p:spPr>
        <p:txBody>
          <a:bodyPr>
            <a:normAutofit fontScale="90000"/>
          </a:bodyPr>
          <a:lstStyle/>
          <a:p>
            <a:endParaRPr lang="en-GB" dirty="0"/>
          </a:p>
        </p:txBody>
      </p:sp>
      <p:sp>
        <p:nvSpPr>
          <p:cNvPr id="3" name="Content Placeholder 2"/>
          <p:cNvSpPr>
            <a:spLocks noGrp="1"/>
          </p:cNvSpPr>
          <p:nvPr>
            <p:ph idx="1"/>
          </p:nvPr>
        </p:nvSpPr>
        <p:spPr/>
        <p:txBody>
          <a:bodyPr>
            <a:normAutofit fontScale="32500" lnSpcReduction="20000"/>
          </a:bodyPr>
          <a:lstStyle/>
          <a:p>
            <a:pPr marL="347472" indent="-347472" fontAlgn="base">
              <a:spcBef>
                <a:spcPts val="192"/>
              </a:spcBef>
              <a:buSzPts val="800"/>
              <a:buFont typeface="Arial"/>
              <a:buChar char="•"/>
            </a:pPr>
            <a:r>
              <a:rPr lang="en-GB" kern="100" baseline="0" dirty="0" smtClean="0">
                <a:solidFill>
                  <a:schemeClr val="tx1"/>
                </a:solidFill>
                <a:latin typeface="Times New Roman"/>
                <a:ea typeface="+mn-ea"/>
                <a:cs typeface="+mn-cs"/>
              </a:rPr>
              <a:t>	</a:t>
            </a:r>
            <a:endParaRPr lang="en-US" sz="800" kern="100" baseline="0" dirty="0" smtClean="0">
              <a:solidFill>
                <a:schemeClr val="tx1"/>
              </a:solidFill>
              <a:latin typeface="Times New Roman"/>
              <a:ea typeface="+mn-ea"/>
              <a:cs typeface="+mn-cs"/>
            </a:endParaRPr>
          </a:p>
          <a:p>
            <a:pPr marL="347472" indent="-347472" fontAlgn="base">
              <a:spcBef>
                <a:spcPts val="192"/>
              </a:spcBef>
            </a:pPr>
            <a:r>
              <a:rPr lang="en-GB" kern="100" baseline="0" dirty="0" smtClean="0">
                <a:solidFill>
                  <a:schemeClr val="tx1"/>
                </a:solidFill>
                <a:latin typeface="Times New Roman"/>
                <a:ea typeface="+mn-ea"/>
                <a:cs typeface="+mn-cs"/>
              </a:rPr>
              <a:t>69 Tm	0.041</a:t>
            </a:r>
            <a:r>
              <a:rPr lang="en-GB" kern="100" baseline="30000" dirty="0" smtClean="0">
                <a:solidFill>
                  <a:schemeClr val="tx1"/>
                </a:solidFill>
                <a:latin typeface="Times New Roman"/>
                <a:ea typeface="+mn-ea"/>
                <a:cs typeface="+mn-cs"/>
              </a:rPr>
              <a:t>c	</a:t>
            </a:r>
            <a:r>
              <a:rPr lang="en-GB" kern="100" baseline="0" dirty="0" smtClean="0">
                <a:solidFill>
                  <a:schemeClr val="tx1"/>
                </a:solidFill>
                <a:latin typeface="Times New Roman"/>
                <a:ea typeface="+mn-ea"/>
                <a:cs typeface="+mn-cs"/>
              </a:rPr>
              <a:t>0.60</a:t>
            </a:r>
            <a:r>
              <a:rPr lang="en-GB" kern="100" baseline="30000" dirty="0" smtClean="0">
                <a:solidFill>
                  <a:schemeClr val="tx1"/>
                </a:solidFill>
                <a:latin typeface="Times New Roman"/>
                <a:ea typeface="+mn-ea"/>
                <a:cs typeface="+mn-cs"/>
              </a:rPr>
              <a:t>d	</a:t>
            </a:r>
            <a:r>
              <a:rPr lang="en-GB" kern="100" baseline="0" dirty="0" smtClean="0">
                <a:solidFill>
                  <a:schemeClr val="tx1"/>
                </a:solidFill>
                <a:latin typeface="Times New Roman"/>
                <a:ea typeface="+mn-ea"/>
                <a:cs typeface="+mn-cs"/>
              </a:rPr>
              <a:t>0.3	0.3	0.2	0.3	0.04	1.2	</a:t>
            </a:r>
            <a:endParaRPr lang="en-US" sz="800" kern="100" baseline="0" dirty="0" smtClean="0">
              <a:solidFill>
                <a:schemeClr val="tx1"/>
              </a:solidFill>
              <a:latin typeface="Times New Roman"/>
              <a:ea typeface="+mn-ea"/>
              <a:cs typeface="+mn-cs"/>
            </a:endParaRPr>
          </a:p>
          <a:p>
            <a:pPr marL="347472" indent="-347472" fontAlgn="base">
              <a:spcBef>
                <a:spcPts val="192"/>
              </a:spcBef>
            </a:pPr>
            <a:r>
              <a:rPr lang="en-GB" kern="100" baseline="0" dirty="0" smtClean="0">
                <a:solidFill>
                  <a:schemeClr val="tx1"/>
                </a:solidFill>
                <a:latin typeface="Times New Roman"/>
                <a:ea typeface="+mn-ea"/>
                <a:cs typeface="+mn-cs"/>
              </a:rPr>
              <a:t>70 </a:t>
            </a:r>
            <a:r>
              <a:rPr lang="en-GB" kern="100" baseline="0" dirty="0" err="1" smtClean="0">
                <a:solidFill>
                  <a:schemeClr val="tx1"/>
                </a:solidFill>
                <a:latin typeface="Times New Roman"/>
                <a:ea typeface="+mn-ea"/>
                <a:cs typeface="+mn-cs"/>
              </a:rPr>
              <a:t>Yb</a:t>
            </a:r>
            <a:r>
              <a:rPr lang="en-GB" kern="100" baseline="0" dirty="0" smtClean="0">
                <a:solidFill>
                  <a:schemeClr val="tx1"/>
                </a:solidFill>
                <a:latin typeface="Times New Roman"/>
                <a:ea typeface="+mn-ea"/>
                <a:cs typeface="+mn-cs"/>
              </a:rPr>
              <a:t>	0.38</a:t>
            </a:r>
            <a:r>
              <a:rPr lang="en-GB" kern="100" baseline="30000" dirty="0" smtClean="0">
                <a:solidFill>
                  <a:schemeClr val="tx1"/>
                </a:solidFill>
                <a:latin typeface="Times New Roman"/>
                <a:ea typeface="+mn-ea"/>
                <a:cs typeface="+mn-cs"/>
              </a:rPr>
              <a:t>c	</a:t>
            </a:r>
            <a:r>
              <a:rPr lang="en-GB" kern="100" baseline="0" dirty="0" smtClean="0">
                <a:solidFill>
                  <a:schemeClr val="tx1"/>
                </a:solidFill>
                <a:latin typeface="Times New Roman"/>
                <a:ea typeface="+mn-ea"/>
                <a:cs typeface="+mn-cs"/>
              </a:rPr>
              <a:t>3.2</a:t>
            </a:r>
            <a:r>
              <a:rPr lang="en-GB" kern="100" baseline="30000" dirty="0" smtClean="0">
                <a:solidFill>
                  <a:schemeClr val="tx1"/>
                </a:solidFill>
                <a:latin typeface="Times New Roman"/>
                <a:ea typeface="+mn-ea"/>
                <a:cs typeface="+mn-cs"/>
              </a:rPr>
              <a:t>d	</a:t>
            </a:r>
            <a:r>
              <a:rPr lang="en-GB" kern="100" baseline="0" dirty="0" smtClean="0">
                <a:solidFill>
                  <a:schemeClr val="tx1"/>
                </a:solidFill>
                <a:latin typeface="Times New Roman"/>
                <a:ea typeface="+mn-ea"/>
                <a:cs typeface="+mn-cs"/>
              </a:rPr>
              <a:t>3.5	4	2.6	4	0.5	15	</a:t>
            </a:r>
            <a:endParaRPr lang="en-US" sz="800" kern="100" baseline="0" dirty="0" smtClean="0">
              <a:solidFill>
                <a:schemeClr val="tx1"/>
              </a:solidFill>
              <a:latin typeface="Times New Roman"/>
              <a:ea typeface="+mn-ea"/>
              <a:cs typeface="+mn-cs"/>
            </a:endParaRPr>
          </a:p>
          <a:p>
            <a:pPr marL="347472" indent="-347472" fontAlgn="base">
              <a:spcBef>
                <a:spcPts val="192"/>
              </a:spcBef>
            </a:pPr>
            <a:r>
              <a:rPr lang="en-GB" kern="100" baseline="0" dirty="0" smtClean="0">
                <a:solidFill>
                  <a:schemeClr val="tx1"/>
                </a:solidFill>
                <a:latin typeface="Times New Roman"/>
                <a:ea typeface="+mn-ea"/>
                <a:cs typeface="+mn-cs"/>
              </a:rPr>
              <a:t>71 Lu	0.036</a:t>
            </a:r>
            <a:r>
              <a:rPr lang="en-GB" kern="100" baseline="30000" dirty="0" smtClean="0">
                <a:solidFill>
                  <a:schemeClr val="tx1"/>
                </a:solidFill>
                <a:latin typeface="Times New Roman"/>
                <a:ea typeface="+mn-ea"/>
                <a:cs typeface="+mn-cs"/>
              </a:rPr>
              <a:t>c	</a:t>
            </a:r>
            <a:r>
              <a:rPr lang="en-GB" kern="100" baseline="0" dirty="0" smtClean="0">
                <a:solidFill>
                  <a:schemeClr val="tx1"/>
                </a:solidFill>
                <a:latin typeface="Times New Roman"/>
                <a:ea typeface="+mn-ea"/>
                <a:cs typeface="+mn-cs"/>
              </a:rPr>
              <a:t>0.55</a:t>
            </a:r>
            <a:r>
              <a:rPr lang="en-GB" kern="100" baseline="30000" dirty="0" smtClean="0">
                <a:solidFill>
                  <a:schemeClr val="tx1"/>
                </a:solidFill>
                <a:latin typeface="Times New Roman"/>
                <a:ea typeface="+mn-ea"/>
                <a:cs typeface="+mn-cs"/>
              </a:rPr>
              <a:t>d	</a:t>
            </a:r>
            <a:r>
              <a:rPr lang="en-GB" kern="100" baseline="0" dirty="0" smtClean="0">
                <a:solidFill>
                  <a:schemeClr val="tx1"/>
                </a:solidFill>
                <a:latin typeface="Times New Roman"/>
                <a:ea typeface="+mn-ea"/>
                <a:cs typeface="+mn-cs"/>
              </a:rPr>
              <a:t>1.1	1.2	0.7	1.2	0.2	4.5	</a:t>
            </a:r>
            <a:endParaRPr lang="en-US" sz="800" kern="100" baseline="0" dirty="0" smtClean="0">
              <a:solidFill>
                <a:schemeClr val="tx1"/>
              </a:solidFill>
              <a:latin typeface="Times New Roman"/>
              <a:ea typeface="+mn-ea"/>
              <a:cs typeface="+mn-cs"/>
            </a:endParaRPr>
          </a:p>
          <a:p>
            <a:pPr marL="347472" indent="-347472" fontAlgn="base">
              <a:spcBef>
                <a:spcPts val="192"/>
              </a:spcBef>
            </a:pPr>
            <a:r>
              <a:rPr lang="en-GB" kern="100" baseline="0" dirty="0" smtClean="0">
                <a:solidFill>
                  <a:schemeClr val="tx1"/>
                </a:solidFill>
                <a:latin typeface="Times New Roman"/>
                <a:ea typeface="+mn-ea"/>
                <a:cs typeface="+mn-cs"/>
              </a:rPr>
              <a:t>72 </a:t>
            </a:r>
            <a:r>
              <a:rPr lang="en-GB" kern="100" baseline="0" dirty="0" err="1" smtClean="0">
                <a:solidFill>
                  <a:schemeClr val="tx1"/>
                </a:solidFill>
                <a:latin typeface="Times New Roman"/>
                <a:ea typeface="+mn-ea"/>
                <a:cs typeface="+mn-cs"/>
              </a:rPr>
              <a:t>Hf</a:t>
            </a:r>
            <a:r>
              <a:rPr lang="en-GB" kern="100" baseline="0" dirty="0" smtClean="0">
                <a:solidFill>
                  <a:schemeClr val="tx1"/>
                </a:solidFill>
                <a:latin typeface="Times New Roman"/>
                <a:ea typeface="+mn-ea"/>
                <a:cs typeface="+mn-cs"/>
              </a:rPr>
              <a:t>	0.4	1.5	2.3	3.9	2.8	3.9	0.3	4.1	</a:t>
            </a:r>
            <a:endParaRPr lang="en-US" sz="800" kern="100" baseline="0" dirty="0" smtClean="0">
              <a:solidFill>
                <a:schemeClr val="tx1"/>
              </a:solidFill>
              <a:latin typeface="Times New Roman"/>
              <a:ea typeface="+mn-ea"/>
              <a:cs typeface="+mn-cs"/>
            </a:endParaRPr>
          </a:p>
          <a:p>
            <a:pPr marL="347472" indent="-347472" fontAlgn="base">
              <a:spcBef>
                <a:spcPts val="192"/>
              </a:spcBef>
            </a:pPr>
            <a:r>
              <a:rPr lang="en-GB" kern="100" baseline="0" dirty="0" smtClean="0">
                <a:solidFill>
                  <a:schemeClr val="tx1"/>
                </a:solidFill>
                <a:latin typeface="Times New Roman"/>
                <a:ea typeface="+mn-ea"/>
                <a:cs typeface="+mn-cs"/>
              </a:rPr>
              <a:t>73 Ta	0.5	0.8	3.6	4.2	0.8	0.01	0.01	0.1	</a:t>
            </a:r>
            <a:endParaRPr lang="en-US" sz="800" kern="100" baseline="0" dirty="0" smtClean="0">
              <a:solidFill>
                <a:schemeClr val="tx1"/>
              </a:solidFill>
              <a:latin typeface="Times New Roman"/>
              <a:ea typeface="+mn-ea"/>
              <a:cs typeface="+mn-cs"/>
            </a:endParaRPr>
          </a:p>
          <a:p>
            <a:pPr marL="347472" indent="-347472" fontAlgn="base">
              <a:spcBef>
                <a:spcPts val="192"/>
              </a:spcBef>
            </a:pPr>
            <a:r>
              <a:rPr lang="pl-PL" kern="100" baseline="0" dirty="0" smtClean="0">
                <a:solidFill>
                  <a:schemeClr val="tx1"/>
                </a:solidFill>
                <a:latin typeface="Times New Roman"/>
                <a:ea typeface="+mn-ea"/>
                <a:cs typeface="+mn-cs"/>
              </a:rPr>
              <a:t>74 W	0.5	0.9	1.3	2.2	1.8	15	0.6	1	</a:t>
            </a:r>
            <a:endParaRPr lang="en-US" sz="800" kern="100" baseline="0" dirty="0" smtClean="0">
              <a:solidFill>
                <a:schemeClr val="tx1"/>
              </a:solidFill>
              <a:latin typeface="Times New Roman"/>
              <a:ea typeface="+mn-ea"/>
              <a:cs typeface="+mn-cs"/>
            </a:endParaRPr>
          </a:p>
          <a:p>
            <a:pPr marL="347472" indent="-347472" fontAlgn="base">
              <a:spcBef>
                <a:spcPts val="192"/>
              </a:spcBef>
            </a:pPr>
            <a:r>
              <a:rPr lang="fr-FR" kern="100" baseline="0" dirty="0" smtClean="0">
                <a:solidFill>
                  <a:schemeClr val="tx1"/>
                </a:solidFill>
                <a:latin typeface="Times New Roman"/>
                <a:ea typeface="+mn-ea"/>
                <a:cs typeface="+mn-cs"/>
              </a:rPr>
              <a:t>79 Au	0.006	0.004	0.004	0.004	-	-	-	-	</a:t>
            </a:r>
            <a:endParaRPr lang="en-US" sz="800" kern="100" baseline="0" dirty="0" smtClean="0">
              <a:solidFill>
                <a:schemeClr val="tx1"/>
              </a:solidFill>
              <a:latin typeface="Times New Roman"/>
              <a:ea typeface="+mn-ea"/>
              <a:cs typeface="+mn-cs"/>
            </a:endParaRPr>
          </a:p>
          <a:p>
            <a:pPr marL="347472" indent="-347472" fontAlgn="base">
              <a:spcBef>
                <a:spcPts val="192"/>
              </a:spcBef>
            </a:pPr>
            <a:r>
              <a:rPr lang="de-DE" kern="100" baseline="0" dirty="0" smtClean="0">
                <a:solidFill>
                  <a:schemeClr val="tx1"/>
                </a:solidFill>
                <a:latin typeface="Times New Roman"/>
                <a:ea typeface="+mn-ea"/>
                <a:cs typeface="+mn-cs"/>
              </a:rPr>
              <a:t>80 Hg	0.01	0.09	0.08	0.08	0.4	0.03	0.04	0.1	</a:t>
            </a:r>
            <a:endParaRPr lang="en-US" sz="800" kern="100" baseline="0" dirty="0" smtClean="0">
              <a:solidFill>
                <a:schemeClr val="tx1"/>
              </a:solidFill>
              <a:latin typeface="Times New Roman"/>
              <a:ea typeface="+mn-ea"/>
              <a:cs typeface="+mn-cs"/>
            </a:endParaRPr>
          </a:p>
          <a:p>
            <a:pPr marL="347472" indent="-347472" fontAlgn="base">
              <a:spcBef>
                <a:spcPts val="192"/>
              </a:spcBef>
            </a:pPr>
            <a:r>
              <a:rPr lang="en-GB" kern="100" baseline="0" dirty="0" smtClean="0">
                <a:solidFill>
                  <a:schemeClr val="tx1"/>
                </a:solidFill>
                <a:latin typeface="Times New Roman"/>
                <a:ea typeface="+mn-ea"/>
                <a:cs typeface="+mn-cs"/>
              </a:rPr>
              <a:t>81 Ti	0.04	0.21	0.72	2.3	1.4	0.82	0.01	0.8	</a:t>
            </a:r>
            <a:endParaRPr lang="en-US" sz="800" kern="100" baseline="0" dirty="0" smtClean="0">
              <a:solidFill>
                <a:schemeClr val="tx1"/>
              </a:solidFill>
              <a:latin typeface="Times New Roman"/>
              <a:ea typeface="+mn-ea"/>
              <a:cs typeface="+mn-cs"/>
            </a:endParaRPr>
          </a:p>
          <a:p>
            <a:pPr marL="347472" indent="-347472" fontAlgn="base">
              <a:spcBef>
                <a:spcPts val="192"/>
              </a:spcBef>
            </a:pPr>
            <a:r>
              <a:rPr lang="da-DK" kern="100" baseline="0" dirty="0" smtClean="0">
                <a:solidFill>
                  <a:schemeClr val="tx1"/>
                </a:solidFill>
                <a:latin typeface="Times New Roman"/>
                <a:ea typeface="+mn-ea"/>
                <a:cs typeface="+mn-cs"/>
              </a:rPr>
              <a:t>82 Pb	0.5	7	15	19	20	7	9	80	</a:t>
            </a:r>
            <a:endParaRPr lang="en-US" sz="800" kern="100" baseline="0" dirty="0" smtClean="0">
              <a:solidFill>
                <a:schemeClr val="tx1"/>
              </a:solidFill>
              <a:latin typeface="Times New Roman"/>
              <a:ea typeface="+mn-ea"/>
              <a:cs typeface="+mn-cs"/>
            </a:endParaRPr>
          </a:p>
          <a:p>
            <a:pPr marL="347472" indent="-347472" fontAlgn="base">
              <a:spcBef>
                <a:spcPts val="192"/>
              </a:spcBef>
            </a:pPr>
            <a:r>
              <a:rPr lang="en-GB" kern="100" baseline="0" dirty="0" smtClean="0">
                <a:solidFill>
                  <a:schemeClr val="tx1"/>
                </a:solidFill>
                <a:latin typeface="Times New Roman"/>
                <a:ea typeface="+mn-ea"/>
                <a:cs typeface="+mn-cs"/>
              </a:rPr>
              <a:t>90 </a:t>
            </a:r>
            <a:r>
              <a:rPr lang="en-GB" kern="100" baseline="0" dirty="0" err="1" smtClean="0">
                <a:solidFill>
                  <a:schemeClr val="tx1"/>
                </a:solidFill>
                <a:latin typeface="Times New Roman"/>
                <a:ea typeface="+mn-ea"/>
                <a:cs typeface="+mn-cs"/>
              </a:rPr>
              <a:t>Th</a:t>
            </a:r>
            <a:r>
              <a:rPr lang="en-GB" kern="100" baseline="0" dirty="0" smtClean="0">
                <a:solidFill>
                  <a:schemeClr val="tx1"/>
                </a:solidFill>
                <a:latin typeface="Times New Roman"/>
                <a:ea typeface="+mn-ea"/>
                <a:cs typeface="+mn-cs"/>
              </a:rPr>
              <a:t>	0.0045	3.5	8.5	17	12	1.7	1.7	7	</a:t>
            </a:r>
            <a:endParaRPr lang="en-US" sz="800" kern="100" baseline="0" dirty="0" smtClean="0">
              <a:solidFill>
                <a:schemeClr val="tx1"/>
              </a:solidFill>
              <a:latin typeface="Times New Roman"/>
              <a:ea typeface="+mn-ea"/>
              <a:cs typeface="+mn-cs"/>
            </a:endParaRPr>
          </a:p>
          <a:p>
            <a:pPr marL="347472" indent="-347472" fontAlgn="base">
              <a:spcBef>
                <a:spcPts val="192"/>
              </a:spcBef>
            </a:pPr>
            <a:r>
              <a:rPr lang="pl-PL" kern="100" baseline="0" dirty="0" smtClean="0">
                <a:solidFill>
                  <a:schemeClr val="tx1"/>
                </a:solidFill>
                <a:latin typeface="Times New Roman"/>
                <a:ea typeface="+mn-ea"/>
                <a:cs typeface="+mn-cs"/>
              </a:rPr>
              <a:t>92 U	0.002	0.75</a:t>
            </a:r>
            <a:r>
              <a:rPr lang="pl-PL" kern="100" baseline="30000" dirty="0" smtClean="0">
                <a:solidFill>
                  <a:schemeClr val="tx1"/>
                </a:solidFill>
                <a:latin typeface="Times New Roman"/>
                <a:ea typeface="+mn-ea"/>
                <a:cs typeface="+mn-cs"/>
              </a:rPr>
              <a:t>	</a:t>
            </a:r>
            <a:r>
              <a:rPr lang="pl-PL" kern="100" baseline="0" dirty="0" smtClean="0">
                <a:solidFill>
                  <a:schemeClr val="tx1"/>
                </a:solidFill>
                <a:latin typeface="Times New Roman"/>
                <a:ea typeface="+mn-ea"/>
                <a:cs typeface="+mn-cs"/>
              </a:rPr>
              <a:t>3	3	3.7	0.45	2.2	1.3	</a:t>
            </a:r>
            <a:endParaRPr lang="en-US" sz="800" kern="100" baseline="0" dirty="0" smtClean="0">
              <a:solidFill>
                <a:schemeClr val="tx1"/>
              </a:solidFill>
              <a:latin typeface="Times New Roman"/>
              <a:ea typeface="+mn-ea"/>
              <a:cs typeface="+mn-cs"/>
            </a:endParaRPr>
          </a:p>
          <a:p>
            <a:pPr marL="347472" indent="-347472">
              <a:spcBef>
                <a:spcPts val="192"/>
              </a:spcBef>
            </a:pPr>
            <a:r>
              <a:rPr lang="en-US" dirty="0">
                <a:latin typeface="Times New Roman"/>
              </a:rPr>
              <a:t>(After G. Faure, 1991)</a:t>
            </a:r>
            <a:endParaRPr lang="en-GB" dirty="0"/>
          </a:p>
          <a:p>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DISTRIBUTION OF ELEMENTS IN WATER</a:t>
            </a:r>
            <a:endParaRPr lang="en-GB" dirty="0"/>
          </a:p>
        </p:txBody>
      </p:sp>
      <p:sp>
        <p:nvSpPr>
          <p:cNvPr id="3" name="Content Placeholder 2"/>
          <p:cNvSpPr>
            <a:spLocks noGrp="1"/>
          </p:cNvSpPr>
          <p:nvPr>
            <p:ph idx="1"/>
          </p:nvPr>
        </p:nvSpPr>
        <p:spPr/>
        <p:txBody>
          <a:bodyPr/>
          <a:lstStyle/>
          <a:p>
            <a:endParaRPr lang="en-GB" dirty="0"/>
          </a:p>
        </p:txBody>
      </p:sp>
      <p:graphicFrame>
        <p:nvGraphicFramePr>
          <p:cNvPr id="1026" name="Object 2"/>
          <p:cNvGraphicFramePr>
            <a:graphicFrameLocks noChangeAspect="1"/>
          </p:cNvGraphicFramePr>
          <p:nvPr/>
        </p:nvGraphicFramePr>
        <p:xfrm>
          <a:off x="1609725" y="1920875"/>
          <a:ext cx="5922963" cy="3014663"/>
        </p:xfrm>
        <a:graphic>
          <a:graphicData uri="http://schemas.openxmlformats.org/presentationml/2006/ole">
            <p:oleObj spid="_x0000_s1026" name="Document" r:id="rId3" imgW="5922324" imgH="3014400" progId="Word.Document.12">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distribution of trace elements in Soils (after Mitchell,  1964)</a:t>
            </a:r>
            <a:endParaRPr lang="en-GB" dirty="0"/>
          </a:p>
        </p:txBody>
      </p:sp>
      <p:sp>
        <p:nvSpPr>
          <p:cNvPr id="3" name="Content Placeholder 2"/>
          <p:cNvSpPr>
            <a:spLocks noGrp="1"/>
          </p:cNvSpPr>
          <p:nvPr>
            <p:ph idx="1"/>
          </p:nvPr>
        </p:nvSpPr>
        <p:spPr/>
        <p:txBody>
          <a:bodyPr/>
          <a:lstStyle/>
          <a:p>
            <a:endParaRPr lang="en-GB" dirty="0"/>
          </a:p>
        </p:txBody>
      </p:sp>
      <p:graphicFrame>
        <p:nvGraphicFramePr>
          <p:cNvPr id="2050" name="Object 2"/>
          <p:cNvGraphicFramePr>
            <a:graphicFrameLocks noChangeAspect="1"/>
          </p:cNvGraphicFramePr>
          <p:nvPr/>
        </p:nvGraphicFramePr>
        <p:xfrm>
          <a:off x="1697038" y="1835150"/>
          <a:ext cx="7259775" cy="4022742"/>
        </p:xfrm>
        <a:graphic>
          <a:graphicData uri="http://schemas.openxmlformats.org/presentationml/2006/ole">
            <p:oleObj spid="_x0000_s2050" name="Document" r:id="rId3" imgW="5742009" imgH="3191081" progId="Word.Document.12">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Geochemical Classification of elements</a:t>
            </a:r>
            <a:endParaRPr lang="en-GB" dirty="0"/>
          </a:p>
        </p:txBody>
      </p:sp>
      <p:pic>
        <p:nvPicPr>
          <p:cNvPr id="4" name="Content Placeholder 3" descr="elementclassification_0002.jpg"/>
          <p:cNvPicPr>
            <a:picLocks noGrp="1"/>
          </p:cNvPicPr>
          <p:nvPr>
            <p:ph idx="1"/>
          </p:nvPr>
        </p:nvPicPr>
        <p:blipFill>
          <a:blip r:embed="rId2">
            <a:lum bright="-10000" contrast="30000"/>
          </a:blip>
          <a:stretch>
            <a:fillRect/>
          </a:stretch>
        </p:blipFill>
        <p:spPr>
          <a:xfrm>
            <a:off x="1200254" y="1600200"/>
            <a:ext cx="6743492" cy="452596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551</Words>
  <Application>Microsoft Office PowerPoint</Application>
  <PresentationFormat>On-screen Show (4:3)</PresentationFormat>
  <Paragraphs>132</Paragraphs>
  <Slides>18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Microsoft Office Word Document</vt:lpstr>
      <vt:lpstr>COMPOSITION OF THE EARTH MATERIALS</vt:lpstr>
      <vt:lpstr>COMPOSITION OF THE EARTH MATERIALS</vt:lpstr>
      <vt:lpstr>Table 2 Chemical composition of igneous and sedimentary rocks</vt:lpstr>
      <vt:lpstr>Table 2 Chemical composition of igneous and sedimentary rocks</vt:lpstr>
      <vt:lpstr>Slide 5</vt:lpstr>
      <vt:lpstr>Slide 6</vt:lpstr>
      <vt:lpstr>DISTRIBUTION OF ELEMENTS IN WATER</vt:lpstr>
      <vt:lpstr>The distribution of trace elements in Soils (after Mitchell,  1964)</vt:lpstr>
      <vt:lpstr> Geochemical Classification of elements</vt:lpstr>
      <vt:lpstr>GEOCHEMICAL ENVIRONMENT</vt:lpstr>
      <vt:lpstr>Slide 11</vt:lpstr>
      <vt:lpstr>Slide 12</vt:lpstr>
      <vt:lpstr> Processes involved in the migration of elements in the geochemical environments</vt:lpstr>
      <vt:lpstr>CHEMICAL PROCESSES AT THE SURFACE OF THE EARTH </vt:lpstr>
      <vt:lpstr>Slide 15</vt:lpstr>
      <vt:lpstr>CHEMICAL WEATHERING </vt:lpstr>
      <vt:lpstr>Slide 17</vt:lpstr>
      <vt:lpstr>CHEMICAL WEATHERING OF A COPPER SULPHIDE DEPOSIT</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COMPOSITION OF THE EARTH MATERIALS</dc:title>
  <dc:creator>ismail - [2010]</dc:creator>
  <cp:lastModifiedBy>ismail - [2010]</cp:lastModifiedBy>
  <cp:revision>7</cp:revision>
  <dcterms:created xsi:type="dcterms:W3CDTF">2017-02-13T06:12:39Z</dcterms:created>
  <dcterms:modified xsi:type="dcterms:W3CDTF">2017-02-13T07:18:16Z</dcterms:modified>
</cp:coreProperties>
</file>