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7" r:id="rId2"/>
    <p:sldId id="258" r:id="rId3"/>
    <p:sldId id="259" r:id="rId4"/>
    <p:sldId id="260" r:id="rId5"/>
    <p:sldId id="261" r:id="rId6"/>
    <p:sldId id="287" r:id="rId7"/>
    <p:sldId id="262" r:id="rId8"/>
    <p:sldId id="288" r:id="rId9"/>
    <p:sldId id="263" r:id="rId10"/>
    <p:sldId id="264" r:id="rId11"/>
    <p:sldId id="265" r:id="rId12"/>
    <p:sldId id="266" r:id="rId13"/>
    <p:sldId id="267" r:id="rId14"/>
    <p:sldId id="268" r:id="rId15"/>
    <p:sldId id="289" r:id="rId16"/>
    <p:sldId id="269" r:id="rId17"/>
    <p:sldId id="291"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92"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44" autoAdjust="0"/>
    <p:restoredTop sz="94660"/>
  </p:normalViewPr>
  <p:slideViewPr>
    <p:cSldViewPr>
      <p:cViewPr varScale="1">
        <p:scale>
          <a:sx n="70" d="100"/>
          <a:sy n="70" d="100"/>
        </p:scale>
        <p:origin x="1752" y="72"/>
      </p:cViewPr>
      <p:guideLst>
        <p:guide orient="horz" pos="2160"/>
        <p:guide pos="2880"/>
      </p:guideLst>
    </p:cSldViewPr>
  </p:slideViewPr>
  <p:notesTextViewPr>
    <p:cViewPr>
      <p:scale>
        <a:sx n="3" d="2"/>
        <a:sy n="3" d="2"/>
      </p:scale>
      <p:origin x="0" y="0"/>
    </p:cViewPr>
  </p:notesTextViewPr>
  <p:sorterViewPr>
    <p:cViewPr>
      <p:scale>
        <a:sx n="100" d="100"/>
        <a:sy n="100" d="100"/>
      </p:scale>
      <p:origin x="0" y="-949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63090B-F333-467D-AA4D-949C9BE856B0}" type="datetimeFigureOut">
              <a:rPr lang="en-US" smtClean="0"/>
              <a:pPr/>
              <a:t>4/9/2019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406955-8AB9-4630-A919-E945407E16EB}" type="slidenum">
              <a:rPr lang="en-US" smtClean="0"/>
              <a:pPr/>
              <a:t>‹#›</a:t>
            </a:fld>
            <a:endParaRPr lang="en-US"/>
          </a:p>
        </p:txBody>
      </p:sp>
    </p:spTree>
    <p:extLst>
      <p:ext uri="{BB962C8B-B14F-4D97-AF65-F5344CB8AC3E}">
        <p14:creationId xmlns:p14="http://schemas.microsoft.com/office/powerpoint/2010/main" val="2956092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Slide Image Placeholder 1"/>
          <p:cNvSpPr>
            <a:spLocks noGrp="1" noRot="1" noChangeAspect="1" noTextEdit="1"/>
          </p:cNvSpPr>
          <p:nvPr>
            <p:ph type="sldImg"/>
          </p:nvPr>
        </p:nvSpPr>
        <p:spPr bwMode="auto">
          <a:noFill/>
          <a:ln>
            <a:solidFill>
              <a:srgbClr val="000000"/>
            </a:solidFill>
            <a:miter lim="800000"/>
            <a:headEnd/>
            <a:tailEnd/>
          </a:ln>
        </p:spPr>
      </p:sp>
      <p:sp>
        <p:nvSpPr>
          <p:cNvPr id="161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1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FBE0F18-1544-475C-952D-5C733CDCBEF9}" type="slidenum">
              <a:rPr lang="en-US" smtClean="0"/>
              <a:pPr fontAlgn="base">
                <a:spcBef>
                  <a:spcPct val="0"/>
                </a:spcBef>
                <a:spcAft>
                  <a:spcPct val="0"/>
                </a:spcAft>
                <a:defRPr/>
              </a:pPr>
              <a:t>1</a:t>
            </a:fld>
            <a:endParaRPr lang="en-US" smtClean="0"/>
          </a:p>
        </p:txBody>
      </p:sp>
    </p:spTree>
    <p:extLst>
      <p:ext uri="{BB962C8B-B14F-4D97-AF65-F5344CB8AC3E}">
        <p14:creationId xmlns:p14="http://schemas.microsoft.com/office/powerpoint/2010/main" val="18239975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Slide Image Placeholder 1"/>
          <p:cNvSpPr>
            <a:spLocks noGrp="1" noRot="1" noChangeAspect="1" noTextEdit="1"/>
          </p:cNvSpPr>
          <p:nvPr>
            <p:ph type="sldImg"/>
          </p:nvPr>
        </p:nvSpPr>
        <p:spPr bwMode="auto">
          <a:noFill/>
          <a:ln>
            <a:solidFill>
              <a:srgbClr val="000000"/>
            </a:solidFill>
            <a:miter lim="800000"/>
            <a:headEnd/>
            <a:tailEnd/>
          </a:ln>
        </p:spPr>
      </p:sp>
      <p:sp>
        <p:nvSpPr>
          <p:cNvPr id="1710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686A8521-4725-45F6-BBB0-89001A99106A}" type="slidenum">
              <a:rPr lang="en-US" smtClean="0"/>
              <a:pPr>
                <a:defRPr/>
              </a:pPr>
              <a:t>13</a:t>
            </a:fld>
            <a:endParaRPr lang="en-US"/>
          </a:p>
        </p:txBody>
      </p:sp>
    </p:spTree>
    <p:extLst>
      <p:ext uri="{BB962C8B-B14F-4D97-AF65-F5344CB8AC3E}">
        <p14:creationId xmlns:p14="http://schemas.microsoft.com/office/powerpoint/2010/main" val="22034953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p:spPr>
      </p:sp>
      <p:sp>
        <p:nvSpPr>
          <p:cNvPr id="172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883911-48EE-4C06-98E1-DE5D91748273}" type="slidenum">
              <a:rPr lang="en-US" smtClean="0"/>
              <a:pPr fontAlgn="base">
                <a:spcBef>
                  <a:spcPct val="0"/>
                </a:spcBef>
                <a:spcAft>
                  <a:spcPct val="0"/>
                </a:spcAft>
                <a:defRPr/>
              </a:pPr>
              <a:t>14</a:t>
            </a:fld>
            <a:endParaRPr lang="en-US" smtClean="0"/>
          </a:p>
        </p:txBody>
      </p:sp>
    </p:spTree>
    <p:extLst>
      <p:ext uri="{BB962C8B-B14F-4D97-AF65-F5344CB8AC3E}">
        <p14:creationId xmlns:p14="http://schemas.microsoft.com/office/powerpoint/2010/main" val="1496894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Slide Image Placeholder 1"/>
          <p:cNvSpPr>
            <a:spLocks noGrp="1" noRot="1" noChangeAspect="1" noTextEdit="1"/>
          </p:cNvSpPr>
          <p:nvPr>
            <p:ph type="sldImg"/>
          </p:nvPr>
        </p:nvSpPr>
        <p:spPr bwMode="auto">
          <a:noFill/>
          <a:ln>
            <a:solidFill>
              <a:srgbClr val="000000"/>
            </a:solidFill>
            <a:miter lim="800000"/>
            <a:headEnd/>
            <a:tailEnd/>
          </a:ln>
        </p:spPr>
      </p:sp>
      <p:sp>
        <p:nvSpPr>
          <p:cNvPr id="1720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2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883911-48EE-4C06-98E1-DE5D91748273}" type="slidenum">
              <a:rPr lang="en-US" smtClean="0"/>
              <a:pPr fontAlgn="base">
                <a:spcBef>
                  <a:spcPct val="0"/>
                </a:spcBef>
                <a:spcAft>
                  <a:spcPct val="0"/>
                </a:spcAft>
                <a:defRPr/>
              </a:pPr>
              <a:t>15</a:t>
            </a:fld>
            <a:endParaRPr lang="en-US" smtClean="0"/>
          </a:p>
        </p:txBody>
      </p:sp>
    </p:spTree>
    <p:extLst>
      <p:ext uri="{BB962C8B-B14F-4D97-AF65-F5344CB8AC3E}">
        <p14:creationId xmlns:p14="http://schemas.microsoft.com/office/powerpoint/2010/main" val="6451395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3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0A10D7E-D91E-497B-A883-0ED2888BC883}" type="slidenum">
              <a:rPr lang="en-US" smtClean="0"/>
              <a:pPr fontAlgn="base">
                <a:spcBef>
                  <a:spcPct val="0"/>
                </a:spcBef>
                <a:spcAft>
                  <a:spcPct val="0"/>
                </a:spcAft>
                <a:defRPr/>
              </a:pPr>
              <a:t>16</a:t>
            </a:fld>
            <a:endParaRPr lang="en-US" smtClean="0"/>
          </a:p>
        </p:txBody>
      </p:sp>
    </p:spTree>
    <p:extLst>
      <p:ext uri="{BB962C8B-B14F-4D97-AF65-F5344CB8AC3E}">
        <p14:creationId xmlns:p14="http://schemas.microsoft.com/office/powerpoint/2010/main" val="41197444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Slide Image Placeholder 1"/>
          <p:cNvSpPr>
            <a:spLocks noGrp="1" noRot="1" noChangeAspect="1" noTextEdit="1"/>
          </p:cNvSpPr>
          <p:nvPr>
            <p:ph type="sldImg"/>
          </p:nvPr>
        </p:nvSpPr>
        <p:spPr bwMode="auto">
          <a:noFill/>
          <a:ln>
            <a:solidFill>
              <a:srgbClr val="000000"/>
            </a:solidFill>
            <a:miter lim="800000"/>
            <a:headEnd/>
            <a:tailEnd/>
          </a:ln>
        </p:spPr>
      </p:sp>
      <p:sp>
        <p:nvSpPr>
          <p:cNvPr id="1730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3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0A10D7E-D91E-497B-A883-0ED2888BC883}" type="slidenum">
              <a:rPr lang="en-US" smtClean="0"/>
              <a:pPr fontAlgn="base">
                <a:spcBef>
                  <a:spcPct val="0"/>
                </a:spcBef>
                <a:spcAft>
                  <a:spcPct val="0"/>
                </a:spcAft>
                <a:defRPr/>
              </a:pPr>
              <a:t>17</a:t>
            </a:fld>
            <a:endParaRPr lang="en-US" smtClean="0"/>
          </a:p>
        </p:txBody>
      </p:sp>
    </p:spTree>
    <p:extLst>
      <p:ext uri="{BB962C8B-B14F-4D97-AF65-F5344CB8AC3E}">
        <p14:creationId xmlns:p14="http://schemas.microsoft.com/office/powerpoint/2010/main" val="42504417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p:cNvSpPr>
            <a:spLocks noGrp="1" noRot="1" noChangeAspect="1" noTextEdit="1"/>
          </p:cNvSpPr>
          <p:nvPr>
            <p:ph type="sldImg"/>
          </p:nvPr>
        </p:nvSpPr>
        <p:spPr bwMode="auto">
          <a:noFill/>
          <a:ln>
            <a:solidFill>
              <a:srgbClr val="000000"/>
            </a:solidFill>
            <a:miter lim="800000"/>
            <a:headEnd/>
            <a:tailEnd/>
          </a:ln>
        </p:spPr>
      </p:sp>
      <p:sp>
        <p:nvSpPr>
          <p:cNvPr id="174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3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1882C67-4208-4ABE-B591-EE06B626B148}" type="slidenum">
              <a:rPr lang="en-US" smtClean="0"/>
              <a:pPr fontAlgn="base">
                <a:spcBef>
                  <a:spcPct val="0"/>
                </a:spcBef>
                <a:spcAft>
                  <a:spcPct val="0"/>
                </a:spcAft>
                <a:defRPr/>
              </a:pPr>
              <a:t>18</a:t>
            </a:fld>
            <a:endParaRPr lang="en-US" smtClean="0"/>
          </a:p>
        </p:txBody>
      </p:sp>
    </p:spTree>
    <p:extLst>
      <p:ext uri="{BB962C8B-B14F-4D97-AF65-F5344CB8AC3E}">
        <p14:creationId xmlns:p14="http://schemas.microsoft.com/office/powerpoint/2010/main" val="4093257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D254C90-F074-4B6E-92FE-18C1FE132E20}" type="slidenum">
              <a:rPr lang="en-US" smtClean="0"/>
              <a:pPr fontAlgn="base">
                <a:spcBef>
                  <a:spcPct val="0"/>
                </a:spcBef>
                <a:spcAft>
                  <a:spcPct val="0"/>
                </a:spcAft>
                <a:defRPr/>
              </a:pPr>
              <a:t>19</a:t>
            </a:fld>
            <a:endParaRPr lang="en-US" smtClean="0"/>
          </a:p>
        </p:txBody>
      </p:sp>
    </p:spTree>
    <p:extLst>
      <p:ext uri="{BB962C8B-B14F-4D97-AF65-F5344CB8AC3E}">
        <p14:creationId xmlns:p14="http://schemas.microsoft.com/office/powerpoint/2010/main" val="16748081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p:cNvSpPr>
            <a:spLocks noGrp="1" noRot="1" noChangeAspect="1" noTextEdit="1"/>
          </p:cNvSpPr>
          <p:nvPr>
            <p:ph type="sldImg"/>
          </p:nvPr>
        </p:nvSpPr>
        <p:spPr bwMode="auto">
          <a:noFill/>
          <a:ln>
            <a:solidFill>
              <a:srgbClr val="000000"/>
            </a:solidFill>
            <a:miter lim="800000"/>
            <a:headEnd/>
            <a:tailEnd/>
          </a:ln>
        </p:spPr>
      </p:sp>
      <p:sp>
        <p:nvSpPr>
          <p:cNvPr id="176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C363B97-AA63-4CF6-9113-5E278012C757}" type="slidenum">
              <a:rPr lang="en-US" smtClean="0"/>
              <a:pPr fontAlgn="base">
                <a:spcBef>
                  <a:spcPct val="0"/>
                </a:spcBef>
                <a:spcAft>
                  <a:spcPct val="0"/>
                </a:spcAft>
                <a:defRPr/>
              </a:pPr>
              <a:t>21</a:t>
            </a:fld>
            <a:endParaRPr lang="en-US" smtClean="0"/>
          </a:p>
        </p:txBody>
      </p:sp>
    </p:spTree>
    <p:extLst>
      <p:ext uri="{BB962C8B-B14F-4D97-AF65-F5344CB8AC3E}">
        <p14:creationId xmlns:p14="http://schemas.microsoft.com/office/powerpoint/2010/main" val="29114347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574104-6695-47C3-89A6-03B146CB2566}" type="slidenum">
              <a:rPr lang="en-US" smtClean="0"/>
              <a:pPr fontAlgn="base">
                <a:spcBef>
                  <a:spcPct val="0"/>
                </a:spcBef>
                <a:spcAft>
                  <a:spcPct val="0"/>
                </a:spcAft>
                <a:defRPr/>
              </a:pPr>
              <a:t>23</a:t>
            </a:fld>
            <a:endParaRPr lang="en-US" smtClean="0"/>
          </a:p>
        </p:txBody>
      </p:sp>
    </p:spTree>
    <p:extLst>
      <p:ext uri="{BB962C8B-B14F-4D97-AF65-F5344CB8AC3E}">
        <p14:creationId xmlns:p14="http://schemas.microsoft.com/office/powerpoint/2010/main" val="4607456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B972E08-A566-4681-B705-D0C227DD5F5B}" type="slidenum">
              <a:rPr lang="en-US" smtClean="0"/>
              <a:pPr fontAlgn="base">
                <a:spcBef>
                  <a:spcPct val="0"/>
                </a:spcBef>
                <a:spcAft>
                  <a:spcPct val="0"/>
                </a:spcAft>
                <a:defRPr/>
              </a:pPr>
              <a:t>25</a:t>
            </a:fld>
            <a:endParaRPr lang="en-US" smtClean="0"/>
          </a:p>
        </p:txBody>
      </p:sp>
    </p:spTree>
    <p:extLst>
      <p:ext uri="{BB962C8B-B14F-4D97-AF65-F5344CB8AC3E}">
        <p14:creationId xmlns:p14="http://schemas.microsoft.com/office/powerpoint/2010/main" val="911120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EE5A9C16-5F37-47D0-BC9D-3EAEAF3FA15D}" type="slidenum">
              <a:rPr lang="en-US" smtClean="0"/>
              <a:pPr>
                <a:defRPr/>
              </a:pPr>
              <a:t>2</a:t>
            </a:fld>
            <a:endParaRPr lang="en-US"/>
          </a:p>
        </p:txBody>
      </p:sp>
    </p:spTree>
    <p:extLst>
      <p:ext uri="{BB962C8B-B14F-4D97-AF65-F5344CB8AC3E}">
        <p14:creationId xmlns:p14="http://schemas.microsoft.com/office/powerpoint/2010/main" val="183892473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p:cNvSpPr>
            <a:spLocks noGrp="1" noRot="1" noChangeAspect="1" noTextEdit="1"/>
          </p:cNvSpPr>
          <p:nvPr>
            <p:ph type="sldImg"/>
          </p:nvPr>
        </p:nvSpPr>
        <p:spPr bwMode="auto">
          <a:noFill/>
          <a:ln>
            <a:solidFill>
              <a:srgbClr val="000000"/>
            </a:solidFill>
            <a:miter lim="800000"/>
            <a:headEnd/>
            <a:tailEnd/>
          </a:ln>
        </p:spPr>
      </p:sp>
      <p:sp>
        <p:nvSpPr>
          <p:cNvPr id="179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82A9295-F42E-42CF-A0F0-52E0C640D9C5}" type="slidenum">
              <a:rPr lang="en-US" smtClean="0"/>
              <a:pPr fontAlgn="base">
                <a:spcBef>
                  <a:spcPct val="0"/>
                </a:spcBef>
                <a:spcAft>
                  <a:spcPct val="0"/>
                </a:spcAft>
                <a:defRPr/>
              </a:pPr>
              <a:t>26</a:t>
            </a:fld>
            <a:endParaRPr lang="en-US" smtClean="0"/>
          </a:p>
        </p:txBody>
      </p:sp>
    </p:spTree>
    <p:extLst>
      <p:ext uri="{BB962C8B-B14F-4D97-AF65-F5344CB8AC3E}">
        <p14:creationId xmlns:p14="http://schemas.microsoft.com/office/powerpoint/2010/main" val="30170030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p:spPr>
      </p:sp>
      <p:sp>
        <p:nvSpPr>
          <p:cNvPr id="180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C76CB05-F496-4F3B-8D4C-CB628BBED5CF}" type="slidenum">
              <a:rPr lang="en-US" smtClean="0"/>
              <a:pPr fontAlgn="base">
                <a:spcBef>
                  <a:spcPct val="0"/>
                </a:spcBef>
                <a:spcAft>
                  <a:spcPct val="0"/>
                </a:spcAft>
                <a:defRPr/>
              </a:pPr>
              <a:t>28</a:t>
            </a:fld>
            <a:endParaRPr lang="en-US" smtClean="0"/>
          </a:p>
        </p:txBody>
      </p:sp>
    </p:spTree>
    <p:extLst>
      <p:ext uri="{BB962C8B-B14F-4D97-AF65-F5344CB8AC3E}">
        <p14:creationId xmlns:p14="http://schemas.microsoft.com/office/powerpoint/2010/main" val="697673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2EFC64-09BD-48EC-9650-FF34FA56F3E3}" type="slidenum">
              <a:rPr lang="en-US" smtClean="0"/>
              <a:pPr fontAlgn="base">
                <a:spcBef>
                  <a:spcPct val="0"/>
                </a:spcBef>
                <a:spcAft>
                  <a:spcPct val="0"/>
                </a:spcAft>
                <a:defRPr/>
              </a:pPr>
              <a:t>30</a:t>
            </a:fld>
            <a:endParaRPr lang="en-US" smtClean="0"/>
          </a:p>
        </p:txBody>
      </p:sp>
    </p:spTree>
    <p:extLst>
      <p:ext uri="{BB962C8B-B14F-4D97-AF65-F5344CB8AC3E}">
        <p14:creationId xmlns:p14="http://schemas.microsoft.com/office/powerpoint/2010/main" val="24462817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p:cNvSpPr>
            <a:spLocks noGrp="1" noRot="1" noChangeAspect="1" noTextEdit="1"/>
          </p:cNvSpPr>
          <p:nvPr>
            <p:ph type="sldImg"/>
          </p:nvPr>
        </p:nvSpPr>
        <p:spPr bwMode="auto">
          <a:noFill/>
          <a:ln>
            <a:solidFill>
              <a:srgbClr val="000000"/>
            </a:solidFill>
            <a:miter lim="800000"/>
            <a:headEnd/>
            <a:tailEnd/>
          </a:ln>
        </p:spPr>
      </p:sp>
      <p:sp>
        <p:nvSpPr>
          <p:cNvPr id="182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89D3768B-FAA6-4813-A3FA-50A3B35CA266}" type="slidenum">
              <a:rPr lang="en-US" smtClean="0"/>
              <a:pPr>
                <a:defRPr/>
              </a:pPr>
              <a:t>31</a:t>
            </a:fld>
            <a:endParaRPr lang="en-US"/>
          </a:p>
        </p:txBody>
      </p:sp>
    </p:spTree>
    <p:extLst>
      <p:ext uri="{BB962C8B-B14F-4D97-AF65-F5344CB8AC3E}">
        <p14:creationId xmlns:p14="http://schemas.microsoft.com/office/powerpoint/2010/main" val="3077811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p:cNvSpPr>
            <a:spLocks noGrp="1" noRot="1" noChangeAspect="1" noTextEdit="1"/>
          </p:cNvSpPr>
          <p:nvPr>
            <p:ph type="sldImg"/>
          </p:nvPr>
        </p:nvSpPr>
        <p:spPr bwMode="auto">
          <a:noFill/>
          <a:ln>
            <a:solidFill>
              <a:srgbClr val="000000"/>
            </a:solidFill>
            <a:miter lim="800000"/>
            <a:headEnd/>
            <a:tailEnd/>
          </a:ln>
        </p:spPr>
      </p:sp>
      <p:sp>
        <p:nvSpPr>
          <p:cNvPr id="183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723A44-C01C-4CBD-8A68-4BE387237519}" type="slidenum">
              <a:rPr lang="en-US" smtClean="0"/>
              <a:pPr fontAlgn="base">
                <a:spcBef>
                  <a:spcPct val="0"/>
                </a:spcBef>
                <a:spcAft>
                  <a:spcPct val="0"/>
                </a:spcAft>
                <a:defRPr/>
              </a:pPr>
              <a:t>32</a:t>
            </a:fld>
            <a:endParaRPr lang="en-US" smtClean="0"/>
          </a:p>
        </p:txBody>
      </p:sp>
    </p:spTree>
    <p:extLst>
      <p:ext uri="{BB962C8B-B14F-4D97-AF65-F5344CB8AC3E}">
        <p14:creationId xmlns:p14="http://schemas.microsoft.com/office/powerpoint/2010/main" val="30892822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p:cNvSpPr>
            <a:spLocks noGrp="1" noRot="1" noChangeAspect="1" noTextEdit="1"/>
          </p:cNvSpPr>
          <p:nvPr>
            <p:ph type="sldImg"/>
          </p:nvPr>
        </p:nvSpPr>
        <p:spPr bwMode="auto">
          <a:noFill/>
          <a:ln>
            <a:solidFill>
              <a:srgbClr val="000000"/>
            </a:solidFill>
            <a:miter lim="800000"/>
            <a:headEnd/>
            <a:tailEnd/>
          </a:ln>
        </p:spPr>
      </p:sp>
      <p:sp>
        <p:nvSpPr>
          <p:cNvPr id="184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EE2317-138D-43A8-BFC1-C186675B7424}" type="slidenum">
              <a:rPr lang="en-US" smtClean="0"/>
              <a:pPr fontAlgn="base">
                <a:spcBef>
                  <a:spcPct val="0"/>
                </a:spcBef>
                <a:spcAft>
                  <a:spcPct val="0"/>
                </a:spcAft>
                <a:defRPr/>
              </a:pPr>
              <a:t>34</a:t>
            </a:fld>
            <a:endParaRPr lang="en-US" smtClean="0"/>
          </a:p>
        </p:txBody>
      </p:sp>
    </p:spTree>
    <p:extLst>
      <p:ext uri="{BB962C8B-B14F-4D97-AF65-F5344CB8AC3E}">
        <p14:creationId xmlns:p14="http://schemas.microsoft.com/office/powerpoint/2010/main" val="888506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p:cNvSpPr>
            <a:spLocks noGrp="1" noRot="1" noChangeAspect="1" noTextEdit="1"/>
          </p:cNvSpPr>
          <p:nvPr>
            <p:ph type="sldImg"/>
          </p:nvPr>
        </p:nvSpPr>
        <p:spPr bwMode="auto">
          <a:noFill/>
          <a:ln>
            <a:solidFill>
              <a:srgbClr val="000000"/>
            </a:solidFill>
            <a:miter lim="800000"/>
            <a:headEnd/>
            <a:tailEnd/>
          </a:ln>
        </p:spPr>
      </p:sp>
      <p:sp>
        <p:nvSpPr>
          <p:cNvPr id="163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722D9A-1B3C-4A70-9178-D7BE9C1A24C0}" type="slidenum">
              <a:rPr lang="en-US" smtClean="0"/>
              <a:pPr fontAlgn="base">
                <a:spcBef>
                  <a:spcPct val="0"/>
                </a:spcBef>
                <a:spcAft>
                  <a:spcPct val="0"/>
                </a:spcAft>
                <a:defRPr/>
              </a:pPr>
              <a:t>3</a:t>
            </a:fld>
            <a:endParaRPr lang="en-US" smtClean="0"/>
          </a:p>
        </p:txBody>
      </p:sp>
    </p:spTree>
    <p:extLst>
      <p:ext uri="{BB962C8B-B14F-4D97-AF65-F5344CB8AC3E}">
        <p14:creationId xmlns:p14="http://schemas.microsoft.com/office/powerpoint/2010/main" val="442013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 name="Slide Number Placeholder 3"/>
          <p:cNvSpPr>
            <a:spLocks noGrp="1"/>
          </p:cNvSpPr>
          <p:nvPr>
            <p:ph type="sldNum" sz="quarter" idx="5"/>
          </p:nvPr>
        </p:nvSpPr>
        <p:spPr/>
        <p:txBody>
          <a:bodyPr/>
          <a:lstStyle/>
          <a:p>
            <a:pPr>
              <a:defRPr/>
            </a:pPr>
            <a:fld id="{F9F9E845-9F7B-4BB6-94D4-125C25855DBE}" type="slidenum">
              <a:rPr lang="en-US" smtClean="0"/>
              <a:pPr>
                <a:defRPr/>
              </a:pPr>
              <a:t>4</a:t>
            </a:fld>
            <a:endParaRPr lang="en-US"/>
          </a:p>
        </p:txBody>
      </p:sp>
    </p:spTree>
    <p:extLst>
      <p:ext uri="{BB962C8B-B14F-4D97-AF65-F5344CB8AC3E}">
        <p14:creationId xmlns:p14="http://schemas.microsoft.com/office/powerpoint/2010/main" val="1401673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p:cNvSpPr>
            <a:spLocks noGrp="1" noRot="1" noChangeAspect="1" noTextEdit="1"/>
          </p:cNvSpPr>
          <p:nvPr>
            <p:ph type="sldImg"/>
          </p:nvPr>
        </p:nvSpPr>
        <p:spPr bwMode="auto">
          <a:noFill/>
          <a:ln>
            <a:solidFill>
              <a:srgbClr val="000000"/>
            </a:solidFill>
            <a:miter lim="800000"/>
            <a:headEnd/>
            <a:tailEnd/>
          </a:ln>
        </p:spPr>
      </p:sp>
      <p:sp>
        <p:nvSpPr>
          <p:cNvPr id="165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1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8A888C-C84F-45B2-9454-60B75F353F99}" type="slidenum">
              <a:rPr lang="en-US" smtClean="0"/>
              <a:pPr fontAlgn="base">
                <a:spcBef>
                  <a:spcPct val="0"/>
                </a:spcBef>
                <a:spcAft>
                  <a:spcPct val="0"/>
                </a:spcAft>
                <a:defRPr/>
              </a:pPr>
              <a:t>5</a:t>
            </a:fld>
            <a:endParaRPr lang="en-US" smtClean="0"/>
          </a:p>
        </p:txBody>
      </p:sp>
    </p:spTree>
    <p:extLst>
      <p:ext uri="{BB962C8B-B14F-4D97-AF65-F5344CB8AC3E}">
        <p14:creationId xmlns:p14="http://schemas.microsoft.com/office/powerpoint/2010/main" val="1147494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Slide Image Placeholder 1"/>
          <p:cNvSpPr>
            <a:spLocks noGrp="1" noRot="1" noChangeAspect="1" noTextEdit="1"/>
          </p:cNvSpPr>
          <p:nvPr>
            <p:ph type="sldImg"/>
          </p:nvPr>
        </p:nvSpPr>
        <p:spPr bwMode="auto">
          <a:noFill/>
          <a:ln>
            <a:solidFill>
              <a:srgbClr val="000000"/>
            </a:solidFill>
            <a:miter lim="800000"/>
            <a:headEnd/>
            <a:tailEnd/>
          </a:ln>
        </p:spPr>
      </p:sp>
      <p:sp>
        <p:nvSpPr>
          <p:cNvPr id="166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1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B52FF8-3BFA-4BD9-B3FA-70BD89688A22}" type="slidenum">
              <a:rPr lang="en-US" smtClean="0"/>
              <a:pPr fontAlgn="base">
                <a:spcBef>
                  <a:spcPct val="0"/>
                </a:spcBef>
                <a:spcAft>
                  <a:spcPct val="0"/>
                </a:spcAft>
                <a:defRPr/>
              </a:pPr>
              <a:t>7</a:t>
            </a:fld>
            <a:endParaRPr lang="en-US" smtClean="0"/>
          </a:p>
        </p:txBody>
      </p:sp>
    </p:spTree>
    <p:extLst>
      <p:ext uri="{BB962C8B-B14F-4D97-AF65-F5344CB8AC3E}">
        <p14:creationId xmlns:p14="http://schemas.microsoft.com/office/powerpoint/2010/main" val="3738330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Slide Image Placeholder 1"/>
          <p:cNvSpPr>
            <a:spLocks noGrp="1" noRot="1" noChangeAspect="1" noTextEdit="1"/>
          </p:cNvSpPr>
          <p:nvPr>
            <p:ph type="sldImg"/>
          </p:nvPr>
        </p:nvSpPr>
        <p:spPr bwMode="auto">
          <a:noFill/>
          <a:ln>
            <a:solidFill>
              <a:srgbClr val="000000"/>
            </a:solidFill>
            <a:miter lim="800000"/>
            <a:headEnd/>
            <a:tailEnd/>
          </a:ln>
        </p:spPr>
      </p:sp>
      <p:sp>
        <p:nvSpPr>
          <p:cNvPr id="167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2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BEB655-C710-492A-9F86-508974119334}" type="slidenum">
              <a:rPr lang="en-US" smtClean="0"/>
              <a:pPr fontAlgn="base">
                <a:spcBef>
                  <a:spcPct val="0"/>
                </a:spcBef>
                <a:spcAft>
                  <a:spcPct val="0"/>
                </a:spcAft>
                <a:defRPr/>
              </a:pPr>
              <a:t>9</a:t>
            </a:fld>
            <a:endParaRPr lang="en-US" smtClean="0"/>
          </a:p>
        </p:txBody>
      </p:sp>
    </p:spTree>
    <p:extLst>
      <p:ext uri="{BB962C8B-B14F-4D97-AF65-F5344CB8AC3E}">
        <p14:creationId xmlns:p14="http://schemas.microsoft.com/office/powerpoint/2010/main" val="4268898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p:spPr>
      </p:sp>
      <p:sp>
        <p:nvSpPr>
          <p:cNvPr id="168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C00A7C-8499-4D63-820F-7C823562B927}" type="slidenum">
              <a:rPr lang="en-US" smtClean="0"/>
              <a:pPr fontAlgn="base">
                <a:spcBef>
                  <a:spcPct val="0"/>
                </a:spcBef>
                <a:spcAft>
                  <a:spcPct val="0"/>
                </a:spcAft>
                <a:defRPr/>
              </a:pPr>
              <a:t>10</a:t>
            </a:fld>
            <a:endParaRPr lang="en-US" smtClean="0"/>
          </a:p>
        </p:txBody>
      </p:sp>
    </p:spTree>
    <p:extLst>
      <p:ext uri="{BB962C8B-B14F-4D97-AF65-F5344CB8AC3E}">
        <p14:creationId xmlns:p14="http://schemas.microsoft.com/office/powerpoint/2010/main" val="1335776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Slide Image Placeholder 1"/>
          <p:cNvSpPr>
            <a:spLocks noGrp="1" noRot="1" noChangeAspect="1" noTextEdit="1"/>
          </p:cNvSpPr>
          <p:nvPr>
            <p:ph type="sldImg"/>
          </p:nvPr>
        </p:nvSpPr>
        <p:spPr bwMode="auto">
          <a:noFill/>
          <a:ln>
            <a:solidFill>
              <a:srgbClr val="000000"/>
            </a:solidFill>
            <a:miter lim="800000"/>
            <a:headEnd/>
            <a:tailEnd/>
          </a:ln>
        </p:spPr>
      </p:sp>
      <p:sp>
        <p:nvSpPr>
          <p:cNvPr id="1699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76F4AE5-95BC-415B-B49E-31417D65AE09}" type="slidenum">
              <a:rPr lang="en-US" smtClean="0"/>
              <a:pPr fontAlgn="base">
                <a:spcBef>
                  <a:spcPct val="0"/>
                </a:spcBef>
                <a:spcAft>
                  <a:spcPct val="0"/>
                </a:spcAft>
                <a:defRPr/>
              </a:pPr>
              <a:t>12</a:t>
            </a:fld>
            <a:endParaRPr lang="en-US" smtClean="0"/>
          </a:p>
        </p:txBody>
      </p:sp>
    </p:spTree>
    <p:extLst>
      <p:ext uri="{BB962C8B-B14F-4D97-AF65-F5344CB8AC3E}">
        <p14:creationId xmlns:p14="http://schemas.microsoft.com/office/powerpoint/2010/main" val="537168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13FDBE-6BAF-4D87-9BF1-323382CA2E25}" type="datetimeFigureOut">
              <a:rPr lang="en-US" smtClean="0"/>
              <a:pPr/>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3FDBE-6BAF-4D87-9BF1-323382CA2E25}" type="datetimeFigureOut">
              <a:rPr lang="en-US" smtClean="0"/>
              <a:pPr/>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3FDBE-6BAF-4D87-9BF1-323382CA2E25}" type="datetimeFigureOut">
              <a:rPr lang="en-US" smtClean="0"/>
              <a:pPr/>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3FDBE-6BAF-4D87-9BF1-323382CA2E25}" type="datetimeFigureOut">
              <a:rPr lang="en-US" smtClean="0"/>
              <a:pPr/>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13FDBE-6BAF-4D87-9BF1-323382CA2E25}" type="datetimeFigureOut">
              <a:rPr lang="en-US" smtClean="0"/>
              <a:pPr/>
              <a:t>4/9/2019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13FDBE-6BAF-4D87-9BF1-323382CA2E25}" type="datetimeFigureOut">
              <a:rPr lang="en-US" smtClean="0"/>
              <a:pPr/>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13FDBE-6BAF-4D87-9BF1-323382CA2E25}" type="datetimeFigureOut">
              <a:rPr lang="en-US" smtClean="0"/>
              <a:pPr/>
              <a:t>4/9/2019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13FDBE-6BAF-4D87-9BF1-323382CA2E25}" type="datetimeFigureOut">
              <a:rPr lang="en-US" smtClean="0"/>
              <a:pPr/>
              <a:t>4/9/2019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3FDBE-6BAF-4D87-9BF1-323382CA2E25}" type="datetimeFigureOut">
              <a:rPr lang="en-US" smtClean="0"/>
              <a:pPr/>
              <a:t>4/9/2019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3FDBE-6BAF-4D87-9BF1-323382CA2E25}" type="datetimeFigureOut">
              <a:rPr lang="en-US" smtClean="0"/>
              <a:pPr/>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3FDBE-6BAF-4D87-9BF1-323382CA2E25}" type="datetimeFigureOut">
              <a:rPr lang="en-US" smtClean="0"/>
              <a:pPr/>
              <a:t>4/9/2019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8FF122-6E5F-4A29-B102-8A31F7B92B1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3FDBE-6BAF-4D87-9BF1-323382CA2E25}" type="datetimeFigureOut">
              <a:rPr lang="en-US" smtClean="0"/>
              <a:pPr/>
              <a:t>4/9/2019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FF122-6E5F-4A29-B102-8A31F7B92B1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Box 1"/>
          <p:cNvSpPr txBox="1">
            <a:spLocks noChangeArrowheads="1"/>
          </p:cNvSpPr>
          <p:nvPr/>
        </p:nvSpPr>
        <p:spPr bwMode="auto">
          <a:xfrm>
            <a:off x="1447800" y="2667000"/>
            <a:ext cx="6858000" cy="2246313"/>
          </a:xfrm>
          <a:prstGeom prst="rect">
            <a:avLst/>
          </a:prstGeom>
          <a:noFill/>
          <a:ln w="9525">
            <a:noFill/>
            <a:miter lim="800000"/>
            <a:headEnd/>
            <a:tailEnd/>
          </a:ln>
        </p:spPr>
        <p:txBody>
          <a:bodyPr>
            <a:spAutoFit/>
          </a:bodyPr>
          <a:lstStyle/>
          <a:p>
            <a:pPr marL="457200" indent="-457200">
              <a:buFont typeface="Calibri" pitchFamily="34" charset="0"/>
              <a:buAutoNum type="arabicPeriod"/>
            </a:pPr>
            <a:r>
              <a:rPr lang="en-US" sz="2800" b="1" dirty="0">
                <a:latin typeface="Arial" pitchFamily="34" charset="0"/>
                <a:cs typeface="Arial" pitchFamily="34" charset="0"/>
              </a:rPr>
              <a:t>Forces and stresses</a:t>
            </a:r>
          </a:p>
          <a:p>
            <a:pPr marL="457200" indent="-457200">
              <a:buFont typeface="Calibri" pitchFamily="34" charset="0"/>
              <a:buAutoNum type="arabicPeriod"/>
            </a:pPr>
            <a:r>
              <a:rPr lang="en-US" sz="2800" b="1" dirty="0">
                <a:latin typeface="Arial" pitchFamily="34" charset="0"/>
                <a:cs typeface="Arial" pitchFamily="34" charset="0"/>
              </a:rPr>
              <a:t>Normal Stress and Shear Stress</a:t>
            </a:r>
          </a:p>
          <a:p>
            <a:pPr marL="457200" indent="-457200">
              <a:buFont typeface="Calibri" pitchFamily="34" charset="0"/>
              <a:buAutoNum type="arabicPeriod"/>
            </a:pPr>
            <a:r>
              <a:rPr lang="en-US" sz="2800" b="1" dirty="0">
                <a:latin typeface="Arial" pitchFamily="34" charset="0"/>
                <a:cs typeface="Arial" pitchFamily="34" charset="0"/>
              </a:rPr>
              <a:t>Stress Component at a point</a:t>
            </a:r>
          </a:p>
          <a:p>
            <a:pPr marL="457200" indent="-457200">
              <a:buFont typeface="Calibri" pitchFamily="34" charset="0"/>
              <a:buAutoNum type="arabicPeriod"/>
            </a:pPr>
            <a:r>
              <a:rPr lang="en-US" sz="2800" b="1" dirty="0">
                <a:latin typeface="Arial" pitchFamily="34" charset="0"/>
                <a:cs typeface="Arial" pitchFamily="34" charset="0"/>
              </a:rPr>
              <a:t>Plane stress (stress equation) and Mohr diagram of stress</a:t>
            </a:r>
          </a:p>
        </p:txBody>
      </p:sp>
      <p:sp>
        <p:nvSpPr>
          <p:cNvPr id="2051" name="TextBox 2"/>
          <p:cNvSpPr txBox="1">
            <a:spLocks noChangeArrowheads="1"/>
          </p:cNvSpPr>
          <p:nvPr/>
        </p:nvSpPr>
        <p:spPr bwMode="auto">
          <a:xfrm>
            <a:off x="1115616" y="1052736"/>
            <a:ext cx="6629400" cy="1061829"/>
          </a:xfrm>
          <a:prstGeom prst="rect">
            <a:avLst/>
          </a:prstGeom>
          <a:noFill/>
          <a:ln w="9525">
            <a:noFill/>
            <a:miter lim="800000"/>
            <a:headEnd/>
            <a:tailEnd/>
          </a:ln>
        </p:spPr>
        <p:txBody>
          <a:bodyPr>
            <a:spAutoFit/>
          </a:bodyPr>
          <a:lstStyle/>
          <a:p>
            <a:pPr algn="ctr"/>
            <a:r>
              <a:rPr lang="en-US" sz="2800" b="1" dirty="0" smtClean="0">
                <a:solidFill>
                  <a:srgbClr val="FF0000"/>
                </a:solidFill>
                <a:latin typeface="Arial Black" pitchFamily="34" charset="0"/>
              </a:rPr>
              <a:t>Dynamic </a:t>
            </a:r>
            <a:r>
              <a:rPr lang="en-US" sz="2800" b="1" dirty="0">
                <a:solidFill>
                  <a:srgbClr val="FF0000"/>
                </a:solidFill>
                <a:latin typeface="Arial Black" pitchFamily="34" charset="0"/>
              </a:rPr>
              <a:t>Analysis of </a:t>
            </a:r>
            <a:r>
              <a:rPr lang="en-US" sz="2800" b="1" dirty="0" smtClean="0">
                <a:solidFill>
                  <a:srgbClr val="FF0000"/>
                </a:solidFill>
                <a:latin typeface="Arial Black" pitchFamily="34" charset="0"/>
              </a:rPr>
              <a:t>Structures</a:t>
            </a:r>
          </a:p>
          <a:p>
            <a:pPr algn="ctr"/>
            <a:endParaRPr lang="en-US" sz="700" b="1" i="1" dirty="0" smtClean="0">
              <a:latin typeface="Arial Black" pitchFamily="34" charset="0"/>
            </a:endParaRPr>
          </a:p>
          <a:p>
            <a:pPr algn="ctr"/>
            <a:r>
              <a:rPr lang="en-US" sz="2800" b="1" dirty="0" smtClean="0">
                <a:solidFill>
                  <a:srgbClr val="FF0000"/>
                </a:solidFill>
                <a:latin typeface="Arial Black" pitchFamily="34" charset="0"/>
              </a:rPr>
              <a:t>Introduction to Forces</a:t>
            </a:r>
            <a:endParaRPr lang="en-US" sz="2800" b="1"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971600" y="1412776"/>
            <a:ext cx="7162800" cy="4278313"/>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The mass (</a:t>
            </a:r>
            <a:r>
              <a:rPr lang="en-US" sz="2800" b="1" i="1" dirty="0">
                <a:latin typeface="Arial" pitchFamily="34" charset="0"/>
                <a:cs typeface="Arial" pitchFamily="34" charset="0"/>
              </a:rPr>
              <a:t>m</a:t>
            </a:r>
            <a:r>
              <a:rPr lang="en-US" sz="2800" b="1" dirty="0">
                <a:latin typeface="Arial" pitchFamily="34" charset="0"/>
                <a:cs typeface="Arial" pitchFamily="34" charset="0"/>
              </a:rPr>
              <a:t>) of a body is the amount of material the body contains. </a:t>
            </a:r>
          </a:p>
          <a:p>
            <a:pPr algn="just"/>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The mass of a body can be expressed in units of kilograms (international system), grams (CGS system), or slugs (English standard). </a:t>
            </a:r>
          </a:p>
          <a:p>
            <a:pPr algn="just"/>
            <a:endParaRPr lang="en-US" sz="2000" b="1" dirty="0">
              <a:latin typeface="Arial" pitchFamily="34" charset="0"/>
              <a:cs typeface="Arial" pitchFamily="34" charset="0"/>
            </a:endParaRPr>
          </a:p>
          <a:p>
            <a:pPr algn="just"/>
            <a:r>
              <a:rPr lang="en-US" sz="2800" b="1" dirty="0">
                <a:latin typeface="Arial" pitchFamily="34" charset="0"/>
                <a:cs typeface="Arial" pitchFamily="34" charset="0"/>
              </a:rPr>
              <a:t>Mass can be readily calculated if volume and density are known. </a:t>
            </a:r>
          </a:p>
        </p:txBody>
      </p:sp>
      <p:sp>
        <p:nvSpPr>
          <p:cNvPr id="9219" name="TextBox 2"/>
          <p:cNvSpPr txBox="1">
            <a:spLocks noChangeArrowheads="1"/>
          </p:cNvSpPr>
          <p:nvPr/>
        </p:nvSpPr>
        <p:spPr bwMode="auto">
          <a:xfrm>
            <a:off x="914400" y="685800"/>
            <a:ext cx="4343400" cy="523875"/>
          </a:xfrm>
          <a:prstGeom prst="rect">
            <a:avLst/>
          </a:prstGeom>
          <a:noFill/>
          <a:ln w="9525">
            <a:noFill/>
            <a:miter lim="800000"/>
            <a:headEnd/>
            <a:tailEnd/>
          </a:ln>
        </p:spPr>
        <p:txBody>
          <a:bodyPr>
            <a:spAutoFit/>
          </a:bodyPr>
          <a:lstStyle/>
          <a:p>
            <a:r>
              <a:rPr lang="en-US" sz="2800" b="1" dirty="0">
                <a:solidFill>
                  <a:srgbClr val="FF0000"/>
                </a:solidFill>
                <a:latin typeface="Arial" pitchFamily="34" charset="0"/>
                <a:cs typeface="Arial" pitchFamily="34" charset="0"/>
              </a:rPr>
              <a:t>Mass and weight</a:t>
            </a:r>
            <a:endParaRPr lang="en-US" sz="2000" dirty="0">
              <a:solidFill>
                <a:srgbClr val="FF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85800" y="1028700"/>
            <a:ext cx="2319289" cy="523220"/>
          </a:xfrm>
          <a:prstGeom prst="rect">
            <a:avLst/>
          </a:prstGeom>
          <a:noFill/>
          <a:ln w="9525">
            <a:noFill/>
            <a:miter lim="800000"/>
            <a:headEnd/>
            <a:tailEnd/>
          </a:ln>
        </p:spPr>
        <p:txBody>
          <a:bodyPr wrap="none">
            <a:spAutoFit/>
          </a:bodyPr>
          <a:lstStyle/>
          <a:p>
            <a:r>
              <a:rPr lang="en-US" sz="2800" b="1" dirty="0">
                <a:solidFill>
                  <a:srgbClr val="FF0000"/>
                </a:solidFill>
                <a:latin typeface="Arial Black" pitchFamily="34" charset="0"/>
              </a:rPr>
              <a:t>Volume (V)</a:t>
            </a:r>
          </a:p>
        </p:txBody>
      </p:sp>
      <p:sp>
        <p:nvSpPr>
          <p:cNvPr id="10243" name="Rectangle 3"/>
          <p:cNvSpPr>
            <a:spLocks noChangeArrowheads="1"/>
          </p:cNvSpPr>
          <p:nvPr/>
        </p:nvSpPr>
        <p:spPr bwMode="auto">
          <a:xfrm>
            <a:off x="517525" y="2286000"/>
            <a:ext cx="8229600" cy="1384300"/>
          </a:xfrm>
          <a:prstGeom prst="rect">
            <a:avLst/>
          </a:prstGeom>
          <a:noFill/>
          <a:ln w="9525">
            <a:noFill/>
            <a:miter lim="800000"/>
            <a:headEnd/>
            <a:tailEnd/>
          </a:ln>
        </p:spPr>
        <p:txBody>
          <a:bodyPr>
            <a:spAutoFit/>
          </a:bodyPr>
          <a:lstStyle/>
          <a:p>
            <a:pPr algn="just"/>
            <a:r>
              <a:rPr lang="en-US" sz="2800" b="1" dirty="0">
                <a:solidFill>
                  <a:srgbClr val="000000"/>
                </a:solidFill>
                <a:latin typeface="Arial" pitchFamily="34" charset="0"/>
                <a:cs typeface="Arial" pitchFamily="34" charset="0"/>
              </a:rPr>
              <a:t>Volume (</a:t>
            </a:r>
            <a:r>
              <a:rPr lang="en-US" sz="2800" b="1" i="1" dirty="0">
                <a:solidFill>
                  <a:srgbClr val="000000"/>
                </a:solidFill>
                <a:latin typeface="Arial" pitchFamily="34" charset="0"/>
                <a:cs typeface="Arial" pitchFamily="34" charset="0"/>
              </a:rPr>
              <a:t>V</a:t>
            </a:r>
            <a:r>
              <a:rPr lang="en-US" sz="2800" b="1" dirty="0">
                <a:solidFill>
                  <a:srgbClr val="000000"/>
                </a:solidFill>
                <a:latin typeface="Arial" pitchFamily="34" charset="0"/>
                <a:cs typeface="Arial" pitchFamily="34" charset="0"/>
              </a:rPr>
              <a:t>) is the space occupied by the mass and is expressed commonly in units of cubic centimeters or cubic meters (</a:t>
            </a:r>
            <a:r>
              <a:rPr lang="en-US" sz="2800" b="1" dirty="0" smtClean="0">
                <a:solidFill>
                  <a:srgbClr val="000000"/>
                </a:solidFill>
                <a:latin typeface="Arial" pitchFamily="34" charset="0"/>
                <a:cs typeface="Arial" pitchFamily="34" charset="0"/>
              </a:rPr>
              <a:t>cm</a:t>
            </a:r>
            <a:r>
              <a:rPr lang="en-US" sz="3600" b="1" baseline="30000" dirty="0" smtClean="0">
                <a:latin typeface="Arial" pitchFamily="34" charset="0"/>
                <a:cs typeface="Arial" pitchFamily="34" charset="0"/>
              </a:rPr>
              <a:t>3</a:t>
            </a:r>
            <a:r>
              <a:rPr lang="en-US" sz="2800" b="1" dirty="0" smtClean="0">
                <a:solidFill>
                  <a:srgbClr val="000000"/>
                </a:solidFill>
                <a:latin typeface="Arial" pitchFamily="34" charset="0"/>
                <a:cs typeface="Arial" pitchFamily="34" charset="0"/>
              </a:rPr>
              <a:t> </a:t>
            </a:r>
            <a:r>
              <a:rPr lang="en-US" sz="2800" b="1" dirty="0">
                <a:solidFill>
                  <a:srgbClr val="000000"/>
                </a:solidFill>
                <a:latin typeface="Arial" pitchFamily="34" charset="0"/>
                <a:cs typeface="Arial" pitchFamily="34" charset="0"/>
              </a:rPr>
              <a:t>or </a:t>
            </a:r>
            <a:r>
              <a:rPr lang="en-US" sz="2800" b="1" dirty="0" smtClean="0">
                <a:solidFill>
                  <a:srgbClr val="000000"/>
                </a:solidFill>
                <a:latin typeface="Arial" pitchFamily="34" charset="0"/>
                <a:cs typeface="Arial" pitchFamily="34" charset="0"/>
              </a:rPr>
              <a:t>m</a:t>
            </a:r>
            <a:r>
              <a:rPr lang="en-US" sz="3600" b="1" baseline="30000" dirty="0">
                <a:latin typeface="Arial" pitchFamily="34" charset="0"/>
                <a:cs typeface="Arial" pitchFamily="34" charset="0"/>
              </a:rPr>
              <a:t>3</a:t>
            </a:r>
            <a:r>
              <a:rPr lang="en-US" sz="2800" b="1" dirty="0" smtClean="0">
                <a:solidFill>
                  <a:srgbClr val="000000"/>
                </a:solidFill>
                <a:latin typeface="Arial" pitchFamily="34" charset="0"/>
                <a:cs typeface="Arial" pitchFamily="34" charset="0"/>
              </a:rPr>
              <a:t>). </a:t>
            </a:r>
            <a:endParaRPr lang="en-US" sz="2800" b="1" dirty="0">
              <a:solidFill>
                <a:srgbClr val="0000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762000" y="1295400"/>
            <a:ext cx="7543800" cy="4648200"/>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Density </a:t>
            </a:r>
            <a:r>
              <a:rPr lang="en-US" sz="2800" b="1" i="1" dirty="0">
                <a:latin typeface="Arial" pitchFamily="34" charset="0"/>
                <a:cs typeface="Arial" pitchFamily="34" charset="0"/>
              </a:rPr>
              <a:t>(p)</a:t>
            </a:r>
            <a:r>
              <a:rPr lang="en-US" sz="2800" b="1" dirty="0">
                <a:latin typeface="Arial" pitchFamily="34" charset="0"/>
                <a:cs typeface="Arial" pitchFamily="34" charset="0"/>
              </a:rPr>
              <a:t> is the measure of the mass of a body per unit volume, and is most commonly expressed in grams per cubic centimeter or kilograms per cubic meter. </a:t>
            </a:r>
          </a:p>
          <a:p>
            <a:pPr algn="just"/>
            <a:endParaRPr lang="en-US" sz="2000" b="1" dirty="0">
              <a:latin typeface="Arial" pitchFamily="34" charset="0"/>
              <a:cs typeface="Arial" pitchFamily="34" charset="0"/>
            </a:endParaRPr>
          </a:p>
          <a:p>
            <a:pPr algn="just"/>
            <a:r>
              <a:rPr lang="en-US" sz="2800" b="1" dirty="0">
                <a:latin typeface="Arial" pitchFamily="34" charset="0"/>
                <a:cs typeface="Arial" pitchFamily="34" charset="0"/>
              </a:rPr>
              <a:t>The relationship among mass, volume, and density is: </a:t>
            </a:r>
          </a:p>
          <a:p>
            <a:pPr algn="just"/>
            <a:r>
              <a:rPr lang="en-US" b="1" dirty="0">
                <a:latin typeface="Arial" pitchFamily="34" charset="0"/>
                <a:cs typeface="Arial" pitchFamily="34" charset="0"/>
              </a:rPr>
              <a:t> </a:t>
            </a:r>
          </a:p>
          <a:p>
            <a:r>
              <a:rPr lang="en-US" sz="900" b="1" dirty="0">
                <a:latin typeface="Arial" pitchFamily="34" charset="0"/>
                <a:cs typeface="Arial" pitchFamily="34" charset="0"/>
              </a:rPr>
              <a:t> </a:t>
            </a:r>
          </a:p>
          <a:p>
            <a:r>
              <a:rPr lang="en-US" sz="2800" b="1" i="1" dirty="0">
                <a:latin typeface="Arial" pitchFamily="34" charset="0"/>
                <a:cs typeface="Arial" pitchFamily="34" charset="0"/>
              </a:rPr>
              <a:t>	M = </a:t>
            </a:r>
            <a:r>
              <a:rPr lang="en-US" sz="2800" b="1" i="1" dirty="0" err="1">
                <a:latin typeface="Arial" pitchFamily="34" charset="0"/>
                <a:cs typeface="Arial" pitchFamily="34" charset="0"/>
              </a:rPr>
              <a:t>pV</a:t>
            </a:r>
            <a:endParaRPr lang="en-US" sz="2800" b="1" i="1" dirty="0">
              <a:latin typeface="Arial" pitchFamily="34" charset="0"/>
              <a:cs typeface="Arial" pitchFamily="34" charset="0"/>
            </a:endParaRPr>
          </a:p>
          <a:p>
            <a:endParaRPr lang="en-US" sz="1600" b="1" dirty="0">
              <a:latin typeface="Arial" pitchFamily="34" charset="0"/>
              <a:cs typeface="Arial" pitchFamily="34" charset="0"/>
            </a:endParaRPr>
          </a:p>
          <a:p>
            <a:r>
              <a:rPr lang="en-US" sz="2800" b="1" i="1" dirty="0">
                <a:latin typeface="Arial" pitchFamily="34" charset="0"/>
                <a:cs typeface="Arial" pitchFamily="34" charset="0"/>
              </a:rPr>
              <a:t>	p = m/v</a:t>
            </a:r>
            <a:endParaRPr lang="en-US" sz="2800" b="1" dirty="0">
              <a:latin typeface="Arial" pitchFamily="34" charset="0"/>
              <a:cs typeface="Arial" pitchFamily="34" charset="0"/>
            </a:endParaRPr>
          </a:p>
          <a:p>
            <a:r>
              <a:rPr lang="en-US" sz="900" b="1" dirty="0">
                <a:latin typeface="Arial" pitchFamily="34" charset="0"/>
                <a:cs typeface="Arial" pitchFamily="34" charset="0"/>
              </a:rPr>
              <a:t> </a:t>
            </a:r>
          </a:p>
        </p:txBody>
      </p:sp>
      <p:sp>
        <p:nvSpPr>
          <p:cNvPr id="11267" name="TextBox 2"/>
          <p:cNvSpPr txBox="1">
            <a:spLocks noChangeArrowheads="1"/>
          </p:cNvSpPr>
          <p:nvPr/>
        </p:nvSpPr>
        <p:spPr bwMode="auto">
          <a:xfrm>
            <a:off x="762000" y="638175"/>
            <a:ext cx="2009800" cy="523220"/>
          </a:xfrm>
          <a:prstGeom prst="rect">
            <a:avLst/>
          </a:prstGeom>
          <a:noFill/>
          <a:ln w="9525">
            <a:noFill/>
            <a:miter lim="800000"/>
            <a:headEnd/>
            <a:tailEnd/>
          </a:ln>
        </p:spPr>
        <p:txBody>
          <a:bodyPr wrap="square">
            <a:spAutoFit/>
          </a:bodyPr>
          <a:lstStyle/>
          <a:p>
            <a:r>
              <a:rPr lang="en-US" sz="2800" b="1" dirty="0">
                <a:solidFill>
                  <a:srgbClr val="FF0000"/>
                </a:solidFill>
                <a:latin typeface="Arial Black" pitchFamily="34" charset="0"/>
              </a:rPr>
              <a:t>Density</a:t>
            </a:r>
            <a:endParaRPr lang="en-US" sz="2400" b="1"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685800" y="914400"/>
            <a:ext cx="7848600" cy="4586288"/>
          </a:xfrm>
          <a:prstGeom prst="rect">
            <a:avLst/>
          </a:prstGeom>
          <a:noFill/>
          <a:ln w="9525">
            <a:noFill/>
            <a:miter lim="800000"/>
            <a:headEnd/>
            <a:tailEnd/>
          </a:ln>
        </p:spPr>
        <p:txBody>
          <a:bodyPr>
            <a:spAutoFit/>
          </a:bodyPr>
          <a:lstStyle/>
          <a:p>
            <a:pPr algn="just"/>
            <a:r>
              <a:rPr lang="en-US" sz="2800" b="1" dirty="0">
                <a:solidFill>
                  <a:srgbClr val="FF0000"/>
                </a:solidFill>
                <a:latin typeface="Arial" pitchFamily="34" charset="0"/>
                <a:cs typeface="Arial" pitchFamily="34" charset="0"/>
              </a:rPr>
              <a:t>Mass</a:t>
            </a:r>
            <a:r>
              <a:rPr lang="en-US" sz="2800" b="1" dirty="0">
                <a:latin typeface="Arial" pitchFamily="34" charset="0"/>
                <a:cs typeface="Arial" pitchFamily="34" charset="0"/>
              </a:rPr>
              <a:t> causes a body to have </a:t>
            </a:r>
            <a:r>
              <a:rPr lang="en-US" sz="2800" b="1" dirty="0">
                <a:solidFill>
                  <a:srgbClr val="FF0000"/>
                </a:solidFill>
                <a:latin typeface="Arial" pitchFamily="34" charset="0"/>
                <a:cs typeface="Arial" pitchFamily="34" charset="0"/>
              </a:rPr>
              <a:t>weight</a:t>
            </a:r>
            <a:r>
              <a:rPr lang="en-US" sz="2800" b="1" dirty="0">
                <a:latin typeface="Arial" pitchFamily="34" charset="0"/>
                <a:cs typeface="Arial" pitchFamily="34" charset="0"/>
              </a:rPr>
              <a:t> in a gravitational field, but mass and weight are not the same. </a:t>
            </a:r>
          </a:p>
          <a:p>
            <a:pPr algn="just"/>
            <a:endParaRPr lang="en-US" sz="2000" b="1" dirty="0">
              <a:latin typeface="Arial" pitchFamily="34" charset="0"/>
              <a:cs typeface="Arial" pitchFamily="34" charset="0"/>
            </a:endParaRPr>
          </a:p>
          <a:p>
            <a:pPr algn="just"/>
            <a:r>
              <a:rPr lang="en-US" sz="2800" b="1" dirty="0">
                <a:latin typeface="Arial" pitchFamily="34" charset="0"/>
                <a:cs typeface="Arial" pitchFamily="34" charset="0"/>
              </a:rPr>
              <a:t>The weight of a body of a given mass is the magnitude of the force of gravity acting on the mass, and it varies according to location. </a:t>
            </a:r>
          </a:p>
          <a:p>
            <a:pPr algn="just"/>
            <a:endParaRPr lang="en-US" sz="2000" b="1" dirty="0">
              <a:latin typeface="Arial" pitchFamily="34" charset="0"/>
              <a:cs typeface="Arial" pitchFamily="34" charset="0"/>
            </a:endParaRPr>
          </a:p>
          <a:p>
            <a:pPr algn="just"/>
            <a:r>
              <a:rPr lang="en-US" sz="2800" b="1" dirty="0">
                <a:latin typeface="Arial" pitchFamily="34" charset="0"/>
                <a:cs typeface="Arial" pitchFamily="34" charset="0"/>
              </a:rPr>
              <a:t>The force of gravity on the mass of a body on the moon will be less than the force of gravity acting on the same body on Earth.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685800" y="2286000"/>
            <a:ext cx="7543800" cy="2523768"/>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The </a:t>
            </a:r>
            <a:r>
              <a:rPr lang="en-US" sz="2800" b="1" dirty="0">
                <a:solidFill>
                  <a:srgbClr val="FF0000"/>
                </a:solidFill>
                <a:latin typeface="Arial" pitchFamily="34" charset="0"/>
                <a:cs typeface="Arial" pitchFamily="34" charset="0"/>
              </a:rPr>
              <a:t>Newton (N)</a:t>
            </a:r>
            <a:r>
              <a:rPr lang="en-US" sz="2800" b="1" dirty="0">
                <a:latin typeface="Arial" pitchFamily="34" charset="0"/>
                <a:cs typeface="Arial" pitchFamily="34" charset="0"/>
              </a:rPr>
              <a:t> is the basic unit of force in the International System. </a:t>
            </a:r>
            <a:endParaRPr lang="en-US" sz="2800" b="1" dirty="0" smtClean="0">
              <a:latin typeface="Arial" pitchFamily="34" charset="0"/>
              <a:cs typeface="Arial" pitchFamily="34" charset="0"/>
            </a:endParaRPr>
          </a:p>
          <a:p>
            <a:pPr algn="just"/>
            <a:endParaRPr lang="en-US" b="1" dirty="0">
              <a:latin typeface="Arial" pitchFamily="34" charset="0"/>
              <a:cs typeface="Arial" pitchFamily="34" charset="0"/>
            </a:endParaRPr>
          </a:p>
          <a:p>
            <a:pPr algn="just"/>
            <a:r>
              <a:rPr lang="en-US" sz="2800" b="1" dirty="0" smtClean="0">
                <a:latin typeface="Arial" pitchFamily="34" charset="0"/>
                <a:cs typeface="Arial" pitchFamily="34" charset="0"/>
              </a:rPr>
              <a:t>A </a:t>
            </a:r>
            <a:r>
              <a:rPr lang="en-US" sz="2800" b="1" dirty="0">
                <a:latin typeface="Arial" pitchFamily="34" charset="0"/>
                <a:cs typeface="Arial" pitchFamily="34" charset="0"/>
              </a:rPr>
              <a:t>N</a:t>
            </a:r>
            <a:r>
              <a:rPr lang="en-US" sz="2800" b="1" dirty="0" smtClean="0">
                <a:latin typeface="Arial" pitchFamily="34" charset="0"/>
                <a:cs typeface="Arial" pitchFamily="34" charset="0"/>
              </a:rPr>
              <a:t>ewton </a:t>
            </a:r>
            <a:r>
              <a:rPr lang="en-US" sz="2800" b="1" dirty="0">
                <a:latin typeface="Arial" pitchFamily="34" charset="0"/>
                <a:cs typeface="Arial" pitchFamily="34" charset="0"/>
              </a:rPr>
              <a:t>is the force required to impart an acceleration of one meter per second per second to a body of one kilogram mass. </a:t>
            </a:r>
          </a:p>
        </p:txBody>
      </p:sp>
      <p:sp>
        <p:nvSpPr>
          <p:cNvPr id="13315" name="TextBox 2"/>
          <p:cNvSpPr txBox="1">
            <a:spLocks noChangeArrowheads="1"/>
          </p:cNvSpPr>
          <p:nvPr/>
        </p:nvSpPr>
        <p:spPr bwMode="auto">
          <a:xfrm>
            <a:off x="838200" y="1295400"/>
            <a:ext cx="3220541" cy="523220"/>
          </a:xfrm>
          <a:prstGeom prst="rect">
            <a:avLst/>
          </a:prstGeom>
          <a:noFill/>
          <a:ln w="9525">
            <a:noFill/>
            <a:miter lim="800000"/>
            <a:headEnd/>
            <a:tailEnd/>
          </a:ln>
        </p:spPr>
        <p:txBody>
          <a:bodyPr wrap="square">
            <a:spAutoFit/>
          </a:bodyPr>
          <a:lstStyle/>
          <a:p>
            <a:r>
              <a:rPr lang="en-US" sz="2800" b="1" dirty="0">
                <a:solidFill>
                  <a:srgbClr val="FF0000"/>
                </a:solidFill>
                <a:latin typeface="Arial Black" pitchFamily="34" charset="0"/>
              </a:rPr>
              <a:t>Unit of Force</a:t>
            </a:r>
            <a:endParaRPr lang="en-US" sz="2800"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609600" y="1981200"/>
            <a:ext cx="7806148" cy="3354765"/>
          </a:xfrm>
          <a:prstGeom prst="rect">
            <a:avLst/>
          </a:prstGeom>
          <a:noFill/>
          <a:ln w="9525">
            <a:noFill/>
            <a:miter lim="800000"/>
            <a:headEnd/>
            <a:tailEnd/>
          </a:ln>
        </p:spPr>
        <p:txBody>
          <a:bodyPr wrap="square">
            <a:spAutoFit/>
          </a:bodyPr>
          <a:lstStyle/>
          <a:p>
            <a:pPr algn="just"/>
            <a:r>
              <a:rPr lang="en-US" sz="2800" b="1" dirty="0" smtClean="0">
                <a:latin typeface="Arial" pitchFamily="34" charset="0"/>
                <a:cs typeface="Arial" pitchFamily="34" charset="0"/>
              </a:rPr>
              <a:t>In </a:t>
            </a:r>
            <a:r>
              <a:rPr lang="en-US" sz="2800" b="1" dirty="0">
                <a:latin typeface="Arial" pitchFamily="34" charset="0"/>
                <a:cs typeface="Arial" pitchFamily="34" charset="0"/>
              </a:rPr>
              <a:t>the CGS system, the basic unit of force is </a:t>
            </a:r>
            <a:r>
              <a:rPr lang="en-US" sz="2800" b="1" dirty="0">
                <a:solidFill>
                  <a:srgbClr val="FF0000"/>
                </a:solidFill>
                <a:latin typeface="Arial" pitchFamily="34" charset="0"/>
                <a:cs typeface="Arial" pitchFamily="34" charset="0"/>
              </a:rPr>
              <a:t>dyne</a:t>
            </a:r>
            <a:r>
              <a:rPr lang="en-US" sz="2800" b="1" dirty="0">
                <a:latin typeface="Arial" pitchFamily="34" charset="0"/>
                <a:cs typeface="Arial" pitchFamily="34" charset="0"/>
              </a:rPr>
              <a:t>, which is the force required to impart an acceleration of one centimeter per second per second to a body whose mass is one gram. </a:t>
            </a:r>
          </a:p>
          <a:p>
            <a:pPr algn="just"/>
            <a:endParaRPr lang="en-US" sz="1600" b="1" dirty="0">
              <a:latin typeface="Arial" pitchFamily="34" charset="0"/>
              <a:cs typeface="Arial" pitchFamily="34" charset="0"/>
            </a:endParaRPr>
          </a:p>
          <a:p>
            <a:pPr algn="just"/>
            <a:r>
              <a:rPr lang="en-US" sz="2800" b="1" dirty="0">
                <a:latin typeface="Arial" pitchFamily="34" charset="0"/>
                <a:cs typeface="Arial" pitchFamily="34" charset="0"/>
              </a:rPr>
              <a:t>A force of one </a:t>
            </a:r>
            <a:r>
              <a:rPr lang="en-US" sz="2800" b="1" dirty="0" err="1">
                <a:latin typeface="Arial" pitchFamily="34" charset="0"/>
                <a:cs typeface="Arial" pitchFamily="34" charset="0"/>
              </a:rPr>
              <a:t>newton</a:t>
            </a:r>
            <a:r>
              <a:rPr lang="en-US" sz="2800" b="1" dirty="0">
                <a:latin typeface="Arial" pitchFamily="34" charset="0"/>
                <a:cs typeface="Arial" pitchFamily="34" charset="0"/>
              </a:rPr>
              <a:t> is equivalent to the force of 10</a:t>
            </a:r>
            <a:r>
              <a:rPr lang="en-US" sz="3200" b="1" baseline="30000" dirty="0">
                <a:latin typeface="Arial" pitchFamily="34" charset="0"/>
                <a:cs typeface="Arial" pitchFamily="34" charset="0"/>
              </a:rPr>
              <a:t>5</a:t>
            </a:r>
            <a:r>
              <a:rPr lang="en-US" sz="2800" b="1" dirty="0">
                <a:latin typeface="Arial" pitchFamily="34" charset="0"/>
                <a:cs typeface="Arial" pitchFamily="34" charset="0"/>
              </a:rPr>
              <a:t> dynes.</a:t>
            </a:r>
          </a:p>
        </p:txBody>
      </p:sp>
      <p:sp>
        <p:nvSpPr>
          <p:cNvPr id="13315" name="TextBox 2"/>
          <p:cNvSpPr txBox="1">
            <a:spLocks noChangeArrowheads="1"/>
          </p:cNvSpPr>
          <p:nvPr/>
        </p:nvSpPr>
        <p:spPr bwMode="auto">
          <a:xfrm>
            <a:off x="612059" y="1066800"/>
            <a:ext cx="1750142" cy="338554"/>
          </a:xfrm>
          <a:prstGeom prst="rect">
            <a:avLst/>
          </a:prstGeom>
          <a:noFill/>
          <a:ln w="9525">
            <a:noFill/>
            <a:miter lim="800000"/>
            <a:headEnd/>
            <a:tailEnd/>
          </a:ln>
        </p:spPr>
        <p:txBody>
          <a:bodyPr wrap="square">
            <a:spAutoFit/>
          </a:bodyPr>
          <a:lstStyle/>
          <a:p>
            <a:r>
              <a:rPr lang="en-US" sz="1600" b="1" dirty="0">
                <a:solidFill>
                  <a:srgbClr val="FF0000"/>
                </a:solidFill>
                <a:latin typeface="Arial Black" pitchFamily="34" charset="0"/>
              </a:rPr>
              <a:t>Unit of Force</a:t>
            </a:r>
            <a:endParaRPr lang="en-US" sz="1600" dirty="0">
              <a:solidFill>
                <a:srgbClr val="FF0000"/>
              </a:solidFill>
              <a:latin typeface="Arial Black" pitchFamily="34" charset="0"/>
            </a:endParaRPr>
          </a:p>
        </p:txBody>
      </p:sp>
    </p:spTree>
    <p:extLst>
      <p:ext uri="{BB962C8B-B14F-4D97-AF65-F5344CB8AC3E}">
        <p14:creationId xmlns:p14="http://schemas.microsoft.com/office/powerpoint/2010/main" val="3968802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762000" y="2209800"/>
            <a:ext cx="7696200" cy="3139321"/>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Describing the magnitude of a force, in either </a:t>
            </a:r>
            <a:r>
              <a:rPr lang="en-US" sz="2800" b="1" dirty="0" err="1">
                <a:latin typeface="Arial" pitchFamily="34" charset="0"/>
                <a:cs typeface="Arial" pitchFamily="34" charset="0"/>
              </a:rPr>
              <a:t>newtons</a:t>
            </a:r>
            <a:r>
              <a:rPr lang="en-US" sz="2800" b="1" dirty="0">
                <a:latin typeface="Arial" pitchFamily="34" charset="0"/>
                <a:cs typeface="Arial" pitchFamily="34" charset="0"/>
              </a:rPr>
              <a:t> or dynes, is not sufficient to completely define the force. </a:t>
            </a:r>
          </a:p>
          <a:p>
            <a:pPr algn="just"/>
            <a:endParaRPr lang="en-US" sz="1400" b="1" dirty="0">
              <a:latin typeface="Arial" pitchFamily="34" charset="0"/>
              <a:cs typeface="Arial" pitchFamily="34" charset="0"/>
            </a:endParaRPr>
          </a:p>
          <a:p>
            <a:pPr algn="just"/>
            <a:r>
              <a:rPr lang="en-US" sz="2800" b="1" dirty="0">
                <a:latin typeface="Arial" pitchFamily="34" charset="0"/>
                <a:cs typeface="Arial" pitchFamily="34" charset="0"/>
              </a:rPr>
              <a:t>Forces are vector quantities, and therefore, the direction  in which the force acts also must be specified. </a:t>
            </a:r>
          </a:p>
          <a:p>
            <a:pPr algn="just"/>
            <a:endParaRPr lang="en-US" sz="1600" b="1" dirty="0">
              <a:latin typeface="Arial" pitchFamily="34" charset="0"/>
              <a:cs typeface="Arial" pitchFamily="34" charset="0"/>
            </a:endParaRPr>
          </a:p>
        </p:txBody>
      </p:sp>
      <p:sp>
        <p:nvSpPr>
          <p:cNvPr id="14339" name="TextBox 2"/>
          <p:cNvSpPr txBox="1">
            <a:spLocks noChangeArrowheads="1"/>
          </p:cNvSpPr>
          <p:nvPr/>
        </p:nvSpPr>
        <p:spPr bwMode="auto">
          <a:xfrm>
            <a:off x="762000" y="1143000"/>
            <a:ext cx="4170040" cy="523220"/>
          </a:xfrm>
          <a:prstGeom prst="rect">
            <a:avLst/>
          </a:prstGeom>
          <a:noFill/>
          <a:ln w="9525">
            <a:noFill/>
            <a:miter lim="800000"/>
            <a:headEnd/>
            <a:tailEnd/>
          </a:ln>
        </p:spPr>
        <p:txBody>
          <a:bodyPr wrap="square">
            <a:spAutoFit/>
          </a:bodyPr>
          <a:lstStyle/>
          <a:p>
            <a:r>
              <a:rPr lang="en-US" sz="2800" b="1" dirty="0">
                <a:solidFill>
                  <a:srgbClr val="FF0000"/>
                </a:solidFill>
                <a:latin typeface="Arial Black" pitchFamily="34" charset="0"/>
              </a:rPr>
              <a:t>Forces as Vector</a:t>
            </a:r>
            <a:endParaRPr lang="en-US" sz="2800"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762000" y="2057400"/>
            <a:ext cx="7696200" cy="2246769"/>
          </a:xfrm>
          <a:prstGeom prst="rect">
            <a:avLst/>
          </a:prstGeom>
          <a:noFill/>
          <a:ln w="9525">
            <a:noFill/>
            <a:miter lim="800000"/>
            <a:headEnd/>
            <a:tailEnd/>
          </a:ln>
        </p:spPr>
        <p:txBody>
          <a:bodyPr wrap="square">
            <a:spAutoFit/>
          </a:bodyPr>
          <a:lstStyle/>
          <a:p>
            <a:pPr algn="just"/>
            <a:r>
              <a:rPr lang="en-US" sz="2800" b="1" dirty="0" smtClean="0">
                <a:latin typeface="Arial" pitchFamily="34" charset="0"/>
                <a:cs typeface="Arial" pitchFamily="34" charset="0"/>
              </a:rPr>
              <a:t>The </a:t>
            </a:r>
            <a:r>
              <a:rPr lang="en-US" sz="2800" b="1" dirty="0">
                <a:latin typeface="Arial" pitchFamily="34" charset="0"/>
                <a:cs typeface="Arial" pitchFamily="34" charset="0"/>
              </a:rPr>
              <a:t>vector property of forces permit them to be added and subtracted using principles of vector algebra, and this in turn makes it possible to evaluate whether forces on a body are in balance.</a:t>
            </a:r>
          </a:p>
        </p:txBody>
      </p:sp>
      <p:sp>
        <p:nvSpPr>
          <p:cNvPr id="14339" name="TextBox 2"/>
          <p:cNvSpPr txBox="1">
            <a:spLocks noChangeArrowheads="1"/>
          </p:cNvSpPr>
          <p:nvPr/>
        </p:nvSpPr>
        <p:spPr bwMode="auto">
          <a:xfrm>
            <a:off x="762000" y="1066800"/>
            <a:ext cx="2209800" cy="338554"/>
          </a:xfrm>
          <a:prstGeom prst="rect">
            <a:avLst/>
          </a:prstGeom>
          <a:noFill/>
          <a:ln w="9525">
            <a:noFill/>
            <a:miter lim="800000"/>
            <a:headEnd/>
            <a:tailEnd/>
          </a:ln>
        </p:spPr>
        <p:txBody>
          <a:bodyPr wrap="square">
            <a:spAutoFit/>
          </a:bodyPr>
          <a:lstStyle/>
          <a:p>
            <a:r>
              <a:rPr lang="en-US" sz="1600" b="1" dirty="0">
                <a:solidFill>
                  <a:srgbClr val="FF0000"/>
                </a:solidFill>
                <a:latin typeface="Arial Black" pitchFamily="34" charset="0"/>
              </a:rPr>
              <a:t>Forces as Vector</a:t>
            </a:r>
            <a:endParaRPr lang="en-US" sz="1600" dirty="0">
              <a:solidFill>
                <a:srgbClr val="FF0000"/>
              </a:solidFill>
              <a:latin typeface="Arial Black" pitchFamily="34" charset="0"/>
            </a:endParaRPr>
          </a:p>
        </p:txBody>
      </p:sp>
    </p:spTree>
    <p:extLst>
      <p:ext uri="{BB962C8B-B14F-4D97-AF65-F5344CB8AC3E}">
        <p14:creationId xmlns:p14="http://schemas.microsoft.com/office/powerpoint/2010/main" val="13361342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609600" y="705445"/>
            <a:ext cx="8001000" cy="5847755"/>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Force is thus an explicitly definable vector quantity that changes or tends to produce a change in the motion of a body. The locomotive of a train exerts the force that moves the cars. </a:t>
            </a:r>
          </a:p>
          <a:p>
            <a:pPr algn="just"/>
            <a:endParaRPr lang="en-US" sz="1400" b="1" dirty="0">
              <a:latin typeface="Arial" pitchFamily="34" charset="0"/>
              <a:cs typeface="Arial" pitchFamily="34" charset="0"/>
            </a:endParaRPr>
          </a:p>
          <a:p>
            <a:pPr algn="just"/>
            <a:r>
              <a:rPr lang="en-US" sz="2800" b="1" dirty="0">
                <a:solidFill>
                  <a:srgbClr val="FF0000"/>
                </a:solidFill>
                <a:latin typeface="Arial" pitchFamily="34" charset="0"/>
                <a:cs typeface="Arial" pitchFamily="34" charset="0"/>
              </a:rPr>
              <a:t>Force is defined by its magnitude and direction, </a:t>
            </a:r>
            <a:endParaRPr lang="en-US" sz="2800" b="1" dirty="0" smtClean="0">
              <a:solidFill>
                <a:srgbClr val="FF0000"/>
              </a:solidFill>
              <a:latin typeface="Arial" pitchFamily="34" charset="0"/>
              <a:cs typeface="Arial" pitchFamily="34" charset="0"/>
            </a:endParaRPr>
          </a:p>
          <a:p>
            <a:pPr algn="just"/>
            <a:endParaRPr lang="en-US" sz="1400" b="1" dirty="0">
              <a:solidFill>
                <a:srgbClr val="FF0000"/>
              </a:solidFill>
              <a:latin typeface="Arial" pitchFamily="34" charset="0"/>
              <a:cs typeface="Arial" pitchFamily="34" charset="0"/>
            </a:endParaRPr>
          </a:p>
          <a:p>
            <a:pPr algn="just"/>
            <a:r>
              <a:rPr lang="en-US" sz="2800" b="1" dirty="0" smtClean="0">
                <a:latin typeface="Arial" pitchFamily="34" charset="0"/>
                <a:cs typeface="Arial" pitchFamily="34" charset="0"/>
              </a:rPr>
              <a:t>hence </a:t>
            </a:r>
            <a:r>
              <a:rPr lang="en-US" sz="2800" b="1" dirty="0">
                <a:latin typeface="Arial" pitchFamily="34" charset="0"/>
                <a:cs typeface="Arial" pitchFamily="34" charset="0"/>
              </a:rPr>
              <a:t>it may be expressed by an arrow, the length of which is proportional to the magnitude of the force, and the direction of which indicates the direction in which the force is acting.</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683568" y="1700808"/>
            <a:ext cx="8001000" cy="3539430"/>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An unbalanced force is one that causes a change in the motion of a body. The acceleration is the rate of change of velocity. </a:t>
            </a:r>
            <a:endParaRPr lang="en-US" sz="2800" b="1" dirty="0" smtClean="0">
              <a:latin typeface="Arial" pitchFamily="34" charset="0"/>
              <a:cs typeface="Arial" pitchFamily="34" charset="0"/>
            </a:endParaRPr>
          </a:p>
          <a:p>
            <a:pPr algn="just"/>
            <a:endParaRPr lang="en-US" sz="2800" b="1" dirty="0" smtClean="0">
              <a:latin typeface="Arial" pitchFamily="34" charset="0"/>
              <a:cs typeface="Arial" pitchFamily="34" charset="0"/>
            </a:endParaRPr>
          </a:p>
          <a:p>
            <a:pPr algn="just"/>
            <a:r>
              <a:rPr lang="en-US" sz="2800" b="1" dirty="0" smtClean="0">
                <a:latin typeface="Arial" pitchFamily="34" charset="0"/>
                <a:cs typeface="Arial" pitchFamily="34" charset="0"/>
              </a:rPr>
              <a:t>If </a:t>
            </a:r>
            <a:r>
              <a:rPr lang="en-US" sz="2800" b="1" dirty="0">
                <a:latin typeface="Arial" pitchFamily="34" charset="0"/>
                <a:cs typeface="Arial" pitchFamily="34" charset="0"/>
              </a:rPr>
              <a:t>a train starts from rest and acquires a velocity of 20 miles per hour at the end of 10 minutes, the acceleration is two miles per hour per minute. </a:t>
            </a:r>
          </a:p>
        </p:txBody>
      </p:sp>
      <p:sp>
        <p:nvSpPr>
          <p:cNvPr id="16387" name="TextBox 2"/>
          <p:cNvSpPr txBox="1">
            <a:spLocks noChangeArrowheads="1"/>
          </p:cNvSpPr>
          <p:nvPr/>
        </p:nvSpPr>
        <p:spPr bwMode="auto">
          <a:xfrm>
            <a:off x="683568" y="836712"/>
            <a:ext cx="6858000" cy="522288"/>
          </a:xfrm>
          <a:prstGeom prst="rect">
            <a:avLst/>
          </a:prstGeom>
          <a:noFill/>
          <a:ln w="9525">
            <a:noFill/>
            <a:miter lim="800000"/>
            <a:headEnd/>
            <a:tailEnd/>
          </a:ln>
        </p:spPr>
        <p:txBody>
          <a:bodyPr>
            <a:spAutoFit/>
          </a:bodyPr>
          <a:lstStyle/>
          <a:p>
            <a:r>
              <a:rPr lang="en-US" sz="2800" b="1" dirty="0">
                <a:solidFill>
                  <a:srgbClr val="FF0000"/>
                </a:solidFill>
                <a:latin typeface="Arial Black" pitchFamily="34" charset="0"/>
              </a:rPr>
              <a:t>Unbalanced and Balanced force</a:t>
            </a:r>
            <a:endParaRPr lang="en-US" sz="2800"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1"/>
          <p:cNvSpPr txBox="1">
            <a:spLocks noChangeArrowheads="1"/>
          </p:cNvSpPr>
          <p:nvPr/>
        </p:nvSpPr>
        <p:spPr bwMode="auto">
          <a:xfrm>
            <a:off x="1066800" y="457200"/>
            <a:ext cx="7086600" cy="5632450"/>
          </a:xfrm>
          <a:prstGeom prst="rect">
            <a:avLst/>
          </a:prstGeom>
          <a:noFill/>
          <a:ln w="9525">
            <a:noFill/>
            <a:miter lim="800000"/>
            <a:headEnd/>
            <a:tailEnd/>
          </a:ln>
        </p:spPr>
        <p:txBody>
          <a:bodyPr>
            <a:spAutoFit/>
          </a:bodyPr>
          <a:lstStyle/>
          <a:p>
            <a:r>
              <a:rPr lang="en-US" sz="2000" b="1"/>
              <a:t>1. Concept of dynamic analysis</a:t>
            </a:r>
          </a:p>
          <a:p>
            <a:r>
              <a:rPr lang="en-US" sz="2000" b="1"/>
              <a:t>2. Forces and stresses</a:t>
            </a:r>
          </a:p>
          <a:p>
            <a:r>
              <a:rPr lang="en-US" sz="2000" b="1"/>
              <a:t>2.2 Forces </a:t>
            </a:r>
          </a:p>
          <a:p>
            <a:r>
              <a:rPr lang="en-US" sz="2000" b="1"/>
              <a:t>	2.2.1 Mass and weight</a:t>
            </a:r>
          </a:p>
          <a:p>
            <a:r>
              <a:rPr lang="en-US" sz="2000" b="1"/>
              <a:t>	2.2.2 Volume</a:t>
            </a:r>
          </a:p>
          <a:p>
            <a:r>
              <a:rPr lang="en-US" sz="2000" b="1"/>
              <a:t>	2.2.3 Density</a:t>
            </a:r>
          </a:p>
          <a:p>
            <a:r>
              <a:rPr lang="en-US" sz="2000" b="1"/>
              <a:t>	2.2.4 Unit of force</a:t>
            </a:r>
          </a:p>
          <a:p>
            <a:r>
              <a:rPr lang="en-US" sz="2000" b="1"/>
              <a:t>	2.2.5 Forces as vector</a:t>
            </a:r>
          </a:p>
          <a:p>
            <a:r>
              <a:rPr lang="en-US" sz="2000" b="1"/>
              <a:t>	2.2.6 Unbalanced and balanced force</a:t>
            </a:r>
          </a:p>
          <a:p>
            <a:r>
              <a:rPr lang="en-US" sz="2000" b="1"/>
              <a:t>	2.2.7 Lithostatic and confining pressure</a:t>
            </a:r>
          </a:p>
          <a:p>
            <a:r>
              <a:rPr lang="en-US" sz="2000" b="1"/>
              <a:t>	2.2.8 Types of forces</a:t>
            </a:r>
          </a:p>
          <a:p>
            <a:r>
              <a:rPr lang="en-US" sz="2000" b="1"/>
              <a:t>         		 (a) Body force and (b) Contact force</a:t>
            </a:r>
          </a:p>
          <a:p>
            <a:r>
              <a:rPr lang="en-US" sz="2000" b="1"/>
              <a:t>2.2.4  Differential forces</a:t>
            </a:r>
          </a:p>
          <a:p>
            <a:r>
              <a:rPr lang="en-US" sz="2000" b="1"/>
              <a:t>          Tension, compression, couple and torsion</a:t>
            </a:r>
          </a:p>
          <a:p>
            <a:r>
              <a:rPr lang="en-US" sz="2000" b="1"/>
              <a:t>2.3 Stresses</a:t>
            </a:r>
          </a:p>
          <a:p>
            <a:r>
              <a:rPr lang="en-US" sz="2000" b="1"/>
              <a:t>	2.3.1 Definition of stress</a:t>
            </a:r>
          </a:p>
          <a:p>
            <a:r>
              <a:rPr lang="en-US" sz="2000" b="1"/>
              <a:t>	2.3.2 Calculation of stress</a:t>
            </a:r>
          </a:p>
          <a:p>
            <a:r>
              <a:rPr lang="en-US" sz="2000" b="1"/>
              <a:t>	2.3.3 Normal stress and shear stress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1916832"/>
            <a:ext cx="7488832" cy="2677656"/>
          </a:xfrm>
          <a:prstGeom prst="rect">
            <a:avLst/>
          </a:prstGeom>
        </p:spPr>
        <p:txBody>
          <a:bodyPr wrap="square">
            <a:spAutoFit/>
          </a:bodyPr>
          <a:lstStyle/>
          <a:p>
            <a:pPr algn="just"/>
            <a:r>
              <a:rPr lang="en-US" sz="2800" b="1" dirty="0" smtClean="0">
                <a:latin typeface="Arial" pitchFamily="34" charset="0"/>
                <a:cs typeface="Arial" pitchFamily="34" charset="0"/>
              </a:rPr>
              <a:t>A body dropped from a high building is subjected to a an unbalanced force because of the gravitational pull of the earth, and the body accelerates at the rate of approximately 32 feet per second per second.</a:t>
            </a:r>
            <a:endParaRPr lang="en-US"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611560" y="1268760"/>
            <a:ext cx="7931224" cy="3985706"/>
          </a:xfrm>
          <a:prstGeom prst="rect">
            <a:avLst/>
          </a:prstGeom>
          <a:noFill/>
          <a:ln w="9525">
            <a:noFill/>
            <a:miter lim="800000"/>
            <a:headEnd/>
            <a:tailEnd/>
          </a:ln>
        </p:spPr>
        <p:txBody>
          <a:bodyPr wrap="square">
            <a:spAutoFit/>
          </a:bodyPr>
          <a:lstStyle/>
          <a:p>
            <a:pPr algn="just"/>
            <a:r>
              <a:rPr lang="en-US" sz="2800" b="1" dirty="0">
                <a:solidFill>
                  <a:srgbClr val="FF0000"/>
                </a:solidFill>
                <a:latin typeface="Arial" pitchFamily="34" charset="0"/>
                <a:cs typeface="Arial" pitchFamily="34" charset="0"/>
              </a:rPr>
              <a:t>Balanced forces </a:t>
            </a:r>
            <a:r>
              <a:rPr lang="en-US" sz="2800" b="1" dirty="0">
                <a:latin typeface="Arial" pitchFamily="34" charset="0"/>
                <a:cs typeface="Arial" pitchFamily="34" charset="0"/>
              </a:rPr>
              <a:t>exist where </a:t>
            </a:r>
            <a:r>
              <a:rPr lang="en-US" sz="2800" b="1" dirty="0">
                <a:solidFill>
                  <a:srgbClr val="FF0000"/>
                </a:solidFill>
                <a:latin typeface="Arial" pitchFamily="34" charset="0"/>
                <a:cs typeface="Arial" pitchFamily="34" charset="0"/>
              </a:rPr>
              <a:t>no change </a:t>
            </a:r>
            <a:r>
              <a:rPr lang="en-US" sz="2800" b="1" dirty="0">
                <a:latin typeface="Arial" pitchFamily="34" charset="0"/>
                <a:cs typeface="Arial" pitchFamily="34" charset="0"/>
              </a:rPr>
              <a:t>in motion occurs. If a train is moving at a constant velocity, the frictional resistance of the tracks and the air equals the force exerted by the locomotive. </a:t>
            </a:r>
            <a:endParaRPr lang="en-US" sz="2800" b="1" dirty="0" smtClean="0">
              <a:latin typeface="Arial" pitchFamily="34" charset="0"/>
              <a:cs typeface="Arial" pitchFamily="34" charset="0"/>
            </a:endParaRPr>
          </a:p>
          <a:p>
            <a:pPr algn="just"/>
            <a:endParaRPr lang="en-US" sz="2800" b="1" dirty="0" smtClean="0">
              <a:latin typeface="Arial" pitchFamily="34" charset="0"/>
              <a:cs typeface="Arial" pitchFamily="34" charset="0"/>
            </a:endParaRPr>
          </a:p>
          <a:p>
            <a:pPr algn="just"/>
            <a:r>
              <a:rPr lang="en-US" sz="2800" b="1" dirty="0" smtClean="0">
                <a:latin typeface="Arial" pitchFamily="34" charset="0"/>
                <a:cs typeface="Arial" pitchFamily="34" charset="0"/>
              </a:rPr>
              <a:t>If </a:t>
            </a:r>
            <a:r>
              <a:rPr lang="en-US" sz="2800" b="1" dirty="0">
                <a:latin typeface="Arial" pitchFamily="34" charset="0"/>
                <a:cs typeface="Arial" pitchFamily="34" charset="0"/>
              </a:rPr>
              <a:t>a man pushes against a wall that he cannot move, the wall is exerting a force equal and opposite to that exerted by the man.</a:t>
            </a:r>
          </a:p>
          <a:p>
            <a:pPr algn="just"/>
            <a:endParaRPr lang="en-US" sz="1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ChangeArrowheads="1"/>
          </p:cNvSpPr>
          <p:nvPr/>
        </p:nvSpPr>
        <p:spPr bwMode="auto">
          <a:xfrm>
            <a:off x="838200" y="1066800"/>
            <a:ext cx="7772400" cy="3970338"/>
          </a:xfrm>
          <a:prstGeom prst="rect">
            <a:avLst/>
          </a:prstGeom>
          <a:noFill/>
          <a:ln w="9525">
            <a:noFill/>
            <a:miter lim="800000"/>
            <a:headEnd/>
            <a:tailEnd/>
          </a:ln>
        </p:spPr>
        <p:txBody>
          <a:bodyPr>
            <a:spAutoFit/>
          </a:bodyPr>
          <a:lstStyle/>
          <a:p>
            <a:pPr algn="just"/>
            <a:r>
              <a:rPr lang="en-US" sz="2800" b="1" dirty="0">
                <a:solidFill>
                  <a:srgbClr val="000000"/>
                </a:solidFill>
                <a:latin typeface="Arial" pitchFamily="34" charset="0"/>
                <a:cs typeface="Arial" pitchFamily="34" charset="0"/>
              </a:rPr>
              <a:t>Most problems confronting the structural geologist may be analyzed by assuming balanced forces because the velocity of rock bodies is so small that acceleration is negligible. </a:t>
            </a:r>
          </a:p>
          <a:p>
            <a:pPr algn="just"/>
            <a:endParaRPr lang="en-US" sz="2800" b="1" dirty="0">
              <a:solidFill>
                <a:srgbClr val="000000"/>
              </a:solidFill>
              <a:latin typeface="Arial" pitchFamily="34" charset="0"/>
              <a:cs typeface="Arial" pitchFamily="34" charset="0"/>
            </a:endParaRPr>
          </a:p>
          <a:p>
            <a:pPr algn="just"/>
            <a:r>
              <a:rPr lang="en-US" sz="2800" b="1" dirty="0">
                <a:solidFill>
                  <a:srgbClr val="000000"/>
                </a:solidFill>
                <a:latin typeface="Arial" pitchFamily="34" charset="0"/>
                <a:cs typeface="Arial" pitchFamily="34" charset="0"/>
              </a:rPr>
              <a:t>Along faults, however, the motion causing earthquakes may be rapid that acceleration is important.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1"/>
          <p:cNvSpPr txBox="1">
            <a:spLocks noChangeArrowheads="1"/>
          </p:cNvSpPr>
          <p:nvPr/>
        </p:nvSpPr>
        <p:spPr bwMode="auto">
          <a:xfrm>
            <a:off x="914400" y="1524000"/>
            <a:ext cx="7467600" cy="4400550"/>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The pressure on a small body immersed in a liquid is described as </a:t>
            </a:r>
            <a:r>
              <a:rPr lang="en-US" sz="2800" b="1" i="1" dirty="0">
                <a:solidFill>
                  <a:srgbClr val="FF0000"/>
                </a:solidFill>
                <a:latin typeface="Arial" pitchFamily="34" charset="0"/>
                <a:cs typeface="Arial" pitchFamily="34" charset="0"/>
              </a:rPr>
              <a:t>hydrostatic pressure. </a:t>
            </a:r>
          </a:p>
          <a:p>
            <a:pPr algn="just"/>
            <a:endParaRPr lang="en-US" sz="2800" b="1" i="1" dirty="0">
              <a:latin typeface="Arial" pitchFamily="34" charset="0"/>
              <a:cs typeface="Arial" pitchFamily="34" charset="0"/>
            </a:endParaRPr>
          </a:p>
          <a:p>
            <a:pPr algn="just"/>
            <a:r>
              <a:rPr lang="en-US" sz="2800" b="1" dirty="0">
                <a:latin typeface="Arial" pitchFamily="34" charset="0"/>
                <a:cs typeface="Arial" pitchFamily="34" charset="0"/>
              </a:rPr>
              <a:t>For example, at a depth of a mile in the ocean, the pressure is equal to the weight of a column of salt water one mile high. The pressure is 337,900 pounds per square foot, or 2,346 pounds per square inch. </a:t>
            </a:r>
          </a:p>
        </p:txBody>
      </p:sp>
      <p:sp>
        <p:nvSpPr>
          <p:cNvPr id="19459" name="TextBox 2"/>
          <p:cNvSpPr txBox="1">
            <a:spLocks noChangeArrowheads="1"/>
          </p:cNvSpPr>
          <p:nvPr/>
        </p:nvSpPr>
        <p:spPr bwMode="auto">
          <a:xfrm>
            <a:off x="944563" y="714375"/>
            <a:ext cx="6858000" cy="522288"/>
          </a:xfrm>
          <a:prstGeom prst="rect">
            <a:avLst/>
          </a:prstGeom>
          <a:noFill/>
          <a:ln w="9525">
            <a:noFill/>
            <a:miter lim="800000"/>
            <a:headEnd/>
            <a:tailEnd/>
          </a:ln>
        </p:spPr>
        <p:txBody>
          <a:bodyPr>
            <a:spAutoFit/>
          </a:bodyPr>
          <a:lstStyle/>
          <a:p>
            <a:r>
              <a:rPr lang="en-US" sz="2800" b="1" dirty="0" err="1">
                <a:solidFill>
                  <a:srgbClr val="FF0000"/>
                </a:solidFill>
                <a:latin typeface="Arial Black" pitchFamily="34" charset="0"/>
              </a:rPr>
              <a:t>Lithostatic</a:t>
            </a:r>
            <a:r>
              <a:rPr lang="en-US" sz="2800" b="1" dirty="0">
                <a:solidFill>
                  <a:srgbClr val="FF0000"/>
                </a:solidFill>
                <a:latin typeface="Arial Black" pitchFamily="34" charset="0"/>
              </a:rPr>
              <a:t> or confining pressure</a:t>
            </a:r>
            <a:endParaRPr lang="en-US" sz="2800"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noChangeArrowheads="1"/>
          </p:cNvSpPr>
          <p:nvPr/>
        </p:nvSpPr>
        <p:spPr bwMode="auto">
          <a:xfrm>
            <a:off x="533400" y="1524000"/>
            <a:ext cx="7924800" cy="2678113"/>
          </a:xfrm>
          <a:prstGeom prst="rect">
            <a:avLst/>
          </a:prstGeom>
          <a:noFill/>
          <a:ln w="9525">
            <a:noFill/>
            <a:miter lim="800000"/>
            <a:headEnd/>
            <a:tailEnd/>
          </a:ln>
        </p:spPr>
        <p:txBody>
          <a:bodyPr>
            <a:spAutoFit/>
          </a:bodyPr>
          <a:lstStyle/>
          <a:p>
            <a:pPr algn="just"/>
            <a:r>
              <a:rPr lang="en-US" sz="2800" b="1" dirty="0">
                <a:solidFill>
                  <a:srgbClr val="000000"/>
                </a:solidFill>
                <a:latin typeface="Arial" pitchFamily="34" charset="0"/>
                <a:cs typeface="Arial" pitchFamily="34" charset="0"/>
              </a:rPr>
              <a:t>Every square inch of the surface of a small sphere at this depth would be under a pressure of 2,346 pounds per square inch. </a:t>
            </a:r>
          </a:p>
          <a:p>
            <a:pPr algn="just"/>
            <a:endParaRPr lang="en-US" sz="2800" b="1" dirty="0">
              <a:solidFill>
                <a:srgbClr val="000000"/>
              </a:solidFill>
              <a:latin typeface="Arial" pitchFamily="34" charset="0"/>
              <a:cs typeface="Arial" pitchFamily="34" charset="0"/>
            </a:endParaRPr>
          </a:p>
          <a:p>
            <a:pPr algn="just"/>
            <a:r>
              <a:rPr lang="en-US" sz="2800" b="1" dirty="0">
                <a:solidFill>
                  <a:srgbClr val="000000"/>
                </a:solidFill>
                <a:latin typeface="Arial" pitchFamily="34" charset="0"/>
                <a:cs typeface="Arial" pitchFamily="34" charset="0"/>
              </a:rPr>
              <a:t>Such an undirected, all-sided pressure is called hydrostatic pressure.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1"/>
          <p:cNvSpPr txBox="1">
            <a:spLocks noChangeArrowheads="1"/>
          </p:cNvSpPr>
          <p:nvPr/>
        </p:nvSpPr>
        <p:spPr bwMode="auto">
          <a:xfrm>
            <a:off x="539552" y="836712"/>
            <a:ext cx="8139757" cy="5386090"/>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Rocks in the lithosphere, because of the weight of whatever rocks lie above them, are subjected to a similar but not identical kind of pressure. </a:t>
            </a:r>
          </a:p>
          <a:p>
            <a:pPr algn="just"/>
            <a:endParaRPr lang="en-US" b="1" dirty="0">
              <a:latin typeface="Arial" pitchFamily="34" charset="0"/>
              <a:cs typeface="Arial" pitchFamily="34" charset="0"/>
            </a:endParaRPr>
          </a:p>
          <a:p>
            <a:pPr algn="just"/>
            <a:r>
              <a:rPr lang="en-US" sz="2800" b="1" dirty="0">
                <a:latin typeface="Arial" pitchFamily="34" charset="0"/>
                <a:cs typeface="Arial" pitchFamily="34" charset="0"/>
              </a:rPr>
              <a:t>The weight of a column of rock one mile high will be several times that of an equally high column of water, because rocks have a higher specific gravity. </a:t>
            </a:r>
          </a:p>
          <a:p>
            <a:pPr algn="just"/>
            <a:endParaRPr lang="en-US" b="1" dirty="0">
              <a:latin typeface="Arial" pitchFamily="34" charset="0"/>
              <a:cs typeface="Arial" pitchFamily="34" charset="0"/>
            </a:endParaRPr>
          </a:p>
          <a:p>
            <a:pPr algn="just"/>
            <a:r>
              <a:rPr lang="en-US" sz="2800" b="1" dirty="0">
                <a:latin typeface="Arial" pitchFamily="34" charset="0"/>
                <a:cs typeface="Arial" pitchFamily="34" charset="0"/>
              </a:rPr>
              <a:t>The weight of a column of granite one mile high and one inch square would be 6,178 pounds.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Box 1"/>
          <p:cNvSpPr txBox="1">
            <a:spLocks noChangeArrowheads="1"/>
          </p:cNvSpPr>
          <p:nvPr/>
        </p:nvSpPr>
        <p:spPr bwMode="auto">
          <a:xfrm>
            <a:off x="685800" y="1219200"/>
            <a:ext cx="7772400" cy="3970338"/>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A small imaginary sphere at a depth of a one mile in the granite would be subjected to an all-sided pressure that would simulate hydrostatic pressure. </a:t>
            </a:r>
          </a:p>
          <a:p>
            <a:pPr algn="just"/>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This type of pressure may be called </a:t>
            </a:r>
            <a:r>
              <a:rPr lang="en-US" sz="2800" b="1" i="1" dirty="0" err="1">
                <a:solidFill>
                  <a:srgbClr val="FF0000"/>
                </a:solidFill>
                <a:latin typeface="Arial" pitchFamily="34" charset="0"/>
                <a:cs typeface="Arial" pitchFamily="34" charset="0"/>
              </a:rPr>
              <a:t>lithostatic</a:t>
            </a:r>
            <a:r>
              <a:rPr lang="en-US" sz="2800" b="1" i="1" dirty="0">
                <a:solidFill>
                  <a:srgbClr val="FF0000"/>
                </a:solidFill>
                <a:latin typeface="Arial" pitchFamily="34" charset="0"/>
                <a:cs typeface="Arial" pitchFamily="34" charset="0"/>
              </a:rPr>
              <a:t> pressure</a:t>
            </a:r>
            <a:r>
              <a:rPr lang="en-US" sz="2800" b="1" dirty="0">
                <a:latin typeface="Arial" pitchFamily="34" charset="0"/>
                <a:cs typeface="Arial" pitchFamily="34" charset="0"/>
              </a:rPr>
              <a:t>, but in experimental work this equal, all-sided pressure on solids is called confining pressure.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ChangeArrowheads="1"/>
          </p:cNvSpPr>
          <p:nvPr/>
        </p:nvSpPr>
        <p:spPr bwMode="auto">
          <a:xfrm>
            <a:off x="683568" y="1905000"/>
            <a:ext cx="7776864" cy="2677656"/>
          </a:xfrm>
          <a:prstGeom prst="rect">
            <a:avLst/>
          </a:prstGeom>
          <a:noFill/>
          <a:ln w="9525">
            <a:noFill/>
            <a:miter lim="800000"/>
            <a:headEnd/>
            <a:tailEnd/>
          </a:ln>
        </p:spPr>
        <p:txBody>
          <a:bodyPr wrap="square">
            <a:spAutoFit/>
          </a:bodyPr>
          <a:lstStyle/>
          <a:p>
            <a:pPr algn="just"/>
            <a:r>
              <a:rPr lang="en-US" sz="2800" b="1" dirty="0">
                <a:solidFill>
                  <a:srgbClr val="000000"/>
                </a:solidFill>
                <a:latin typeface="Arial" pitchFamily="34" charset="0"/>
                <a:cs typeface="Arial" pitchFamily="34" charset="0"/>
              </a:rPr>
              <a:t>A increase in confining or </a:t>
            </a:r>
            <a:r>
              <a:rPr lang="en-US" sz="2800" b="1" dirty="0" err="1">
                <a:solidFill>
                  <a:srgbClr val="000000"/>
                </a:solidFill>
                <a:latin typeface="Arial" pitchFamily="34" charset="0"/>
                <a:cs typeface="Arial" pitchFamily="34" charset="0"/>
              </a:rPr>
              <a:t>lithostatic</a:t>
            </a:r>
            <a:r>
              <a:rPr lang="en-US" sz="2800" b="1" dirty="0">
                <a:solidFill>
                  <a:srgbClr val="000000"/>
                </a:solidFill>
                <a:latin typeface="Arial" pitchFamily="34" charset="0"/>
                <a:cs typeface="Arial" pitchFamily="34" charset="0"/>
              </a:rPr>
              <a:t> pressure causes a decrease in the volume of rocks, but an increase in the density. A decrease in confining pressure causes an increase in volume but a decrease in density.</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1"/>
          <p:cNvSpPr txBox="1">
            <a:spLocks noChangeArrowheads="1"/>
          </p:cNvSpPr>
          <p:nvPr/>
        </p:nvSpPr>
        <p:spPr bwMode="auto">
          <a:xfrm>
            <a:off x="587375" y="1600200"/>
            <a:ext cx="7848600" cy="3908425"/>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There are two fundamental classes of forces that affect geologic bodies: </a:t>
            </a:r>
          </a:p>
          <a:p>
            <a:pPr algn="just"/>
            <a:endParaRPr lang="en-US" sz="1200" b="1" dirty="0">
              <a:latin typeface="Arial" pitchFamily="34" charset="0"/>
              <a:cs typeface="Arial" pitchFamily="34" charset="0"/>
            </a:endParaRPr>
          </a:p>
          <a:p>
            <a:pPr lvl="1" algn="just">
              <a:buFont typeface="Arial" pitchFamily="34" charset="0"/>
              <a:buChar char="•"/>
            </a:pPr>
            <a:r>
              <a:rPr lang="en-US" sz="2800" b="1" i="1" dirty="0">
                <a:solidFill>
                  <a:srgbClr val="FF0000"/>
                </a:solidFill>
                <a:latin typeface="Arial" pitchFamily="34" charset="0"/>
                <a:cs typeface="Arial" pitchFamily="34" charset="0"/>
              </a:rPr>
              <a:t> body force,</a:t>
            </a:r>
            <a:r>
              <a:rPr lang="en-US" sz="2800" b="1" dirty="0">
                <a:solidFill>
                  <a:srgbClr val="FF0000"/>
                </a:solidFill>
                <a:latin typeface="Arial" pitchFamily="34" charset="0"/>
                <a:cs typeface="Arial" pitchFamily="34" charset="0"/>
              </a:rPr>
              <a:t> and </a:t>
            </a:r>
          </a:p>
          <a:p>
            <a:pPr lvl="1" algn="just">
              <a:buFont typeface="Arial" pitchFamily="34" charset="0"/>
              <a:buChar char="•"/>
            </a:pPr>
            <a:r>
              <a:rPr lang="en-US" sz="2800" b="1" i="1" dirty="0">
                <a:solidFill>
                  <a:srgbClr val="FF0000"/>
                </a:solidFill>
                <a:latin typeface="Arial" pitchFamily="34" charset="0"/>
                <a:cs typeface="Arial" pitchFamily="34" charset="0"/>
              </a:rPr>
              <a:t> contact force</a:t>
            </a:r>
            <a:r>
              <a:rPr lang="en-US" sz="2800" b="1" dirty="0">
                <a:solidFill>
                  <a:srgbClr val="FF0000"/>
                </a:solidFill>
                <a:latin typeface="Arial" pitchFamily="34" charset="0"/>
                <a:cs typeface="Arial" pitchFamily="34" charset="0"/>
              </a:rPr>
              <a:t>. </a:t>
            </a:r>
          </a:p>
          <a:p>
            <a:pPr algn="just"/>
            <a:endParaRPr lang="en-US" sz="1200" b="1" dirty="0">
              <a:latin typeface="Arial" pitchFamily="34" charset="0"/>
              <a:cs typeface="Arial" pitchFamily="34" charset="0"/>
            </a:endParaRPr>
          </a:p>
          <a:p>
            <a:pPr algn="just"/>
            <a:r>
              <a:rPr lang="en-US" sz="2800" b="1" dirty="0">
                <a:solidFill>
                  <a:srgbClr val="C00000"/>
                </a:solidFill>
                <a:latin typeface="Arial" pitchFamily="34" charset="0"/>
                <a:cs typeface="Arial" pitchFamily="34" charset="0"/>
              </a:rPr>
              <a:t>Body forces </a:t>
            </a:r>
            <a:r>
              <a:rPr lang="en-US" sz="2800" b="1" dirty="0">
                <a:latin typeface="Arial" pitchFamily="34" charset="0"/>
                <a:cs typeface="Arial" pitchFamily="34" charset="0"/>
              </a:rPr>
              <a:t>act on the mass of a body in a way that depends on the amount of material in the body but is independent of the force created by adjacent surrounding materials. </a:t>
            </a:r>
          </a:p>
        </p:txBody>
      </p:sp>
      <p:sp>
        <p:nvSpPr>
          <p:cNvPr id="24579" name="TextBox 2"/>
          <p:cNvSpPr txBox="1">
            <a:spLocks noChangeArrowheads="1"/>
          </p:cNvSpPr>
          <p:nvPr/>
        </p:nvSpPr>
        <p:spPr bwMode="auto">
          <a:xfrm>
            <a:off x="685800" y="669925"/>
            <a:ext cx="3429000" cy="523875"/>
          </a:xfrm>
          <a:prstGeom prst="rect">
            <a:avLst/>
          </a:prstGeom>
          <a:noFill/>
          <a:ln w="9525">
            <a:noFill/>
            <a:miter lim="800000"/>
            <a:headEnd/>
            <a:tailEnd/>
          </a:ln>
        </p:spPr>
        <p:txBody>
          <a:bodyPr>
            <a:spAutoFit/>
          </a:bodyPr>
          <a:lstStyle/>
          <a:p>
            <a:r>
              <a:rPr lang="en-US" sz="2800" b="1" dirty="0">
                <a:solidFill>
                  <a:srgbClr val="FF0000"/>
                </a:solidFill>
                <a:latin typeface="Arial Black" pitchFamily="34" charset="0"/>
              </a:rPr>
              <a:t>Types of forces</a:t>
            </a:r>
            <a:endParaRPr lang="en-US" sz="2800" dirty="0">
              <a:solidFill>
                <a:srgbClr val="FF0000"/>
              </a:solidFill>
              <a:latin typeface="Arial Black"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ChangeArrowheads="1"/>
          </p:cNvSpPr>
          <p:nvPr/>
        </p:nvSpPr>
        <p:spPr bwMode="auto">
          <a:xfrm>
            <a:off x="609600" y="2286000"/>
            <a:ext cx="8001000" cy="1384300"/>
          </a:xfrm>
          <a:prstGeom prst="rect">
            <a:avLst/>
          </a:prstGeom>
          <a:noFill/>
          <a:ln w="9525">
            <a:noFill/>
            <a:miter lim="800000"/>
            <a:headEnd/>
            <a:tailEnd/>
          </a:ln>
        </p:spPr>
        <p:txBody>
          <a:bodyPr>
            <a:spAutoFit/>
          </a:bodyPr>
          <a:lstStyle/>
          <a:p>
            <a:pPr algn="just"/>
            <a:r>
              <a:rPr lang="en-US" sz="2800" b="1" dirty="0">
                <a:solidFill>
                  <a:srgbClr val="C00000"/>
                </a:solidFill>
                <a:latin typeface="Arial" pitchFamily="34" charset="0"/>
                <a:cs typeface="Arial" pitchFamily="34" charset="0"/>
              </a:rPr>
              <a:t>Contact forces </a:t>
            </a:r>
            <a:r>
              <a:rPr lang="en-US" sz="2800" b="1" dirty="0">
                <a:solidFill>
                  <a:srgbClr val="000000"/>
                </a:solidFill>
                <a:latin typeface="Arial" pitchFamily="34" charset="0"/>
                <a:cs typeface="Arial" pitchFamily="34" charset="0"/>
              </a:rPr>
              <a:t>are </a:t>
            </a:r>
            <a:r>
              <a:rPr lang="en-US" sz="2800" b="1" i="1" dirty="0">
                <a:solidFill>
                  <a:srgbClr val="FF0000"/>
                </a:solidFill>
                <a:latin typeface="Arial" pitchFamily="34" charset="0"/>
                <a:cs typeface="Arial" pitchFamily="34" charset="0"/>
              </a:rPr>
              <a:t>pushes or pulls </a:t>
            </a:r>
            <a:r>
              <a:rPr lang="en-US" sz="2800" b="1" dirty="0">
                <a:solidFill>
                  <a:srgbClr val="000000"/>
                </a:solidFill>
                <a:latin typeface="Arial" pitchFamily="34" charset="0"/>
                <a:cs typeface="Arial" pitchFamily="34" charset="0"/>
              </a:rPr>
              <a:t>across real or imaginary surfaces of contact, such as a fault between adjacent parts of a rock body.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1"/>
          <p:cNvSpPr txBox="1">
            <a:spLocks noChangeArrowheads="1"/>
          </p:cNvSpPr>
          <p:nvPr/>
        </p:nvSpPr>
        <p:spPr bwMode="auto">
          <a:xfrm>
            <a:off x="827584" y="2276872"/>
            <a:ext cx="7706816" cy="3293209"/>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The goal of dynamic analyses are:</a:t>
            </a:r>
          </a:p>
          <a:p>
            <a:pPr algn="just"/>
            <a:endParaRPr lang="en-US" sz="1200" b="1" dirty="0">
              <a:latin typeface="Arial" pitchFamily="34" charset="0"/>
              <a:cs typeface="Arial" pitchFamily="34" charset="0"/>
            </a:endParaRPr>
          </a:p>
          <a:p>
            <a:pPr marL="457200" indent="-457200" algn="just">
              <a:buClr>
                <a:srgbClr val="FF0000"/>
              </a:buClr>
              <a:buFont typeface="Wingdings" panose="05000000000000000000" pitchFamily="2" charset="2"/>
              <a:buChar char="q"/>
            </a:pPr>
            <a:r>
              <a:rPr lang="en-US" sz="2600" b="1" dirty="0">
                <a:latin typeface="Arial" pitchFamily="34" charset="0"/>
                <a:cs typeface="Arial" pitchFamily="34" charset="0"/>
              </a:rPr>
              <a:t> </a:t>
            </a:r>
            <a:r>
              <a:rPr lang="en-US" sz="2800" b="1" dirty="0">
                <a:latin typeface="Arial" pitchFamily="34" charset="0"/>
                <a:cs typeface="Arial" pitchFamily="34" charset="0"/>
              </a:rPr>
              <a:t>to interpret the stress that </a:t>
            </a:r>
            <a:r>
              <a:rPr lang="en-US" sz="2800" b="1" dirty="0" smtClean="0">
                <a:latin typeface="Arial" pitchFamily="34" charset="0"/>
                <a:cs typeface="Arial" pitchFamily="34" charset="0"/>
              </a:rPr>
              <a:t>produce deformation</a:t>
            </a:r>
            <a:r>
              <a:rPr lang="en-US" sz="2800" b="1" dirty="0">
                <a:latin typeface="Arial" pitchFamily="34" charset="0"/>
                <a:cs typeface="Arial" pitchFamily="34" charset="0"/>
              </a:rPr>
              <a:t>, </a:t>
            </a:r>
          </a:p>
          <a:p>
            <a:pPr marL="457200" indent="-457200" algn="just">
              <a:buClr>
                <a:srgbClr val="FF0000"/>
              </a:buClr>
              <a:buFont typeface="Wingdings" panose="05000000000000000000" pitchFamily="2" charset="2"/>
              <a:buChar char="q"/>
            </a:pPr>
            <a:r>
              <a:rPr lang="en-US" sz="2800" b="1" dirty="0">
                <a:latin typeface="Arial" pitchFamily="34" charset="0"/>
                <a:cs typeface="Arial" pitchFamily="34" charset="0"/>
              </a:rPr>
              <a:t> to describe the nature of the forces from</a:t>
            </a:r>
          </a:p>
          <a:p>
            <a:pPr algn="just">
              <a:buClr>
                <a:srgbClr val="FF0000"/>
              </a:buClr>
            </a:pPr>
            <a:r>
              <a:rPr lang="en-US" sz="2800" b="1" dirty="0">
                <a:latin typeface="Arial" pitchFamily="34" charset="0"/>
                <a:cs typeface="Arial" pitchFamily="34" charset="0"/>
              </a:rPr>
              <a:t> </a:t>
            </a:r>
            <a:r>
              <a:rPr lang="en-US" sz="2800" b="1" dirty="0" smtClean="0">
                <a:latin typeface="Arial" pitchFamily="34" charset="0"/>
                <a:cs typeface="Arial" pitchFamily="34" charset="0"/>
              </a:rPr>
              <a:t>     which  </a:t>
            </a:r>
            <a:r>
              <a:rPr lang="en-US" sz="2800" b="1" dirty="0">
                <a:latin typeface="Arial" pitchFamily="34" charset="0"/>
                <a:cs typeface="Arial" pitchFamily="34" charset="0"/>
              </a:rPr>
              <a:t>the stress are derived, and </a:t>
            </a:r>
          </a:p>
          <a:p>
            <a:pPr marL="457200" indent="-457200" algn="just">
              <a:buClr>
                <a:srgbClr val="FF0000"/>
              </a:buClr>
              <a:buFont typeface="Wingdings" panose="05000000000000000000" pitchFamily="2" charset="2"/>
              <a:buChar char="q"/>
            </a:pPr>
            <a:r>
              <a:rPr lang="en-US" sz="2800" b="1" dirty="0">
                <a:latin typeface="Arial" pitchFamily="34" charset="0"/>
                <a:cs typeface="Arial" pitchFamily="34" charset="0"/>
              </a:rPr>
              <a:t> to evaluate the overall relationships </a:t>
            </a:r>
            <a:r>
              <a:rPr lang="en-US" sz="2800" b="1" dirty="0" smtClean="0">
                <a:latin typeface="Arial" pitchFamily="34" charset="0"/>
                <a:cs typeface="Arial" pitchFamily="34" charset="0"/>
              </a:rPr>
              <a:t>among stress</a:t>
            </a:r>
            <a:r>
              <a:rPr lang="en-US" sz="2800" b="1" dirty="0">
                <a:latin typeface="Arial" pitchFamily="34" charset="0"/>
                <a:cs typeface="Arial" pitchFamily="34" charset="0"/>
              </a:rPr>
              <a:t>, strain, and rock strength. </a:t>
            </a:r>
          </a:p>
        </p:txBody>
      </p:sp>
      <p:sp>
        <p:nvSpPr>
          <p:cNvPr id="4099" name="TextBox 2"/>
          <p:cNvSpPr txBox="1">
            <a:spLocks noChangeArrowheads="1"/>
          </p:cNvSpPr>
          <p:nvPr/>
        </p:nvSpPr>
        <p:spPr bwMode="auto">
          <a:xfrm>
            <a:off x="609600" y="1295400"/>
            <a:ext cx="5181600" cy="523875"/>
          </a:xfrm>
          <a:prstGeom prst="rect">
            <a:avLst/>
          </a:prstGeom>
          <a:noFill/>
          <a:ln w="9525">
            <a:noFill/>
            <a:miter lim="800000"/>
            <a:headEnd/>
            <a:tailEnd/>
          </a:ln>
        </p:spPr>
        <p:txBody>
          <a:bodyPr>
            <a:spAutoFit/>
          </a:bodyPr>
          <a:lstStyle/>
          <a:p>
            <a:r>
              <a:rPr lang="en-US" sz="2800" b="1" dirty="0">
                <a:solidFill>
                  <a:srgbClr val="FF0000"/>
                </a:solidFill>
                <a:latin typeface="Arial" pitchFamily="34" charset="0"/>
                <a:cs typeface="Arial" pitchFamily="34" charset="0"/>
              </a:rPr>
              <a:t>Concept of Dynamic Analysis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Box 1"/>
          <p:cNvSpPr txBox="1">
            <a:spLocks noChangeArrowheads="1"/>
          </p:cNvSpPr>
          <p:nvPr/>
        </p:nvSpPr>
        <p:spPr bwMode="auto">
          <a:xfrm>
            <a:off x="593725" y="685800"/>
            <a:ext cx="8016875" cy="5262979"/>
          </a:xfrm>
          <a:prstGeom prst="rect">
            <a:avLst/>
          </a:prstGeom>
          <a:noFill/>
          <a:ln w="9525">
            <a:noFill/>
            <a:miter lim="800000"/>
            <a:headEnd/>
            <a:tailEnd/>
          </a:ln>
        </p:spPr>
        <p:txBody>
          <a:bodyPr>
            <a:spAutoFit/>
          </a:bodyPr>
          <a:lstStyle/>
          <a:p>
            <a:pPr algn="just"/>
            <a:r>
              <a:rPr lang="en-US" sz="2800" b="1" dirty="0">
                <a:solidFill>
                  <a:srgbClr val="FF0000"/>
                </a:solidFill>
                <a:latin typeface="Arial" pitchFamily="34" charset="0"/>
                <a:cs typeface="Arial" pitchFamily="34" charset="0"/>
              </a:rPr>
              <a:t>The most important body forces are: </a:t>
            </a:r>
          </a:p>
          <a:p>
            <a:pPr algn="just"/>
            <a:endParaRPr lang="en-US" sz="2800" b="1" dirty="0"/>
          </a:p>
          <a:p>
            <a:pPr lvl="1" algn="just">
              <a:buFont typeface="Arial" pitchFamily="34" charset="0"/>
              <a:buChar char="•"/>
            </a:pPr>
            <a:r>
              <a:rPr lang="en-US" sz="2800" b="1" dirty="0">
                <a:latin typeface="Arial" pitchFamily="34" charset="0"/>
                <a:cs typeface="Arial" pitchFamily="34" charset="0"/>
              </a:rPr>
              <a:t> gravitational forces, and </a:t>
            </a:r>
          </a:p>
          <a:p>
            <a:pPr lvl="1" algn="just">
              <a:buFont typeface="Arial" pitchFamily="34" charset="0"/>
              <a:buChar char="•"/>
            </a:pPr>
            <a:r>
              <a:rPr lang="en-US" sz="2800" b="1" dirty="0">
                <a:latin typeface="Arial" pitchFamily="34" charset="0"/>
                <a:cs typeface="Arial" pitchFamily="34" charset="0"/>
              </a:rPr>
              <a:t> electromagnetic forces. </a:t>
            </a:r>
          </a:p>
          <a:p>
            <a:pPr algn="just"/>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The force of gravity is ultimately responsible for many geologic actions, such as the downhill flow of lava or glaciers, rock slides and avalanches, vertical rise of magma, settling of crystals within certain magmas, and plate tectonic forces including “ride push’ and “slab pull”.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Box 1"/>
          <p:cNvSpPr txBox="1">
            <a:spLocks noChangeArrowheads="1"/>
          </p:cNvSpPr>
          <p:nvPr/>
        </p:nvSpPr>
        <p:spPr bwMode="auto">
          <a:xfrm>
            <a:off x="762000" y="1752600"/>
            <a:ext cx="7543800" cy="3108325"/>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The body force called gravity can create structural deformation at a scale that is commonly large and visible. </a:t>
            </a:r>
          </a:p>
          <a:p>
            <a:pPr algn="just"/>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In contrast, electromagnetic force are body forces whose structural geologic presence dwells in the submicroscopic realm.</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Box 1"/>
          <p:cNvSpPr txBox="1">
            <a:spLocks noChangeArrowheads="1"/>
          </p:cNvSpPr>
          <p:nvPr/>
        </p:nvSpPr>
        <p:spPr bwMode="auto">
          <a:xfrm>
            <a:off x="609600" y="1752600"/>
            <a:ext cx="7848600" cy="3292475"/>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In many instances the forces acting on a body are not equal on all sides. </a:t>
            </a:r>
          </a:p>
          <a:p>
            <a:pPr algn="just"/>
            <a:endParaRPr lang="en-US" sz="1200" b="1" dirty="0">
              <a:latin typeface="Arial" pitchFamily="34" charset="0"/>
              <a:cs typeface="Arial" pitchFamily="34" charset="0"/>
            </a:endParaRPr>
          </a:p>
          <a:p>
            <a:pPr algn="just"/>
            <a:r>
              <a:rPr lang="en-US" sz="2800" b="1" dirty="0">
                <a:latin typeface="Arial" pitchFamily="34" charset="0"/>
                <a:cs typeface="Arial" pitchFamily="34" charset="0"/>
              </a:rPr>
              <a:t>A body is said to be under </a:t>
            </a:r>
            <a:r>
              <a:rPr lang="en-US" sz="2800" b="1" i="1" dirty="0">
                <a:solidFill>
                  <a:srgbClr val="C00000"/>
                </a:solidFill>
                <a:latin typeface="Arial" pitchFamily="34" charset="0"/>
                <a:cs typeface="Arial" pitchFamily="34" charset="0"/>
              </a:rPr>
              <a:t>tension</a:t>
            </a:r>
            <a:r>
              <a:rPr lang="en-US" sz="2800" b="1" dirty="0">
                <a:solidFill>
                  <a:srgbClr val="C00000"/>
                </a:solidFill>
                <a:latin typeface="Arial" pitchFamily="34" charset="0"/>
                <a:cs typeface="Arial" pitchFamily="34" charset="0"/>
              </a:rPr>
              <a:t> </a:t>
            </a:r>
            <a:r>
              <a:rPr lang="en-US" sz="2800" b="1" dirty="0">
                <a:latin typeface="Arial" pitchFamily="34" charset="0"/>
                <a:cs typeface="Arial" pitchFamily="34" charset="0"/>
              </a:rPr>
              <a:t>when it is subjected to external forces that tend to pull it apart. It may be represented by two arrows that are on the same straight line and are directed away from each other.  </a:t>
            </a:r>
          </a:p>
        </p:txBody>
      </p:sp>
      <p:sp>
        <p:nvSpPr>
          <p:cNvPr id="28675" name="TextBox 2"/>
          <p:cNvSpPr txBox="1">
            <a:spLocks noChangeArrowheads="1"/>
          </p:cNvSpPr>
          <p:nvPr/>
        </p:nvSpPr>
        <p:spPr bwMode="auto">
          <a:xfrm>
            <a:off x="685800" y="1066800"/>
            <a:ext cx="3848100" cy="523875"/>
          </a:xfrm>
          <a:prstGeom prst="rect">
            <a:avLst/>
          </a:prstGeom>
          <a:noFill/>
          <a:ln w="9525">
            <a:noFill/>
            <a:miter lim="800000"/>
            <a:headEnd/>
            <a:tailEnd/>
          </a:ln>
        </p:spPr>
        <p:txBody>
          <a:bodyPr>
            <a:spAutoFit/>
          </a:bodyPr>
          <a:lstStyle/>
          <a:p>
            <a:r>
              <a:rPr lang="en-US" sz="2800" b="1" dirty="0">
                <a:solidFill>
                  <a:srgbClr val="FF0000"/>
                </a:solidFill>
                <a:latin typeface="Arial Black" pitchFamily="34" charset="0"/>
              </a:rPr>
              <a:t>Differential forces</a:t>
            </a:r>
            <a:endParaRPr lang="en-US" sz="2800" dirty="0">
              <a:solidFill>
                <a:srgbClr val="FF0000"/>
              </a:solidFill>
              <a:latin typeface="Arial Black" pitchFamily="34" charset="0"/>
            </a:endParaRPr>
          </a:p>
        </p:txBody>
      </p:sp>
      <p:grpSp>
        <p:nvGrpSpPr>
          <p:cNvPr id="2" name="Group 10"/>
          <p:cNvGrpSpPr>
            <a:grpSpLocks/>
          </p:cNvGrpSpPr>
          <p:nvPr/>
        </p:nvGrpSpPr>
        <p:grpSpPr bwMode="auto">
          <a:xfrm>
            <a:off x="1690688" y="5265738"/>
            <a:ext cx="5562600" cy="328612"/>
            <a:chOff x="1859280" y="5779293"/>
            <a:chExt cx="5562600" cy="328613"/>
          </a:xfrm>
        </p:grpSpPr>
        <p:cxnSp>
          <p:nvCxnSpPr>
            <p:cNvPr id="4" name="Straight Arrow Connector 3"/>
            <p:cNvCxnSpPr/>
            <p:nvPr/>
          </p:nvCxnSpPr>
          <p:spPr>
            <a:xfrm flipH="1">
              <a:off x="1859280" y="5944394"/>
              <a:ext cx="2528887"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892992" y="5944394"/>
              <a:ext cx="2528888" cy="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pic>
          <p:nvPicPr>
            <p:cNvPr id="28680" name="Picture 4"/>
            <p:cNvPicPr>
              <a:picLocks noChangeAspect="1" noChangeArrowheads="1"/>
            </p:cNvPicPr>
            <p:nvPr/>
          </p:nvPicPr>
          <p:blipFill>
            <a:blip r:embed="rId3" cstate="print"/>
            <a:srcRect/>
            <a:stretch>
              <a:fillRect/>
            </a:stretch>
          </p:blipFill>
          <p:spPr bwMode="auto">
            <a:xfrm>
              <a:off x="4471987" y="5779293"/>
              <a:ext cx="328613" cy="328613"/>
            </a:xfrm>
            <a:prstGeom prst="rect">
              <a:avLst/>
            </a:prstGeom>
            <a:noFill/>
            <a:ln w="9525">
              <a:noFill/>
              <a:miter lim="800000"/>
              <a:headEnd/>
              <a:tailEnd/>
            </a:ln>
            <a:effectLst/>
          </p:spPr>
        </p:pic>
      </p:grpSp>
      <p:sp>
        <p:nvSpPr>
          <p:cNvPr id="28677" name="TextBox 11"/>
          <p:cNvSpPr txBox="1">
            <a:spLocks noChangeArrowheads="1"/>
          </p:cNvSpPr>
          <p:nvPr/>
        </p:nvSpPr>
        <p:spPr bwMode="auto">
          <a:xfrm>
            <a:off x="3744913" y="5780088"/>
            <a:ext cx="1577975" cy="460375"/>
          </a:xfrm>
          <a:prstGeom prst="rect">
            <a:avLst/>
          </a:prstGeom>
          <a:noFill/>
          <a:ln w="9525">
            <a:noFill/>
            <a:miter lim="800000"/>
            <a:headEnd/>
            <a:tailEnd/>
          </a:ln>
        </p:spPr>
        <p:txBody>
          <a:bodyPr>
            <a:spAutoFit/>
          </a:bodyPr>
          <a:lstStyle/>
          <a:p>
            <a:r>
              <a:rPr lang="en-US" sz="2400" b="1">
                <a:solidFill>
                  <a:srgbClr val="C00000"/>
                </a:solidFill>
              </a:rPr>
              <a:t>Tension</a:t>
            </a:r>
            <a:endParaRPr lang="en-GB" sz="2400" b="1">
              <a:solidFill>
                <a:srgbClr val="C0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ChangeArrowheads="1"/>
          </p:cNvSpPr>
          <p:nvPr/>
        </p:nvSpPr>
        <p:spPr bwMode="auto">
          <a:xfrm>
            <a:off x="854075" y="1752600"/>
            <a:ext cx="7391400" cy="2678113"/>
          </a:xfrm>
          <a:prstGeom prst="rect">
            <a:avLst/>
          </a:prstGeom>
          <a:noFill/>
          <a:ln w="9525">
            <a:noFill/>
            <a:miter lim="800000"/>
            <a:headEnd/>
            <a:tailEnd/>
          </a:ln>
        </p:spPr>
        <p:txBody>
          <a:bodyPr>
            <a:spAutoFit/>
          </a:bodyPr>
          <a:lstStyle/>
          <a:p>
            <a:pPr algn="just"/>
            <a:r>
              <a:rPr lang="en-US" sz="2800" b="1" dirty="0">
                <a:solidFill>
                  <a:srgbClr val="000000"/>
                </a:solidFill>
                <a:latin typeface="Arial" pitchFamily="34" charset="0"/>
                <a:cs typeface="Arial" pitchFamily="34" charset="0"/>
              </a:rPr>
              <a:t>A body is said to be under </a:t>
            </a:r>
            <a:r>
              <a:rPr lang="en-US" sz="2800" b="1" i="1" dirty="0">
                <a:solidFill>
                  <a:srgbClr val="C00000"/>
                </a:solidFill>
                <a:latin typeface="Arial" pitchFamily="34" charset="0"/>
                <a:cs typeface="Arial" pitchFamily="34" charset="0"/>
              </a:rPr>
              <a:t>compression</a:t>
            </a:r>
            <a:r>
              <a:rPr lang="en-US" sz="2800" b="1" dirty="0">
                <a:solidFill>
                  <a:srgbClr val="C00000"/>
                </a:solidFill>
                <a:latin typeface="Arial" pitchFamily="34" charset="0"/>
                <a:cs typeface="Arial" pitchFamily="34" charset="0"/>
              </a:rPr>
              <a:t> </a:t>
            </a:r>
            <a:r>
              <a:rPr lang="en-US" sz="2800" b="1" dirty="0">
                <a:solidFill>
                  <a:srgbClr val="000000"/>
                </a:solidFill>
                <a:latin typeface="Arial" pitchFamily="34" charset="0"/>
                <a:cs typeface="Arial" pitchFamily="34" charset="0"/>
              </a:rPr>
              <a:t>when it is subjected to external forces that tend to compress it. It may be represented by two arrows that are on the same straight line and are directed towards each other. </a:t>
            </a:r>
            <a:endParaRPr lang="en-US" sz="2000" b="1" dirty="0">
              <a:solidFill>
                <a:srgbClr val="000000"/>
              </a:solidFill>
              <a:latin typeface="Arial" pitchFamily="34" charset="0"/>
              <a:cs typeface="Arial" pitchFamily="34" charset="0"/>
            </a:endParaRPr>
          </a:p>
        </p:txBody>
      </p:sp>
      <p:grpSp>
        <p:nvGrpSpPr>
          <p:cNvPr id="2" name="Group 16"/>
          <p:cNvGrpSpPr>
            <a:grpSpLocks/>
          </p:cNvGrpSpPr>
          <p:nvPr/>
        </p:nvGrpSpPr>
        <p:grpSpPr bwMode="auto">
          <a:xfrm>
            <a:off x="1638300" y="5029200"/>
            <a:ext cx="5867400" cy="609600"/>
            <a:chOff x="2667000" y="5486401"/>
            <a:chExt cx="2971800" cy="0"/>
          </a:xfrm>
        </p:grpSpPr>
        <p:cxnSp>
          <p:nvCxnSpPr>
            <p:cNvPr id="10" name="Straight Arrow Connector 9"/>
            <p:cNvCxnSpPr/>
            <p:nvPr/>
          </p:nvCxnSpPr>
          <p:spPr>
            <a:xfrm>
              <a:off x="2667000" y="5486401"/>
              <a:ext cx="1371724"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4343462" y="5486401"/>
              <a:ext cx="1295338" cy="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sp>
        <p:nvSpPr>
          <p:cNvPr id="18" name="Oval 17"/>
          <p:cNvSpPr/>
          <p:nvPr/>
        </p:nvSpPr>
        <p:spPr>
          <a:xfrm>
            <a:off x="4495800" y="4876800"/>
            <a:ext cx="304800" cy="304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9701" name="TextBox 18"/>
          <p:cNvSpPr txBox="1">
            <a:spLocks noChangeArrowheads="1"/>
          </p:cNvSpPr>
          <p:nvPr/>
        </p:nvSpPr>
        <p:spPr bwMode="auto">
          <a:xfrm>
            <a:off x="3581400" y="5332413"/>
            <a:ext cx="2438400" cy="460375"/>
          </a:xfrm>
          <a:prstGeom prst="rect">
            <a:avLst/>
          </a:prstGeom>
          <a:noFill/>
          <a:ln w="9525">
            <a:noFill/>
            <a:miter lim="800000"/>
            <a:headEnd/>
            <a:tailEnd/>
          </a:ln>
        </p:spPr>
        <p:txBody>
          <a:bodyPr>
            <a:spAutoFit/>
          </a:bodyPr>
          <a:lstStyle/>
          <a:p>
            <a:r>
              <a:rPr lang="en-US" sz="2400" b="1">
                <a:solidFill>
                  <a:srgbClr val="C00000"/>
                </a:solidFill>
              </a:rPr>
              <a:t>Compression</a:t>
            </a:r>
            <a:endParaRPr lang="en-GB" sz="2400" b="1">
              <a:solidFill>
                <a:srgbClr val="C000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Box 1"/>
          <p:cNvSpPr txBox="1">
            <a:spLocks noChangeArrowheads="1"/>
          </p:cNvSpPr>
          <p:nvPr/>
        </p:nvSpPr>
        <p:spPr bwMode="auto">
          <a:xfrm>
            <a:off x="762000" y="1905000"/>
            <a:ext cx="7620000" cy="3108325"/>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A </a:t>
            </a:r>
            <a:r>
              <a:rPr lang="en-US" sz="2800" b="1" i="1" dirty="0">
                <a:solidFill>
                  <a:srgbClr val="C00000"/>
                </a:solidFill>
                <a:latin typeface="Arial" pitchFamily="34" charset="0"/>
                <a:cs typeface="Arial" pitchFamily="34" charset="0"/>
              </a:rPr>
              <a:t>couple</a:t>
            </a:r>
            <a:r>
              <a:rPr lang="en-US" sz="2800" b="1" dirty="0">
                <a:solidFill>
                  <a:srgbClr val="C00000"/>
                </a:solidFill>
                <a:latin typeface="Arial" pitchFamily="34" charset="0"/>
                <a:cs typeface="Arial" pitchFamily="34" charset="0"/>
              </a:rPr>
              <a:t> </a:t>
            </a:r>
            <a:r>
              <a:rPr lang="en-US" sz="2800" b="1" dirty="0">
                <a:latin typeface="Arial" pitchFamily="34" charset="0"/>
                <a:cs typeface="Arial" pitchFamily="34" charset="0"/>
              </a:rPr>
              <a:t>consists of two equal forces that act in opposite direction in the same plane, but not along the same line. </a:t>
            </a:r>
          </a:p>
          <a:p>
            <a:pPr algn="just"/>
            <a:endParaRPr lang="en-US" sz="2800" b="1" i="1" dirty="0">
              <a:latin typeface="Arial" pitchFamily="34" charset="0"/>
              <a:cs typeface="Arial" pitchFamily="34" charset="0"/>
            </a:endParaRPr>
          </a:p>
          <a:p>
            <a:pPr algn="just"/>
            <a:r>
              <a:rPr lang="en-US" sz="2800" b="1" i="1" dirty="0">
                <a:solidFill>
                  <a:srgbClr val="C00000"/>
                </a:solidFill>
                <a:latin typeface="Arial" pitchFamily="34" charset="0"/>
                <a:cs typeface="Arial" pitchFamily="34" charset="0"/>
              </a:rPr>
              <a:t>Torsion</a:t>
            </a:r>
            <a:r>
              <a:rPr lang="en-US" sz="2800" b="1" dirty="0">
                <a:solidFill>
                  <a:srgbClr val="C00000"/>
                </a:solidFill>
                <a:latin typeface="Arial" pitchFamily="34" charset="0"/>
                <a:cs typeface="Arial" pitchFamily="34" charset="0"/>
              </a:rPr>
              <a:t> </a:t>
            </a:r>
            <a:r>
              <a:rPr lang="en-US" sz="2800" b="1" dirty="0">
                <a:latin typeface="Arial" pitchFamily="34" charset="0"/>
                <a:cs typeface="Arial" pitchFamily="34" charset="0"/>
              </a:rPr>
              <a:t>or torque results from twisting. If the two ends of a rod are turned in opposite directions, the rod is subjected to torsion.</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9144000" cy="6858000"/>
          </a:xfrm>
          <a:prstGeom prst="rect">
            <a:avLst/>
          </a:prstGeom>
          <a:solidFill>
            <a:schemeClr val="accent2"/>
          </a:solidFill>
        </p:spPr>
        <p:txBody>
          <a:bodyPr wrap="square" rtlCol="0">
            <a:spAutoFit/>
          </a:bodyPr>
          <a:lstStyle/>
          <a:p>
            <a:endParaRPr lang="en-US"/>
          </a:p>
        </p:txBody>
      </p:sp>
      <p:sp>
        <p:nvSpPr>
          <p:cNvPr id="4" name="TextBox 3"/>
          <p:cNvSpPr txBox="1"/>
          <p:nvPr/>
        </p:nvSpPr>
        <p:spPr>
          <a:xfrm>
            <a:off x="1143000" y="2515850"/>
            <a:ext cx="6858000" cy="1446550"/>
          </a:xfrm>
          <a:prstGeom prst="rect">
            <a:avLst/>
          </a:prstGeom>
          <a:noFill/>
        </p:spPr>
        <p:txBody>
          <a:bodyPr wrap="square" rtlCol="0">
            <a:spAutoFit/>
          </a:bodyPr>
          <a:lstStyle/>
          <a:p>
            <a:r>
              <a:rPr lang="en-US" sz="8800" dirty="0" smtClean="0">
                <a:latin typeface="Arial Black" panose="020B0A04020102020204" pitchFamily="34" charset="0"/>
              </a:rPr>
              <a:t>Thank You</a:t>
            </a:r>
            <a:endParaRPr lang="en-US" sz="8800" dirty="0">
              <a:latin typeface="Arial Black" panose="020B0A04020102020204" pitchFamily="34" charset="0"/>
            </a:endParaRPr>
          </a:p>
        </p:txBody>
      </p:sp>
    </p:spTree>
    <p:extLst>
      <p:ext uri="{BB962C8B-B14F-4D97-AF65-F5344CB8AC3E}">
        <p14:creationId xmlns:p14="http://schemas.microsoft.com/office/powerpoint/2010/main" val="4068698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777875" y="990600"/>
            <a:ext cx="7848600" cy="4832350"/>
          </a:xfrm>
          <a:prstGeom prst="rect">
            <a:avLst/>
          </a:prstGeom>
          <a:noFill/>
          <a:ln w="9525">
            <a:noFill/>
            <a:miter lim="800000"/>
            <a:headEnd/>
            <a:tailEnd/>
          </a:ln>
        </p:spPr>
        <p:txBody>
          <a:bodyPr>
            <a:spAutoFit/>
          </a:bodyPr>
          <a:lstStyle/>
          <a:p>
            <a:pPr algn="just"/>
            <a:r>
              <a:rPr lang="en-US" sz="2800" b="1" dirty="0">
                <a:latin typeface="Arial" pitchFamily="34" charset="0"/>
                <a:cs typeface="Arial" pitchFamily="34" charset="0"/>
              </a:rPr>
              <a:t>In the long run, we would like to be able to reconstruct the stress directions and stress magnitudes that once were active, based on the structures and microstructures they produced. </a:t>
            </a:r>
          </a:p>
          <a:p>
            <a:pPr algn="just"/>
            <a:endParaRPr lang="en-US" sz="2800" b="1" dirty="0">
              <a:latin typeface="Arial" pitchFamily="34" charset="0"/>
              <a:cs typeface="Arial" pitchFamily="34" charset="0"/>
            </a:endParaRPr>
          </a:p>
          <a:p>
            <a:pPr algn="just"/>
            <a:r>
              <a:rPr lang="en-US" sz="2800" b="1" dirty="0">
                <a:latin typeface="Arial" pitchFamily="34" charset="0"/>
                <a:cs typeface="Arial" pitchFamily="34" charset="0"/>
              </a:rPr>
              <a:t>Overall dynamic analysis is all about the interplay </a:t>
            </a:r>
            <a:r>
              <a:rPr lang="en-US" sz="2800" b="1" dirty="0" smtClean="0">
                <a:latin typeface="Arial" pitchFamily="34" charset="0"/>
                <a:cs typeface="Arial" pitchFamily="34" charset="0"/>
              </a:rPr>
              <a:t>between:</a:t>
            </a:r>
            <a:endParaRPr lang="en-US" sz="2800" b="1" dirty="0">
              <a:latin typeface="Arial" pitchFamily="34" charset="0"/>
              <a:cs typeface="Arial" pitchFamily="34" charset="0"/>
            </a:endParaRPr>
          </a:p>
          <a:p>
            <a:pPr algn="just"/>
            <a:endParaRPr lang="en-US" sz="2800" b="1" dirty="0">
              <a:latin typeface="Arial" pitchFamily="34" charset="0"/>
              <a:cs typeface="Arial" pitchFamily="34" charset="0"/>
            </a:endParaRPr>
          </a:p>
          <a:p>
            <a:pPr marL="914400" lvl="1" indent="-457200" algn="just">
              <a:buClr>
                <a:srgbClr val="FF0000"/>
              </a:buClr>
              <a:buFont typeface="Wingdings" panose="05000000000000000000" pitchFamily="2" charset="2"/>
              <a:buChar char="q"/>
            </a:pPr>
            <a:r>
              <a:rPr lang="en-US" sz="2800" b="1" dirty="0">
                <a:latin typeface="Arial" pitchFamily="34" charset="0"/>
                <a:cs typeface="Arial" pitchFamily="34" charset="0"/>
              </a:rPr>
              <a:t>the stresses that tend to deform, and </a:t>
            </a:r>
          </a:p>
          <a:p>
            <a:pPr marL="914400" lvl="1" indent="-457200" algn="just">
              <a:buClr>
                <a:srgbClr val="FF0000"/>
              </a:buClr>
              <a:buFont typeface="Wingdings" panose="05000000000000000000" pitchFamily="2" charset="2"/>
              <a:buChar char="q"/>
            </a:pPr>
            <a:r>
              <a:rPr lang="en-US" sz="2800" b="1" dirty="0">
                <a:latin typeface="Arial" pitchFamily="34" charset="0"/>
                <a:cs typeface="Arial" pitchFamily="34" charset="0"/>
              </a:rPr>
              <a:t>the strengths that tend to resist.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762000" y="2438400"/>
            <a:ext cx="7620000" cy="3970318"/>
          </a:xfrm>
          <a:prstGeom prst="rect">
            <a:avLst/>
          </a:prstGeom>
          <a:noFill/>
          <a:ln w="9525">
            <a:noFill/>
            <a:miter lim="800000"/>
            <a:headEnd/>
            <a:tailEnd/>
          </a:ln>
        </p:spPr>
        <p:txBody>
          <a:bodyPr wrap="square">
            <a:spAutoFit/>
          </a:bodyPr>
          <a:lstStyle/>
          <a:p>
            <a:pPr algn="just"/>
            <a:r>
              <a:rPr lang="en-US" sz="2800" b="1" dirty="0" smtClean="0">
                <a:latin typeface="Arial" panose="020B0604020202020204" pitchFamily="34" charset="0"/>
                <a:cs typeface="Arial" panose="020B0604020202020204" pitchFamily="34" charset="0"/>
              </a:rPr>
              <a:t>Force is classically defined as that which changes, or tends to change, the state of rest or state of motion of a body. </a:t>
            </a:r>
          </a:p>
          <a:p>
            <a:pPr algn="just"/>
            <a:endParaRPr lang="en-US" sz="2800" b="1" dirty="0" smtClean="0">
              <a:latin typeface="Arial" panose="020B0604020202020204" pitchFamily="34" charset="0"/>
              <a:cs typeface="Arial" panose="020B0604020202020204" pitchFamily="34" charset="0"/>
            </a:endParaRPr>
          </a:p>
          <a:p>
            <a:pPr marL="457200" indent="-457200" algn="just">
              <a:buClr>
                <a:srgbClr val="FF0000"/>
              </a:buClr>
              <a:buFont typeface="Wingdings" panose="05000000000000000000" pitchFamily="2" charset="2"/>
              <a:buChar char="q"/>
            </a:pPr>
            <a:r>
              <a:rPr lang="en-US" sz="2800" b="1" dirty="0" smtClean="0">
                <a:latin typeface="Arial" panose="020B0604020202020204" pitchFamily="34" charset="0"/>
                <a:cs typeface="Arial" panose="020B0604020202020204" pitchFamily="34" charset="0"/>
              </a:rPr>
              <a:t> Only a force can cause something to move that had been stationary. </a:t>
            </a:r>
          </a:p>
          <a:p>
            <a:pPr marL="457200" indent="-457200" algn="just">
              <a:buClr>
                <a:srgbClr val="FF0000"/>
              </a:buClr>
              <a:buFont typeface="Wingdings" panose="05000000000000000000" pitchFamily="2" charset="2"/>
              <a:buChar char="q"/>
            </a:pPr>
            <a:r>
              <a:rPr lang="en-US" sz="2800" b="1" dirty="0">
                <a:latin typeface="Arial" panose="020B0604020202020204" pitchFamily="34" charset="0"/>
                <a:cs typeface="Arial" panose="020B0604020202020204" pitchFamily="34" charset="0"/>
              </a:rPr>
              <a:t>Only a force can cause something to </a:t>
            </a:r>
            <a:r>
              <a:rPr lang="en-US" sz="2800" b="1" dirty="0" smtClean="0">
                <a:latin typeface="Arial" panose="020B0604020202020204" pitchFamily="34" charset="0"/>
                <a:cs typeface="Arial" panose="020B0604020202020204" pitchFamily="34" charset="0"/>
              </a:rPr>
              <a:t>change </a:t>
            </a:r>
            <a:r>
              <a:rPr lang="en-US" sz="2800" b="1" dirty="0">
                <a:latin typeface="Arial" panose="020B0604020202020204" pitchFamily="34" charset="0"/>
                <a:cs typeface="Arial" panose="020B0604020202020204" pitchFamily="34" charset="0"/>
              </a:rPr>
              <a:t>its speed. </a:t>
            </a:r>
          </a:p>
          <a:p>
            <a:pPr marL="457200" indent="-457200" algn="just">
              <a:buClr>
                <a:srgbClr val="FF0000"/>
              </a:buClr>
              <a:buFont typeface="Wingdings" panose="05000000000000000000" pitchFamily="2" charset="2"/>
              <a:buChar char="q"/>
            </a:pPr>
            <a:endParaRPr lang="en-US" sz="2800" b="1" dirty="0" smtClean="0"/>
          </a:p>
        </p:txBody>
      </p:sp>
      <p:sp>
        <p:nvSpPr>
          <p:cNvPr id="6147" name="TextBox 2"/>
          <p:cNvSpPr txBox="1">
            <a:spLocks noChangeArrowheads="1"/>
          </p:cNvSpPr>
          <p:nvPr/>
        </p:nvSpPr>
        <p:spPr bwMode="auto">
          <a:xfrm>
            <a:off x="2057400" y="828387"/>
            <a:ext cx="4365626" cy="523220"/>
          </a:xfrm>
          <a:prstGeom prst="rect">
            <a:avLst/>
          </a:prstGeom>
          <a:noFill/>
          <a:ln w="9525">
            <a:noFill/>
            <a:miter lim="800000"/>
            <a:headEnd/>
            <a:tailEnd/>
          </a:ln>
        </p:spPr>
        <p:txBody>
          <a:bodyPr wrap="square">
            <a:spAutoFit/>
          </a:bodyPr>
          <a:lstStyle/>
          <a:p>
            <a:r>
              <a:rPr lang="en-US" sz="2800" b="1" dirty="0">
                <a:solidFill>
                  <a:srgbClr val="FF0000"/>
                </a:solidFill>
                <a:latin typeface="Arial Black" panose="020B0A04020102020204" pitchFamily="34" charset="0"/>
              </a:rPr>
              <a:t>Forces and stresses</a:t>
            </a:r>
            <a:endParaRPr lang="en-US" sz="2800" dirty="0">
              <a:solidFill>
                <a:srgbClr val="FF0000"/>
              </a:solidFill>
              <a:latin typeface="Arial Black" panose="020B0A04020102020204" pitchFamily="34" charset="0"/>
            </a:endParaRPr>
          </a:p>
        </p:txBody>
      </p:sp>
      <p:sp>
        <p:nvSpPr>
          <p:cNvPr id="6148" name="TextBox 3"/>
          <p:cNvSpPr txBox="1">
            <a:spLocks noChangeArrowheads="1"/>
          </p:cNvSpPr>
          <p:nvPr/>
        </p:nvSpPr>
        <p:spPr bwMode="auto">
          <a:xfrm>
            <a:off x="762000" y="1752600"/>
            <a:ext cx="1592262" cy="523875"/>
          </a:xfrm>
          <a:prstGeom prst="rect">
            <a:avLst/>
          </a:prstGeom>
          <a:noFill/>
          <a:ln w="9525">
            <a:noFill/>
            <a:miter lim="800000"/>
            <a:headEnd/>
            <a:tailEnd/>
          </a:ln>
        </p:spPr>
        <p:txBody>
          <a:bodyPr wrap="square">
            <a:spAutoFit/>
          </a:bodyPr>
          <a:lstStyle/>
          <a:p>
            <a:r>
              <a:rPr lang="en-US" sz="2800" b="1" dirty="0">
                <a:solidFill>
                  <a:srgbClr val="FF0000"/>
                </a:solidFill>
                <a:latin typeface="Arial" panose="020B0604020202020204" pitchFamily="34" charset="0"/>
                <a:cs typeface="Arial" panose="020B0604020202020204" pitchFamily="34" charset="0"/>
              </a:rPr>
              <a:t>Forces</a:t>
            </a:r>
            <a:endParaRPr lang="en-US" sz="2800" dirty="0">
              <a:solidFill>
                <a:srgbClr val="FF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524000"/>
            <a:ext cx="7391400" cy="2523768"/>
          </a:xfrm>
          <a:prstGeom prst="rect">
            <a:avLst/>
          </a:prstGeom>
        </p:spPr>
        <p:txBody>
          <a:bodyPr wrap="square">
            <a:spAutoFit/>
          </a:bodyPr>
          <a:lstStyle/>
          <a:p>
            <a:pPr marL="457200" indent="-457200" algn="just">
              <a:buClr>
                <a:srgbClr val="FF0000"/>
              </a:buClr>
              <a:buFont typeface="Wingdings" panose="05000000000000000000" pitchFamily="2" charset="2"/>
              <a:buChar char="q"/>
            </a:pPr>
            <a:r>
              <a:rPr lang="en-US" sz="2800" b="1" dirty="0" smtClean="0">
                <a:latin typeface="Arial" panose="020B0604020202020204" pitchFamily="34" charset="0"/>
                <a:cs typeface="Arial" panose="020B0604020202020204" pitchFamily="34" charset="0"/>
              </a:rPr>
              <a:t>Only </a:t>
            </a:r>
            <a:r>
              <a:rPr lang="en-US" sz="2800" b="1" dirty="0">
                <a:latin typeface="Arial" panose="020B0604020202020204" pitchFamily="34" charset="0"/>
                <a:cs typeface="Arial" panose="020B0604020202020204" pitchFamily="34" charset="0"/>
              </a:rPr>
              <a:t>a force can cause something to </a:t>
            </a:r>
            <a:r>
              <a:rPr lang="en-US" sz="2800" b="1" dirty="0" smtClean="0">
                <a:latin typeface="Arial" panose="020B0604020202020204" pitchFamily="34" charset="0"/>
                <a:cs typeface="Arial" panose="020B0604020202020204" pitchFamily="34" charset="0"/>
              </a:rPr>
              <a:t>change   </a:t>
            </a:r>
            <a:r>
              <a:rPr lang="en-US" sz="2800" b="1" dirty="0">
                <a:latin typeface="Arial" panose="020B0604020202020204" pitchFamily="34" charset="0"/>
                <a:cs typeface="Arial" panose="020B0604020202020204" pitchFamily="34" charset="0"/>
              </a:rPr>
              <a:t>its course of travel.</a:t>
            </a:r>
          </a:p>
          <a:p>
            <a:pPr algn="just"/>
            <a:endParaRPr lang="en-US" b="1" dirty="0"/>
          </a:p>
          <a:p>
            <a:pPr algn="just"/>
            <a:r>
              <a:rPr lang="en-US" sz="2800" b="1" dirty="0">
                <a:solidFill>
                  <a:srgbClr val="FF0000"/>
                </a:solidFill>
                <a:latin typeface="Arial" panose="020B0604020202020204" pitchFamily="34" charset="0"/>
                <a:cs typeface="Arial" panose="020B0604020202020204" pitchFamily="34" charset="0"/>
              </a:rPr>
              <a:t>Translation</a:t>
            </a:r>
            <a:r>
              <a:rPr lang="en-US" sz="2800" b="1" dirty="0">
                <a:latin typeface="Arial" panose="020B0604020202020204" pitchFamily="34" charset="0"/>
                <a:cs typeface="Arial" panose="020B0604020202020204" pitchFamily="34" charset="0"/>
              </a:rPr>
              <a:t>, </a:t>
            </a:r>
            <a:r>
              <a:rPr lang="en-US" sz="2800" b="1" dirty="0">
                <a:solidFill>
                  <a:srgbClr val="FF0000"/>
                </a:solidFill>
                <a:latin typeface="Arial" panose="020B0604020202020204" pitchFamily="34" charset="0"/>
                <a:cs typeface="Arial" panose="020B0604020202020204" pitchFamily="34" charset="0"/>
              </a:rPr>
              <a:t>rotations</a:t>
            </a:r>
            <a:r>
              <a:rPr lang="en-US" sz="2800" b="1" dirty="0">
                <a:latin typeface="Arial" panose="020B0604020202020204" pitchFamily="34" charset="0"/>
                <a:cs typeface="Arial" panose="020B0604020202020204" pitchFamily="34" charset="0"/>
              </a:rPr>
              <a:t>, </a:t>
            </a:r>
            <a:r>
              <a:rPr lang="en-US" sz="2800" b="1" dirty="0">
                <a:solidFill>
                  <a:srgbClr val="FF0000"/>
                </a:solidFill>
                <a:latin typeface="Arial" panose="020B0604020202020204" pitchFamily="34" charset="0"/>
                <a:cs typeface="Arial" panose="020B0604020202020204" pitchFamily="34" charset="0"/>
              </a:rPr>
              <a:t>distortions</a:t>
            </a:r>
            <a:r>
              <a:rPr lang="en-US" sz="2800" b="1" dirty="0">
                <a:latin typeface="Arial" panose="020B0604020202020204" pitchFamily="34" charset="0"/>
                <a:cs typeface="Arial" panose="020B0604020202020204" pitchFamily="34" charset="0"/>
              </a:rPr>
              <a:t>, and </a:t>
            </a:r>
            <a:r>
              <a:rPr lang="en-US" sz="2800" b="1" dirty="0">
                <a:solidFill>
                  <a:srgbClr val="FF0000"/>
                </a:solidFill>
                <a:latin typeface="Arial" panose="020B0604020202020204" pitchFamily="34" charset="0"/>
                <a:cs typeface="Arial" panose="020B0604020202020204" pitchFamily="34" charset="0"/>
              </a:rPr>
              <a:t>dilations</a:t>
            </a:r>
            <a:r>
              <a:rPr lang="en-US" sz="2800" b="1" dirty="0">
                <a:latin typeface="Arial" panose="020B0604020202020204" pitchFamily="34" charset="0"/>
                <a:cs typeface="Arial" panose="020B0604020202020204" pitchFamily="34" charset="0"/>
              </a:rPr>
              <a:t> are responses of rocks to stress that are generated by forces. </a:t>
            </a:r>
          </a:p>
        </p:txBody>
      </p:sp>
    </p:spTree>
    <p:extLst>
      <p:ext uri="{BB962C8B-B14F-4D97-AF65-F5344CB8AC3E}">
        <p14:creationId xmlns:p14="http://schemas.microsoft.com/office/powerpoint/2010/main" val="465308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685800" y="1371600"/>
            <a:ext cx="7772400" cy="3385542"/>
          </a:xfrm>
          <a:prstGeom prst="rect">
            <a:avLst/>
          </a:prstGeom>
          <a:noFill/>
          <a:ln w="9525">
            <a:noFill/>
            <a:miter lim="800000"/>
            <a:headEnd/>
            <a:tailEnd/>
          </a:ln>
        </p:spPr>
        <p:txBody>
          <a:bodyPr wrap="square">
            <a:spAutoFit/>
          </a:bodyPr>
          <a:lstStyle/>
          <a:p>
            <a:pPr algn="just"/>
            <a:r>
              <a:rPr lang="en-US" sz="2800" b="1" dirty="0">
                <a:latin typeface="Arial" pitchFamily="34" charset="0"/>
                <a:cs typeface="Arial" pitchFamily="34" charset="0"/>
              </a:rPr>
              <a:t>Newton, through his </a:t>
            </a:r>
            <a:r>
              <a:rPr lang="en-US" sz="2800" b="1" i="1" dirty="0">
                <a:solidFill>
                  <a:srgbClr val="FF0000"/>
                </a:solidFill>
                <a:latin typeface="Arial" pitchFamily="34" charset="0"/>
                <a:cs typeface="Arial" pitchFamily="34" charset="0"/>
              </a:rPr>
              <a:t>first law of motion</a:t>
            </a:r>
            <a:r>
              <a:rPr lang="en-US" sz="2800" b="1" i="1" dirty="0">
                <a:latin typeface="Arial" pitchFamily="34" charset="0"/>
                <a:cs typeface="Arial" pitchFamily="34" charset="0"/>
              </a:rPr>
              <a:t>, </a:t>
            </a:r>
            <a:r>
              <a:rPr lang="en-US" sz="2800" b="1" dirty="0">
                <a:latin typeface="Arial" pitchFamily="34" charset="0"/>
                <a:cs typeface="Arial" pitchFamily="34" charset="0"/>
              </a:rPr>
              <a:t>describes the concept of force in this way: </a:t>
            </a:r>
          </a:p>
          <a:p>
            <a:pPr algn="just"/>
            <a:endParaRPr lang="en-US" sz="1600" b="1" dirty="0">
              <a:latin typeface="Arial" pitchFamily="34" charset="0"/>
              <a:cs typeface="Arial" pitchFamily="34" charset="0"/>
            </a:endParaRPr>
          </a:p>
          <a:p>
            <a:pPr algn="just"/>
            <a:r>
              <a:rPr lang="en-US" sz="2800" b="1" i="1" dirty="0">
                <a:latin typeface="Arial" pitchFamily="34" charset="0"/>
                <a:cs typeface="Arial" pitchFamily="34" charset="0"/>
              </a:rPr>
              <a:t>an object at rest will remain at rest and an object in motion will continue in motion with a constant velocity unless it experiences a net force, in which case it is caused to accelerate (or deaccelerate).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219200"/>
            <a:ext cx="7467600" cy="4462760"/>
          </a:xfrm>
          <a:prstGeom prst="rect">
            <a:avLst/>
          </a:prstGeom>
        </p:spPr>
        <p:txBody>
          <a:bodyPr wrap="square">
            <a:spAutoFit/>
          </a:bodyPr>
          <a:lstStyle/>
          <a:p>
            <a:pPr algn="just"/>
            <a:r>
              <a:rPr lang="en-US" sz="2800" b="1" dirty="0">
                <a:latin typeface="Arial" pitchFamily="34" charset="0"/>
                <a:cs typeface="Arial" pitchFamily="34" charset="0"/>
              </a:rPr>
              <a:t>A net force arises when forces are not balanced. </a:t>
            </a:r>
            <a:endParaRPr lang="en-US" sz="2800" b="1" dirty="0" smtClean="0">
              <a:latin typeface="Arial" pitchFamily="34" charset="0"/>
              <a:cs typeface="Arial" pitchFamily="34" charset="0"/>
            </a:endParaRPr>
          </a:p>
          <a:p>
            <a:pPr algn="just"/>
            <a:endParaRPr lang="en-US" sz="1600" b="1" dirty="0">
              <a:latin typeface="Arial" pitchFamily="34" charset="0"/>
              <a:cs typeface="Arial" pitchFamily="34" charset="0"/>
            </a:endParaRPr>
          </a:p>
          <a:p>
            <a:pPr algn="just"/>
            <a:r>
              <a:rPr lang="en-US" sz="2800" b="1" dirty="0" smtClean="0">
                <a:latin typeface="Arial" pitchFamily="34" charset="0"/>
                <a:cs typeface="Arial" pitchFamily="34" charset="0"/>
              </a:rPr>
              <a:t>In </a:t>
            </a:r>
            <a:r>
              <a:rPr lang="en-US" sz="2800" b="1" dirty="0">
                <a:latin typeface="Arial" pitchFamily="34" charset="0"/>
                <a:cs typeface="Arial" pitchFamily="34" charset="0"/>
              </a:rPr>
              <a:t>his </a:t>
            </a:r>
            <a:r>
              <a:rPr lang="en-US" sz="2800" b="1" i="1" dirty="0">
                <a:solidFill>
                  <a:srgbClr val="FF0000"/>
                </a:solidFill>
                <a:latin typeface="Arial" pitchFamily="34" charset="0"/>
                <a:cs typeface="Arial" pitchFamily="34" charset="0"/>
              </a:rPr>
              <a:t>second law of motion</a:t>
            </a:r>
            <a:r>
              <a:rPr lang="en-US" sz="2800" b="1" dirty="0">
                <a:latin typeface="Arial" pitchFamily="34" charset="0"/>
                <a:cs typeface="Arial" pitchFamily="34" charset="0"/>
              </a:rPr>
              <a:t>, Newton observed that </a:t>
            </a:r>
            <a:r>
              <a:rPr lang="en-US" sz="2800" b="1" dirty="0" smtClean="0">
                <a:latin typeface="Arial" pitchFamily="34" charset="0"/>
                <a:cs typeface="Arial" pitchFamily="34" charset="0"/>
              </a:rPr>
              <a:t>the: </a:t>
            </a:r>
          </a:p>
          <a:p>
            <a:pPr algn="just"/>
            <a:endParaRPr lang="en-US" sz="2800" b="1" dirty="0">
              <a:latin typeface="Arial" pitchFamily="34" charset="0"/>
              <a:cs typeface="Arial" pitchFamily="34" charset="0"/>
            </a:endParaRPr>
          </a:p>
          <a:p>
            <a:pPr marL="457200" indent="-457200" algn="just">
              <a:buClr>
                <a:srgbClr val="FF0000"/>
              </a:buClr>
              <a:buFont typeface="Wingdings" panose="05000000000000000000" pitchFamily="2" charset="2"/>
              <a:buChar char="q"/>
            </a:pPr>
            <a:r>
              <a:rPr lang="en-US" sz="2800" b="1" dirty="0">
                <a:latin typeface="Arial" pitchFamily="34" charset="0"/>
                <a:cs typeface="Arial" pitchFamily="34" charset="0"/>
              </a:rPr>
              <a:t>A</a:t>
            </a:r>
            <a:r>
              <a:rPr lang="en-US" sz="2800" b="1" dirty="0" smtClean="0">
                <a:latin typeface="Arial" pitchFamily="34" charset="0"/>
                <a:cs typeface="Arial" pitchFamily="34" charset="0"/>
              </a:rPr>
              <a:t>cceleration </a:t>
            </a:r>
            <a:r>
              <a:rPr lang="en-US" sz="2800" b="1" dirty="0">
                <a:latin typeface="Arial" pitchFamily="34" charset="0"/>
                <a:cs typeface="Arial" pitchFamily="34" charset="0"/>
              </a:rPr>
              <a:t>of an object is directly proportional to the net force on it, and </a:t>
            </a:r>
            <a:endParaRPr lang="en-US" sz="2800" b="1" dirty="0" smtClean="0">
              <a:latin typeface="Arial" pitchFamily="34" charset="0"/>
              <a:cs typeface="Arial" pitchFamily="34" charset="0"/>
            </a:endParaRPr>
          </a:p>
          <a:p>
            <a:pPr marL="285750" indent="-285750" algn="just">
              <a:buClr>
                <a:srgbClr val="FF0000"/>
              </a:buClr>
              <a:buFont typeface="Wingdings" panose="05000000000000000000" pitchFamily="2" charset="2"/>
              <a:buChar char="q"/>
            </a:pPr>
            <a:endParaRPr lang="en-US" sz="1600" b="1" dirty="0">
              <a:latin typeface="Arial" pitchFamily="34" charset="0"/>
              <a:cs typeface="Arial" pitchFamily="34" charset="0"/>
            </a:endParaRPr>
          </a:p>
          <a:p>
            <a:pPr marL="457200" indent="-457200" algn="just">
              <a:buClr>
                <a:srgbClr val="FF0000"/>
              </a:buClr>
              <a:buFont typeface="Wingdings" panose="05000000000000000000" pitchFamily="2" charset="2"/>
              <a:buChar char="q"/>
            </a:pPr>
            <a:r>
              <a:rPr lang="en-US" sz="2800" b="1" dirty="0" smtClean="0">
                <a:latin typeface="Arial" pitchFamily="34" charset="0"/>
                <a:cs typeface="Arial" pitchFamily="34" charset="0"/>
              </a:rPr>
              <a:t>inversely </a:t>
            </a:r>
            <a:r>
              <a:rPr lang="en-US" sz="2800" b="1" dirty="0">
                <a:latin typeface="Arial" pitchFamily="34" charset="0"/>
                <a:cs typeface="Arial" pitchFamily="34" charset="0"/>
              </a:rPr>
              <a:t>proportional to the mass of the object.</a:t>
            </a:r>
          </a:p>
        </p:txBody>
      </p:sp>
    </p:spTree>
    <p:extLst>
      <p:ext uri="{BB962C8B-B14F-4D97-AF65-F5344CB8AC3E}">
        <p14:creationId xmlns:p14="http://schemas.microsoft.com/office/powerpoint/2010/main" val="12978604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533400" y="762000"/>
            <a:ext cx="8229600" cy="5539978"/>
          </a:xfrm>
          <a:prstGeom prst="rect">
            <a:avLst/>
          </a:prstGeom>
          <a:noFill/>
          <a:ln w="9525">
            <a:noFill/>
            <a:miter lim="800000"/>
            <a:headEnd/>
            <a:tailEnd/>
          </a:ln>
        </p:spPr>
        <p:txBody>
          <a:bodyPr wrap="square">
            <a:spAutoFit/>
          </a:bodyPr>
          <a:lstStyle/>
          <a:p>
            <a:pPr algn="just"/>
            <a:r>
              <a:rPr lang="en-US" sz="2800" b="1" dirty="0">
                <a:latin typeface="Arial" panose="020B0604020202020204" pitchFamily="34" charset="0"/>
                <a:cs typeface="Arial" panose="020B0604020202020204" pitchFamily="34" charset="0"/>
              </a:rPr>
              <a:t>The definition of force is, in fact, based upon </a:t>
            </a:r>
            <a:r>
              <a:rPr lang="en-US" sz="2800" b="1" i="1" dirty="0">
                <a:latin typeface="Arial" panose="020B0604020202020204" pitchFamily="34" charset="0"/>
                <a:cs typeface="Arial" panose="020B0604020202020204" pitchFamily="34" charset="0"/>
              </a:rPr>
              <a:t>mass (m)</a:t>
            </a:r>
            <a:r>
              <a:rPr lang="en-US" sz="2800" b="1" dirty="0">
                <a:latin typeface="Arial" panose="020B0604020202020204" pitchFamily="34" charset="0"/>
                <a:cs typeface="Arial" panose="020B0604020202020204" pitchFamily="34" charset="0"/>
              </a:rPr>
              <a:t> and </a:t>
            </a:r>
            <a:r>
              <a:rPr lang="en-US" sz="2800" b="1" i="1" dirty="0">
                <a:latin typeface="Arial" panose="020B0604020202020204" pitchFamily="34" charset="0"/>
                <a:cs typeface="Arial" panose="020B0604020202020204" pitchFamily="34" charset="0"/>
              </a:rPr>
              <a:t>acceleration (a):</a:t>
            </a:r>
            <a:endParaRPr lang="en-US" sz="2800" b="1" dirty="0">
              <a:latin typeface="Arial" panose="020B0604020202020204" pitchFamily="34" charset="0"/>
              <a:cs typeface="Arial" panose="020B0604020202020204" pitchFamily="34" charset="0"/>
            </a:endParaRPr>
          </a:p>
          <a:p>
            <a:pPr algn="just"/>
            <a:r>
              <a:rPr lang="en-US" sz="2000" b="1" i="1" dirty="0">
                <a:latin typeface="Arial" panose="020B0604020202020204" pitchFamily="34" charset="0"/>
                <a:cs typeface="Arial" panose="020B0604020202020204" pitchFamily="34" charset="0"/>
              </a:rPr>
              <a:t> </a:t>
            </a:r>
            <a:endParaRPr lang="en-US" sz="2000" b="1" dirty="0">
              <a:latin typeface="Arial" panose="020B0604020202020204" pitchFamily="34" charset="0"/>
              <a:cs typeface="Arial" panose="020B0604020202020204" pitchFamily="34" charset="0"/>
            </a:endParaRPr>
          </a:p>
          <a:p>
            <a:pPr algn="just"/>
            <a:r>
              <a:rPr lang="en-US" sz="2800" b="1" dirty="0">
                <a:latin typeface="Arial" panose="020B0604020202020204" pitchFamily="34" charset="0"/>
                <a:cs typeface="Arial" panose="020B0604020202020204" pitchFamily="34" charset="0"/>
              </a:rPr>
              <a:t> 	</a:t>
            </a:r>
            <a:r>
              <a:rPr lang="en-US" sz="2800" b="1" dirty="0">
                <a:solidFill>
                  <a:srgbClr val="FF0000"/>
                </a:solidFill>
                <a:latin typeface="Arial" panose="020B0604020202020204" pitchFamily="34" charset="0"/>
                <a:cs typeface="Arial" panose="020B0604020202020204" pitchFamily="34" charset="0"/>
              </a:rPr>
              <a:t>Force = mass x acceleration</a:t>
            </a:r>
          </a:p>
          <a:p>
            <a:pPr algn="just"/>
            <a:r>
              <a:rPr lang="en-US" sz="2800" b="1" dirty="0">
                <a:solidFill>
                  <a:srgbClr val="FF0000"/>
                </a:solidFill>
                <a:latin typeface="Arial" panose="020B0604020202020204" pitchFamily="34" charset="0"/>
                <a:cs typeface="Arial" panose="020B0604020202020204" pitchFamily="34" charset="0"/>
              </a:rPr>
              <a:t>	</a:t>
            </a:r>
            <a:r>
              <a:rPr lang="en-US" sz="2800" b="1" i="1" dirty="0" smtClean="0">
                <a:solidFill>
                  <a:srgbClr val="FF0000"/>
                </a:solidFill>
                <a:latin typeface="Arial" panose="020B0604020202020204" pitchFamily="34" charset="0"/>
                <a:cs typeface="Arial" panose="020B0604020202020204" pitchFamily="34" charset="0"/>
              </a:rPr>
              <a:t>F </a:t>
            </a:r>
            <a:r>
              <a:rPr lang="en-US" sz="2800" b="1" dirty="0" smtClean="0">
                <a:solidFill>
                  <a:srgbClr val="FF0000"/>
                </a:solidFill>
                <a:latin typeface="Arial" panose="020B0604020202020204" pitchFamily="34" charset="0"/>
                <a:cs typeface="Arial" panose="020B0604020202020204" pitchFamily="34" charset="0"/>
              </a:rPr>
              <a:t>= </a:t>
            </a:r>
            <a:r>
              <a:rPr lang="en-US" sz="2800" b="1" dirty="0">
                <a:solidFill>
                  <a:srgbClr val="FF0000"/>
                </a:solidFill>
                <a:latin typeface="Arial" panose="020B0604020202020204" pitchFamily="34" charset="0"/>
                <a:cs typeface="Arial" panose="020B0604020202020204" pitchFamily="34" charset="0"/>
              </a:rPr>
              <a:t>ma</a:t>
            </a:r>
          </a:p>
          <a:p>
            <a:pPr algn="just"/>
            <a:endParaRPr lang="en-US" b="1" dirty="0">
              <a:latin typeface="Arial" panose="020B0604020202020204" pitchFamily="34" charset="0"/>
              <a:cs typeface="Arial" panose="020B0604020202020204" pitchFamily="34" charset="0"/>
            </a:endParaRPr>
          </a:p>
          <a:p>
            <a:pPr algn="just"/>
            <a:r>
              <a:rPr lang="en-US" sz="2800" b="1" dirty="0">
                <a:latin typeface="Arial" panose="020B0604020202020204" pitchFamily="34" charset="0"/>
                <a:cs typeface="Arial" panose="020B0604020202020204" pitchFamily="34" charset="0"/>
              </a:rPr>
              <a:t>Mass and acceleration are reciprocal.</a:t>
            </a:r>
          </a:p>
          <a:p>
            <a:pPr algn="just"/>
            <a:r>
              <a:rPr lang="en-US" sz="2000" b="1" dirty="0">
                <a:latin typeface="Arial" panose="020B0604020202020204" pitchFamily="34" charset="0"/>
                <a:cs typeface="Arial" panose="020B0604020202020204" pitchFamily="34" charset="0"/>
              </a:rPr>
              <a:t> </a:t>
            </a:r>
          </a:p>
          <a:p>
            <a:pPr algn="just"/>
            <a:r>
              <a:rPr lang="en-US" sz="2800" b="1" dirty="0">
                <a:latin typeface="Arial" panose="020B0604020202020204" pitchFamily="34" charset="0"/>
                <a:cs typeface="Arial" panose="020B0604020202020204" pitchFamily="34" charset="0"/>
              </a:rPr>
              <a:t>	M</a:t>
            </a:r>
            <a:r>
              <a:rPr lang="en-US" sz="2800" b="1" baseline="-25000" dirty="0">
                <a:latin typeface="Arial" panose="020B0604020202020204" pitchFamily="34" charset="0"/>
                <a:cs typeface="Arial" panose="020B0604020202020204" pitchFamily="34" charset="0"/>
              </a:rPr>
              <a:t>1</a:t>
            </a:r>
            <a:r>
              <a:rPr lang="en-US" sz="2800" b="1" dirty="0">
                <a:latin typeface="Arial" panose="020B0604020202020204" pitchFamily="34" charset="0"/>
                <a:cs typeface="Arial" panose="020B0604020202020204" pitchFamily="34" charset="0"/>
              </a:rPr>
              <a:t>a</a:t>
            </a:r>
            <a:r>
              <a:rPr lang="en-US" sz="2800" b="1" baseline="-25000" dirty="0">
                <a:latin typeface="Arial" panose="020B0604020202020204" pitchFamily="34" charset="0"/>
                <a:cs typeface="Arial" panose="020B0604020202020204" pitchFamily="34" charset="0"/>
              </a:rPr>
              <a:t>1</a:t>
            </a:r>
            <a:r>
              <a:rPr lang="en-US" sz="2800" b="1" dirty="0">
                <a:latin typeface="Arial" panose="020B0604020202020204" pitchFamily="34" charset="0"/>
                <a:cs typeface="Arial" panose="020B0604020202020204" pitchFamily="34" charset="0"/>
              </a:rPr>
              <a:t> = m</a:t>
            </a:r>
            <a:r>
              <a:rPr lang="en-US" sz="2800" b="1" baseline="-25000" dirty="0">
                <a:latin typeface="Arial" panose="020B0604020202020204" pitchFamily="34" charset="0"/>
                <a:cs typeface="Arial" panose="020B0604020202020204" pitchFamily="34" charset="0"/>
              </a:rPr>
              <a:t>2</a:t>
            </a:r>
            <a:r>
              <a:rPr lang="en-US" sz="2800" b="1" dirty="0">
                <a:latin typeface="Arial" panose="020B0604020202020204" pitchFamily="34" charset="0"/>
                <a:cs typeface="Arial" panose="020B0604020202020204" pitchFamily="34" charset="0"/>
              </a:rPr>
              <a:t>a</a:t>
            </a:r>
            <a:r>
              <a:rPr lang="en-US" sz="2800" b="1" baseline="-25000" dirty="0">
                <a:latin typeface="Arial" panose="020B0604020202020204" pitchFamily="34" charset="0"/>
                <a:cs typeface="Arial" panose="020B0604020202020204" pitchFamily="34" charset="0"/>
              </a:rPr>
              <a:t>2</a:t>
            </a:r>
            <a:endParaRPr lang="en-US" sz="2800" b="1" dirty="0">
              <a:latin typeface="Arial" panose="020B0604020202020204" pitchFamily="34" charset="0"/>
              <a:cs typeface="Arial" panose="020B0604020202020204" pitchFamily="34" charset="0"/>
            </a:endParaRPr>
          </a:p>
          <a:p>
            <a:pPr algn="just"/>
            <a:r>
              <a:rPr lang="en-US" sz="1600" b="1" baseline="-25000" dirty="0">
                <a:latin typeface="Arial" panose="020B0604020202020204" pitchFamily="34" charset="0"/>
                <a:cs typeface="Arial" panose="020B0604020202020204" pitchFamily="34" charset="0"/>
              </a:rPr>
              <a:t> </a:t>
            </a:r>
            <a:endParaRPr lang="en-US" sz="1600" b="1" dirty="0">
              <a:latin typeface="Arial" panose="020B0604020202020204" pitchFamily="34" charset="0"/>
              <a:cs typeface="Arial" panose="020B0604020202020204" pitchFamily="34" charset="0"/>
            </a:endParaRPr>
          </a:p>
          <a:p>
            <a:pPr algn="just"/>
            <a:r>
              <a:rPr lang="en-US" sz="2800" b="1" dirty="0">
                <a:latin typeface="Arial" panose="020B0604020202020204" pitchFamily="34" charset="0"/>
                <a:cs typeface="Arial" panose="020B0604020202020204" pitchFamily="34" charset="0"/>
              </a:rPr>
              <a:t>Thus, if a given force accelerates a 1 kg object by 3 m/s</a:t>
            </a:r>
            <a:r>
              <a:rPr lang="en-US" sz="2800" b="1" baseline="30000" dirty="0">
                <a:latin typeface="Arial" panose="020B0604020202020204" pitchFamily="34" charset="0"/>
                <a:cs typeface="Arial" panose="020B0604020202020204" pitchFamily="34" charset="0"/>
              </a:rPr>
              <a:t>2</a:t>
            </a:r>
            <a:r>
              <a:rPr lang="en-US" sz="2800" b="1" dirty="0">
                <a:latin typeface="Arial" panose="020B0604020202020204" pitchFamily="34" charset="0"/>
                <a:cs typeface="Arial" panose="020B0604020202020204" pitchFamily="34" charset="0"/>
              </a:rPr>
              <a:t>, it will accelerate a 2 kg object by 1.5 m/s</a:t>
            </a:r>
            <a:r>
              <a:rPr lang="en-US" sz="2800" b="1" baseline="30000" dirty="0">
                <a:latin typeface="Arial" panose="020B0604020202020204" pitchFamily="34" charset="0"/>
                <a:cs typeface="Arial" panose="020B0604020202020204" pitchFamily="34" charset="0"/>
              </a:rPr>
              <a:t>2</a:t>
            </a:r>
            <a:r>
              <a:rPr lang="en-US" sz="2800" b="1" dirty="0">
                <a:latin typeface="Arial" panose="020B0604020202020204" pitchFamily="34" charset="0"/>
                <a:cs typeface="Arial" panose="020B0604020202020204" pitchFamily="34" charset="0"/>
              </a:rPr>
              <a:t>, for:</a:t>
            </a:r>
          </a:p>
          <a:p>
            <a:pPr algn="just"/>
            <a:r>
              <a:rPr lang="en-US" sz="2800" b="1" dirty="0">
                <a:latin typeface="Arial" panose="020B0604020202020204" pitchFamily="34" charset="0"/>
                <a:cs typeface="Arial" panose="020B0604020202020204" pitchFamily="34" charset="0"/>
              </a:rPr>
              <a:t>1 kg x 3 m/s</a:t>
            </a:r>
            <a:r>
              <a:rPr lang="en-US" sz="2800" b="1" baseline="30000" dirty="0">
                <a:latin typeface="Arial" panose="020B0604020202020204" pitchFamily="34" charset="0"/>
                <a:cs typeface="Arial" panose="020B0604020202020204" pitchFamily="34" charset="0"/>
              </a:rPr>
              <a:t>2</a:t>
            </a:r>
            <a:r>
              <a:rPr lang="en-US" sz="2800" b="1" dirty="0">
                <a:latin typeface="Arial" panose="020B0604020202020204" pitchFamily="34" charset="0"/>
                <a:cs typeface="Arial" panose="020B0604020202020204" pitchFamily="34" charset="0"/>
              </a:rPr>
              <a:t> = 2 kg x 1.5 m/s</a:t>
            </a:r>
            <a:r>
              <a:rPr lang="en-US" sz="2800" b="1" baseline="30000" dirty="0">
                <a:latin typeface="Arial" panose="020B0604020202020204" pitchFamily="34" charset="0"/>
                <a:cs typeface="Arial" panose="020B0604020202020204" pitchFamily="34" charset="0"/>
              </a:rPr>
              <a:t>2</a:t>
            </a:r>
            <a:endParaRPr lang="en-US" sz="2800"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1703</Words>
  <Application>Microsoft Office PowerPoint</Application>
  <PresentationFormat>On-screen Show (4:3)</PresentationFormat>
  <Paragraphs>190</Paragraphs>
  <Slides>35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Arial Black</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Bishal Nath Upreti</dc:creator>
  <cp:lastModifiedBy>ALBERT</cp:lastModifiedBy>
  <cp:revision>13</cp:revision>
  <dcterms:created xsi:type="dcterms:W3CDTF">2015-10-28T01:33:25Z</dcterms:created>
  <dcterms:modified xsi:type="dcterms:W3CDTF">2019-04-09T16:10:36Z</dcterms:modified>
</cp:coreProperties>
</file>