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350" r:id="rId2"/>
    <p:sldId id="257" r:id="rId3"/>
    <p:sldId id="258" r:id="rId4"/>
    <p:sldId id="35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59" d="100"/>
          <a:sy n="59" d="100"/>
        </p:scale>
        <p:origin x="-1590" y="-7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87FB96-19C2-4EB2-886C-6FC687EA5B3F}" type="datetimeFigureOut">
              <a:rPr lang="en-US" smtClean="0"/>
              <a:t>05-Jul-16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CDB56F-746A-438F-9C3A-8C03E61D7AAF}"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A082C-35BB-7041-A24B-6C80AA85992B}" type="slidenum">
              <a:rPr lang="en-US"/>
              <a:pPr/>
              <a:t>2</a:t>
            </a:fld>
            <a:endParaRPr lang="en-US"/>
          </a:p>
        </p:txBody>
      </p:sp>
      <p:sp>
        <p:nvSpPr>
          <p:cNvPr id="112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2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971438-6166-6044-A403-BD69F7C6ECFC}" type="slidenum">
              <a:rPr lang="en-US"/>
              <a:pPr/>
              <a:t>12</a:t>
            </a:fld>
            <a:endParaRPr lang="en-US"/>
          </a:p>
        </p:txBody>
      </p:sp>
      <p:sp>
        <p:nvSpPr>
          <p:cNvPr id="317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A50DB4-2153-3144-8148-6478D725469E}" type="slidenum">
              <a:rPr lang="en-US"/>
              <a:pPr/>
              <a:t>13</a:t>
            </a:fld>
            <a:endParaRPr lang="en-US"/>
          </a:p>
        </p:txBody>
      </p:sp>
      <p:sp>
        <p:nvSpPr>
          <p:cNvPr id="234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4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94DB09-43D8-D547-8E5F-5DD01239F0BE}" type="slidenum">
              <a:rPr lang="en-US"/>
              <a:pPr/>
              <a:t>14</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D66DB6-D8A0-0D48-9418-7AD54D5BB0C8}" type="slidenum">
              <a:rPr lang="en-US"/>
              <a:pPr/>
              <a:t>15</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0823D6-77A6-1E40-BDC2-9C751DCB80B6}" type="slidenum">
              <a:rPr lang="en-US"/>
              <a:pPr/>
              <a:t>16</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8961F3B-ECF0-0948-8586-0E3654720316}" type="slidenum">
              <a:rPr lang="en-US"/>
              <a:pPr/>
              <a:t>17</a:t>
            </a:fld>
            <a:endParaRPr lang="en-US"/>
          </a:p>
        </p:txBody>
      </p:sp>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6444BB-18B8-494B-AA19-D8AEBA2F16FF}" type="slidenum">
              <a:rPr lang="en-US"/>
              <a:pPr/>
              <a:t>18</a:t>
            </a:fld>
            <a:endParaRPr lang="en-US"/>
          </a:p>
        </p:txBody>
      </p:sp>
      <p:sp>
        <p:nvSpPr>
          <p:cNvPr id="4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BB6513E-EA3B-A541-91ED-99D185D2B920}" type="slidenum">
              <a:rPr lang="en-US" sz="1200"/>
              <a:pPr/>
              <a:t>19</a:t>
            </a:fld>
            <a:endParaRPr lang="en-US" sz="1200"/>
          </a:p>
        </p:txBody>
      </p:sp>
      <p:sp>
        <p:nvSpPr>
          <p:cNvPr id="3420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52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A02BDF-A16D-1D42-B322-99F093C301B1}" type="slidenum">
              <a:rPr lang="en-US"/>
              <a:pPr/>
              <a:t>21</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72EE3E-F5C6-094E-B88F-798C7FF8A5BC}" type="slidenum">
              <a:rPr lang="en-US"/>
              <a:pPr/>
              <a:t>22</a:t>
            </a:fld>
            <a:endParaRPr lang="en-US"/>
          </a:p>
        </p:txBody>
      </p:sp>
      <p:sp>
        <p:nvSpPr>
          <p:cNvPr id="5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69751B1-CBE3-9843-843F-A2EE828A5030}" type="slidenum">
              <a:rPr lang="en-US"/>
              <a:pPr/>
              <a:t>3</a:t>
            </a:fld>
            <a:endParaRPr lang="en-US"/>
          </a:p>
        </p:txBody>
      </p:sp>
      <p:sp>
        <p:nvSpPr>
          <p:cNvPr id="13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78F8AE6-09A9-E24C-9FB1-6E895F86416F}" type="slidenum">
              <a:rPr lang="en-US"/>
              <a:pPr/>
              <a:t>23</a:t>
            </a:fld>
            <a:endParaRPr lang="en-US"/>
          </a:p>
        </p:txBody>
      </p:sp>
      <p:sp>
        <p:nvSpPr>
          <p:cNvPr id="747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47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ADBC0C4-C590-5548-9972-0F12A068DB6F}" type="slidenum">
              <a:rPr lang="en-US"/>
              <a:pPr/>
              <a:t>24</a:t>
            </a:fld>
            <a:endParaRPr lang="en-US"/>
          </a:p>
        </p:txBody>
      </p:sp>
      <p:sp>
        <p:nvSpPr>
          <p:cNvPr id="5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45FEDD6-1552-3C46-95BA-52CB5632D833}" type="slidenum">
              <a:rPr lang="en-US"/>
              <a:pPr/>
              <a:t>25</a:t>
            </a:fld>
            <a:endParaRPr lang="en-US"/>
          </a:p>
        </p:txBody>
      </p:sp>
      <p:sp>
        <p:nvSpPr>
          <p:cNvPr id="5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FEACB4C-2903-1247-B162-72216E3A7E50}" type="slidenum">
              <a:rPr lang="en-US"/>
              <a:pPr/>
              <a:t>26</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AE2A66F-FE40-0E40-9FAC-B2D9CAC6DC73}" type="slidenum">
              <a:rPr lang="en-US"/>
              <a:pPr/>
              <a:t>27</a:t>
            </a:fld>
            <a:endParaRPr lang="en-US"/>
          </a:p>
        </p:txBody>
      </p:sp>
      <p:sp>
        <p:nvSpPr>
          <p:cNvPr id="624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24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F85F8B-E018-7948-B411-66C4C3F88F79}" type="slidenum">
              <a:rPr lang="en-US"/>
              <a:pPr/>
              <a:t>28</a:t>
            </a:fld>
            <a:endParaRPr lang="en-US"/>
          </a:p>
        </p:txBody>
      </p:sp>
      <p:sp>
        <p:nvSpPr>
          <p:cNvPr id="645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45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E5BB15D-0EDE-AE46-A21C-09BE971B9B90}" type="slidenum">
              <a:rPr lang="en-US"/>
              <a:pPr/>
              <a:t>30</a:t>
            </a:fld>
            <a:endParaRPr lang="en-US"/>
          </a:p>
        </p:txBody>
      </p:sp>
      <p:sp>
        <p:nvSpPr>
          <p:cNvPr id="6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946063-402C-0C4E-818B-DE078C5372F0}" type="slidenum">
              <a:rPr lang="en-US"/>
              <a:pPr/>
              <a:t>31</a:t>
            </a:fld>
            <a:endParaRPr lang="en-US"/>
          </a:p>
        </p:txBody>
      </p:sp>
      <p:sp>
        <p:nvSpPr>
          <p:cNvPr id="52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4586E1-0986-D249-813D-DFBA37013D13}" type="slidenum">
              <a:rPr lang="en-US"/>
              <a:pPr/>
              <a:t>32</a:t>
            </a:fld>
            <a:endParaRPr lang="en-US"/>
          </a:p>
        </p:txBody>
      </p:sp>
      <p:sp>
        <p:nvSpPr>
          <p:cNvPr id="54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91898D-DB96-1840-B247-20EC17542379}" type="slidenum">
              <a:rPr lang="en-US"/>
              <a:pPr/>
              <a:t>33</a:t>
            </a:fld>
            <a:endParaRPr lang="en-US"/>
          </a:p>
        </p:txBody>
      </p:sp>
      <p:sp>
        <p:nvSpPr>
          <p:cNvPr id="686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86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5F407F-BCB0-BE44-A60A-1DEB9A1E558C}" type="slidenum">
              <a:rPr lang="en-US"/>
              <a:pPr/>
              <a:t>5</a:t>
            </a:fld>
            <a:endParaRPr lang="en-US"/>
          </a:p>
        </p:txBody>
      </p:sp>
      <p:sp>
        <p:nvSpPr>
          <p:cNvPr id="194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94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85656-D8AA-DD46-8D2C-2EEF7999953B}" type="slidenum">
              <a:rPr lang="en-US"/>
              <a:pPr/>
              <a:t>34</a:t>
            </a:fld>
            <a:endParaRPr lang="en-US"/>
          </a:p>
        </p:txBody>
      </p:sp>
      <p:sp>
        <p:nvSpPr>
          <p:cNvPr id="665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65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8C883F-FF28-5542-A97E-FAA090E240E7}" type="slidenum">
              <a:rPr lang="en-US"/>
              <a:pPr/>
              <a:t>35</a:t>
            </a:fld>
            <a:endParaRPr lang="en-US"/>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068A6AE-5B47-3349-8665-347EC80AF2B1}" type="slidenum">
              <a:rPr lang="en-US"/>
              <a:pPr/>
              <a:t>36</a:t>
            </a:fld>
            <a:endParaRPr lang="en-US"/>
          </a:p>
        </p:txBody>
      </p:sp>
      <p:sp>
        <p:nvSpPr>
          <p:cNvPr id="706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06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B880BF-BEF0-2947-A37C-6465D95B120E}" type="slidenum">
              <a:rPr lang="en-US"/>
              <a:pPr/>
              <a:t>37</a:t>
            </a:fld>
            <a:endParaRPr lang="en-US"/>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EF599B4-FF09-C34B-B2F8-789E956925C8}" type="slidenum">
              <a:rPr lang="en-US"/>
              <a:pPr/>
              <a:t>38</a:t>
            </a:fld>
            <a:endParaRPr lang="en-US"/>
          </a:p>
        </p:txBody>
      </p:sp>
      <p:sp>
        <p:nvSpPr>
          <p:cNvPr id="768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68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50EC84-3E66-7A44-AA23-541D97C406A8}" type="slidenum">
              <a:rPr lang="en-US"/>
              <a:pPr/>
              <a:t>39</a:t>
            </a:fld>
            <a:endParaRPr lang="en-US"/>
          </a:p>
        </p:txBody>
      </p:sp>
      <p:sp>
        <p:nvSpPr>
          <p:cNvPr id="788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88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255C23-9BE4-E945-B48C-110F132E263C}" type="slidenum">
              <a:rPr lang="en-US"/>
              <a:pPr/>
              <a:t>40</a:t>
            </a:fld>
            <a:endParaRPr lang="en-US"/>
          </a:p>
        </p:txBody>
      </p:sp>
      <p:sp>
        <p:nvSpPr>
          <p:cNvPr id="972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972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B31785-F261-EE49-8FA8-C39CE29F7929}" type="slidenum">
              <a:rPr lang="en-US"/>
              <a:pPr/>
              <a:t>41</a:t>
            </a:fld>
            <a:endParaRPr lang="en-US"/>
          </a:p>
        </p:txBody>
      </p:sp>
      <p:sp>
        <p:nvSpPr>
          <p:cNvPr id="808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08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9B5F20F-2326-0748-AD08-6D45934C47C7}" type="slidenum">
              <a:rPr lang="en-US"/>
              <a:pPr/>
              <a:t>42</a:t>
            </a:fld>
            <a:endParaRPr lang="en-US"/>
          </a:p>
        </p:txBody>
      </p:sp>
      <p:sp>
        <p:nvSpPr>
          <p:cNvPr id="829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29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0CBC99-5021-8A48-A975-D35EE835DFD8}" type="slidenum">
              <a:rPr lang="en-US"/>
              <a:pPr/>
              <a:t>43</a:t>
            </a:fld>
            <a:endParaRPr lang="en-US"/>
          </a:p>
        </p:txBody>
      </p:sp>
      <p:sp>
        <p:nvSpPr>
          <p:cNvPr id="849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49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0707E2-64BC-744B-84B7-2B43D037DD35}" type="slidenum">
              <a:rPr lang="en-US"/>
              <a:pPr/>
              <a:t>6</a:t>
            </a:fld>
            <a:endParaRPr lang="en-US"/>
          </a:p>
        </p:txBody>
      </p:sp>
      <p:sp>
        <p:nvSpPr>
          <p:cNvPr id="21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2D850-3471-F546-AC8F-FFCB8D6B4405}" type="slidenum">
              <a:rPr lang="en-US"/>
              <a:pPr/>
              <a:t>44</a:t>
            </a:fld>
            <a:endParaRPr lang="en-US"/>
          </a:p>
        </p:txBody>
      </p:sp>
      <p:sp>
        <p:nvSpPr>
          <p:cNvPr id="870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1C828F-1820-4E45-91E6-62A0980747DB}" type="slidenum">
              <a:rPr lang="en-US"/>
              <a:pPr/>
              <a:t>45</a:t>
            </a:fld>
            <a:endParaRPr lang="en-US"/>
          </a:p>
        </p:txBody>
      </p:sp>
      <p:sp>
        <p:nvSpPr>
          <p:cNvPr id="890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90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EEE4DFC-52F0-FB48-B0D8-BC4C05EE7842}" type="slidenum">
              <a:rPr lang="en-US"/>
              <a:pPr/>
              <a:t>46</a:t>
            </a:fld>
            <a:endParaRPr lang="en-US"/>
          </a:p>
        </p:txBody>
      </p:sp>
      <p:sp>
        <p:nvSpPr>
          <p:cNvPr id="21504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51ACA6-633F-6B42-89F3-5CD8099115FB}" type="slidenum">
              <a:rPr lang="en-US"/>
              <a:pPr/>
              <a:t>47</a:t>
            </a:fld>
            <a:endParaRPr lang="en-US"/>
          </a:p>
        </p:txBody>
      </p:sp>
      <p:sp>
        <p:nvSpPr>
          <p:cNvPr id="1075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75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E28289-9EAB-A14A-BA03-3C66C1ABFDF0}" type="slidenum">
              <a:rPr lang="en-US"/>
              <a:pPr/>
              <a:t>48</a:t>
            </a:fld>
            <a:endParaRPr lang="en-US"/>
          </a:p>
        </p:txBody>
      </p:sp>
      <p:sp>
        <p:nvSpPr>
          <p:cNvPr id="246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467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A9A409-ED6D-3042-95AC-37826F0EE195}" type="slidenum">
              <a:rPr lang="en-US"/>
              <a:pPr/>
              <a:t>49</a:t>
            </a:fld>
            <a:endParaRPr lang="en-US"/>
          </a:p>
        </p:txBody>
      </p:sp>
      <p:sp>
        <p:nvSpPr>
          <p:cNvPr id="1095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095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B75C1C-400D-1546-A37F-D9862224E3F7}" type="slidenum">
              <a:rPr lang="en-US"/>
              <a:pPr/>
              <a:t>50</a:t>
            </a:fld>
            <a:endParaRPr lang="en-US"/>
          </a:p>
        </p:txBody>
      </p:sp>
      <p:sp>
        <p:nvSpPr>
          <p:cNvPr id="249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49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17446E-3997-0A49-80DF-816A345E4063}" type="slidenum">
              <a:rPr lang="en-US"/>
              <a:pPr/>
              <a:t>51</a:t>
            </a:fld>
            <a:endParaRPr lang="en-US"/>
          </a:p>
        </p:txBody>
      </p:sp>
      <p:sp>
        <p:nvSpPr>
          <p:cNvPr id="1136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36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D7A259B-66B2-FB48-A1BB-064EF04634BA}" type="slidenum">
              <a:rPr lang="en-US"/>
              <a:pPr/>
              <a:t>52</a:t>
            </a:fld>
            <a:endParaRPr lang="en-US"/>
          </a:p>
        </p:txBody>
      </p:sp>
      <p:sp>
        <p:nvSpPr>
          <p:cNvPr id="2529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29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FE072F-B14A-B548-A1E9-F945669D35A9}" type="slidenum">
              <a:rPr lang="en-US"/>
              <a:pPr/>
              <a:t>53</a:t>
            </a:fld>
            <a:endParaRPr lang="en-US"/>
          </a:p>
        </p:txBody>
      </p:sp>
      <p:sp>
        <p:nvSpPr>
          <p:cNvPr id="1157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57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E910F89-69D7-584B-8041-ADBAE38F73AF}" type="slidenum">
              <a:rPr lang="en-US"/>
              <a:pPr/>
              <a:t>7</a:t>
            </a:fld>
            <a:endParaRPr lang="en-US"/>
          </a:p>
        </p:txBody>
      </p:sp>
      <p:sp>
        <p:nvSpPr>
          <p:cNvPr id="276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76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124413-84B0-A649-8122-4DF4833B4ED2}" type="slidenum">
              <a:rPr lang="en-US"/>
              <a:pPr/>
              <a:t>54</a:t>
            </a:fld>
            <a:endParaRPr lang="en-US"/>
          </a:p>
        </p:txBody>
      </p:sp>
      <p:sp>
        <p:nvSpPr>
          <p:cNvPr id="1198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98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97ADAC-F54B-9B43-8A57-CE4C931537E5}" type="slidenum">
              <a:rPr lang="en-US"/>
              <a:pPr/>
              <a:t>55</a:t>
            </a:fld>
            <a:endParaRPr lang="en-US"/>
          </a:p>
        </p:txBody>
      </p:sp>
      <p:sp>
        <p:nvSpPr>
          <p:cNvPr id="1218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578B7A-FC79-8D4A-BFD1-6CAFD557A68F}" type="slidenum">
              <a:rPr lang="en-US"/>
              <a:pPr/>
              <a:t>56</a:t>
            </a:fld>
            <a:endParaRPr lang="en-US"/>
          </a:p>
        </p:txBody>
      </p:sp>
      <p:sp>
        <p:nvSpPr>
          <p:cNvPr id="1239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036A74-603C-5F47-AB4C-8FCBDDECF1DD}" type="slidenum">
              <a:rPr lang="en-US"/>
              <a:pPr/>
              <a:t>58</a:t>
            </a:fld>
            <a:endParaRPr lang="en-US"/>
          </a:p>
        </p:txBody>
      </p:sp>
      <p:sp>
        <p:nvSpPr>
          <p:cNvPr id="1280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BABA1F-BDCB-A348-ACE5-E2CC1D3E66EE}" type="slidenum">
              <a:rPr lang="en-US"/>
              <a:pPr/>
              <a:t>59</a:t>
            </a:fld>
            <a:endParaRPr lang="en-US"/>
          </a:p>
        </p:txBody>
      </p:sp>
      <p:sp>
        <p:nvSpPr>
          <p:cNvPr id="186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6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B89FFA-A01C-944B-A73D-D2C36BD00D65}" type="slidenum">
              <a:rPr lang="en-US"/>
              <a:pPr/>
              <a:t>60</a:t>
            </a:fld>
            <a:endParaRPr lang="en-US"/>
          </a:p>
        </p:txBody>
      </p:sp>
      <p:sp>
        <p:nvSpPr>
          <p:cNvPr id="20685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981E48-4233-D740-AFFE-95C5B2FFACBE}" type="slidenum">
              <a:rPr lang="en-US"/>
              <a:pPr/>
              <a:t>61</a:t>
            </a:fld>
            <a:endParaRPr lang="en-US"/>
          </a:p>
        </p:txBody>
      </p:sp>
      <p:sp>
        <p:nvSpPr>
          <p:cNvPr id="2549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49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CF21A67-5D93-9C4F-B0F7-80A41B995C20}" type="slidenum">
              <a:rPr lang="en-US"/>
              <a:pPr/>
              <a:t>62</a:t>
            </a:fld>
            <a:endParaRPr lang="en-US"/>
          </a:p>
        </p:txBody>
      </p:sp>
      <p:sp>
        <p:nvSpPr>
          <p:cNvPr id="205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05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DC9B04-0B6F-F649-A54F-6F7975A218B9}" type="slidenum">
              <a:rPr lang="en-US"/>
              <a:pPr/>
              <a:t>63</a:t>
            </a:fld>
            <a:endParaRPr lang="en-US"/>
          </a:p>
        </p:txBody>
      </p:sp>
      <p:sp>
        <p:nvSpPr>
          <p:cNvPr id="188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88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64AC5-CA89-BD4B-9C2C-EF514A0FA04F}" type="slidenum">
              <a:rPr lang="en-US"/>
              <a:pPr/>
              <a:t>64</a:t>
            </a:fld>
            <a:endParaRPr lang="en-US"/>
          </a:p>
        </p:txBody>
      </p:sp>
      <p:sp>
        <p:nvSpPr>
          <p:cNvPr id="228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FF9002-F6BF-6541-B58D-08B904AC30C8}" type="slidenum">
              <a:rPr lang="en-US"/>
              <a:pPr/>
              <a:t>8</a:t>
            </a:fld>
            <a:endParaRPr lang="en-US"/>
          </a:p>
        </p:txBody>
      </p:sp>
      <p:sp>
        <p:nvSpPr>
          <p:cNvPr id="296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2F27D9-5180-4E4A-B8B3-A4A31B3776B5}" type="slidenum">
              <a:rPr lang="en-US"/>
              <a:pPr/>
              <a:t>65</a:t>
            </a:fld>
            <a:endParaRPr lang="en-US"/>
          </a:p>
        </p:txBody>
      </p:sp>
      <p:sp>
        <p:nvSpPr>
          <p:cNvPr id="2078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078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E767035-1754-2947-AC1F-2A0F620328F0}" type="slidenum">
              <a:rPr lang="en-US"/>
              <a:pPr/>
              <a:t>66</a:t>
            </a:fld>
            <a:endParaRPr lang="en-US"/>
          </a:p>
        </p:txBody>
      </p:sp>
      <p:sp>
        <p:nvSpPr>
          <p:cNvPr id="2263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788DA1-4648-8741-B728-3E0A97AA4696}" type="slidenum">
              <a:rPr lang="en-US"/>
              <a:pPr/>
              <a:t>67</a:t>
            </a:fld>
            <a:endParaRPr lang="en-US"/>
          </a:p>
        </p:txBody>
      </p:sp>
      <p:sp>
        <p:nvSpPr>
          <p:cNvPr id="2252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E80C1A-9458-CF46-8F99-FF0F9D8F8B7B}" type="slidenum">
              <a:rPr lang="en-US"/>
              <a:pPr/>
              <a:t>68</a:t>
            </a:fld>
            <a:endParaRPr lang="en-US"/>
          </a:p>
        </p:txBody>
      </p:sp>
      <p:sp>
        <p:nvSpPr>
          <p:cNvPr id="224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69E56-F6E1-7A47-8726-A103B028F0B7}" type="slidenum">
              <a:rPr lang="en-US"/>
              <a:pPr/>
              <a:t>69</a:t>
            </a:fld>
            <a:endParaRPr lang="en-US"/>
          </a:p>
        </p:txBody>
      </p:sp>
      <p:sp>
        <p:nvSpPr>
          <p:cNvPr id="230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0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0AC6D7-1EF5-5347-A06A-0B42C53C2E89}" type="slidenum">
              <a:rPr lang="en-US"/>
              <a:pPr/>
              <a:t>70</a:t>
            </a:fld>
            <a:endParaRPr lang="en-US"/>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F8E2C4-0428-7B4C-9220-09AE59C4EB61}" type="slidenum">
              <a:rPr lang="en-US"/>
              <a:pPr/>
              <a:t>71</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FBA966-1A4C-FB4F-B163-749A6E92ECD5}" type="slidenum">
              <a:rPr lang="en-US"/>
              <a:pPr/>
              <a:t>72</a:t>
            </a:fld>
            <a:endParaRPr lang="en-US"/>
          </a:p>
        </p:txBody>
      </p:sp>
      <p:sp>
        <p:nvSpPr>
          <p:cNvPr id="3092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92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A13497-D9C3-E64B-A040-0D6B14B46D65}" type="slidenum">
              <a:rPr lang="en-US"/>
              <a:pPr/>
              <a:t>73</a:t>
            </a:fld>
            <a:endParaRPr lang="en-US"/>
          </a:p>
        </p:txBody>
      </p:sp>
      <p:sp>
        <p:nvSpPr>
          <p:cNvPr id="307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07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E7C7E2-B1C2-994D-B073-6B8229CD3881}" type="slidenum">
              <a:rPr lang="en-US"/>
              <a:pPr/>
              <a:t>74</a:t>
            </a:fld>
            <a:endParaRPr lang="en-US"/>
          </a:p>
        </p:txBody>
      </p:sp>
      <p:sp>
        <p:nvSpPr>
          <p:cNvPr id="3112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3938CF-B96B-E34E-94BD-02C4457D8FD8}" type="slidenum">
              <a:rPr lang="en-US"/>
              <a:pPr/>
              <a:t>9</a:t>
            </a:fld>
            <a:endParaRPr lang="en-US"/>
          </a:p>
        </p:txBody>
      </p:sp>
      <p:sp>
        <p:nvSpPr>
          <p:cNvPr id="256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56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D4304-126A-004F-909D-4617D56BAA25}" type="slidenum">
              <a:rPr lang="en-US"/>
              <a:pPr/>
              <a:t>75</a:t>
            </a:fld>
            <a:endParaRPr lang="en-US"/>
          </a:p>
        </p:txBody>
      </p:sp>
      <p:sp>
        <p:nvSpPr>
          <p:cNvPr id="3153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53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FFBF53C-BFF4-0541-B1E0-7D7A7F2F8A0E}" type="slidenum">
              <a:rPr lang="en-US"/>
              <a:pPr/>
              <a:t>76</a:t>
            </a:fld>
            <a:endParaRPr lang="en-US"/>
          </a:p>
        </p:txBody>
      </p:sp>
      <p:sp>
        <p:nvSpPr>
          <p:cNvPr id="3133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133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EC86D65-05C1-9A49-A0CA-36A3EC618895}" type="slidenum">
              <a:rPr lang="en-US"/>
              <a:pPr/>
              <a:t>77</a:t>
            </a:fld>
            <a:endParaRPr lang="en-US"/>
          </a:p>
        </p:txBody>
      </p:sp>
      <p:sp>
        <p:nvSpPr>
          <p:cNvPr id="321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1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7852441-70D9-454F-AD68-4074E47C1E59}" type="slidenum">
              <a:rPr lang="en-US"/>
              <a:pPr/>
              <a:t>78</a:t>
            </a:fld>
            <a:endParaRPr lang="en-US"/>
          </a:p>
        </p:txBody>
      </p:sp>
      <p:sp>
        <p:nvSpPr>
          <p:cNvPr id="3235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35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4D3FDA-8B70-7042-ABF6-CCB7C229592F}" type="slidenum">
              <a:rPr lang="en-US"/>
              <a:pPr/>
              <a:t>79</a:t>
            </a:fld>
            <a:endParaRPr lang="en-US"/>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2B6A-02AA-784A-A587-5B686A0E70CC}" type="slidenum">
              <a:rPr lang="en-US"/>
              <a:pPr/>
              <a:t>80</a:t>
            </a:fld>
            <a:endParaRPr lang="en-US"/>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780802-A31B-F245-8954-BF79F8FA5393}" type="slidenum">
              <a:rPr lang="en-US"/>
              <a:pPr/>
              <a:t>81</a:t>
            </a:fld>
            <a:endParaRPr lang="en-US"/>
          </a:p>
        </p:txBody>
      </p:sp>
      <p:sp>
        <p:nvSpPr>
          <p:cNvPr id="3317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17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89A5E5-57CD-F145-9F0C-6027C4760D00}" type="slidenum">
              <a:rPr lang="en-US"/>
              <a:pPr/>
              <a:t>82</a:t>
            </a:fld>
            <a:endParaRPr lang="en-US"/>
          </a:p>
        </p:txBody>
      </p:sp>
      <p:sp>
        <p:nvSpPr>
          <p:cNvPr id="335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5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1FFDB-CD71-2A4B-881F-5104E63680F5}" type="slidenum">
              <a:rPr lang="en-US"/>
              <a:pPr/>
              <a:t>83</a:t>
            </a:fld>
            <a:endParaRPr lang="en-US"/>
          </a:p>
        </p:txBody>
      </p:sp>
      <p:sp>
        <p:nvSpPr>
          <p:cNvPr id="3338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38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4A7478-4629-EE41-92AE-AF2201BB363D}" type="slidenum">
              <a:rPr lang="en-US"/>
              <a:pPr/>
              <a:t>84</a:t>
            </a:fld>
            <a:endParaRPr lang="en-US"/>
          </a:p>
        </p:txBody>
      </p:sp>
      <p:sp>
        <p:nvSpPr>
          <p:cNvPr id="3379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79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6C4ADF-284E-364C-AA48-6080D80D7D7C}" type="slidenum">
              <a:rPr lang="en-US"/>
              <a:pPr/>
              <a:t>10</a:t>
            </a:fld>
            <a:endParaRPr lang="en-US"/>
          </a:p>
        </p:txBody>
      </p:sp>
      <p:sp>
        <p:nvSpPr>
          <p:cNvPr id="1495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495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E9210D-E296-C54F-8B80-8B29B43EBB6F}" type="slidenum">
              <a:rPr lang="en-US"/>
              <a:pPr/>
              <a:t>85</a:t>
            </a:fld>
            <a:endParaRPr lang="en-US"/>
          </a:p>
        </p:txBody>
      </p:sp>
      <p:sp>
        <p:nvSpPr>
          <p:cNvPr id="3440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40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EB9755-9A27-9146-B522-EE790310F8E1}" type="slidenum">
              <a:rPr lang="en-US"/>
              <a:pPr/>
              <a:t>86</a:t>
            </a:fld>
            <a:endParaRPr lang="en-US"/>
          </a:p>
        </p:txBody>
      </p:sp>
      <p:sp>
        <p:nvSpPr>
          <p:cNvPr id="3461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61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E6EB9A-A816-BF46-912A-9BBF0EE96CB7}" type="slidenum">
              <a:rPr lang="en-US"/>
              <a:pPr/>
              <a:t>88</a:t>
            </a:fld>
            <a:endParaRPr lang="en-US"/>
          </a:p>
        </p:txBody>
      </p:sp>
      <p:sp>
        <p:nvSpPr>
          <p:cNvPr id="3256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56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68F295-A0CD-5141-B4AF-A9ED981EB47C}" type="slidenum">
              <a:rPr lang="en-US"/>
              <a:pPr/>
              <a:t>89</a:t>
            </a:fld>
            <a:endParaRPr lang="en-US"/>
          </a:p>
        </p:txBody>
      </p:sp>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CAD3548-8EEE-0C43-B4AB-B1496942BF9E}" type="slidenum">
              <a:rPr lang="en-US"/>
              <a:pPr/>
              <a:t>90</a:t>
            </a:fld>
            <a:endParaRPr lang="en-US"/>
          </a:p>
        </p:txBody>
      </p:sp>
      <p:sp>
        <p:nvSpPr>
          <p:cNvPr id="35021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021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E70E69-38F9-C644-9161-0F1B0369E043}" type="slidenum">
              <a:rPr lang="en-US"/>
              <a:pPr/>
              <a:t>91</a:t>
            </a:fld>
            <a:endParaRPr lang="en-US"/>
          </a:p>
        </p:txBody>
      </p:sp>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5E1E42F-3675-F646-A035-9BFD476536D1}" type="slidenum">
              <a:rPr lang="en-US"/>
              <a:pPr/>
              <a:t>92</a:t>
            </a:fld>
            <a:endParaRPr lang="en-US"/>
          </a:p>
        </p:txBody>
      </p:sp>
      <p:sp>
        <p:nvSpPr>
          <p:cNvPr id="3563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63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D23156-176A-5649-931B-0770537EDF53}" type="slidenum">
              <a:rPr lang="en-US"/>
              <a:pPr/>
              <a:t>93</a:t>
            </a:fld>
            <a:endParaRPr lang="en-US"/>
          </a:p>
        </p:txBody>
      </p:sp>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7175F6E-323A-0E4D-9349-27A57ADCE0A0}" type="slidenum">
              <a:rPr lang="en-US"/>
              <a:pPr/>
              <a:t>94</a:t>
            </a:fld>
            <a:endParaRPr lang="en-US"/>
          </a:p>
        </p:txBody>
      </p:sp>
      <p:sp>
        <p:nvSpPr>
          <p:cNvPr id="35225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22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341142-CCE6-9441-BDD0-AE88D5402D65}" type="slidenum">
              <a:rPr lang="en-US"/>
              <a:pPr/>
              <a:t>11</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5535178-A880-441A-9042-D50D386CB4D8}" type="datetimeFigureOut">
              <a:rPr lang="en-US" smtClean="0"/>
              <a:t>05-Jul-16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535178-A880-441A-9042-D50D386CB4D8}" type="datetimeFigureOut">
              <a:rPr lang="en-US" smtClean="0"/>
              <a:t>05-Jul-16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535178-A880-441A-9042-D50D386CB4D8}" type="datetimeFigureOut">
              <a:rPr lang="en-US" smtClean="0"/>
              <a:t>05-Jul-16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0529492E-9DEE-204E-A2B3-16ED71BEB696}" type="slidenum">
              <a:rPr lang="en-US"/>
              <a:pPr/>
              <a:t>‹#›</a:t>
            </a:fld>
            <a:endParaRPr lang="en-US"/>
          </a:p>
        </p:txBody>
      </p:sp>
    </p:spTree>
    <p:extLst>
      <p:ext uri="{BB962C8B-B14F-4D97-AF65-F5344CB8AC3E}">
        <p14:creationId xmlns:p14="http://schemas.microsoft.com/office/powerpoint/2010/main" xmlns="" val="2503198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535178-A880-441A-9042-D50D386CB4D8}" type="datetimeFigureOut">
              <a:rPr lang="en-US" smtClean="0"/>
              <a:t>05-Jul-16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5535178-A880-441A-9042-D50D386CB4D8}" type="datetimeFigureOut">
              <a:rPr lang="en-US" smtClean="0"/>
              <a:t>05-Jul-16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5535178-A880-441A-9042-D50D386CB4D8}" type="datetimeFigureOut">
              <a:rPr lang="en-US" smtClean="0"/>
              <a:t>05-Jul-16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5535178-A880-441A-9042-D50D386CB4D8}" type="datetimeFigureOut">
              <a:rPr lang="en-US" smtClean="0"/>
              <a:t>05-Jul-16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5535178-A880-441A-9042-D50D386CB4D8}" type="datetimeFigureOut">
              <a:rPr lang="en-US" smtClean="0"/>
              <a:t>05-Jul-16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535178-A880-441A-9042-D50D386CB4D8}" type="datetimeFigureOut">
              <a:rPr lang="en-US" smtClean="0"/>
              <a:t>05-Jul-16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535178-A880-441A-9042-D50D386CB4D8}" type="datetimeFigureOut">
              <a:rPr lang="en-US" smtClean="0"/>
              <a:t>05-Jul-16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5535178-A880-441A-9042-D50D386CB4D8}" type="datetimeFigureOut">
              <a:rPr lang="en-US" smtClean="0"/>
              <a:t>05-Jul-16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1D1D96-6DD7-48AE-8944-17EBE85AC38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35178-A880-441A-9042-D50D386CB4D8}" type="datetimeFigureOut">
              <a:rPr lang="en-US" smtClean="0"/>
              <a:t>05-Jul-16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D1D96-6DD7-48AE-8944-17EBE85AC38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3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5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www.uwsp.edu/geo/projects/geoweb/participants/dutch/platetec/geosync.htm" TargetMode="External"/><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7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8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9.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8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2438400"/>
            <a:ext cx="4800600" cy="646331"/>
          </a:xfrm>
          <a:prstGeom prst="rect">
            <a:avLst/>
          </a:prstGeom>
          <a:noFill/>
        </p:spPr>
        <p:txBody>
          <a:bodyPr wrap="square" rtlCol="0">
            <a:spAutoFit/>
          </a:bodyPr>
          <a:lstStyle/>
          <a:p>
            <a:r>
              <a:rPr lang="en-GB" sz="3600" dirty="0" smtClean="0">
                <a:solidFill>
                  <a:srgbClr val="FF0000"/>
                </a:solidFill>
                <a:latin typeface="Arial Black" pitchFamily="34" charset="0"/>
              </a:rPr>
              <a:t>Super Continents</a:t>
            </a:r>
            <a:endParaRPr lang="en-US" sz="3600" dirty="0">
              <a:solidFill>
                <a:srgbClr val="FF0000"/>
              </a:solidFill>
              <a:latin typeface="Arial Black"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idx="4294967295"/>
          </p:nvPr>
        </p:nvSpPr>
        <p:spPr>
          <a:xfrm>
            <a:off x="2438400" y="457200"/>
            <a:ext cx="4419600" cy="1600200"/>
          </a:xfrm>
          <a:solidFill>
            <a:srgbClr val="FFFF66"/>
          </a:solidFill>
          <a:ln w="38100">
            <a:solidFill>
              <a:srgbClr val="FF0000"/>
            </a:solidFill>
            <a:miter lim="800000"/>
            <a:headEnd/>
            <a:tailEnd/>
          </a:ln>
        </p:spPr>
        <p:txBody>
          <a:bodyPr/>
          <a:lstStyle/>
          <a:p>
            <a:r>
              <a:rPr lang="en-US" sz="3600" b="1" dirty="0"/>
              <a:t>The Wilson Cycle </a:t>
            </a:r>
            <a:r>
              <a:rPr lang="en-US" sz="2400" b="1" dirty="0"/>
              <a:t>(after J. B. Murphy and R. D. Nance, Scientific American, April 1992)</a:t>
            </a:r>
            <a:endParaRPr lang="en-US" sz="3600" b="1" dirty="0"/>
          </a:p>
        </p:txBody>
      </p:sp>
      <p:sp>
        <p:nvSpPr>
          <p:cNvPr id="148486" name="Text Box 6"/>
          <p:cNvSpPr txBox="1">
            <a:spLocks noChangeArrowheads="1"/>
          </p:cNvSpPr>
          <p:nvPr/>
        </p:nvSpPr>
        <p:spPr bwMode="auto">
          <a:xfrm>
            <a:off x="2438400" y="2362200"/>
            <a:ext cx="4343400" cy="982663"/>
          </a:xfrm>
          <a:prstGeom prst="rect">
            <a:avLst/>
          </a:prstGeom>
          <a:solidFill>
            <a:srgbClr val="FFFF66"/>
          </a:solidFill>
          <a:ln w="381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3200" b="1" dirty="0">
                <a:latin typeface="Times" charset="0"/>
              </a:rPr>
              <a:t>GOOGLE :</a:t>
            </a:r>
            <a:endParaRPr lang="en-US" dirty="0">
              <a:latin typeface="Times" charset="0"/>
            </a:endParaRPr>
          </a:p>
          <a:p>
            <a:r>
              <a:rPr lang="en-US" b="1" dirty="0">
                <a:latin typeface="Times" charset="0"/>
              </a:rPr>
              <a:t>      James Wilson</a:t>
            </a:r>
            <a:r>
              <a:rPr lang="ja-JP" altLang="en-US" b="1">
                <a:latin typeface="Arial"/>
              </a:rPr>
              <a:t>’</a:t>
            </a:r>
            <a:r>
              <a:rPr lang="en-US" b="1" dirty="0">
                <a:latin typeface="Times" charset="0"/>
              </a:rPr>
              <a:t>s Cycle</a:t>
            </a:r>
            <a:endParaRPr lang="en-US" dirty="0">
              <a:latin typeface="Times" charset="0"/>
            </a:endParaRPr>
          </a:p>
        </p:txBody>
      </p:sp>
      <p:sp>
        <p:nvSpPr>
          <p:cNvPr id="148487" name="Line 7"/>
          <p:cNvSpPr>
            <a:spLocks noChangeShapeType="1"/>
          </p:cNvSpPr>
          <p:nvPr/>
        </p:nvSpPr>
        <p:spPr bwMode="auto">
          <a:xfrm>
            <a:off x="5410200" y="3352800"/>
            <a:ext cx="762000" cy="1066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48488" name="Text Box 8"/>
          <p:cNvSpPr txBox="1">
            <a:spLocks noChangeArrowheads="1"/>
          </p:cNvSpPr>
          <p:nvPr/>
        </p:nvSpPr>
        <p:spPr bwMode="auto">
          <a:xfrm>
            <a:off x="6019800" y="4114800"/>
            <a:ext cx="1081088" cy="15557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9600" b="1">
                <a:latin typeface="Arial" charset="0"/>
              </a:rPr>
              <a:t>?</a:t>
            </a:r>
            <a:endParaRPr lang="en-US" sz="9600">
              <a:latin typeface="Arial" charset="0"/>
            </a:endParaRPr>
          </a:p>
        </p:txBody>
      </p:sp>
    </p:spTree>
    <p:extLst>
      <p:ext uri="{BB962C8B-B14F-4D97-AF65-F5344CB8AC3E}">
        <p14:creationId xmlns:p14="http://schemas.microsoft.com/office/powerpoint/2010/main" xmlns="" val="1003314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457200" y="304800"/>
            <a:ext cx="4419600" cy="1600200"/>
          </a:xfrm>
          <a:solidFill>
            <a:srgbClr val="FFFF66"/>
          </a:solidFill>
          <a:ln w="38100">
            <a:solidFill>
              <a:srgbClr val="FF0000"/>
            </a:solidFill>
            <a:miter lim="800000"/>
            <a:headEnd/>
            <a:tailEnd/>
          </a:ln>
        </p:spPr>
        <p:txBody>
          <a:bodyPr/>
          <a:lstStyle/>
          <a:p>
            <a:r>
              <a:rPr lang="en-US" sz="3600" b="1"/>
              <a:t>The Wilson Cycle </a:t>
            </a:r>
            <a:r>
              <a:rPr lang="en-US" sz="2400" b="1"/>
              <a:t>(after J. B. Murphy and R. D. Nance, Scientific American, April 1992)</a:t>
            </a:r>
            <a:endParaRPr lang="en-US" sz="3600" b="1"/>
          </a:p>
        </p:txBody>
      </p:sp>
      <p:pic>
        <p:nvPicPr>
          <p:cNvPr id="32773"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43400" y="3740150"/>
            <a:ext cx="4419600" cy="2830513"/>
          </a:xfrm>
          <a:prstGeom prst="rect">
            <a:avLst/>
          </a:prstGeom>
          <a:noFill/>
          <a:extLst>
            <a:ext uri="{909E8E84-426E-40dd-AFC4-6F175D3DCCD1}">
              <a14:hiddenFill xmlns:a14="http://schemas.microsoft.com/office/drawing/2010/main" xmlns="">
                <a:solidFill>
                  <a:srgbClr val="FFFFFF"/>
                </a:solidFill>
              </a14:hiddenFill>
            </a:ext>
          </a:extLst>
        </p:spPr>
      </p:pic>
      <p:sp>
        <p:nvSpPr>
          <p:cNvPr id="32774" name="Text Box 6"/>
          <p:cNvSpPr txBox="1">
            <a:spLocks noChangeArrowheads="1"/>
          </p:cNvSpPr>
          <p:nvPr/>
        </p:nvSpPr>
        <p:spPr bwMode="auto">
          <a:xfrm>
            <a:off x="609600" y="2209800"/>
            <a:ext cx="4267200" cy="982663"/>
          </a:xfrm>
          <a:prstGeom prst="rect">
            <a:avLst/>
          </a:prstGeom>
          <a:solidFill>
            <a:srgbClr val="FFFF66"/>
          </a:solidFill>
          <a:ln w="38100">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3200" b="1">
                <a:latin typeface="Times" charset="0"/>
              </a:rPr>
              <a:t>GOOGLE :</a:t>
            </a:r>
            <a:endParaRPr lang="en-US">
              <a:latin typeface="Times" charset="0"/>
            </a:endParaRPr>
          </a:p>
          <a:p>
            <a:r>
              <a:rPr lang="en-US" b="1">
                <a:latin typeface="Times" charset="0"/>
              </a:rPr>
              <a:t>      James Wilson</a:t>
            </a:r>
            <a:r>
              <a:rPr lang="ja-JP" altLang="en-US" b="1">
                <a:latin typeface="Arial"/>
              </a:rPr>
              <a:t>’</a:t>
            </a:r>
            <a:r>
              <a:rPr lang="en-US" b="1">
                <a:latin typeface="Times" charset="0"/>
              </a:rPr>
              <a:t>s Cycle</a:t>
            </a:r>
            <a:endParaRPr lang="en-US">
              <a:latin typeface="Times" charset="0"/>
            </a:endParaRPr>
          </a:p>
        </p:txBody>
      </p:sp>
      <p:sp>
        <p:nvSpPr>
          <p:cNvPr id="32775" name="Line 7"/>
          <p:cNvSpPr>
            <a:spLocks noChangeShapeType="1"/>
          </p:cNvSpPr>
          <p:nvPr/>
        </p:nvSpPr>
        <p:spPr bwMode="auto">
          <a:xfrm>
            <a:off x="4876800" y="3200400"/>
            <a:ext cx="1600200" cy="1524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1663373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idx="4294967295"/>
          </p:nvPr>
        </p:nvSpPr>
        <p:spPr>
          <a:xfrm>
            <a:off x="4495800" y="0"/>
            <a:ext cx="4648200" cy="6858000"/>
          </a:xfrm>
          <a:noFill/>
          <a:ln w="38100">
            <a:solidFill>
              <a:srgbClr val="0000FF"/>
            </a:solidFill>
            <a:miter lim="800000"/>
            <a:headEnd/>
            <a:tailEnd/>
          </a:ln>
          <a:extLst>
            <a:ext uri="{909E8E84-426E-40dd-AFC4-6F175D3DCCD1}">
              <a14:hiddenFill xmlns:a14="http://schemas.microsoft.com/office/drawing/2010/main" xmlns="">
                <a:solidFill>
                  <a:srgbClr val="FFFF66"/>
                </a:solidFill>
              </a14:hiddenFill>
            </a:ext>
          </a:extLst>
        </p:spPr>
        <p:txBody>
          <a:bodyPr/>
          <a:lstStyle/>
          <a:p>
            <a:r>
              <a:rPr lang="en-US" sz="3600" b="1" dirty="0"/>
              <a:t>The Wilson Cycle </a:t>
            </a:r>
            <a:r>
              <a:rPr lang="en-US" sz="2000" b="1" dirty="0"/>
              <a:t>(after J. B. Murphy and R. D. Nance, </a:t>
            </a:r>
            <a:r>
              <a:rPr lang="en-US" sz="2000" b="1" u="sng" dirty="0"/>
              <a:t>Scientific American</a:t>
            </a:r>
            <a:r>
              <a:rPr lang="en-US" sz="2000" b="1" dirty="0"/>
              <a:t>, April 1992)</a:t>
            </a:r>
            <a:br>
              <a:rPr lang="en-US" sz="2000" b="1" dirty="0"/>
            </a:br>
            <a:r>
              <a:rPr lang="en-US" sz="2400" b="1" dirty="0"/>
              <a:t>________________________</a:t>
            </a:r>
            <a:br>
              <a:rPr lang="en-US" sz="2400" b="1" dirty="0"/>
            </a:br>
            <a:r>
              <a:rPr lang="en-US" sz="2400" b="1" dirty="0"/>
              <a:t>These diagrams can be too simple.  For example, in</a:t>
            </a:r>
            <a:br>
              <a:rPr lang="en-US" sz="2400" b="1" dirty="0"/>
            </a:br>
            <a:r>
              <a:rPr lang="en-US" sz="2400" b="1" dirty="0"/>
              <a:t>the first </a:t>
            </a:r>
            <a:r>
              <a:rPr lang="ja-JP" altLang="en-US" sz="2400" b="1">
                <a:solidFill>
                  <a:srgbClr val="FF0000"/>
                </a:solidFill>
              </a:rPr>
              <a:t>“</a:t>
            </a:r>
            <a:r>
              <a:rPr lang="en-US" sz="2400" b="1" dirty="0">
                <a:solidFill>
                  <a:srgbClr val="FF0000"/>
                </a:solidFill>
              </a:rPr>
              <a:t>rifting</a:t>
            </a:r>
            <a:r>
              <a:rPr lang="ja-JP" altLang="en-US" sz="2400" b="1">
                <a:solidFill>
                  <a:srgbClr val="FF0000"/>
                </a:solidFill>
              </a:rPr>
              <a:t>”</a:t>
            </a:r>
            <a:r>
              <a:rPr lang="en-US" sz="2400" b="1" dirty="0"/>
              <a:t> diagram the </a:t>
            </a:r>
            <a:r>
              <a:rPr lang="ja-JP" altLang="en-US" sz="2400" b="1"/>
              <a:t>“</a:t>
            </a:r>
            <a:r>
              <a:rPr lang="en-US" sz="2400" b="1" dirty="0"/>
              <a:t>interior ocean</a:t>
            </a:r>
            <a:r>
              <a:rPr lang="ja-JP" altLang="en-US" sz="2400" b="1"/>
              <a:t>”</a:t>
            </a:r>
            <a:r>
              <a:rPr lang="en-US" sz="2400" b="1" dirty="0"/>
              <a:t> </a:t>
            </a:r>
            <a:r>
              <a:rPr lang="en-US" sz="2400" b="1" dirty="0" err="1"/>
              <a:t>doesn</a:t>
            </a:r>
            <a:r>
              <a:rPr lang="ja-JP" altLang="en-US" sz="2400" b="1"/>
              <a:t>’</a:t>
            </a:r>
            <a:r>
              <a:rPr lang="en-US" sz="2400" b="1" dirty="0"/>
              <a:t>t have to close by </a:t>
            </a:r>
            <a:r>
              <a:rPr lang="ja-JP" altLang="en-US" sz="2400" b="1">
                <a:solidFill>
                  <a:srgbClr val="0000FF"/>
                </a:solidFill>
              </a:rPr>
              <a:t>“</a:t>
            </a:r>
            <a:r>
              <a:rPr lang="en-US" sz="2400" b="1" dirty="0" err="1">
                <a:solidFill>
                  <a:srgbClr val="0000FF"/>
                </a:solidFill>
              </a:rPr>
              <a:t>subduction</a:t>
            </a:r>
            <a:r>
              <a:rPr lang="ja-JP" altLang="en-US" sz="2400" b="1">
                <a:solidFill>
                  <a:srgbClr val="0000FF"/>
                </a:solidFill>
              </a:rPr>
              <a:t>”</a:t>
            </a:r>
            <a:r>
              <a:rPr lang="en-US" sz="2400" b="1" dirty="0">
                <a:solidFill>
                  <a:schemeClr val="tx1"/>
                </a:solidFill>
              </a:rPr>
              <a:t>.</a:t>
            </a:r>
            <a:br>
              <a:rPr lang="en-US" sz="2400" b="1" dirty="0">
                <a:solidFill>
                  <a:schemeClr val="tx1"/>
                </a:solidFill>
              </a:rPr>
            </a:br>
            <a:r>
              <a:rPr lang="en-US" sz="2400" b="1" dirty="0">
                <a:solidFill>
                  <a:schemeClr val="tx1"/>
                </a:solidFill>
              </a:rPr>
              <a:t>The spreading ocean can continue to spread so that the rifted continental fragments may come together in a </a:t>
            </a:r>
            <a:r>
              <a:rPr lang="ja-JP" altLang="en-US" sz="2400" b="1">
                <a:solidFill>
                  <a:srgbClr val="408000"/>
                </a:solidFill>
              </a:rPr>
              <a:t>“</a:t>
            </a:r>
            <a:r>
              <a:rPr lang="en-US" sz="2400" b="1" dirty="0">
                <a:solidFill>
                  <a:srgbClr val="408000"/>
                </a:solidFill>
              </a:rPr>
              <a:t>collision</a:t>
            </a:r>
            <a:r>
              <a:rPr lang="ja-JP" altLang="en-US" sz="2400" b="1">
                <a:solidFill>
                  <a:srgbClr val="408000"/>
                </a:solidFill>
              </a:rPr>
              <a:t>”</a:t>
            </a:r>
            <a:r>
              <a:rPr lang="en-US" sz="2400" b="1" dirty="0">
                <a:solidFill>
                  <a:schemeClr val="tx1"/>
                </a:solidFill>
              </a:rPr>
              <a:t/>
            </a:r>
            <a:br>
              <a:rPr lang="en-US" sz="2400" b="1" dirty="0">
                <a:solidFill>
                  <a:schemeClr val="tx1"/>
                </a:solidFill>
              </a:rPr>
            </a:br>
            <a:r>
              <a:rPr lang="en-US" sz="2400" b="1" dirty="0">
                <a:solidFill>
                  <a:schemeClr val="tx1"/>
                </a:solidFill>
              </a:rPr>
              <a:t>on the other side of planet Earth!</a:t>
            </a:r>
            <a:endParaRPr lang="en-US" sz="3600" b="1" dirty="0"/>
          </a:p>
        </p:txBody>
      </p:sp>
      <p:pic>
        <p:nvPicPr>
          <p:cNvPr id="3072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02113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0724" name="Line 4"/>
          <p:cNvSpPr>
            <a:spLocks noChangeShapeType="1"/>
          </p:cNvSpPr>
          <p:nvPr/>
        </p:nvSpPr>
        <p:spPr bwMode="auto">
          <a:xfrm flipH="1">
            <a:off x="3276600" y="1676400"/>
            <a:ext cx="990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5" name="Line 5"/>
          <p:cNvSpPr>
            <a:spLocks noChangeShapeType="1"/>
          </p:cNvSpPr>
          <p:nvPr/>
        </p:nvSpPr>
        <p:spPr bwMode="auto">
          <a:xfrm rot="10945532" flipH="1">
            <a:off x="2743200" y="457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6" name="Line 6"/>
          <p:cNvSpPr>
            <a:spLocks noChangeShapeType="1"/>
          </p:cNvSpPr>
          <p:nvPr/>
        </p:nvSpPr>
        <p:spPr bwMode="auto">
          <a:xfrm flipH="1">
            <a:off x="2743200" y="1981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7" name="Line 7"/>
          <p:cNvSpPr>
            <a:spLocks noChangeShapeType="1"/>
          </p:cNvSpPr>
          <p:nvPr/>
        </p:nvSpPr>
        <p:spPr bwMode="auto">
          <a:xfrm flipH="1">
            <a:off x="2514600" y="3733800"/>
            <a:ext cx="457200" cy="0"/>
          </a:xfrm>
          <a:prstGeom prst="line">
            <a:avLst/>
          </a:prstGeom>
          <a:noFill/>
          <a:ln w="38100">
            <a:solidFill>
              <a:srgbClr val="4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8" name="Line 8"/>
          <p:cNvSpPr>
            <a:spLocks noChangeShapeType="1"/>
          </p:cNvSpPr>
          <p:nvPr/>
        </p:nvSpPr>
        <p:spPr bwMode="auto">
          <a:xfrm flipH="1">
            <a:off x="1143000" y="5410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29" name="Line 9"/>
          <p:cNvSpPr>
            <a:spLocks noChangeShapeType="1"/>
          </p:cNvSpPr>
          <p:nvPr/>
        </p:nvSpPr>
        <p:spPr bwMode="auto">
          <a:xfrm flipH="1">
            <a:off x="1066800" y="457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30" name="Line 10"/>
          <p:cNvSpPr>
            <a:spLocks noChangeShapeType="1"/>
          </p:cNvSpPr>
          <p:nvPr/>
        </p:nvSpPr>
        <p:spPr bwMode="auto">
          <a:xfrm rot="-10654468" flipH="1" flipV="1">
            <a:off x="1065213" y="1974850"/>
            <a:ext cx="457200" cy="31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31" name="Line 11"/>
          <p:cNvSpPr>
            <a:spLocks noChangeShapeType="1"/>
          </p:cNvSpPr>
          <p:nvPr/>
        </p:nvSpPr>
        <p:spPr bwMode="auto">
          <a:xfrm rot="10945532" flipH="1">
            <a:off x="914400" y="3733800"/>
            <a:ext cx="457200" cy="0"/>
          </a:xfrm>
          <a:prstGeom prst="line">
            <a:avLst/>
          </a:prstGeom>
          <a:noFill/>
          <a:ln w="38100">
            <a:solidFill>
              <a:srgbClr val="4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32" name="Line 12"/>
          <p:cNvSpPr>
            <a:spLocks noChangeShapeType="1"/>
          </p:cNvSpPr>
          <p:nvPr/>
        </p:nvSpPr>
        <p:spPr bwMode="auto">
          <a:xfrm rot="10945532" flipH="1">
            <a:off x="2743200" y="5410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0734" name="Text Box 14"/>
          <p:cNvSpPr txBox="1">
            <a:spLocks noChangeArrowheads="1"/>
          </p:cNvSpPr>
          <p:nvPr/>
        </p:nvSpPr>
        <p:spPr bwMode="auto">
          <a:xfrm>
            <a:off x="1371600" y="228600"/>
            <a:ext cx="1492250" cy="5280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b="1" dirty="0">
                <a:latin typeface="Arial" charset="0"/>
              </a:rPr>
              <a:t>    </a:t>
            </a:r>
            <a:r>
              <a:rPr lang="en-US" sz="1800" b="1" dirty="0">
                <a:solidFill>
                  <a:srgbClr val="FF0000"/>
                </a:solidFill>
                <a:latin typeface="Arial" charset="0"/>
              </a:rPr>
              <a:t>rifting</a:t>
            </a:r>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r>
              <a:rPr lang="en-US" sz="1600" b="1" dirty="0">
                <a:solidFill>
                  <a:srgbClr val="0000FF"/>
                </a:solidFill>
                <a:latin typeface="Arial" charset="0"/>
              </a:rPr>
              <a:t>  </a:t>
            </a:r>
            <a:r>
              <a:rPr lang="en-US" sz="1600" b="1" dirty="0" err="1">
                <a:solidFill>
                  <a:srgbClr val="0000FF"/>
                </a:solidFill>
                <a:latin typeface="Arial" charset="0"/>
              </a:rPr>
              <a:t>subduction</a:t>
            </a:r>
            <a:endParaRPr lang="en-US" sz="16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r>
              <a:rPr lang="en-US" sz="1800" b="1" dirty="0">
                <a:solidFill>
                  <a:srgbClr val="408000"/>
                </a:solidFill>
                <a:latin typeface="Arial" charset="0"/>
              </a:rPr>
              <a:t>collision</a:t>
            </a:r>
          </a:p>
          <a:p>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endParaRPr lang="en-US" sz="1800" b="1" dirty="0">
              <a:latin typeface="Arial" charset="0"/>
            </a:endParaRPr>
          </a:p>
          <a:p>
            <a:r>
              <a:rPr lang="en-US" sz="1800" b="1" dirty="0">
                <a:latin typeface="Arial" charset="0"/>
              </a:rPr>
              <a:t>    </a:t>
            </a:r>
            <a:r>
              <a:rPr lang="en-US" sz="1800" b="1" dirty="0">
                <a:solidFill>
                  <a:srgbClr val="FF0000"/>
                </a:solidFill>
                <a:latin typeface="Arial" charset="0"/>
              </a:rPr>
              <a:t>rifting</a:t>
            </a:r>
            <a:endParaRPr lang="en-US" sz="1800" b="1" dirty="0">
              <a:latin typeface="Arial" charset="0"/>
            </a:endParaRPr>
          </a:p>
        </p:txBody>
      </p:sp>
      <p:sp>
        <p:nvSpPr>
          <p:cNvPr id="30735" name="Rectangle 15"/>
          <p:cNvSpPr>
            <a:spLocks noChangeArrowheads="1"/>
          </p:cNvSpPr>
          <p:nvPr/>
        </p:nvSpPr>
        <p:spPr bwMode="auto">
          <a:xfrm>
            <a:off x="4572000" y="2057400"/>
            <a:ext cx="4419600" cy="4343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0736" name="Rectangle 16"/>
          <p:cNvSpPr>
            <a:spLocks noChangeArrowheads="1"/>
          </p:cNvSpPr>
          <p:nvPr/>
        </p:nvSpPr>
        <p:spPr bwMode="auto">
          <a:xfrm>
            <a:off x="4572000" y="2057400"/>
            <a:ext cx="4419600" cy="44196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xmlns="" val="2161539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p:cNvSpPr>
            <a:spLocks noGrp="1" noChangeArrowheads="1"/>
          </p:cNvSpPr>
          <p:nvPr>
            <p:ph type="title" idx="4294967295"/>
          </p:nvPr>
        </p:nvSpPr>
        <p:spPr>
          <a:xfrm>
            <a:off x="4495800" y="0"/>
            <a:ext cx="4648200" cy="6858000"/>
          </a:xfrm>
          <a:noFill/>
          <a:ln w="38100">
            <a:solidFill>
              <a:srgbClr val="0000FF"/>
            </a:solidFill>
            <a:miter lim="800000"/>
            <a:headEnd/>
            <a:tailEnd/>
          </a:ln>
          <a:extLst>
            <a:ext uri="{909E8E84-426E-40dd-AFC4-6F175D3DCCD1}">
              <a14:hiddenFill xmlns:a14="http://schemas.microsoft.com/office/drawing/2010/main" xmlns="">
                <a:solidFill>
                  <a:srgbClr val="FFFF66"/>
                </a:solidFill>
              </a14:hiddenFill>
            </a:ext>
          </a:extLst>
        </p:spPr>
        <p:txBody>
          <a:bodyPr/>
          <a:lstStyle/>
          <a:p>
            <a:r>
              <a:rPr lang="en-US" sz="3600" b="1"/>
              <a:t>The Wilson Cycle </a:t>
            </a:r>
            <a:r>
              <a:rPr lang="en-US" sz="2000" b="1"/>
              <a:t>(after J. B. Murphy and R. D. Nance, </a:t>
            </a:r>
            <a:r>
              <a:rPr lang="en-US" sz="2000" b="1" u="sng"/>
              <a:t>Scientific American</a:t>
            </a:r>
            <a:r>
              <a:rPr lang="en-US" sz="2000" b="1"/>
              <a:t>, April 1992)</a:t>
            </a:r>
            <a:br>
              <a:rPr lang="en-US" sz="2000" b="1"/>
            </a:br>
            <a:r>
              <a:rPr lang="en-US" sz="2400" b="1"/>
              <a:t>________________________</a:t>
            </a:r>
            <a:br>
              <a:rPr lang="en-US" sz="2400" b="1"/>
            </a:br>
            <a:r>
              <a:rPr lang="en-US" sz="2400" b="1"/>
              <a:t>These diagrams can be much too simple.  For example, in</a:t>
            </a:r>
            <a:br>
              <a:rPr lang="en-US" sz="2400" b="1"/>
            </a:br>
            <a:r>
              <a:rPr lang="en-US" sz="2400" b="1"/>
              <a:t>the first </a:t>
            </a:r>
            <a:r>
              <a:rPr lang="ja-JP" altLang="en-US" sz="2400" b="1">
                <a:solidFill>
                  <a:srgbClr val="FF0000"/>
                </a:solidFill>
              </a:rPr>
              <a:t>“</a:t>
            </a:r>
            <a:r>
              <a:rPr lang="en-US" sz="2400" b="1">
                <a:solidFill>
                  <a:srgbClr val="FF0000"/>
                </a:solidFill>
              </a:rPr>
              <a:t>rifting</a:t>
            </a:r>
            <a:r>
              <a:rPr lang="ja-JP" altLang="en-US" sz="2400" b="1">
                <a:solidFill>
                  <a:srgbClr val="FF0000"/>
                </a:solidFill>
              </a:rPr>
              <a:t>”</a:t>
            </a:r>
            <a:r>
              <a:rPr lang="en-US" sz="2400" b="1"/>
              <a:t> diagram the </a:t>
            </a:r>
            <a:r>
              <a:rPr lang="ja-JP" altLang="en-US" sz="2400" b="1"/>
              <a:t>“</a:t>
            </a:r>
            <a:r>
              <a:rPr lang="en-US" sz="2400" b="1"/>
              <a:t>interior ocean</a:t>
            </a:r>
            <a:r>
              <a:rPr lang="ja-JP" altLang="en-US" sz="2400" b="1"/>
              <a:t>”</a:t>
            </a:r>
            <a:r>
              <a:rPr lang="en-US" sz="2400" b="1"/>
              <a:t> doesn</a:t>
            </a:r>
            <a:r>
              <a:rPr lang="ja-JP" altLang="en-US" sz="2400" b="1"/>
              <a:t>’</a:t>
            </a:r>
            <a:r>
              <a:rPr lang="en-US" sz="2400" b="1"/>
              <a:t>t have to close by </a:t>
            </a:r>
            <a:r>
              <a:rPr lang="ja-JP" altLang="en-US" sz="2400" b="1">
                <a:solidFill>
                  <a:srgbClr val="0000FF"/>
                </a:solidFill>
              </a:rPr>
              <a:t>“</a:t>
            </a:r>
            <a:r>
              <a:rPr lang="en-US" sz="2400" b="1">
                <a:solidFill>
                  <a:srgbClr val="0000FF"/>
                </a:solidFill>
              </a:rPr>
              <a:t>subduction</a:t>
            </a:r>
            <a:r>
              <a:rPr lang="ja-JP" altLang="en-US" sz="2400" b="1">
                <a:solidFill>
                  <a:srgbClr val="0000FF"/>
                </a:solidFill>
              </a:rPr>
              <a:t>”</a:t>
            </a:r>
            <a:r>
              <a:rPr lang="en-US" sz="2400" b="1">
                <a:solidFill>
                  <a:schemeClr val="tx1"/>
                </a:solidFill>
              </a:rPr>
              <a:t>.</a:t>
            </a:r>
            <a:br>
              <a:rPr lang="en-US" sz="2400" b="1">
                <a:solidFill>
                  <a:schemeClr val="tx1"/>
                </a:solidFill>
              </a:rPr>
            </a:br>
            <a:r>
              <a:rPr lang="en-US" sz="2400" b="1">
                <a:solidFill>
                  <a:schemeClr val="tx1"/>
                </a:solidFill>
              </a:rPr>
              <a:t>The spreading ocean can continue to spread so that the rifted continental fragments may come together in a </a:t>
            </a:r>
            <a:r>
              <a:rPr lang="ja-JP" altLang="en-US" sz="2400" b="1">
                <a:solidFill>
                  <a:srgbClr val="408000"/>
                </a:solidFill>
              </a:rPr>
              <a:t>“</a:t>
            </a:r>
            <a:r>
              <a:rPr lang="en-US" sz="2400" b="1">
                <a:solidFill>
                  <a:srgbClr val="408000"/>
                </a:solidFill>
              </a:rPr>
              <a:t>collision</a:t>
            </a:r>
            <a:r>
              <a:rPr lang="ja-JP" altLang="en-US" sz="2400" b="1">
                <a:solidFill>
                  <a:srgbClr val="408000"/>
                </a:solidFill>
              </a:rPr>
              <a:t>”</a:t>
            </a:r>
            <a:r>
              <a:rPr lang="en-US" sz="2400" b="1">
                <a:solidFill>
                  <a:schemeClr val="tx1"/>
                </a:solidFill>
              </a:rPr>
              <a:t/>
            </a:r>
            <a:br>
              <a:rPr lang="en-US" sz="2400" b="1">
                <a:solidFill>
                  <a:schemeClr val="tx1"/>
                </a:solidFill>
              </a:rPr>
            </a:br>
            <a:r>
              <a:rPr lang="en-US" sz="2400" b="1">
                <a:solidFill>
                  <a:schemeClr val="tx1"/>
                </a:solidFill>
              </a:rPr>
              <a:t>on the other side of planet Earth!</a:t>
            </a:r>
            <a:endParaRPr lang="en-US" sz="3600" b="1"/>
          </a:p>
        </p:txBody>
      </p:sp>
      <p:pic>
        <p:nvPicPr>
          <p:cNvPr id="2334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4021138"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33476" name="Line 4"/>
          <p:cNvSpPr>
            <a:spLocks noChangeShapeType="1"/>
          </p:cNvSpPr>
          <p:nvPr/>
        </p:nvSpPr>
        <p:spPr bwMode="auto">
          <a:xfrm flipH="1">
            <a:off x="3276600" y="1676400"/>
            <a:ext cx="990600" cy="3810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7" name="Line 5"/>
          <p:cNvSpPr>
            <a:spLocks noChangeShapeType="1"/>
          </p:cNvSpPr>
          <p:nvPr/>
        </p:nvSpPr>
        <p:spPr bwMode="auto">
          <a:xfrm rot="10945532" flipH="1">
            <a:off x="2743200" y="457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8" name="Line 6"/>
          <p:cNvSpPr>
            <a:spLocks noChangeShapeType="1"/>
          </p:cNvSpPr>
          <p:nvPr/>
        </p:nvSpPr>
        <p:spPr bwMode="auto">
          <a:xfrm flipH="1">
            <a:off x="2743200" y="1981200"/>
            <a:ext cx="457200" cy="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79" name="Line 7"/>
          <p:cNvSpPr>
            <a:spLocks noChangeShapeType="1"/>
          </p:cNvSpPr>
          <p:nvPr/>
        </p:nvSpPr>
        <p:spPr bwMode="auto">
          <a:xfrm flipH="1">
            <a:off x="2514600" y="3733800"/>
            <a:ext cx="457200" cy="0"/>
          </a:xfrm>
          <a:prstGeom prst="line">
            <a:avLst/>
          </a:prstGeom>
          <a:noFill/>
          <a:ln w="38100">
            <a:solidFill>
              <a:srgbClr val="4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80" name="Line 8"/>
          <p:cNvSpPr>
            <a:spLocks noChangeShapeType="1"/>
          </p:cNvSpPr>
          <p:nvPr/>
        </p:nvSpPr>
        <p:spPr bwMode="auto">
          <a:xfrm flipH="1">
            <a:off x="1143000" y="5410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81" name="Line 9"/>
          <p:cNvSpPr>
            <a:spLocks noChangeShapeType="1"/>
          </p:cNvSpPr>
          <p:nvPr/>
        </p:nvSpPr>
        <p:spPr bwMode="auto">
          <a:xfrm flipH="1">
            <a:off x="1066800" y="457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82" name="Line 10"/>
          <p:cNvSpPr>
            <a:spLocks noChangeShapeType="1"/>
          </p:cNvSpPr>
          <p:nvPr/>
        </p:nvSpPr>
        <p:spPr bwMode="auto">
          <a:xfrm rot="-10654468" flipH="1" flipV="1">
            <a:off x="1065213" y="1974850"/>
            <a:ext cx="457200" cy="3175"/>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83" name="Line 11"/>
          <p:cNvSpPr>
            <a:spLocks noChangeShapeType="1"/>
          </p:cNvSpPr>
          <p:nvPr/>
        </p:nvSpPr>
        <p:spPr bwMode="auto">
          <a:xfrm rot="10945532" flipH="1">
            <a:off x="914400" y="3733800"/>
            <a:ext cx="457200" cy="0"/>
          </a:xfrm>
          <a:prstGeom prst="line">
            <a:avLst/>
          </a:prstGeom>
          <a:noFill/>
          <a:ln w="38100">
            <a:solidFill>
              <a:srgbClr val="408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84" name="Line 12"/>
          <p:cNvSpPr>
            <a:spLocks noChangeShapeType="1"/>
          </p:cNvSpPr>
          <p:nvPr/>
        </p:nvSpPr>
        <p:spPr bwMode="auto">
          <a:xfrm rot="10945532" flipH="1">
            <a:off x="2743200" y="5410200"/>
            <a:ext cx="457200"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33485" name="Text Box 13"/>
          <p:cNvSpPr txBox="1">
            <a:spLocks noChangeArrowheads="1"/>
          </p:cNvSpPr>
          <p:nvPr/>
        </p:nvSpPr>
        <p:spPr bwMode="auto">
          <a:xfrm>
            <a:off x="1371600" y="228600"/>
            <a:ext cx="1492250" cy="52800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b="1">
                <a:latin typeface="Arial" charset="0"/>
              </a:rPr>
              <a:t>    </a:t>
            </a:r>
            <a:r>
              <a:rPr lang="en-US" sz="1800" b="1">
                <a:solidFill>
                  <a:srgbClr val="FF0000"/>
                </a:solidFill>
                <a:latin typeface="Arial" charset="0"/>
              </a:rPr>
              <a:t>rifting</a:t>
            </a:r>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r>
              <a:rPr lang="en-US" sz="1600" b="1">
                <a:solidFill>
                  <a:srgbClr val="0000FF"/>
                </a:solidFill>
                <a:latin typeface="Arial" charset="0"/>
              </a:rPr>
              <a:t>  subduction</a:t>
            </a:r>
            <a:endParaRPr lang="en-US" sz="16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r>
              <a:rPr lang="en-US" sz="1800" b="1">
                <a:solidFill>
                  <a:srgbClr val="408000"/>
                </a:solidFill>
                <a:latin typeface="Arial" charset="0"/>
              </a:rPr>
              <a:t>collision</a:t>
            </a:r>
          </a:p>
          <a:p>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endParaRPr lang="en-US" sz="1800" b="1">
              <a:latin typeface="Arial" charset="0"/>
            </a:endParaRPr>
          </a:p>
          <a:p>
            <a:r>
              <a:rPr lang="en-US" sz="1800" b="1">
                <a:latin typeface="Arial" charset="0"/>
              </a:rPr>
              <a:t>    </a:t>
            </a:r>
            <a:r>
              <a:rPr lang="en-US" sz="1800" b="1">
                <a:solidFill>
                  <a:srgbClr val="FF0000"/>
                </a:solidFill>
                <a:latin typeface="Arial" charset="0"/>
              </a:rPr>
              <a:t>rifting</a:t>
            </a:r>
            <a:endParaRPr lang="en-US" sz="1800" b="1">
              <a:latin typeface="Arial" charset="0"/>
            </a:endParaRPr>
          </a:p>
        </p:txBody>
      </p:sp>
    </p:spTree>
    <p:extLst>
      <p:ext uri="{BB962C8B-B14F-4D97-AF65-F5344CB8AC3E}">
        <p14:creationId xmlns:p14="http://schemas.microsoft.com/office/powerpoint/2010/main" xmlns="" val="388834948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ctrTitle" idx="4294967295"/>
          </p:nvPr>
        </p:nvSpPr>
        <p:spPr>
          <a:xfrm>
            <a:off x="0" y="1752600"/>
            <a:ext cx="9144000" cy="2895600"/>
          </a:xfrm>
          <a:gradFill rotWithShape="0">
            <a:gsLst>
              <a:gs pos="0">
                <a:schemeClr val="bg1"/>
              </a:gs>
              <a:gs pos="50000">
                <a:schemeClr val="accent2"/>
              </a:gs>
              <a:gs pos="100000">
                <a:schemeClr val="bg1"/>
              </a:gs>
            </a:gsLst>
            <a:lin ang="5400000" scaled="1"/>
          </a:gradFill>
        </p:spPr>
        <p:txBody>
          <a:bodyPr>
            <a:normAutofit fontScale="90000"/>
          </a:bodyPr>
          <a:lstStyle/>
          <a:p>
            <a:r>
              <a:rPr lang="en-US" sz="6600" b="1" u="sng"/>
              <a:t>Did</a:t>
            </a:r>
            <a:r>
              <a:rPr lang="en-US" sz="6600" b="1"/>
              <a:t> the Atlantic Ocean</a:t>
            </a:r>
            <a:br>
              <a:rPr lang="en-US" sz="6600" b="1"/>
            </a:br>
            <a:r>
              <a:rPr lang="en-US" sz="6600" b="1"/>
              <a:t/>
            </a:r>
            <a:br>
              <a:rPr lang="en-US" sz="6600" b="1"/>
            </a:br>
            <a:r>
              <a:rPr lang="en-US" sz="6600" b="1"/>
              <a:t>Close and Reopen?</a:t>
            </a:r>
            <a:endParaRPr lang="en-US"/>
          </a:p>
        </p:txBody>
      </p:sp>
    </p:spTree>
    <p:extLst>
      <p:ext uri="{BB962C8B-B14F-4D97-AF65-F5344CB8AC3E}">
        <p14:creationId xmlns:p14="http://schemas.microsoft.com/office/powerpoint/2010/main" xmlns="" val="422793452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2400" y="228600"/>
            <a:ext cx="8991600" cy="5673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8915" name="Rectangle 3"/>
          <p:cNvSpPr>
            <a:spLocks noChangeArrowheads="1"/>
          </p:cNvSpPr>
          <p:nvPr/>
        </p:nvSpPr>
        <p:spPr bwMode="auto">
          <a:xfrm>
            <a:off x="3124200" y="1905000"/>
            <a:ext cx="6019800" cy="411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38916"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6172200"/>
            <a:ext cx="3886200" cy="271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38917"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3352800" y="2209800"/>
            <a:ext cx="5486400" cy="4117975"/>
          </a:xfrm>
          <a:prstGeom prst="rect">
            <a:avLst/>
          </a:prstGeom>
          <a:noFill/>
          <a:extLst>
            <a:ext uri="{909E8E84-426E-40dd-AFC4-6F175D3DCCD1}">
              <a14:hiddenFill xmlns:a14="http://schemas.microsoft.com/office/drawing/2010/main" xmlns="">
                <a:solidFill>
                  <a:srgbClr val="FFFFFF"/>
                </a:solidFill>
              </a14:hiddenFill>
            </a:ext>
          </a:extLst>
        </p:spPr>
      </p:pic>
      <p:sp>
        <p:nvSpPr>
          <p:cNvPr id="38918" name="Rectangle 6"/>
          <p:cNvSpPr>
            <a:spLocks noChangeArrowheads="1"/>
          </p:cNvSpPr>
          <p:nvPr/>
        </p:nvSpPr>
        <p:spPr bwMode="auto">
          <a:xfrm>
            <a:off x="2209800" y="5715000"/>
            <a:ext cx="838200" cy="152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24107880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WordArt 2"/>
          <p:cNvSpPr>
            <a:spLocks noChangeArrowheads="1" noChangeShapeType="1" noTextEdit="1"/>
          </p:cNvSpPr>
          <p:nvPr/>
        </p:nvSpPr>
        <p:spPr bwMode="auto">
          <a:xfrm>
            <a:off x="609600" y="609600"/>
            <a:ext cx="5867400" cy="838200"/>
          </a:xfrm>
          <a:prstGeom prst="rect">
            <a:avLst/>
          </a:prstGeom>
          <a:solidFill>
            <a:schemeClr val="bg1"/>
          </a:solidFill>
          <a:extLst/>
        </p:spPr>
        <p:txBody>
          <a:bodyPr wrap="none" fromWordArt="1">
            <a:prstTxWarp prst="textPlain">
              <a:avLst>
                <a:gd name="adj" fmla="val 50000"/>
              </a:avLst>
            </a:prstTxWarp>
          </a:bodyPr>
          <a:lstStyle/>
          <a:p>
            <a:pPr algn="ctr"/>
            <a:r>
              <a:rPr lang="en-US" sz="6600" kern="10" dirty="0">
                <a:ln w="9525">
                  <a:solidFill>
                    <a:srgbClr val="000000"/>
                  </a:solidFill>
                  <a:round/>
                  <a:headEnd/>
                  <a:tailEnd/>
                </a:ln>
                <a:solidFill>
                  <a:srgbClr val="660066"/>
                </a:solidFill>
                <a:latin typeface="Britannic Bold"/>
                <a:ea typeface="Britannic Bold"/>
                <a:cs typeface="Britannic Bold"/>
              </a:rPr>
              <a:t>Yes!  Twice!</a:t>
            </a:r>
          </a:p>
        </p:txBody>
      </p:sp>
      <p:sp>
        <p:nvSpPr>
          <p:cNvPr id="36867" name="Text Box 3"/>
          <p:cNvSpPr txBox="1">
            <a:spLocks noChangeArrowheads="1"/>
          </p:cNvSpPr>
          <p:nvPr/>
        </p:nvSpPr>
        <p:spPr bwMode="auto">
          <a:xfrm>
            <a:off x="228600" y="2057400"/>
            <a:ext cx="8915400" cy="4117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6600" b="1">
                <a:solidFill>
                  <a:srgbClr val="800000"/>
                </a:solidFill>
                <a:latin typeface="Helvetica Neue Bold Condensed" charset="0"/>
              </a:rPr>
              <a:t>RODINIA</a:t>
            </a:r>
            <a:endParaRPr lang="en-US" sz="6600" b="1">
              <a:latin typeface="Helvetica Neue Bold Condensed" charset="0"/>
            </a:endParaRPr>
          </a:p>
          <a:p>
            <a:pPr algn="ctr"/>
            <a:r>
              <a:rPr lang="en-US" sz="6600" b="1">
                <a:solidFill>
                  <a:schemeClr val="accent2"/>
                </a:solidFill>
                <a:latin typeface="Helvetica Neue Bold Condensed" charset="0"/>
              </a:rPr>
              <a:t>IAPETUS OCEAN</a:t>
            </a:r>
            <a:endParaRPr lang="en-US" sz="6600" b="1">
              <a:latin typeface="Helvetica Neue Bold Condensed" charset="0"/>
            </a:endParaRPr>
          </a:p>
          <a:p>
            <a:pPr algn="ctr"/>
            <a:r>
              <a:rPr lang="en-US" sz="6600" b="1">
                <a:solidFill>
                  <a:srgbClr val="804000"/>
                </a:solidFill>
                <a:latin typeface="Helvetica Neue Bold Condensed" charset="0"/>
              </a:rPr>
              <a:t>PANGEA</a:t>
            </a:r>
          </a:p>
          <a:p>
            <a:pPr algn="ctr"/>
            <a:r>
              <a:rPr lang="en-US" sz="6600" b="1">
                <a:solidFill>
                  <a:srgbClr val="0080FF"/>
                </a:solidFill>
                <a:latin typeface="Helvetica Neue Bold Condensed" charset="0"/>
              </a:rPr>
              <a:t>ATLANTIC OCEAN</a:t>
            </a:r>
            <a:endParaRPr lang="en-US" sz="6600" b="1">
              <a:latin typeface="Helvetica Neue Bold Condensed" charset="0"/>
            </a:endParaRPr>
          </a:p>
        </p:txBody>
      </p:sp>
      <p:sp>
        <p:nvSpPr>
          <p:cNvPr id="36868" name="AutoShape 4"/>
          <p:cNvSpPr>
            <a:spLocks noChangeArrowheads="1"/>
          </p:cNvSpPr>
          <p:nvPr/>
        </p:nvSpPr>
        <p:spPr bwMode="auto">
          <a:xfrm>
            <a:off x="7620000" y="3352800"/>
            <a:ext cx="976313" cy="485775"/>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69" name="AutoShape 5"/>
          <p:cNvSpPr>
            <a:spLocks noChangeArrowheads="1"/>
          </p:cNvSpPr>
          <p:nvPr/>
        </p:nvSpPr>
        <p:spPr bwMode="auto">
          <a:xfrm>
            <a:off x="7696200" y="5334000"/>
            <a:ext cx="976313" cy="485775"/>
          </a:xfrm>
          <a:prstGeom prst="righ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70" name="AutoShape 6"/>
          <p:cNvSpPr>
            <a:spLocks noChangeArrowheads="1"/>
          </p:cNvSpPr>
          <p:nvPr/>
        </p:nvSpPr>
        <p:spPr bwMode="auto">
          <a:xfrm>
            <a:off x="1828800" y="2438400"/>
            <a:ext cx="976313" cy="485775"/>
          </a:xfrm>
          <a:prstGeom prst="rightArrow">
            <a:avLst>
              <a:gd name="adj1" fmla="val 50000"/>
              <a:gd name="adj2" fmla="val 5024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71" name="AutoShape 7"/>
          <p:cNvSpPr>
            <a:spLocks noChangeArrowheads="1"/>
          </p:cNvSpPr>
          <p:nvPr/>
        </p:nvSpPr>
        <p:spPr bwMode="auto">
          <a:xfrm>
            <a:off x="1905000" y="4419600"/>
            <a:ext cx="976313" cy="485775"/>
          </a:xfrm>
          <a:prstGeom prst="rightArrow">
            <a:avLst>
              <a:gd name="adj1" fmla="val 50000"/>
              <a:gd name="adj2" fmla="val 5024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72" name="AutoShape 8"/>
          <p:cNvSpPr>
            <a:spLocks noChangeArrowheads="1"/>
          </p:cNvSpPr>
          <p:nvPr/>
        </p:nvSpPr>
        <p:spPr bwMode="auto">
          <a:xfrm>
            <a:off x="609600" y="3429000"/>
            <a:ext cx="976313" cy="485775"/>
          </a:xfrm>
          <a:prstGeom prst="lef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73" name="AutoShape 9"/>
          <p:cNvSpPr>
            <a:spLocks noChangeArrowheads="1"/>
          </p:cNvSpPr>
          <p:nvPr/>
        </p:nvSpPr>
        <p:spPr bwMode="auto">
          <a:xfrm>
            <a:off x="6553200" y="4343400"/>
            <a:ext cx="976313" cy="485775"/>
          </a:xfrm>
          <a:prstGeom prst="leftArrow">
            <a:avLst>
              <a:gd name="adj1" fmla="val 50000"/>
              <a:gd name="adj2" fmla="val 5024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74" name="AutoShape 10"/>
          <p:cNvSpPr>
            <a:spLocks noChangeArrowheads="1"/>
          </p:cNvSpPr>
          <p:nvPr/>
        </p:nvSpPr>
        <p:spPr bwMode="auto">
          <a:xfrm>
            <a:off x="6477000" y="2362200"/>
            <a:ext cx="976313" cy="485775"/>
          </a:xfrm>
          <a:prstGeom prst="leftArrow">
            <a:avLst>
              <a:gd name="adj1" fmla="val 50000"/>
              <a:gd name="adj2" fmla="val 50245"/>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6875" name="AutoShape 11"/>
          <p:cNvSpPr>
            <a:spLocks noChangeArrowheads="1"/>
          </p:cNvSpPr>
          <p:nvPr/>
        </p:nvSpPr>
        <p:spPr bwMode="auto">
          <a:xfrm>
            <a:off x="685800" y="5410200"/>
            <a:ext cx="976313" cy="485775"/>
          </a:xfrm>
          <a:prstGeom prst="leftArrow">
            <a:avLst>
              <a:gd name="adj1" fmla="val 50000"/>
              <a:gd name="adj2" fmla="val 50245"/>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2379526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wilssimp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228600"/>
            <a:ext cx="3963988" cy="6629400"/>
          </a:xfrm>
          <a:prstGeom prst="rect">
            <a:avLst/>
          </a:prstGeom>
          <a:noFill/>
          <a:extLst>
            <a:ext uri="{909E8E84-426E-40dd-AFC4-6F175D3DCCD1}">
              <a14:hiddenFill xmlns:a14="http://schemas.microsoft.com/office/drawing/2010/main" xmlns="">
                <a:solidFill>
                  <a:srgbClr val="FFFFFF"/>
                </a:solidFill>
              </a14:hiddenFill>
            </a:ext>
          </a:extLst>
        </p:spPr>
      </p:pic>
      <p:sp>
        <p:nvSpPr>
          <p:cNvPr id="40963" name="Text Box 3"/>
          <p:cNvSpPr txBox="1">
            <a:spLocks noChangeArrowheads="1"/>
          </p:cNvSpPr>
          <p:nvPr/>
        </p:nvSpPr>
        <p:spPr bwMode="auto">
          <a:xfrm>
            <a:off x="5165725" y="304800"/>
            <a:ext cx="3978275" cy="606319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US" sz="2800" b="1" dirty="0">
                <a:solidFill>
                  <a:srgbClr val="FF8000"/>
                </a:solidFill>
                <a:latin typeface="Arial" charset="0"/>
              </a:rPr>
              <a:t>RODINIA</a:t>
            </a:r>
          </a:p>
          <a:p>
            <a:endParaRPr lang="en-US" dirty="0">
              <a:latin typeface="Arial" charset="0"/>
            </a:endParaRPr>
          </a:p>
          <a:p>
            <a:r>
              <a:rPr lang="en-US" sz="2400" b="1" dirty="0">
                <a:latin typeface="Arial" charset="0"/>
              </a:rPr>
              <a:t>rifting</a:t>
            </a:r>
          </a:p>
          <a:p>
            <a:endParaRPr lang="en-US" dirty="0">
              <a:latin typeface="Arial" charset="0"/>
            </a:endParaRPr>
          </a:p>
          <a:p>
            <a:endParaRPr lang="en-US" sz="2800" b="1" dirty="0" smtClean="0">
              <a:solidFill>
                <a:srgbClr val="0000FF"/>
              </a:solidFill>
              <a:latin typeface="Arial" charset="0"/>
            </a:endParaRPr>
          </a:p>
          <a:p>
            <a:r>
              <a:rPr lang="en-US" sz="2800" b="1" dirty="0" smtClean="0">
                <a:solidFill>
                  <a:srgbClr val="0000FF"/>
                </a:solidFill>
                <a:latin typeface="Arial" charset="0"/>
              </a:rPr>
              <a:t>IAPETUS </a:t>
            </a:r>
            <a:r>
              <a:rPr lang="en-US" sz="2800" b="1" dirty="0">
                <a:solidFill>
                  <a:srgbClr val="0000FF"/>
                </a:solidFill>
                <a:latin typeface="Arial" charset="0"/>
              </a:rPr>
              <a:t>OCEAN</a:t>
            </a:r>
          </a:p>
          <a:p>
            <a:endParaRPr lang="en-US" dirty="0">
              <a:latin typeface="Arial" charset="0"/>
            </a:endParaRPr>
          </a:p>
          <a:p>
            <a:r>
              <a:rPr lang="en-US" sz="2400" b="1" dirty="0" err="1">
                <a:latin typeface="Arial" charset="0"/>
              </a:rPr>
              <a:t>s</a:t>
            </a:r>
            <a:r>
              <a:rPr lang="en-US" sz="2400" b="1" dirty="0" err="1" smtClean="0">
                <a:latin typeface="Arial" charset="0"/>
              </a:rPr>
              <a:t>ubduction</a:t>
            </a:r>
            <a:r>
              <a:rPr lang="en-US" sz="2400" b="1" dirty="0">
                <a:latin typeface="Arial" charset="0"/>
              </a:rPr>
              <a:t>, convergence</a:t>
            </a:r>
          </a:p>
          <a:p>
            <a:endParaRPr lang="en-US" dirty="0">
              <a:latin typeface="Arial" charset="0"/>
            </a:endParaRPr>
          </a:p>
          <a:p>
            <a:endParaRPr lang="en-US" dirty="0">
              <a:latin typeface="Arial" charset="0"/>
            </a:endParaRPr>
          </a:p>
          <a:p>
            <a:r>
              <a:rPr lang="en-US" sz="2400" b="1" dirty="0" smtClean="0">
                <a:latin typeface="Arial" charset="0"/>
              </a:rPr>
              <a:t>collision </a:t>
            </a:r>
            <a:r>
              <a:rPr lang="en-US" sz="2400" b="1" dirty="0">
                <a:latin typeface="Arial" charset="0"/>
              </a:rPr>
              <a:t>and closing </a:t>
            </a:r>
            <a:r>
              <a:rPr lang="en-US" sz="2400" b="1" dirty="0" smtClean="0">
                <a:latin typeface="Arial" charset="0"/>
              </a:rPr>
              <a:t>of </a:t>
            </a:r>
            <a:r>
              <a:rPr lang="en-US" sz="2400" b="1" dirty="0">
                <a:latin typeface="Arial" charset="0"/>
              </a:rPr>
              <a:t>IAPETUS</a:t>
            </a:r>
          </a:p>
          <a:p>
            <a:endParaRPr lang="en-US" sz="2400" b="1" dirty="0">
              <a:latin typeface="Arial" charset="0"/>
            </a:endParaRPr>
          </a:p>
          <a:p>
            <a:r>
              <a:rPr lang="en-US" sz="2400" b="1" dirty="0">
                <a:latin typeface="Arial" charset="0"/>
              </a:rPr>
              <a:t>APPALACHIAN and</a:t>
            </a:r>
          </a:p>
          <a:p>
            <a:r>
              <a:rPr lang="en-US" sz="2400" b="1" dirty="0">
                <a:latin typeface="Arial" charset="0"/>
              </a:rPr>
              <a:t>CALEDONIAN OROGEN </a:t>
            </a:r>
          </a:p>
          <a:p>
            <a:endParaRPr lang="en-US" dirty="0">
              <a:latin typeface="Arial" charset="0"/>
            </a:endParaRPr>
          </a:p>
          <a:p>
            <a:r>
              <a:rPr lang="en-US" sz="2800" b="1" dirty="0">
                <a:solidFill>
                  <a:srgbClr val="80FF00"/>
                </a:solidFill>
                <a:latin typeface="Arial" charset="0"/>
              </a:rPr>
              <a:t>PANGEA</a:t>
            </a:r>
          </a:p>
        </p:txBody>
      </p:sp>
      <p:sp>
        <p:nvSpPr>
          <p:cNvPr id="40964" name="Line 4"/>
          <p:cNvSpPr>
            <a:spLocks noChangeShapeType="1"/>
          </p:cNvSpPr>
          <p:nvPr/>
        </p:nvSpPr>
        <p:spPr bwMode="auto">
          <a:xfrm flipH="1" flipV="1">
            <a:off x="3352800" y="2057400"/>
            <a:ext cx="1752600" cy="224766"/>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40965" name="Line 5"/>
          <p:cNvSpPr>
            <a:spLocks noChangeShapeType="1"/>
          </p:cNvSpPr>
          <p:nvPr/>
        </p:nvSpPr>
        <p:spPr bwMode="auto">
          <a:xfrm flipH="1" flipV="1">
            <a:off x="2514600" y="3810000"/>
            <a:ext cx="2590800" cy="53340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80017417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idx="4294967295"/>
          </p:nvPr>
        </p:nvSpPr>
        <p:spPr>
          <a:xfrm>
            <a:off x="0" y="457200"/>
            <a:ext cx="9144000" cy="1066800"/>
          </a:xfrm>
        </p:spPr>
        <p:txBody>
          <a:bodyPr>
            <a:normAutofit fontScale="90000"/>
          </a:bodyPr>
          <a:lstStyle/>
          <a:p>
            <a:r>
              <a:rPr lang="en-US" sz="3200" dirty="0">
                <a:solidFill>
                  <a:schemeClr val="tx1"/>
                </a:solidFill>
              </a:rPr>
              <a:t>The continents have changed shapes and positions throughout geologic time! This is a reconstruction of the supercontinent  </a:t>
            </a:r>
            <a:r>
              <a:rPr lang="en-US" sz="3200" b="1" dirty="0" err="1">
                <a:solidFill>
                  <a:schemeClr val="tx1"/>
                </a:solidFill>
              </a:rPr>
              <a:t>Pangea</a:t>
            </a:r>
            <a:r>
              <a:rPr lang="en-US" sz="3200" b="1" dirty="0">
                <a:solidFill>
                  <a:schemeClr val="tx1"/>
                </a:solidFill>
              </a:rPr>
              <a:t/>
            </a:r>
            <a:br>
              <a:rPr lang="en-US" sz="3200" b="1" dirty="0">
                <a:solidFill>
                  <a:schemeClr val="tx1"/>
                </a:solidFill>
              </a:rPr>
            </a:br>
            <a:r>
              <a:rPr lang="en-US" sz="3200" dirty="0">
                <a:solidFill>
                  <a:schemeClr val="tx1"/>
                </a:solidFill>
              </a:rPr>
              <a:t>as it </a:t>
            </a:r>
            <a:r>
              <a:rPr lang="en-US" sz="3200" dirty="0" smtClean="0">
                <a:solidFill>
                  <a:schemeClr val="tx1"/>
                </a:solidFill>
              </a:rPr>
              <a:t>ay </a:t>
            </a:r>
            <a:r>
              <a:rPr lang="en-US" sz="3200" dirty="0">
                <a:solidFill>
                  <a:schemeClr val="tx1"/>
                </a:solidFill>
              </a:rPr>
              <a:t>have looked in Permian time.</a:t>
            </a:r>
            <a:r>
              <a:rPr lang="en-US" dirty="0">
                <a:solidFill>
                  <a:srgbClr val="FFFF00"/>
                </a:solidFill>
              </a:rPr>
              <a:t> </a:t>
            </a:r>
            <a:endParaRPr lang="en-US" dirty="0"/>
          </a:p>
        </p:txBody>
      </p:sp>
      <p:pic>
        <p:nvPicPr>
          <p:cNvPr id="4710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3632" y="1039496"/>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0" y="2301330"/>
            <a:ext cx="9144000" cy="1446550"/>
          </a:xfrm>
          <a:prstGeom prst="rect">
            <a:avLst/>
          </a:prstGeom>
          <a:noFill/>
        </p:spPr>
        <p:txBody>
          <a:bodyPr wrap="square" rtlCol="0">
            <a:spAutoFit/>
          </a:bodyPr>
          <a:lstStyle/>
          <a:p>
            <a:pPr algn="ctr"/>
            <a:r>
              <a:rPr lang="en-US" sz="8800" dirty="0" smtClean="0">
                <a:latin typeface="Arial Rounded MT Bold"/>
                <a:cs typeface="Arial Rounded MT Bold"/>
              </a:rPr>
              <a:t>PANGEA</a:t>
            </a:r>
            <a:endParaRPr lang="en-US" sz="8800" dirty="0">
              <a:latin typeface="Arial Rounded MT Bold"/>
              <a:cs typeface="Arial Rounded MT Bold"/>
            </a:endParaRPr>
          </a:p>
        </p:txBody>
      </p:sp>
    </p:spTree>
    <p:extLst>
      <p:ext uri="{BB962C8B-B14F-4D97-AF65-F5344CB8AC3E}">
        <p14:creationId xmlns:p14="http://schemas.microsoft.com/office/powerpoint/2010/main" xmlns="" val="3312824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284288"/>
            <a:ext cx="9144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Text Box 3"/>
          <p:cNvSpPr txBox="1">
            <a:spLocks noChangeArrowheads="1"/>
          </p:cNvSpPr>
          <p:nvPr/>
        </p:nvSpPr>
        <p:spPr bwMode="auto">
          <a:xfrm>
            <a:off x="0" y="65088"/>
            <a:ext cx="9144000" cy="1015663"/>
          </a:xfrm>
          <a:prstGeom prst="rect">
            <a:avLst/>
          </a:prstGeom>
          <a:noFill/>
          <a:ln>
            <a:noFill/>
          </a:ln>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bg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t>The continents have changed shapes and positions throughout geologic time!  This is a reconstruction of the supercontinent </a:t>
            </a:r>
            <a:r>
              <a:rPr lang="en-US" sz="2000" b="1" dirty="0" err="1"/>
              <a:t>Pangea</a:t>
            </a:r>
            <a:r>
              <a:rPr lang="en-US" sz="2000" b="1" dirty="0"/>
              <a:t/>
            </a:r>
            <a:br>
              <a:rPr lang="en-US" sz="2000" b="1" dirty="0"/>
            </a:br>
            <a:r>
              <a:rPr lang="en-US" sz="2000" b="1" dirty="0"/>
              <a:t>as it may have looked in Permian time.</a:t>
            </a:r>
            <a:r>
              <a:rPr lang="en-US" sz="2000" b="1" dirty="0">
                <a:solidFill>
                  <a:srgbClr val="FFFF00"/>
                </a:solidFill>
              </a:rPr>
              <a:t> </a:t>
            </a:r>
            <a:endParaRPr lang="en-US" sz="2000" b="1" dirty="0">
              <a:solidFill>
                <a:schemeClr val="bg1"/>
              </a:solidFill>
            </a:endParaRPr>
          </a:p>
        </p:txBody>
      </p:sp>
      <p:sp>
        <p:nvSpPr>
          <p:cNvPr id="94212" name="Oval 4"/>
          <p:cNvSpPr>
            <a:spLocks noChangeArrowheads="1"/>
          </p:cNvSpPr>
          <p:nvPr/>
        </p:nvSpPr>
        <p:spPr bwMode="auto">
          <a:xfrm rot="-771897">
            <a:off x="2911113" y="3062142"/>
            <a:ext cx="4048916" cy="3580677"/>
          </a:xfrm>
          <a:prstGeom prst="ellipse">
            <a:avLst/>
          </a:prstGeom>
          <a:noFill/>
          <a:ln w="38100">
            <a:solidFill>
              <a:srgbClr val="FFFF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94213" name="Text Box 5"/>
          <p:cNvSpPr txBox="1">
            <a:spLocks noChangeArrowheads="1"/>
          </p:cNvSpPr>
          <p:nvPr/>
        </p:nvSpPr>
        <p:spPr bwMode="auto">
          <a:xfrm>
            <a:off x="3336925" y="4103688"/>
            <a:ext cx="2357438" cy="5191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00"/>
                </a:solidFill>
              </a:rPr>
              <a:t>GONDWANA</a:t>
            </a:r>
          </a:p>
        </p:txBody>
      </p:sp>
      <p:sp>
        <p:nvSpPr>
          <p:cNvPr id="94214" name="Text Box 6"/>
          <p:cNvSpPr txBox="1">
            <a:spLocks noChangeArrowheads="1"/>
          </p:cNvSpPr>
          <p:nvPr/>
        </p:nvSpPr>
        <p:spPr bwMode="auto">
          <a:xfrm>
            <a:off x="3731194" y="1981994"/>
            <a:ext cx="2284413" cy="579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chemeClr val="bg1"/>
                </a:solidFill>
              </a:rPr>
              <a:t>LAURASIA</a:t>
            </a:r>
          </a:p>
        </p:txBody>
      </p:sp>
      <p:sp>
        <p:nvSpPr>
          <p:cNvPr id="94215" name="Text Box 7"/>
          <p:cNvSpPr txBox="1">
            <a:spLocks noChangeArrowheads="1"/>
          </p:cNvSpPr>
          <p:nvPr/>
        </p:nvSpPr>
        <p:spPr bwMode="auto">
          <a:xfrm rot="1606184">
            <a:off x="5677505" y="3645558"/>
            <a:ext cx="2149475" cy="579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3200" b="1" dirty="0">
                <a:solidFill>
                  <a:srgbClr val="0000FF"/>
                </a:solidFill>
              </a:rPr>
              <a:t>TETHYS</a:t>
            </a:r>
            <a:endParaRPr lang="en-US" b="1" dirty="0"/>
          </a:p>
        </p:txBody>
      </p:sp>
    </p:spTree>
    <p:extLst>
      <p:ext uri="{BB962C8B-B14F-4D97-AF65-F5344CB8AC3E}">
        <p14:creationId xmlns:p14="http://schemas.microsoft.com/office/powerpoint/2010/main" xmlns="" val="2753940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angea_diagr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28800" y="0"/>
            <a:ext cx="5784850" cy="6553200"/>
          </a:xfrm>
          <a:prstGeom prst="rect">
            <a:avLst/>
          </a:prstGeom>
          <a:noFill/>
          <a:extLst>
            <a:ext uri="{909E8E84-426E-40dd-AFC4-6F175D3DCCD1}">
              <a14:hiddenFill xmlns:a14="http://schemas.microsoft.com/office/drawing/2010/main" xmlns="">
                <a:solidFill>
                  <a:srgbClr val="FFFFFF"/>
                </a:solidFill>
              </a14:hiddenFill>
            </a:ext>
          </a:extLst>
        </p:spPr>
      </p:pic>
      <p:sp>
        <p:nvSpPr>
          <p:cNvPr id="10243" name="WordArt 3"/>
          <p:cNvSpPr>
            <a:spLocks noChangeArrowheads="1" noChangeShapeType="1" noTextEdit="1"/>
          </p:cNvSpPr>
          <p:nvPr/>
        </p:nvSpPr>
        <p:spPr bwMode="auto">
          <a:xfrm>
            <a:off x="457200" y="2133600"/>
            <a:ext cx="8077200" cy="2971800"/>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Before Pangea</a:t>
            </a:r>
          </a:p>
        </p:txBody>
      </p:sp>
      <p:sp>
        <p:nvSpPr>
          <p:cNvPr id="10244" name="Rectangle 4"/>
          <p:cNvSpPr>
            <a:spLocks noChangeArrowheads="1"/>
          </p:cNvSpPr>
          <p:nvPr/>
        </p:nvSpPr>
        <p:spPr bwMode="auto">
          <a:xfrm>
            <a:off x="2743200" y="-228600"/>
            <a:ext cx="3886200" cy="838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xmlns="" val="9834898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ngaea_central_pangean_mts.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8408" y="1242987"/>
            <a:ext cx="9144000" cy="4578910"/>
          </a:xfrm>
          <a:prstGeom prst="rect">
            <a:avLst/>
          </a:prstGeom>
          <a:ln>
            <a:noFill/>
          </a:ln>
        </p:spPr>
      </p:pic>
      <p:sp>
        <p:nvSpPr>
          <p:cNvPr id="3" name="Rectangle 2"/>
          <p:cNvSpPr/>
          <p:nvPr/>
        </p:nvSpPr>
        <p:spPr>
          <a:xfrm>
            <a:off x="18408" y="0"/>
            <a:ext cx="9144000" cy="1242987"/>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solidFill>
                  <a:schemeClr val="bg1"/>
                </a:solidFill>
                <a:latin typeface="Marker Felt"/>
                <a:cs typeface="Marker Felt"/>
              </a:rPr>
              <a:t>PANGEA  —  AN  IMPROVEMENT  OVER  WEGENER</a:t>
            </a:r>
            <a:endParaRPr lang="en-US" sz="2800" dirty="0">
              <a:solidFill>
                <a:schemeClr val="bg1"/>
              </a:solidFill>
              <a:latin typeface="Marker Felt"/>
              <a:cs typeface="Marker Felt"/>
            </a:endParaRPr>
          </a:p>
        </p:txBody>
      </p:sp>
      <p:sp>
        <p:nvSpPr>
          <p:cNvPr id="4" name="Rectangle 3"/>
          <p:cNvSpPr/>
          <p:nvPr/>
        </p:nvSpPr>
        <p:spPr>
          <a:xfrm>
            <a:off x="0" y="5687011"/>
            <a:ext cx="9162408" cy="1377874"/>
          </a:xfrm>
          <a:prstGeom prst="rect">
            <a:avLst/>
          </a:prstGeom>
          <a:solidFill>
            <a:schemeClr val="tx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1398025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angea_diagram"/>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865616" y="0"/>
            <a:ext cx="5784850" cy="6553200"/>
          </a:xfrm>
          <a:prstGeom prst="rect">
            <a:avLst/>
          </a:prstGeom>
          <a:noFill/>
          <a:extLst>
            <a:ext uri="{909E8E84-426E-40dd-AFC4-6F175D3DCCD1}">
              <a14:hiddenFill xmlns:a14="http://schemas.microsoft.com/office/drawing/2010/main" xmlns="">
                <a:solidFill>
                  <a:srgbClr val="FFFFFF"/>
                </a:solidFill>
              </a14:hiddenFill>
            </a:ext>
          </a:extLst>
        </p:spPr>
      </p:pic>
      <p:sp>
        <p:nvSpPr>
          <p:cNvPr id="45059" name="WordArt 3"/>
          <p:cNvSpPr>
            <a:spLocks noChangeArrowheads="1" noChangeShapeType="1" noTextEdit="1"/>
          </p:cNvSpPr>
          <p:nvPr/>
        </p:nvSpPr>
        <p:spPr bwMode="auto">
          <a:xfrm>
            <a:off x="457200" y="2133600"/>
            <a:ext cx="8077200" cy="2971800"/>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55556"/>
              </a:avLst>
            </a:prstTxWarp>
          </a:bodyPr>
          <a:lstStyle/>
          <a:p>
            <a:pPr algn="ctr"/>
            <a:r>
              <a:rPr lang="en-US" sz="3600" kern="10" dirty="0" smtClean="0">
                <a:ln w="9525">
                  <a:solidFill>
                    <a:srgbClr val="000000"/>
                  </a:solidFill>
                  <a:round/>
                  <a:headEnd/>
                  <a:tailEnd/>
                </a:ln>
                <a:solidFill>
                  <a:srgbClr val="000000"/>
                </a:solidFill>
                <a:latin typeface="Arial Black"/>
                <a:ea typeface="Arial Black"/>
                <a:cs typeface="Arial Black"/>
              </a:rPr>
              <a:t>Since </a:t>
            </a:r>
            <a:r>
              <a:rPr lang="en-US" sz="3600" kern="10" dirty="0" err="1">
                <a:ln w="9525">
                  <a:solidFill>
                    <a:srgbClr val="000000"/>
                  </a:solidFill>
                  <a:round/>
                  <a:headEnd/>
                  <a:tailEnd/>
                </a:ln>
                <a:solidFill>
                  <a:srgbClr val="000000"/>
                </a:solidFill>
                <a:latin typeface="Arial Black"/>
                <a:ea typeface="Arial Black"/>
                <a:cs typeface="Arial Black"/>
              </a:rPr>
              <a:t>Pangea</a:t>
            </a:r>
            <a:endParaRPr lang="en-US" sz="3600" kern="10" dirty="0">
              <a:ln w="9525">
                <a:solidFill>
                  <a:srgbClr val="000000"/>
                </a:solidFill>
                <a:round/>
                <a:headEnd/>
                <a:tailEnd/>
              </a:ln>
              <a:solidFill>
                <a:srgbClr val="000000"/>
              </a:solidFill>
              <a:latin typeface="Arial Black"/>
              <a:ea typeface="Arial Black"/>
              <a:cs typeface="Arial Black"/>
            </a:endParaRPr>
          </a:p>
        </p:txBody>
      </p:sp>
      <p:sp>
        <p:nvSpPr>
          <p:cNvPr id="45060" name="Rectangle 4"/>
          <p:cNvSpPr>
            <a:spLocks noChangeArrowheads="1"/>
          </p:cNvSpPr>
          <p:nvPr/>
        </p:nvSpPr>
        <p:spPr bwMode="auto">
          <a:xfrm>
            <a:off x="2743200" y="-228600"/>
            <a:ext cx="3886200" cy="838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xmlns="" val="2772805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idx="4294967295"/>
          </p:nvPr>
        </p:nvSpPr>
        <p:spPr>
          <a:xfrm>
            <a:off x="381000" y="381000"/>
            <a:ext cx="8534400" cy="1143000"/>
          </a:xfrm>
        </p:spPr>
        <p:txBody>
          <a:bodyPr>
            <a:noAutofit/>
          </a:bodyPr>
          <a:lstStyle/>
          <a:p>
            <a:r>
              <a:rPr lang="en-US" sz="3200" b="1" dirty="0">
                <a:solidFill>
                  <a:srgbClr val="0070C0"/>
                </a:solidFill>
                <a:latin typeface="Arial" pitchFamily="34" charset="0"/>
                <a:cs typeface="Arial" pitchFamily="34" charset="0"/>
              </a:rPr>
              <a:t>Beginning </a:t>
            </a:r>
            <a:r>
              <a:rPr lang="en-US" sz="3200" b="1" dirty="0" smtClean="0">
                <a:solidFill>
                  <a:srgbClr val="0070C0"/>
                </a:solidFill>
                <a:latin typeface="Arial" pitchFamily="34" charset="0"/>
                <a:cs typeface="Arial" pitchFamily="34" charset="0"/>
              </a:rPr>
              <a:t>in the </a:t>
            </a:r>
            <a:r>
              <a:rPr lang="en-US" sz="3200" b="1" dirty="0" smtClean="0">
                <a:solidFill>
                  <a:srgbClr val="FF00FF"/>
                </a:solidFill>
                <a:latin typeface="Arial" pitchFamily="34" charset="0"/>
                <a:cs typeface="Arial" pitchFamily="34" charset="0"/>
              </a:rPr>
              <a:t>Triassic</a:t>
            </a:r>
            <a:r>
              <a:rPr lang="en-US" sz="3200" b="1" dirty="0" smtClean="0">
                <a:solidFill>
                  <a:srgbClr val="FFFF00"/>
                </a:solidFill>
                <a:latin typeface="Arial" pitchFamily="34" charset="0"/>
                <a:cs typeface="Arial" pitchFamily="34" charset="0"/>
              </a:rPr>
              <a:t> </a:t>
            </a:r>
            <a:r>
              <a:rPr lang="en-US" sz="3200" b="1" dirty="0" smtClean="0">
                <a:solidFill>
                  <a:srgbClr val="0070C0"/>
                </a:solidFill>
                <a:latin typeface="Arial" pitchFamily="34" charset="0"/>
                <a:cs typeface="Arial" pitchFamily="34" charset="0"/>
              </a:rPr>
              <a:t>around 230-220 million </a:t>
            </a:r>
            <a:r>
              <a:rPr lang="en-US" sz="3200" b="1" dirty="0">
                <a:solidFill>
                  <a:srgbClr val="0070C0"/>
                </a:solidFill>
                <a:latin typeface="Arial" pitchFamily="34" charset="0"/>
                <a:cs typeface="Arial" pitchFamily="34" charset="0"/>
              </a:rPr>
              <a:t>years ago, </a:t>
            </a:r>
            <a:r>
              <a:rPr lang="en-US" sz="3200" b="1" dirty="0" err="1">
                <a:solidFill>
                  <a:srgbClr val="0070C0"/>
                </a:solidFill>
                <a:latin typeface="Arial" pitchFamily="34" charset="0"/>
                <a:cs typeface="Arial" pitchFamily="34" charset="0"/>
              </a:rPr>
              <a:t>Pangea</a:t>
            </a:r>
            <a:r>
              <a:rPr lang="en-US" sz="3200" b="1" dirty="0">
                <a:solidFill>
                  <a:srgbClr val="0070C0"/>
                </a:solidFill>
                <a:latin typeface="Arial" pitchFamily="34" charset="0"/>
                <a:cs typeface="Arial" pitchFamily="34" charset="0"/>
              </a:rPr>
              <a:t> began to split </a:t>
            </a:r>
            <a:r>
              <a:rPr lang="en-US" sz="3200" b="1" dirty="0" smtClean="0">
                <a:solidFill>
                  <a:srgbClr val="0070C0"/>
                </a:solidFill>
                <a:latin typeface="Arial" pitchFamily="34" charset="0"/>
                <a:cs typeface="Arial" pitchFamily="34" charset="0"/>
              </a:rPr>
              <a:t>up</a:t>
            </a:r>
            <a:endParaRPr lang="en-US" sz="3200" dirty="0">
              <a:solidFill>
                <a:srgbClr val="0070C0"/>
              </a:solidFill>
              <a:latin typeface="Arial" pitchFamily="34" charset="0"/>
              <a:cs typeface="Arial" pitchFamily="34" charset="0"/>
            </a:endParaRPr>
          </a:p>
        </p:txBody>
      </p:sp>
      <p:pic>
        <p:nvPicPr>
          <p:cNvPr id="491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Freeform 1"/>
          <p:cNvSpPr/>
          <p:nvPr/>
        </p:nvSpPr>
        <p:spPr>
          <a:xfrm>
            <a:off x="3939237" y="3644103"/>
            <a:ext cx="368153" cy="680969"/>
          </a:xfrm>
          <a:custGeom>
            <a:avLst/>
            <a:gdLst>
              <a:gd name="connsiteX0" fmla="*/ 368153 w 368153"/>
              <a:gd name="connsiteY0" fmla="*/ 0 h 680969"/>
              <a:gd name="connsiteX1" fmla="*/ 276115 w 368153"/>
              <a:gd name="connsiteY1" fmla="*/ 18405 h 680969"/>
              <a:gd name="connsiteX2" fmla="*/ 220892 w 368153"/>
              <a:gd name="connsiteY2" fmla="*/ 36809 h 680969"/>
              <a:gd name="connsiteX3" fmla="*/ 184077 w 368153"/>
              <a:gd name="connsiteY3" fmla="*/ 147237 h 680969"/>
              <a:gd name="connsiteX4" fmla="*/ 147261 w 368153"/>
              <a:gd name="connsiteY4" fmla="*/ 184046 h 680969"/>
              <a:gd name="connsiteX5" fmla="*/ 128854 w 368153"/>
              <a:gd name="connsiteY5" fmla="*/ 239260 h 680969"/>
              <a:gd name="connsiteX6" fmla="*/ 92038 w 368153"/>
              <a:gd name="connsiteY6" fmla="*/ 331282 h 680969"/>
              <a:gd name="connsiteX7" fmla="*/ 73631 w 368153"/>
              <a:gd name="connsiteY7" fmla="*/ 386496 h 680969"/>
              <a:gd name="connsiteX8" fmla="*/ 36815 w 368153"/>
              <a:gd name="connsiteY8" fmla="*/ 423305 h 680969"/>
              <a:gd name="connsiteX9" fmla="*/ 0 w 368153"/>
              <a:gd name="connsiteY9" fmla="*/ 478519 h 680969"/>
              <a:gd name="connsiteX10" fmla="*/ 18408 w 368153"/>
              <a:gd name="connsiteY10" fmla="*/ 680969 h 680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153" h="680969">
                <a:moveTo>
                  <a:pt x="368153" y="0"/>
                </a:moveTo>
                <a:cubicBezTo>
                  <a:pt x="337474" y="6135"/>
                  <a:pt x="306468" y="10818"/>
                  <a:pt x="276115" y="18405"/>
                </a:cubicBezTo>
                <a:cubicBezTo>
                  <a:pt x="257291" y="23110"/>
                  <a:pt x="232171" y="21021"/>
                  <a:pt x="220892" y="36809"/>
                </a:cubicBezTo>
                <a:cubicBezTo>
                  <a:pt x="198337" y="68381"/>
                  <a:pt x="211516" y="119803"/>
                  <a:pt x="184077" y="147237"/>
                </a:cubicBezTo>
                <a:lnTo>
                  <a:pt x="147261" y="184046"/>
                </a:lnTo>
                <a:cubicBezTo>
                  <a:pt x="141125" y="202451"/>
                  <a:pt x="142573" y="225543"/>
                  <a:pt x="128854" y="239260"/>
                </a:cubicBezTo>
                <a:cubicBezTo>
                  <a:pt x="60196" y="307906"/>
                  <a:pt x="55154" y="183768"/>
                  <a:pt x="92038" y="331282"/>
                </a:cubicBezTo>
                <a:cubicBezTo>
                  <a:pt x="85902" y="349687"/>
                  <a:pt x="83614" y="369861"/>
                  <a:pt x="73631" y="386496"/>
                </a:cubicBezTo>
                <a:cubicBezTo>
                  <a:pt x="64702" y="401376"/>
                  <a:pt x="47657" y="409755"/>
                  <a:pt x="36815" y="423305"/>
                </a:cubicBezTo>
                <a:cubicBezTo>
                  <a:pt x="22995" y="440577"/>
                  <a:pt x="12272" y="460114"/>
                  <a:pt x="0" y="478519"/>
                </a:cubicBezTo>
                <a:cubicBezTo>
                  <a:pt x="19019" y="668669"/>
                  <a:pt x="18408" y="600910"/>
                  <a:pt x="18408" y="680969"/>
                </a:cubicBezTo>
              </a:path>
            </a:pathLst>
          </a:custGeom>
          <a:ln w="76200" cmpd="sng">
            <a:solidFill>
              <a:srgbClr val="FF00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 name="Freeform 2"/>
          <p:cNvSpPr/>
          <p:nvPr/>
        </p:nvSpPr>
        <p:spPr>
          <a:xfrm>
            <a:off x="5025280" y="4895614"/>
            <a:ext cx="441792" cy="607350"/>
          </a:xfrm>
          <a:custGeom>
            <a:avLst/>
            <a:gdLst>
              <a:gd name="connsiteX0" fmla="*/ 441792 w 441792"/>
              <a:gd name="connsiteY0" fmla="*/ 0 h 607350"/>
              <a:gd name="connsiteX1" fmla="*/ 331346 w 441792"/>
              <a:gd name="connsiteY1" fmla="*/ 36809 h 607350"/>
              <a:gd name="connsiteX2" fmla="*/ 312938 w 441792"/>
              <a:gd name="connsiteY2" fmla="*/ 92022 h 607350"/>
              <a:gd name="connsiteX3" fmla="*/ 239308 w 441792"/>
              <a:gd name="connsiteY3" fmla="*/ 202450 h 607350"/>
              <a:gd name="connsiteX4" fmla="*/ 147270 w 441792"/>
              <a:gd name="connsiteY4" fmla="*/ 331282 h 607350"/>
              <a:gd name="connsiteX5" fmla="*/ 18416 w 441792"/>
              <a:gd name="connsiteY5" fmla="*/ 478518 h 607350"/>
              <a:gd name="connsiteX6" fmla="*/ 8 w 441792"/>
              <a:gd name="connsiteY6" fmla="*/ 607350 h 60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1792" h="607350">
                <a:moveTo>
                  <a:pt x="441792" y="0"/>
                </a:moveTo>
                <a:cubicBezTo>
                  <a:pt x="404977" y="12270"/>
                  <a:pt x="362926" y="14256"/>
                  <a:pt x="331346" y="36809"/>
                </a:cubicBezTo>
                <a:cubicBezTo>
                  <a:pt x="315558" y="48084"/>
                  <a:pt x="322361" y="75064"/>
                  <a:pt x="312938" y="92022"/>
                </a:cubicBezTo>
                <a:cubicBezTo>
                  <a:pt x="291450" y="130694"/>
                  <a:pt x="253300" y="160480"/>
                  <a:pt x="239308" y="202450"/>
                </a:cubicBezTo>
                <a:cubicBezTo>
                  <a:pt x="196356" y="331284"/>
                  <a:pt x="239303" y="300609"/>
                  <a:pt x="147270" y="331282"/>
                </a:cubicBezTo>
                <a:cubicBezTo>
                  <a:pt x="61366" y="460115"/>
                  <a:pt x="110452" y="417171"/>
                  <a:pt x="18416" y="478518"/>
                </a:cubicBezTo>
                <a:cubicBezTo>
                  <a:pt x="-1001" y="594997"/>
                  <a:pt x="8" y="551629"/>
                  <a:pt x="8" y="607350"/>
                </a:cubicBezTo>
              </a:path>
            </a:pathLst>
          </a:custGeom>
          <a:ln w="76200" cmpd="sng">
            <a:solidFill>
              <a:srgbClr val="FF00FF"/>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xmlns="" val="100672527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WordArt 2"/>
          <p:cNvSpPr>
            <a:spLocks noChangeArrowheads="1" noChangeShapeType="1" noTextEdit="1"/>
          </p:cNvSpPr>
          <p:nvPr/>
        </p:nvSpPr>
        <p:spPr bwMode="auto">
          <a:xfrm>
            <a:off x="685800" y="381000"/>
            <a:ext cx="7848600" cy="6019800"/>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
              <a:avLst>
                <a:gd name="adj" fmla="val 26227"/>
              </a:avLst>
            </a:prstTxWarp>
          </a:bodyPr>
          <a:lstStyle/>
          <a:p>
            <a:pPr algn="ctr"/>
            <a:r>
              <a:rPr lang="en-US" sz="3600" kern="10">
                <a:ln w="9525">
                  <a:solidFill>
                    <a:srgbClr val="000000"/>
                  </a:solidFill>
                  <a:round/>
                  <a:headEnd/>
                  <a:tailEnd/>
                </a:ln>
                <a:solidFill>
                  <a:srgbClr val="000000"/>
                </a:solidFill>
                <a:latin typeface="Impact"/>
                <a:ea typeface="Impact"/>
                <a:cs typeface="Impact"/>
              </a:rPr>
              <a:t> ATLA     NTIC</a:t>
            </a:r>
          </a:p>
          <a:p>
            <a:pPr algn="ctr"/>
            <a:r>
              <a:rPr lang="en-US" sz="3600" kern="10">
                <a:ln w="9525">
                  <a:solidFill>
                    <a:srgbClr val="000000"/>
                  </a:solidFill>
                  <a:round/>
                  <a:headEnd/>
                  <a:tailEnd/>
                </a:ln>
                <a:solidFill>
                  <a:srgbClr val="000000"/>
                </a:solidFill>
                <a:latin typeface="Impact"/>
                <a:ea typeface="Impact"/>
                <a:cs typeface="Impact"/>
              </a:rPr>
              <a:t>OCE     AN</a:t>
            </a:r>
          </a:p>
          <a:p>
            <a:pPr algn="ctr"/>
            <a:r>
              <a:rPr lang="en-US" sz="3600" kern="10">
                <a:ln w="9525">
                  <a:solidFill>
                    <a:srgbClr val="000000"/>
                  </a:solidFill>
                  <a:round/>
                  <a:headEnd/>
                  <a:tailEnd/>
                </a:ln>
                <a:solidFill>
                  <a:srgbClr val="000000"/>
                </a:solidFill>
                <a:latin typeface="Impact"/>
                <a:ea typeface="Impact"/>
                <a:cs typeface="Impact"/>
              </a:rPr>
              <a:t>RIFT    ING</a:t>
            </a:r>
          </a:p>
        </p:txBody>
      </p:sp>
      <p:sp>
        <p:nvSpPr>
          <p:cNvPr id="73731" name="Line 3"/>
          <p:cNvSpPr>
            <a:spLocks noChangeShapeType="1"/>
          </p:cNvSpPr>
          <p:nvPr/>
        </p:nvSpPr>
        <p:spPr bwMode="auto">
          <a:xfrm flipH="1">
            <a:off x="4724400" y="1371600"/>
            <a:ext cx="0" cy="3962400"/>
          </a:xfrm>
          <a:prstGeom prst="line">
            <a:avLst/>
          </a:prstGeom>
          <a:noFill/>
          <a:ln w="1270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32" name="Line 4"/>
          <p:cNvSpPr>
            <a:spLocks noChangeShapeType="1"/>
          </p:cNvSpPr>
          <p:nvPr/>
        </p:nvSpPr>
        <p:spPr bwMode="auto">
          <a:xfrm flipH="1">
            <a:off x="4953000" y="1371600"/>
            <a:ext cx="0" cy="3962400"/>
          </a:xfrm>
          <a:prstGeom prst="line">
            <a:avLst/>
          </a:prstGeom>
          <a:noFill/>
          <a:ln w="1270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3733" name="Line 5"/>
          <p:cNvSpPr>
            <a:spLocks noChangeShapeType="1"/>
          </p:cNvSpPr>
          <p:nvPr/>
        </p:nvSpPr>
        <p:spPr bwMode="auto">
          <a:xfrm flipV="1">
            <a:off x="4267200" y="3505200"/>
            <a:ext cx="1219200" cy="0"/>
          </a:xfrm>
          <a:prstGeom prst="line">
            <a:avLst/>
          </a:prstGeom>
          <a:noFill/>
          <a:ln w="76200">
            <a:solidFill>
              <a:srgbClr val="FF000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34258822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idx="4294967295"/>
          </p:nvPr>
        </p:nvSpPr>
        <p:spPr>
          <a:xfrm>
            <a:off x="304800" y="304800"/>
            <a:ext cx="8229600" cy="1676400"/>
          </a:xfrm>
          <a:ln/>
          <a:extLst>
            <a:ext uri="{91240B29-F687-4f45-9708-019B960494DF}">
              <a14:hiddenLine xmlns:a14="http://schemas.microsoft.com/office/drawing/2010/main" xmlns="" w="9525">
                <a:solidFill>
                  <a:srgbClr val="FF8000"/>
                </a:solidFill>
                <a:miter lim="800000"/>
                <a:headEnd/>
                <a:tailEnd/>
              </a14:hiddenLine>
            </a:ext>
          </a:extLst>
        </p:spPr>
        <p:txBody>
          <a:bodyPr>
            <a:normAutofit/>
          </a:bodyPr>
          <a:lstStyle/>
          <a:p>
            <a:r>
              <a:rPr lang="en-US" sz="2800" b="1" dirty="0"/>
              <a:t>The process was complicated in space and in time.  </a:t>
            </a:r>
            <a:br>
              <a:rPr lang="en-US" sz="2800" b="1" dirty="0"/>
            </a:br>
            <a:r>
              <a:rPr lang="en-US" sz="2800" b="1" dirty="0"/>
              <a:t>for example, the Atlantic Ocean opened in 3 stages:</a:t>
            </a:r>
            <a:r>
              <a:rPr lang="en-US" sz="2800" dirty="0"/>
              <a:t> </a:t>
            </a:r>
            <a:br>
              <a:rPr lang="en-US" sz="2800" dirty="0"/>
            </a:br>
            <a:r>
              <a:rPr lang="en-US" sz="2800" b="1" dirty="0">
                <a:solidFill>
                  <a:srgbClr val="0000FF"/>
                </a:solidFill>
              </a:rPr>
              <a:t>Jurassic</a:t>
            </a:r>
            <a:r>
              <a:rPr lang="en-US" sz="2800" b="1" dirty="0">
                <a:solidFill>
                  <a:srgbClr val="FFFF00"/>
                </a:solidFill>
              </a:rPr>
              <a:t>, </a:t>
            </a:r>
            <a:r>
              <a:rPr lang="en-US" sz="2800" b="1" dirty="0"/>
              <a:t>Cretaceous, and Tertiary</a:t>
            </a:r>
            <a:endParaRPr lang="en-US" sz="3600" dirty="0"/>
          </a:p>
        </p:txBody>
      </p:sp>
      <p:pic>
        <p:nvPicPr>
          <p:cNvPr id="5529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55300" name="Freeform 4"/>
          <p:cNvSpPr>
            <a:spLocks/>
          </p:cNvSpPr>
          <p:nvPr/>
        </p:nvSpPr>
        <p:spPr bwMode="auto">
          <a:xfrm>
            <a:off x="3870325" y="3683000"/>
            <a:ext cx="527050" cy="889000"/>
          </a:xfrm>
          <a:custGeom>
            <a:avLst/>
            <a:gdLst>
              <a:gd name="T0" fmla="*/ 332 w 332"/>
              <a:gd name="T1" fmla="*/ 0 h 560"/>
              <a:gd name="T2" fmla="*/ 232 w 332"/>
              <a:gd name="T3" fmla="*/ 50 h 560"/>
              <a:gd name="T4" fmla="*/ 202 w 332"/>
              <a:gd name="T5" fmla="*/ 70 h 560"/>
              <a:gd name="T6" fmla="*/ 152 w 332"/>
              <a:gd name="T7" fmla="*/ 120 h 560"/>
              <a:gd name="T8" fmla="*/ 102 w 332"/>
              <a:gd name="T9" fmla="*/ 170 h 560"/>
              <a:gd name="T10" fmla="*/ 42 w 332"/>
              <a:gd name="T11" fmla="*/ 300 h 560"/>
              <a:gd name="T12" fmla="*/ 62 w 332"/>
              <a:gd name="T13" fmla="*/ 420 h 560"/>
              <a:gd name="T14" fmla="*/ 102 w 332"/>
              <a:gd name="T15" fmla="*/ 470 h 560"/>
              <a:gd name="T16" fmla="*/ 112 w 332"/>
              <a:gd name="T17" fmla="*/ 500 h 560"/>
              <a:gd name="T18" fmla="*/ 302 w 332"/>
              <a:gd name="T19"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560">
                <a:moveTo>
                  <a:pt x="332" y="0"/>
                </a:moveTo>
                <a:cubicBezTo>
                  <a:pt x="268" y="15"/>
                  <a:pt x="303" y="2"/>
                  <a:pt x="232" y="50"/>
                </a:cubicBezTo>
                <a:cubicBezTo>
                  <a:pt x="222" y="56"/>
                  <a:pt x="202" y="70"/>
                  <a:pt x="202" y="70"/>
                </a:cubicBezTo>
                <a:cubicBezTo>
                  <a:pt x="148" y="149"/>
                  <a:pt x="218" y="53"/>
                  <a:pt x="152" y="120"/>
                </a:cubicBezTo>
                <a:cubicBezTo>
                  <a:pt x="85" y="186"/>
                  <a:pt x="181" y="116"/>
                  <a:pt x="102" y="170"/>
                </a:cubicBezTo>
                <a:cubicBezTo>
                  <a:pt x="91" y="241"/>
                  <a:pt x="89" y="252"/>
                  <a:pt x="42" y="300"/>
                </a:cubicBezTo>
                <a:cubicBezTo>
                  <a:pt x="21" y="360"/>
                  <a:pt x="0" y="379"/>
                  <a:pt x="62" y="420"/>
                </a:cubicBezTo>
                <a:cubicBezTo>
                  <a:pt x="87" y="495"/>
                  <a:pt x="50" y="405"/>
                  <a:pt x="102" y="470"/>
                </a:cubicBezTo>
                <a:cubicBezTo>
                  <a:pt x="108" y="478"/>
                  <a:pt x="102" y="494"/>
                  <a:pt x="112" y="500"/>
                </a:cubicBezTo>
                <a:cubicBezTo>
                  <a:pt x="162" y="527"/>
                  <a:pt x="274" y="505"/>
                  <a:pt x="302" y="560"/>
                </a:cubicBezTo>
              </a:path>
            </a:pathLst>
          </a:custGeom>
          <a:noFill/>
          <a:ln w="76200" cmpd="sng">
            <a:solidFill>
              <a:srgbClr val="0000F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xmlns="" val="3712576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idx="4294967295"/>
          </p:nvPr>
        </p:nvSpPr>
        <p:spPr>
          <a:xfrm>
            <a:off x="0" y="381000"/>
            <a:ext cx="9144000" cy="1371600"/>
          </a:xfrm>
          <a:ln/>
          <a:extLst>
            <a:ext uri="{91240B29-F687-4f45-9708-019B960494DF}">
              <a14:hiddenLine xmlns:a14="http://schemas.microsoft.com/office/drawing/2010/main" xmlns="" w="9525">
                <a:solidFill>
                  <a:srgbClr val="FF8000"/>
                </a:solidFill>
                <a:miter lim="800000"/>
                <a:headEnd/>
                <a:tailEnd/>
              </a14:hiddenLine>
            </a:ext>
          </a:extLst>
        </p:spPr>
        <p:txBody>
          <a:bodyPr>
            <a:noAutofit/>
          </a:bodyPr>
          <a:lstStyle/>
          <a:p>
            <a:r>
              <a:rPr lang="en-US" sz="2800" b="1" dirty="0">
                <a:latin typeface="Arial" pitchFamily="34" charset="0"/>
                <a:cs typeface="Arial" pitchFamily="34" charset="0"/>
              </a:rPr>
              <a:t>The process was complicated in space and in time.  </a:t>
            </a:r>
            <a:br>
              <a:rPr lang="en-US" sz="2800" b="1" dirty="0">
                <a:latin typeface="Arial" pitchFamily="34" charset="0"/>
                <a:cs typeface="Arial" pitchFamily="34" charset="0"/>
              </a:rPr>
            </a:br>
            <a:r>
              <a:rPr lang="en-US" sz="2800" b="1" dirty="0">
                <a:latin typeface="Arial" pitchFamily="34" charset="0"/>
                <a:cs typeface="Arial" pitchFamily="34" charset="0"/>
              </a:rPr>
              <a:t>for example, the Atlantic Ocean opened in 3 stages:</a:t>
            </a:r>
            <a:r>
              <a:rPr lang="en-US" sz="2800" dirty="0">
                <a:latin typeface="Arial" pitchFamily="34" charset="0"/>
                <a:cs typeface="Arial" pitchFamily="34" charset="0"/>
              </a:rPr>
              <a:t> </a:t>
            </a:r>
            <a:r>
              <a:rPr lang="en-US" sz="2800" dirty="0">
                <a:solidFill>
                  <a:srgbClr val="FFFF00"/>
                </a:solidFill>
                <a:latin typeface="Arial" pitchFamily="34" charset="0"/>
                <a:cs typeface="Arial" pitchFamily="34" charset="0"/>
              </a:rPr>
              <a:t/>
            </a:r>
            <a:br>
              <a:rPr lang="en-US" sz="2800" dirty="0">
                <a:solidFill>
                  <a:srgbClr val="FFFF00"/>
                </a:solidFill>
                <a:latin typeface="Arial" pitchFamily="34" charset="0"/>
                <a:cs typeface="Arial" pitchFamily="34" charset="0"/>
              </a:rPr>
            </a:br>
            <a:r>
              <a:rPr lang="en-US" sz="2800" b="1" dirty="0">
                <a:solidFill>
                  <a:srgbClr val="0000FF"/>
                </a:solidFill>
                <a:latin typeface="Arial" pitchFamily="34" charset="0"/>
                <a:cs typeface="Arial" pitchFamily="34" charset="0"/>
              </a:rPr>
              <a:t>Jurassic</a:t>
            </a:r>
            <a:r>
              <a:rPr lang="en-US" sz="2800" b="1" dirty="0">
                <a:solidFill>
                  <a:srgbClr val="FFFF00"/>
                </a:solidFill>
                <a:latin typeface="Arial" pitchFamily="34" charset="0"/>
                <a:cs typeface="Arial" pitchFamily="34" charset="0"/>
              </a:rPr>
              <a:t>, </a:t>
            </a:r>
            <a:r>
              <a:rPr lang="en-US" sz="2800" b="1" dirty="0">
                <a:solidFill>
                  <a:srgbClr val="00B050"/>
                </a:solidFill>
                <a:latin typeface="Arial" pitchFamily="34" charset="0"/>
                <a:cs typeface="Arial" pitchFamily="34" charset="0"/>
              </a:rPr>
              <a:t>Cretaceous,</a:t>
            </a:r>
            <a:r>
              <a:rPr lang="en-US" sz="2800" b="1" dirty="0">
                <a:solidFill>
                  <a:srgbClr val="FFFF00"/>
                </a:solidFill>
                <a:latin typeface="Arial" pitchFamily="34" charset="0"/>
                <a:cs typeface="Arial" pitchFamily="34" charset="0"/>
              </a:rPr>
              <a:t> </a:t>
            </a:r>
            <a:r>
              <a:rPr lang="en-US" sz="2800" b="1" dirty="0">
                <a:latin typeface="Arial" pitchFamily="34" charset="0"/>
                <a:cs typeface="Arial" pitchFamily="34" charset="0"/>
              </a:rPr>
              <a:t>and Tertiary</a:t>
            </a:r>
            <a:endParaRPr lang="en-US" sz="2800" dirty="0">
              <a:latin typeface="Arial" pitchFamily="34" charset="0"/>
              <a:cs typeface="Arial" pitchFamily="34" charset="0"/>
            </a:endParaRPr>
          </a:p>
        </p:txBody>
      </p:sp>
      <p:pic>
        <p:nvPicPr>
          <p:cNvPr id="5734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57348" name="Freeform 4"/>
          <p:cNvSpPr>
            <a:spLocks/>
          </p:cNvSpPr>
          <p:nvPr/>
        </p:nvSpPr>
        <p:spPr bwMode="auto">
          <a:xfrm>
            <a:off x="3870325" y="3683000"/>
            <a:ext cx="527050" cy="889000"/>
          </a:xfrm>
          <a:custGeom>
            <a:avLst/>
            <a:gdLst>
              <a:gd name="T0" fmla="*/ 332 w 332"/>
              <a:gd name="T1" fmla="*/ 0 h 560"/>
              <a:gd name="T2" fmla="*/ 232 w 332"/>
              <a:gd name="T3" fmla="*/ 50 h 560"/>
              <a:gd name="T4" fmla="*/ 202 w 332"/>
              <a:gd name="T5" fmla="*/ 70 h 560"/>
              <a:gd name="T6" fmla="*/ 152 w 332"/>
              <a:gd name="T7" fmla="*/ 120 h 560"/>
              <a:gd name="T8" fmla="*/ 102 w 332"/>
              <a:gd name="T9" fmla="*/ 170 h 560"/>
              <a:gd name="T10" fmla="*/ 42 w 332"/>
              <a:gd name="T11" fmla="*/ 300 h 560"/>
              <a:gd name="T12" fmla="*/ 62 w 332"/>
              <a:gd name="T13" fmla="*/ 420 h 560"/>
              <a:gd name="T14" fmla="*/ 102 w 332"/>
              <a:gd name="T15" fmla="*/ 470 h 560"/>
              <a:gd name="T16" fmla="*/ 112 w 332"/>
              <a:gd name="T17" fmla="*/ 500 h 560"/>
              <a:gd name="T18" fmla="*/ 302 w 332"/>
              <a:gd name="T19"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560">
                <a:moveTo>
                  <a:pt x="332" y="0"/>
                </a:moveTo>
                <a:cubicBezTo>
                  <a:pt x="268" y="15"/>
                  <a:pt x="303" y="2"/>
                  <a:pt x="232" y="50"/>
                </a:cubicBezTo>
                <a:cubicBezTo>
                  <a:pt x="222" y="56"/>
                  <a:pt x="202" y="70"/>
                  <a:pt x="202" y="70"/>
                </a:cubicBezTo>
                <a:cubicBezTo>
                  <a:pt x="148" y="149"/>
                  <a:pt x="218" y="53"/>
                  <a:pt x="152" y="120"/>
                </a:cubicBezTo>
                <a:cubicBezTo>
                  <a:pt x="85" y="186"/>
                  <a:pt x="181" y="116"/>
                  <a:pt x="102" y="170"/>
                </a:cubicBezTo>
                <a:cubicBezTo>
                  <a:pt x="91" y="241"/>
                  <a:pt x="89" y="252"/>
                  <a:pt x="42" y="300"/>
                </a:cubicBezTo>
                <a:cubicBezTo>
                  <a:pt x="21" y="360"/>
                  <a:pt x="0" y="379"/>
                  <a:pt x="62" y="420"/>
                </a:cubicBezTo>
                <a:cubicBezTo>
                  <a:pt x="87" y="495"/>
                  <a:pt x="50" y="405"/>
                  <a:pt x="102" y="470"/>
                </a:cubicBezTo>
                <a:cubicBezTo>
                  <a:pt x="108" y="478"/>
                  <a:pt x="102" y="494"/>
                  <a:pt x="112" y="500"/>
                </a:cubicBezTo>
                <a:cubicBezTo>
                  <a:pt x="162" y="527"/>
                  <a:pt x="274" y="505"/>
                  <a:pt x="302" y="560"/>
                </a:cubicBezTo>
              </a:path>
            </a:pathLst>
          </a:custGeom>
          <a:noFill/>
          <a:ln w="76200" cmpd="sng">
            <a:solidFill>
              <a:srgbClr val="0000F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7349" name="Freeform 5"/>
          <p:cNvSpPr>
            <a:spLocks/>
          </p:cNvSpPr>
          <p:nvPr/>
        </p:nvSpPr>
        <p:spPr bwMode="auto">
          <a:xfrm>
            <a:off x="4267200" y="4572000"/>
            <a:ext cx="366713" cy="1365250"/>
          </a:xfrm>
          <a:custGeom>
            <a:avLst/>
            <a:gdLst>
              <a:gd name="T0" fmla="*/ 91 w 231"/>
              <a:gd name="T1" fmla="*/ 0 h 860"/>
              <a:gd name="T2" fmla="*/ 121 w 231"/>
              <a:gd name="T3" fmla="*/ 10 h 860"/>
              <a:gd name="T4" fmla="*/ 141 w 231"/>
              <a:gd name="T5" fmla="*/ 70 h 860"/>
              <a:gd name="T6" fmla="*/ 101 w 231"/>
              <a:gd name="T7" fmla="*/ 170 h 860"/>
              <a:gd name="T8" fmla="*/ 111 w 231"/>
              <a:gd name="T9" fmla="*/ 250 h 860"/>
              <a:gd name="T10" fmla="*/ 131 w 231"/>
              <a:gd name="T11" fmla="*/ 280 h 860"/>
              <a:gd name="T12" fmla="*/ 121 w 231"/>
              <a:gd name="T13" fmla="*/ 330 h 860"/>
              <a:gd name="T14" fmla="*/ 81 w 231"/>
              <a:gd name="T15" fmla="*/ 390 h 860"/>
              <a:gd name="T16" fmla="*/ 41 w 231"/>
              <a:gd name="T17" fmla="*/ 550 h 860"/>
              <a:gd name="T18" fmla="*/ 21 w 231"/>
              <a:gd name="T19" fmla="*/ 610 h 860"/>
              <a:gd name="T20" fmla="*/ 21 w 231"/>
              <a:gd name="T21" fmla="*/ 850 h 860"/>
              <a:gd name="T22" fmla="*/ 51 w 231"/>
              <a:gd name="T23" fmla="*/ 860 h 860"/>
              <a:gd name="T24" fmla="*/ 171 w 231"/>
              <a:gd name="T25" fmla="*/ 840 h 860"/>
              <a:gd name="T26" fmla="*/ 231 w 231"/>
              <a:gd name="T27" fmla="*/ 82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860">
                <a:moveTo>
                  <a:pt x="91" y="0"/>
                </a:moveTo>
                <a:cubicBezTo>
                  <a:pt x="101" y="3"/>
                  <a:pt x="114" y="1"/>
                  <a:pt x="121" y="10"/>
                </a:cubicBezTo>
                <a:cubicBezTo>
                  <a:pt x="133" y="27"/>
                  <a:pt x="141" y="70"/>
                  <a:pt x="141" y="70"/>
                </a:cubicBezTo>
                <a:cubicBezTo>
                  <a:pt x="131" y="109"/>
                  <a:pt x="123" y="136"/>
                  <a:pt x="101" y="170"/>
                </a:cubicBezTo>
                <a:cubicBezTo>
                  <a:pt x="104" y="196"/>
                  <a:pt x="103" y="224"/>
                  <a:pt x="111" y="250"/>
                </a:cubicBezTo>
                <a:cubicBezTo>
                  <a:pt x="114" y="261"/>
                  <a:pt x="129" y="268"/>
                  <a:pt x="131" y="280"/>
                </a:cubicBezTo>
                <a:cubicBezTo>
                  <a:pt x="133" y="296"/>
                  <a:pt x="128" y="314"/>
                  <a:pt x="121" y="330"/>
                </a:cubicBezTo>
                <a:cubicBezTo>
                  <a:pt x="111" y="351"/>
                  <a:pt x="81" y="390"/>
                  <a:pt x="81" y="390"/>
                </a:cubicBezTo>
                <a:cubicBezTo>
                  <a:pt x="67" y="443"/>
                  <a:pt x="55" y="497"/>
                  <a:pt x="41" y="550"/>
                </a:cubicBezTo>
                <a:cubicBezTo>
                  <a:pt x="35" y="570"/>
                  <a:pt x="21" y="610"/>
                  <a:pt x="21" y="610"/>
                </a:cubicBezTo>
                <a:cubicBezTo>
                  <a:pt x="16" y="669"/>
                  <a:pt x="0" y="787"/>
                  <a:pt x="21" y="850"/>
                </a:cubicBezTo>
                <a:cubicBezTo>
                  <a:pt x="24" y="860"/>
                  <a:pt x="41" y="856"/>
                  <a:pt x="51" y="860"/>
                </a:cubicBezTo>
                <a:cubicBezTo>
                  <a:pt x="90" y="852"/>
                  <a:pt x="131" y="849"/>
                  <a:pt x="171" y="840"/>
                </a:cubicBezTo>
                <a:cubicBezTo>
                  <a:pt x="191" y="835"/>
                  <a:pt x="231" y="820"/>
                  <a:pt x="231" y="820"/>
                </a:cubicBezTo>
              </a:path>
            </a:pathLst>
          </a:custGeom>
          <a:noFill/>
          <a:ln w="76200" cmpd="sng">
            <a:solidFill>
              <a:srgbClr val="00FF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xmlns="" val="269853296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idx="4294967295"/>
          </p:nvPr>
        </p:nvSpPr>
        <p:spPr>
          <a:xfrm>
            <a:off x="0" y="381000"/>
            <a:ext cx="9144000" cy="1143000"/>
          </a:xfrm>
          <a:ln/>
          <a:extLst>
            <a:ext uri="{91240B29-F687-4f45-9708-019B960494DF}">
              <a14:hiddenLine xmlns:a14="http://schemas.microsoft.com/office/drawing/2010/main" xmlns="" w="9525">
                <a:solidFill>
                  <a:srgbClr val="FF8000"/>
                </a:solidFill>
                <a:miter lim="800000"/>
                <a:headEnd/>
                <a:tailEnd/>
              </a14:hiddenLine>
            </a:ext>
          </a:extLst>
        </p:spPr>
        <p:txBody>
          <a:bodyPr>
            <a:noAutofit/>
          </a:bodyPr>
          <a:lstStyle/>
          <a:p>
            <a:r>
              <a:rPr lang="en-US" sz="3200" b="1" dirty="0"/>
              <a:t>The process was complicated in space and in time.  </a:t>
            </a:r>
            <a:br>
              <a:rPr lang="en-US" sz="3200" b="1" dirty="0"/>
            </a:br>
            <a:r>
              <a:rPr lang="en-US" sz="3200" b="1" dirty="0"/>
              <a:t>for example, the Atlantic Ocean opened in 3 stages:</a:t>
            </a:r>
            <a:r>
              <a:rPr lang="en-US" sz="3200" dirty="0"/>
              <a:t> </a:t>
            </a:r>
            <a:r>
              <a:rPr lang="en-US" sz="3200" dirty="0">
                <a:solidFill>
                  <a:srgbClr val="FFFF00"/>
                </a:solidFill>
              </a:rPr>
              <a:t/>
            </a:r>
            <a:br>
              <a:rPr lang="en-US" sz="3200" dirty="0">
                <a:solidFill>
                  <a:srgbClr val="FFFF00"/>
                </a:solidFill>
              </a:rPr>
            </a:br>
            <a:r>
              <a:rPr lang="en-US" sz="3200" b="1" dirty="0">
                <a:solidFill>
                  <a:srgbClr val="0000FF"/>
                </a:solidFill>
              </a:rPr>
              <a:t>Jurassic</a:t>
            </a:r>
            <a:r>
              <a:rPr lang="en-US" sz="3200" b="1" dirty="0">
                <a:solidFill>
                  <a:srgbClr val="FFFF00"/>
                </a:solidFill>
              </a:rPr>
              <a:t>, </a:t>
            </a:r>
            <a:r>
              <a:rPr lang="en-US" sz="3200" b="1" dirty="0">
                <a:solidFill>
                  <a:srgbClr val="00FF00"/>
                </a:solidFill>
              </a:rPr>
              <a:t>Cretaceous</a:t>
            </a:r>
            <a:r>
              <a:rPr lang="en-US" sz="3200" b="1" dirty="0">
                <a:solidFill>
                  <a:srgbClr val="FFFF00"/>
                </a:solidFill>
              </a:rPr>
              <a:t>, </a:t>
            </a:r>
            <a:r>
              <a:rPr lang="en-US" sz="3200" b="1" dirty="0"/>
              <a:t>and</a:t>
            </a:r>
            <a:r>
              <a:rPr lang="en-US" sz="3200" b="1" dirty="0">
                <a:solidFill>
                  <a:srgbClr val="FFFF00"/>
                </a:solidFill>
              </a:rPr>
              <a:t> </a:t>
            </a:r>
            <a:r>
              <a:rPr lang="en-US" sz="3200" b="1" dirty="0">
                <a:solidFill>
                  <a:srgbClr val="FF8000"/>
                </a:solidFill>
              </a:rPr>
              <a:t>Tertiary</a:t>
            </a:r>
            <a:r>
              <a:rPr lang="en-US" sz="3200" dirty="0">
                <a:solidFill>
                  <a:srgbClr val="FF8000"/>
                </a:solidFill>
              </a:rPr>
              <a:t> </a:t>
            </a:r>
            <a:endParaRPr lang="en-US" sz="3200" dirty="0"/>
          </a:p>
        </p:txBody>
      </p:sp>
      <p:pic>
        <p:nvPicPr>
          <p:cNvPr id="593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12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59396" name="Freeform 4"/>
          <p:cNvSpPr>
            <a:spLocks/>
          </p:cNvSpPr>
          <p:nvPr/>
        </p:nvSpPr>
        <p:spPr bwMode="auto">
          <a:xfrm>
            <a:off x="3870325" y="3683000"/>
            <a:ext cx="549275" cy="889000"/>
          </a:xfrm>
          <a:custGeom>
            <a:avLst/>
            <a:gdLst>
              <a:gd name="T0" fmla="*/ 332 w 332"/>
              <a:gd name="T1" fmla="*/ 0 h 560"/>
              <a:gd name="T2" fmla="*/ 232 w 332"/>
              <a:gd name="T3" fmla="*/ 50 h 560"/>
              <a:gd name="T4" fmla="*/ 202 w 332"/>
              <a:gd name="T5" fmla="*/ 70 h 560"/>
              <a:gd name="T6" fmla="*/ 152 w 332"/>
              <a:gd name="T7" fmla="*/ 120 h 560"/>
              <a:gd name="T8" fmla="*/ 102 w 332"/>
              <a:gd name="T9" fmla="*/ 170 h 560"/>
              <a:gd name="T10" fmla="*/ 42 w 332"/>
              <a:gd name="T11" fmla="*/ 300 h 560"/>
              <a:gd name="T12" fmla="*/ 62 w 332"/>
              <a:gd name="T13" fmla="*/ 420 h 560"/>
              <a:gd name="T14" fmla="*/ 102 w 332"/>
              <a:gd name="T15" fmla="*/ 470 h 560"/>
              <a:gd name="T16" fmla="*/ 112 w 332"/>
              <a:gd name="T17" fmla="*/ 500 h 560"/>
              <a:gd name="T18" fmla="*/ 302 w 332"/>
              <a:gd name="T19"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560">
                <a:moveTo>
                  <a:pt x="332" y="0"/>
                </a:moveTo>
                <a:cubicBezTo>
                  <a:pt x="268" y="15"/>
                  <a:pt x="303" y="2"/>
                  <a:pt x="232" y="50"/>
                </a:cubicBezTo>
                <a:cubicBezTo>
                  <a:pt x="222" y="56"/>
                  <a:pt x="202" y="70"/>
                  <a:pt x="202" y="70"/>
                </a:cubicBezTo>
                <a:cubicBezTo>
                  <a:pt x="148" y="149"/>
                  <a:pt x="218" y="53"/>
                  <a:pt x="152" y="120"/>
                </a:cubicBezTo>
                <a:cubicBezTo>
                  <a:pt x="85" y="186"/>
                  <a:pt x="181" y="116"/>
                  <a:pt x="102" y="170"/>
                </a:cubicBezTo>
                <a:cubicBezTo>
                  <a:pt x="91" y="241"/>
                  <a:pt x="89" y="252"/>
                  <a:pt x="42" y="300"/>
                </a:cubicBezTo>
                <a:cubicBezTo>
                  <a:pt x="21" y="360"/>
                  <a:pt x="0" y="379"/>
                  <a:pt x="62" y="420"/>
                </a:cubicBezTo>
                <a:cubicBezTo>
                  <a:pt x="87" y="495"/>
                  <a:pt x="50" y="405"/>
                  <a:pt x="102" y="470"/>
                </a:cubicBezTo>
                <a:cubicBezTo>
                  <a:pt x="108" y="478"/>
                  <a:pt x="102" y="494"/>
                  <a:pt x="112" y="500"/>
                </a:cubicBezTo>
                <a:cubicBezTo>
                  <a:pt x="162" y="527"/>
                  <a:pt x="274" y="505"/>
                  <a:pt x="302" y="560"/>
                </a:cubicBezTo>
              </a:path>
            </a:pathLst>
          </a:custGeom>
          <a:noFill/>
          <a:ln w="76200" cmpd="sng">
            <a:solidFill>
              <a:srgbClr val="0000F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397" name="Freeform 5"/>
          <p:cNvSpPr>
            <a:spLocks/>
          </p:cNvSpPr>
          <p:nvPr/>
        </p:nvSpPr>
        <p:spPr bwMode="auto">
          <a:xfrm>
            <a:off x="4267200" y="4572000"/>
            <a:ext cx="366713" cy="1365250"/>
          </a:xfrm>
          <a:custGeom>
            <a:avLst/>
            <a:gdLst>
              <a:gd name="T0" fmla="*/ 91 w 231"/>
              <a:gd name="T1" fmla="*/ 0 h 860"/>
              <a:gd name="T2" fmla="*/ 121 w 231"/>
              <a:gd name="T3" fmla="*/ 10 h 860"/>
              <a:gd name="T4" fmla="*/ 141 w 231"/>
              <a:gd name="T5" fmla="*/ 70 h 860"/>
              <a:gd name="T6" fmla="*/ 101 w 231"/>
              <a:gd name="T7" fmla="*/ 170 h 860"/>
              <a:gd name="T8" fmla="*/ 111 w 231"/>
              <a:gd name="T9" fmla="*/ 250 h 860"/>
              <a:gd name="T10" fmla="*/ 131 w 231"/>
              <a:gd name="T11" fmla="*/ 280 h 860"/>
              <a:gd name="T12" fmla="*/ 121 w 231"/>
              <a:gd name="T13" fmla="*/ 330 h 860"/>
              <a:gd name="T14" fmla="*/ 81 w 231"/>
              <a:gd name="T15" fmla="*/ 390 h 860"/>
              <a:gd name="T16" fmla="*/ 41 w 231"/>
              <a:gd name="T17" fmla="*/ 550 h 860"/>
              <a:gd name="T18" fmla="*/ 21 w 231"/>
              <a:gd name="T19" fmla="*/ 610 h 860"/>
              <a:gd name="T20" fmla="*/ 21 w 231"/>
              <a:gd name="T21" fmla="*/ 850 h 860"/>
              <a:gd name="T22" fmla="*/ 51 w 231"/>
              <a:gd name="T23" fmla="*/ 860 h 860"/>
              <a:gd name="T24" fmla="*/ 171 w 231"/>
              <a:gd name="T25" fmla="*/ 840 h 860"/>
              <a:gd name="T26" fmla="*/ 231 w 231"/>
              <a:gd name="T27" fmla="*/ 820 h 8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1" h="860">
                <a:moveTo>
                  <a:pt x="91" y="0"/>
                </a:moveTo>
                <a:cubicBezTo>
                  <a:pt x="101" y="3"/>
                  <a:pt x="114" y="1"/>
                  <a:pt x="121" y="10"/>
                </a:cubicBezTo>
                <a:cubicBezTo>
                  <a:pt x="133" y="27"/>
                  <a:pt x="141" y="70"/>
                  <a:pt x="141" y="70"/>
                </a:cubicBezTo>
                <a:cubicBezTo>
                  <a:pt x="131" y="109"/>
                  <a:pt x="123" y="136"/>
                  <a:pt x="101" y="170"/>
                </a:cubicBezTo>
                <a:cubicBezTo>
                  <a:pt x="104" y="196"/>
                  <a:pt x="103" y="224"/>
                  <a:pt x="111" y="250"/>
                </a:cubicBezTo>
                <a:cubicBezTo>
                  <a:pt x="114" y="261"/>
                  <a:pt x="129" y="268"/>
                  <a:pt x="131" y="280"/>
                </a:cubicBezTo>
                <a:cubicBezTo>
                  <a:pt x="133" y="296"/>
                  <a:pt x="128" y="314"/>
                  <a:pt x="121" y="330"/>
                </a:cubicBezTo>
                <a:cubicBezTo>
                  <a:pt x="111" y="351"/>
                  <a:pt x="81" y="390"/>
                  <a:pt x="81" y="390"/>
                </a:cubicBezTo>
                <a:cubicBezTo>
                  <a:pt x="67" y="443"/>
                  <a:pt x="55" y="497"/>
                  <a:pt x="41" y="550"/>
                </a:cubicBezTo>
                <a:cubicBezTo>
                  <a:pt x="35" y="570"/>
                  <a:pt x="21" y="610"/>
                  <a:pt x="21" y="610"/>
                </a:cubicBezTo>
                <a:cubicBezTo>
                  <a:pt x="16" y="669"/>
                  <a:pt x="0" y="787"/>
                  <a:pt x="21" y="850"/>
                </a:cubicBezTo>
                <a:cubicBezTo>
                  <a:pt x="24" y="860"/>
                  <a:pt x="41" y="856"/>
                  <a:pt x="51" y="860"/>
                </a:cubicBezTo>
                <a:cubicBezTo>
                  <a:pt x="90" y="852"/>
                  <a:pt x="131" y="849"/>
                  <a:pt x="171" y="840"/>
                </a:cubicBezTo>
                <a:cubicBezTo>
                  <a:pt x="191" y="835"/>
                  <a:pt x="231" y="820"/>
                  <a:pt x="231" y="820"/>
                </a:cubicBezTo>
              </a:path>
            </a:pathLst>
          </a:custGeom>
          <a:noFill/>
          <a:ln w="76200" cmpd="sng">
            <a:solidFill>
              <a:srgbClr val="00FF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398" name="Freeform 6"/>
          <p:cNvSpPr>
            <a:spLocks/>
          </p:cNvSpPr>
          <p:nvPr/>
        </p:nvSpPr>
        <p:spPr bwMode="auto">
          <a:xfrm>
            <a:off x="4267200" y="2590800"/>
            <a:ext cx="285750" cy="1047750"/>
          </a:xfrm>
          <a:custGeom>
            <a:avLst/>
            <a:gdLst>
              <a:gd name="T0" fmla="*/ 0 w 180"/>
              <a:gd name="T1" fmla="*/ 0 h 660"/>
              <a:gd name="T2" fmla="*/ 30 w 180"/>
              <a:gd name="T3" fmla="*/ 20 h 660"/>
              <a:gd name="T4" fmla="*/ 60 w 180"/>
              <a:gd name="T5" fmla="*/ 30 h 660"/>
              <a:gd name="T6" fmla="*/ 80 w 180"/>
              <a:gd name="T7" fmla="*/ 60 h 660"/>
              <a:gd name="T8" fmla="*/ 110 w 180"/>
              <a:gd name="T9" fmla="*/ 80 h 660"/>
              <a:gd name="T10" fmla="*/ 120 w 180"/>
              <a:gd name="T11" fmla="*/ 120 h 660"/>
              <a:gd name="T12" fmla="*/ 160 w 180"/>
              <a:gd name="T13" fmla="*/ 170 h 660"/>
              <a:gd name="T14" fmla="*/ 80 w 180"/>
              <a:gd name="T15" fmla="*/ 420 h 660"/>
              <a:gd name="T16" fmla="*/ 130 w 180"/>
              <a:gd name="T17" fmla="*/ 580 h 660"/>
              <a:gd name="T18" fmla="*/ 150 w 180"/>
              <a:gd name="T19" fmla="*/ 610 h 660"/>
              <a:gd name="T20" fmla="*/ 80 w 180"/>
              <a:gd name="T21" fmla="*/ 66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0" h="660">
                <a:moveTo>
                  <a:pt x="0" y="0"/>
                </a:moveTo>
                <a:cubicBezTo>
                  <a:pt x="10" y="6"/>
                  <a:pt x="19" y="14"/>
                  <a:pt x="30" y="20"/>
                </a:cubicBezTo>
                <a:cubicBezTo>
                  <a:pt x="39" y="24"/>
                  <a:pt x="51" y="23"/>
                  <a:pt x="60" y="30"/>
                </a:cubicBezTo>
                <a:cubicBezTo>
                  <a:pt x="69" y="37"/>
                  <a:pt x="71" y="51"/>
                  <a:pt x="80" y="60"/>
                </a:cubicBezTo>
                <a:cubicBezTo>
                  <a:pt x="88" y="68"/>
                  <a:pt x="100" y="73"/>
                  <a:pt x="110" y="80"/>
                </a:cubicBezTo>
                <a:cubicBezTo>
                  <a:pt x="113" y="93"/>
                  <a:pt x="112" y="108"/>
                  <a:pt x="120" y="120"/>
                </a:cubicBezTo>
                <a:cubicBezTo>
                  <a:pt x="180" y="210"/>
                  <a:pt x="127" y="71"/>
                  <a:pt x="160" y="170"/>
                </a:cubicBezTo>
                <a:cubicBezTo>
                  <a:pt x="145" y="254"/>
                  <a:pt x="128" y="347"/>
                  <a:pt x="80" y="420"/>
                </a:cubicBezTo>
                <a:cubicBezTo>
                  <a:pt x="90" y="482"/>
                  <a:pt x="74" y="543"/>
                  <a:pt x="130" y="580"/>
                </a:cubicBezTo>
                <a:cubicBezTo>
                  <a:pt x="136" y="590"/>
                  <a:pt x="150" y="597"/>
                  <a:pt x="150" y="610"/>
                </a:cubicBezTo>
                <a:cubicBezTo>
                  <a:pt x="150" y="644"/>
                  <a:pt x="101" y="649"/>
                  <a:pt x="80" y="660"/>
                </a:cubicBezTo>
              </a:path>
            </a:pathLst>
          </a:custGeom>
          <a:noFill/>
          <a:ln w="76200" cmpd="sng">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9399" name="Freeform 7"/>
          <p:cNvSpPr>
            <a:spLocks/>
          </p:cNvSpPr>
          <p:nvPr/>
        </p:nvSpPr>
        <p:spPr bwMode="auto">
          <a:xfrm>
            <a:off x="4127500" y="2968625"/>
            <a:ext cx="269875" cy="428625"/>
          </a:xfrm>
          <a:custGeom>
            <a:avLst/>
            <a:gdLst>
              <a:gd name="T0" fmla="*/ 0 w 170"/>
              <a:gd name="T1" fmla="*/ 0 h 270"/>
              <a:gd name="T2" fmla="*/ 50 w 170"/>
              <a:gd name="T3" fmla="*/ 130 h 270"/>
              <a:gd name="T4" fmla="*/ 90 w 170"/>
              <a:gd name="T5" fmla="*/ 220 h 270"/>
              <a:gd name="T6" fmla="*/ 110 w 170"/>
              <a:gd name="T7" fmla="*/ 250 h 270"/>
              <a:gd name="T8" fmla="*/ 170 w 170"/>
              <a:gd name="T9" fmla="*/ 270 h 270"/>
            </a:gdLst>
            <a:ahLst/>
            <a:cxnLst>
              <a:cxn ang="0">
                <a:pos x="T0" y="T1"/>
              </a:cxn>
              <a:cxn ang="0">
                <a:pos x="T2" y="T3"/>
              </a:cxn>
              <a:cxn ang="0">
                <a:pos x="T4" y="T5"/>
              </a:cxn>
              <a:cxn ang="0">
                <a:pos x="T6" y="T7"/>
              </a:cxn>
              <a:cxn ang="0">
                <a:pos x="T8" y="T9"/>
              </a:cxn>
            </a:cxnLst>
            <a:rect l="0" t="0" r="r" b="b"/>
            <a:pathLst>
              <a:path w="170" h="270">
                <a:moveTo>
                  <a:pt x="0" y="0"/>
                </a:moveTo>
                <a:cubicBezTo>
                  <a:pt x="12" y="48"/>
                  <a:pt x="34" y="84"/>
                  <a:pt x="50" y="130"/>
                </a:cubicBezTo>
                <a:cubicBezTo>
                  <a:pt x="67" y="249"/>
                  <a:pt x="37" y="167"/>
                  <a:pt x="90" y="220"/>
                </a:cubicBezTo>
                <a:cubicBezTo>
                  <a:pt x="98" y="228"/>
                  <a:pt x="99" y="243"/>
                  <a:pt x="110" y="250"/>
                </a:cubicBezTo>
                <a:cubicBezTo>
                  <a:pt x="127" y="261"/>
                  <a:pt x="170" y="270"/>
                  <a:pt x="170" y="270"/>
                </a:cubicBezTo>
              </a:path>
            </a:pathLst>
          </a:custGeom>
          <a:noFill/>
          <a:ln w="57150" cmpd="sng">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xmlns="" val="10051676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idx="4294967295"/>
          </p:nvPr>
        </p:nvSpPr>
        <p:spPr>
          <a:xfrm>
            <a:off x="0" y="381000"/>
            <a:ext cx="9144000" cy="1143000"/>
          </a:xfrm>
          <a:ln/>
          <a:extLst>
            <a:ext uri="{91240B29-F687-4f45-9708-019B960494DF}">
              <a14:hiddenLine xmlns:a14="http://schemas.microsoft.com/office/drawing/2010/main" xmlns="" w="9525">
                <a:solidFill>
                  <a:srgbClr val="FF8000"/>
                </a:solidFill>
                <a:miter lim="800000"/>
                <a:headEnd/>
                <a:tailEnd/>
              </a14:hiddenLine>
            </a:ext>
          </a:extLst>
        </p:spPr>
        <p:txBody>
          <a:bodyPr/>
          <a:lstStyle/>
          <a:p>
            <a:endParaRPr lang="en-US"/>
          </a:p>
        </p:txBody>
      </p:sp>
      <p:pic>
        <p:nvPicPr>
          <p:cNvPr id="6144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61444" name="Freeform 4"/>
          <p:cNvSpPr>
            <a:spLocks/>
          </p:cNvSpPr>
          <p:nvPr/>
        </p:nvSpPr>
        <p:spPr bwMode="auto">
          <a:xfrm>
            <a:off x="3870325" y="3683000"/>
            <a:ext cx="396875" cy="889000"/>
          </a:xfrm>
          <a:custGeom>
            <a:avLst/>
            <a:gdLst>
              <a:gd name="T0" fmla="*/ 332 w 332"/>
              <a:gd name="T1" fmla="*/ 0 h 560"/>
              <a:gd name="T2" fmla="*/ 232 w 332"/>
              <a:gd name="T3" fmla="*/ 50 h 560"/>
              <a:gd name="T4" fmla="*/ 202 w 332"/>
              <a:gd name="T5" fmla="*/ 70 h 560"/>
              <a:gd name="T6" fmla="*/ 152 w 332"/>
              <a:gd name="T7" fmla="*/ 120 h 560"/>
              <a:gd name="T8" fmla="*/ 102 w 332"/>
              <a:gd name="T9" fmla="*/ 170 h 560"/>
              <a:gd name="T10" fmla="*/ 42 w 332"/>
              <a:gd name="T11" fmla="*/ 300 h 560"/>
              <a:gd name="T12" fmla="*/ 62 w 332"/>
              <a:gd name="T13" fmla="*/ 420 h 560"/>
              <a:gd name="T14" fmla="*/ 102 w 332"/>
              <a:gd name="T15" fmla="*/ 470 h 560"/>
              <a:gd name="T16" fmla="*/ 112 w 332"/>
              <a:gd name="T17" fmla="*/ 500 h 560"/>
              <a:gd name="T18" fmla="*/ 302 w 332"/>
              <a:gd name="T19"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560">
                <a:moveTo>
                  <a:pt x="332" y="0"/>
                </a:moveTo>
                <a:cubicBezTo>
                  <a:pt x="268" y="15"/>
                  <a:pt x="303" y="2"/>
                  <a:pt x="232" y="50"/>
                </a:cubicBezTo>
                <a:cubicBezTo>
                  <a:pt x="222" y="56"/>
                  <a:pt x="202" y="70"/>
                  <a:pt x="202" y="70"/>
                </a:cubicBezTo>
                <a:cubicBezTo>
                  <a:pt x="148" y="149"/>
                  <a:pt x="218" y="53"/>
                  <a:pt x="152" y="120"/>
                </a:cubicBezTo>
                <a:cubicBezTo>
                  <a:pt x="85" y="186"/>
                  <a:pt x="181" y="116"/>
                  <a:pt x="102" y="170"/>
                </a:cubicBezTo>
                <a:cubicBezTo>
                  <a:pt x="91" y="241"/>
                  <a:pt x="89" y="252"/>
                  <a:pt x="42" y="300"/>
                </a:cubicBezTo>
                <a:cubicBezTo>
                  <a:pt x="21" y="360"/>
                  <a:pt x="0" y="379"/>
                  <a:pt x="62" y="420"/>
                </a:cubicBezTo>
                <a:cubicBezTo>
                  <a:pt x="87" y="495"/>
                  <a:pt x="50" y="405"/>
                  <a:pt x="102" y="470"/>
                </a:cubicBezTo>
                <a:cubicBezTo>
                  <a:pt x="108" y="478"/>
                  <a:pt x="102" y="494"/>
                  <a:pt x="112" y="500"/>
                </a:cubicBezTo>
                <a:cubicBezTo>
                  <a:pt x="162" y="527"/>
                  <a:pt x="274" y="505"/>
                  <a:pt x="302" y="560"/>
                </a:cubicBezTo>
              </a:path>
            </a:pathLst>
          </a:custGeom>
          <a:noFill/>
          <a:ln w="57150" cmpd="sng">
            <a:solidFill>
              <a:srgbClr val="0000F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1445" name="Line 5"/>
          <p:cNvSpPr>
            <a:spLocks noChangeShapeType="1"/>
          </p:cNvSpPr>
          <p:nvPr/>
        </p:nvSpPr>
        <p:spPr bwMode="auto">
          <a:xfrm>
            <a:off x="3657600" y="3810000"/>
            <a:ext cx="762000" cy="38100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1446" name="Text Box 6"/>
          <p:cNvSpPr txBox="1">
            <a:spLocks noChangeArrowheads="1"/>
          </p:cNvSpPr>
          <p:nvPr/>
        </p:nvSpPr>
        <p:spPr bwMode="auto">
          <a:xfrm>
            <a:off x="0" y="685800"/>
            <a:ext cx="9144000" cy="579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200" b="1">
                <a:solidFill>
                  <a:srgbClr val="FFFF00"/>
                </a:solidFill>
                <a:latin typeface="Arial" charset="0"/>
              </a:rPr>
              <a:t>How could JUST the middle Atlantic open?</a:t>
            </a:r>
          </a:p>
        </p:txBody>
      </p:sp>
    </p:spTree>
    <p:extLst>
      <p:ext uri="{BB962C8B-B14F-4D97-AF65-F5344CB8AC3E}">
        <p14:creationId xmlns:p14="http://schemas.microsoft.com/office/powerpoint/2010/main" xmlns="" val="9033954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63492" name="Freeform 4"/>
          <p:cNvSpPr>
            <a:spLocks/>
          </p:cNvSpPr>
          <p:nvPr/>
        </p:nvSpPr>
        <p:spPr bwMode="auto">
          <a:xfrm>
            <a:off x="3870325" y="3683000"/>
            <a:ext cx="396875" cy="889000"/>
          </a:xfrm>
          <a:custGeom>
            <a:avLst/>
            <a:gdLst>
              <a:gd name="T0" fmla="*/ 332 w 332"/>
              <a:gd name="T1" fmla="*/ 0 h 560"/>
              <a:gd name="T2" fmla="*/ 232 w 332"/>
              <a:gd name="T3" fmla="*/ 50 h 560"/>
              <a:gd name="T4" fmla="*/ 202 w 332"/>
              <a:gd name="T5" fmla="*/ 70 h 560"/>
              <a:gd name="T6" fmla="*/ 152 w 332"/>
              <a:gd name="T7" fmla="*/ 120 h 560"/>
              <a:gd name="T8" fmla="*/ 102 w 332"/>
              <a:gd name="T9" fmla="*/ 170 h 560"/>
              <a:gd name="T10" fmla="*/ 42 w 332"/>
              <a:gd name="T11" fmla="*/ 300 h 560"/>
              <a:gd name="T12" fmla="*/ 62 w 332"/>
              <a:gd name="T13" fmla="*/ 420 h 560"/>
              <a:gd name="T14" fmla="*/ 102 w 332"/>
              <a:gd name="T15" fmla="*/ 470 h 560"/>
              <a:gd name="T16" fmla="*/ 112 w 332"/>
              <a:gd name="T17" fmla="*/ 500 h 560"/>
              <a:gd name="T18" fmla="*/ 302 w 332"/>
              <a:gd name="T19"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2" h="560">
                <a:moveTo>
                  <a:pt x="332" y="0"/>
                </a:moveTo>
                <a:cubicBezTo>
                  <a:pt x="268" y="15"/>
                  <a:pt x="303" y="2"/>
                  <a:pt x="232" y="50"/>
                </a:cubicBezTo>
                <a:cubicBezTo>
                  <a:pt x="222" y="56"/>
                  <a:pt x="202" y="70"/>
                  <a:pt x="202" y="70"/>
                </a:cubicBezTo>
                <a:cubicBezTo>
                  <a:pt x="148" y="149"/>
                  <a:pt x="218" y="53"/>
                  <a:pt x="152" y="120"/>
                </a:cubicBezTo>
                <a:cubicBezTo>
                  <a:pt x="85" y="186"/>
                  <a:pt x="181" y="116"/>
                  <a:pt x="102" y="170"/>
                </a:cubicBezTo>
                <a:cubicBezTo>
                  <a:pt x="91" y="241"/>
                  <a:pt x="89" y="252"/>
                  <a:pt x="42" y="300"/>
                </a:cubicBezTo>
                <a:cubicBezTo>
                  <a:pt x="21" y="360"/>
                  <a:pt x="0" y="379"/>
                  <a:pt x="62" y="420"/>
                </a:cubicBezTo>
                <a:cubicBezTo>
                  <a:pt x="87" y="495"/>
                  <a:pt x="50" y="405"/>
                  <a:pt x="102" y="470"/>
                </a:cubicBezTo>
                <a:cubicBezTo>
                  <a:pt x="108" y="478"/>
                  <a:pt x="102" y="494"/>
                  <a:pt x="112" y="500"/>
                </a:cubicBezTo>
                <a:cubicBezTo>
                  <a:pt x="162" y="527"/>
                  <a:pt x="274" y="505"/>
                  <a:pt x="302" y="560"/>
                </a:cubicBezTo>
              </a:path>
            </a:pathLst>
          </a:custGeom>
          <a:noFill/>
          <a:ln w="57150" cmpd="sng">
            <a:solidFill>
              <a:srgbClr val="0000FF"/>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3493" name="Line 5"/>
          <p:cNvSpPr>
            <a:spLocks noChangeShapeType="1"/>
          </p:cNvSpPr>
          <p:nvPr/>
        </p:nvSpPr>
        <p:spPr bwMode="auto">
          <a:xfrm>
            <a:off x="4419600" y="3657600"/>
            <a:ext cx="1219200" cy="457200"/>
          </a:xfrm>
          <a:prstGeom prst="line">
            <a:avLst/>
          </a:prstGeom>
          <a:noFill/>
          <a:ln w="76200">
            <a:solidFill>
              <a:srgbClr val="0000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494" name="Line 6"/>
          <p:cNvSpPr>
            <a:spLocks noChangeShapeType="1"/>
          </p:cNvSpPr>
          <p:nvPr/>
        </p:nvSpPr>
        <p:spPr bwMode="auto">
          <a:xfrm flipH="1" flipV="1">
            <a:off x="2895600" y="4038600"/>
            <a:ext cx="1295400" cy="533400"/>
          </a:xfrm>
          <a:prstGeom prst="line">
            <a:avLst/>
          </a:prstGeom>
          <a:noFill/>
          <a:ln w="76200">
            <a:solidFill>
              <a:srgbClr val="0000FF"/>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3495" name="Line 7"/>
          <p:cNvSpPr>
            <a:spLocks noChangeShapeType="1"/>
          </p:cNvSpPr>
          <p:nvPr/>
        </p:nvSpPr>
        <p:spPr bwMode="auto">
          <a:xfrm>
            <a:off x="3657600" y="3810000"/>
            <a:ext cx="762000" cy="38100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3496" name="Line 8"/>
          <p:cNvSpPr>
            <a:spLocks noChangeShapeType="1"/>
          </p:cNvSpPr>
          <p:nvPr/>
        </p:nvSpPr>
        <p:spPr bwMode="auto">
          <a:xfrm flipH="1" flipV="1">
            <a:off x="4724400" y="3505200"/>
            <a:ext cx="5334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3497" name="Line 9"/>
          <p:cNvSpPr>
            <a:spLocks noChangeShapeType="1"/>
          </p:cNvSpPr>
          <p:nvPr/>
        </p:nvSpPr>
        <p:spPr bwMode="auto">
          <a:xfrm rot="10800000" flipH="1" flipV="1">
            <a:off x="3276600" y="4495800"/>
            <a:ext cx="533400" cy="2286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3498" name="Text Box 10"/>
          <p:cNvSpPr txBox="1">
            <a:spLocks noChangeArrowheads="1"/>
          </p:cNvSpPr>
          <p:nvPr/>
        </p:nvSpPr>
        <p:spPr bwMode="auto">
          <a:xfrm>
            <a:off x="609600" y="685800"/>
            <a:ext cx="7924800" cy="5232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r>
              <a:rPr lang="en-US" sz="2400" b="1" dirty="0">
                <a:latin typeface="Arial" charset="0"/>
              </a:rPr>
              <a:t>This way!  By transform fault zones as shown </a:t>
            </a:r>
            <a:r>
              <a:rPr lang="en-US" sz="2800" dirty="0">
                <a:latin typeface="Arial" charset="0"/>
              </a:rPr>
              <a:t>…</a:t>
            </a:r>
          </a:p>
        </p:txBody>
      </p:sp>
    </p:spTree>
    <p:extLst>
      <p:ext uri="{BB962C8B-B14F-4D97-AF65-F5344CB8AC3E}">
        <p14:creationId xmlns:p14="http://schemas.microsoft.com/office/powerpoint/2010/main" xmlns="" val="3425442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0637" y="828205"/>
            <a:ext cx="7933697" cy="4840400"/>
          </a:xfrm>
          <a:prstGeom prst="rect">
            <a:avLst/>
          </a:prstGeom>
          <a:solidFill>
            <a:srgbClr val="CD8F6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4" name="Straight Connector 3"/>
          <p:cNvCxnSpPr/>
          <p:nvPr/>
        </p:nvCxnSpPr>
        <p:spPr>
          <a:xfrm>
            <a:off x="2503440" y="2190143"/>
            <a:ext cx="6000894"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503440" y="2190143"/>
            <a:ext cx="0" cy="1877265"/>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H="1">
            <a:off x="570637" y="4067408"/>
            <a:ext cx="1932803" cy="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Right Arrow 8"/>
          <p:cNvSpPr/>
          <p:nvPr/>
        </p:nvSpPr>
        <p:spPr>
          <a:xfrm>
            <a:off x="4638727" y="2466213"/>
            <a:ext cx="1730319" cy="496923"/>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ight Arrow 9"/>
          <p:cNvSpPr/>
          <p:nvPr/>
        </p:nvSpPr>
        <p:spPr>
          <a:xfrm rot="10800000">
            <a:off x="4638727" y="1463162"/>
            <a:ext cx="1730319" cy="496923"/>
          </a:xfrm>
          <a:prstGeom prst="rightArrow">
            <a:avLst/>
          </a:prstGeom>
          <a:solidFill>
            <a:srgbClr val="FF0000"/>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Left-Right Arrow 10"/>
          <p:cNvSpPr/>
          <p:nvPr/>
        </p:nvSpPr>
        <p:spPr>
          <a:xfrm>
            <a:off x="1638280" y="2963136"/>
            <a:ext cx="1730319" cy="349686"/>
          </a:xfrm>
          <a:prstGeom prst="leftRightArrow">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5062103" y="3128776"/>
            <a:ext cx="2982040" cy="1323439"/>
          </a:xfrm>
          <a:prstGeom prst="rect">
            <a:avLst/>
          </a:prstGeom>
          <a:noFill/>
        </p:spPr>
        <p:txBody>
          <a:bodyPr wrap="square" rtlCol="0">
            <a:spAutoFit/>
          </a:bodyPr>
          <a:lstStyle/>
          <a:p>
            <a:pPr algn="ctr"/>
            <a:r>
              <a:rPr lang="en-US" sz="4000" b="1" dirty="0" smtClean="0">
                <a:solidFill>
                  <a:srgbClr val="FF0000"/>
                </a:solidFill>
              </a:rPr>
              <a:t>TRANSFORM FAULTING</a:t>
            </a:r>
            <a:endParaRPr lang="en-US" sz="4000" b="1" dirty="0">
              <a:solidFill>
                <a:srgbClr val="FF0000"/>
              </a:solidFill>
            </a:endParaRPr>
          </a:p>
        </p:txBody>
      </p:sp>
      <p:sp>
        <p:nvSpPr>
          <p:cNvPr id="17" name="TextBox 16"/>
          <p:cNvSpPr txBox="1"/>
          <p:nvPr/>
        </p:nvSpPr>
        <p:spPr>
          <a:xfrm flipH="1">
            <a:off x="1417389" y="4674759"/>
            <a:ext cx="2227325" cy="707886"/>
          </a:xfrm>
          <a:prstGeom prst="rect">
            <a:avLst/>
          </a:prstGeom>
          <a:noFill/>
        </p:spPr>
        <p:txBody>
          <a:bodyPr wrap="square" rtlCol="0">
            <a:spAutoFit/>
          </a:bodyPr>
          <a:lstStyle/>
          <a:p>
            <a:r>
              <a:rPr lang="en-US" sz="4000" b="1" dirty="0" smtClean="0">
                <a:solidFill>
                  <a:srgbClr val="FFFFFF"/>
                </a:solidFill>
              </a:rPr>
              <a:t>RIFTING</a:t>
            </a:r>
            <a:endParaRPr lang="en-US" sz="4000" b="1" dirty="0">
              <a:solidFill>
                <a:srgbClr val="FFFFFF"/>
              </a:solidFill>
            </a:endParaRPr>
          </a:p>
        </p:txBody>
      </p:sp>
    </p:spTree>
    <p:extLst>
      <p:ext uri="{BB962C8B-B14F-4D97-AF65-F5344CB8AC3E}">
        <p14:creationId xmlns:p14="http://schemas.microsoft.com/office/powerpoint/2010/main" xmlns="" val="29953036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0" y="1905000"/>
            <a:ext cx="7696200" cy="3385542"/>
          </a:xfrm>
          <a:prstGeom prst="rect">
            <a:avLst/>
          </a:prstGeom>
          <a:noFill/>
        </p:spPr>
        <p:txBody>
          <a:bodyPr wrap="square" rtlCol="0">
            <a:spAutoFit/>
          </a:bodyPr>
          <a:lstStyle/>
          <a:p>
            <a:pPr algn="just"/>
            <a:r>
              <a:rPr lang="en-US" sz="2800" b="1" dirty="0" smtClean="0">
                <a:solidFill>
                  <a:schemeClr val="tx1"/>
                </a:solidFill>
                <a:latin typeface="Arial" pitchFamily="34" charset="0"/>
                <a:cs typeface="Arial" pitchFamily="34" charset="0"/>
              </a:rPr>
              <a:t>Supercontinents result when separate continental plates collide with each other in a general process known as </a:t>
            </a:r>
            <a:r>
              <a:rPr lang="en-US" sz="2800" b="1" u="sng" dirty="0" smtClean="0">
                <a:solidFill>
                  <a:schemeClr val="tx1"/>
                </a:solidFill>
                <a:latin typeface="Arial" pitchFamily="34" charset="0"/>
                <a:cs typeface="Arial" pitchFamily="34" charset="0"/>
              </a:rPr>
              <a:t>suturing</a:t>
            </a:r>
            <a:r>
              <a:rPr lang="en-US" sz="2800" b="1" dirty="0" smtClean="0">
                <a:solidFill>
                  <a:schemeClr val="tx1"/>
                </a:solidFill>
                <a:latin typeface="Arial" pitchFamily="34" charset="0"/>
                <a:cs typeface="Arial" pitchFamily="34" charset="0"/>
              </a:rPr>
              <a:t>. </a:t>
            </a:r>
          </a:p>
          <a:p>
            <a:pPr algn="just"/>
            <a:endParaRPr lang="en-US" sz="1600" b="1" dirty="0">
              <a:latin typeface="Arial" pitchFamily="34" charset="0"/>
              <a:cs typeface="Arial" pitchFamily="34" charset="0"/>
            </a:endParaRPr>
          </a:p>
          <a:p>
            <a:pPr algn="just"/>
            <a:r>
              <a:rPr lang="en-US" sz="2800" b="1" dirty="0" err="1" smtClean="0">
                <a:solidFill>
                  <a:schemeClr val="tx1"/>
                </a:solidFill>
                <a:latin typeface="Arial" pitchFamily="34" charset="0"/>
                <a:cs typeface="Arial" pitchFamily="34" charset="0"/>
              </a:rPr>
              <a:t>Pangea</a:t>
            </a:r>
            <a:r>
              <a:rPr lang="en-US" sz="2800" b="1" dirty="0" smtClean="0">
                <a:solidFill>
                  <a:schemeClr val="tx1"/>
                </a:solidFill>
                <a:latin typeface="Arial" pitchFamily="34" charset="0"/>
                <a:cs typeface="Arial" pitchFamily="34" charset="0"/>
              </a:rPr>
              <a:t> — the youngest of Earth’s supercontinents — was preceded by an older supercontinent generally known as </a:t>
            </a:r>
            <a:r>
              <a:rPr lang="en-US" sz="2800" b="1" dirty="0" err="1" smtClean="0">
                <a:solidFill>
                  <a:schemeClr val="tx1"/>
                </a:solidFill>
                <a:latin typeface="Arial" pitchFamily="34" charset="0"/>
                <a:cs typeface="Arial" pitchFamily="34" charset="0"/>
              </a:rPr>
              <a:t>Rodinia</a:t>
            </a:r>
            <a:r>
              <a:rPr lang="en-US" sz="2800" b="1" dirty="0" smtClean="0">
                <a:solidFill>
                  <a:schemeClr val="tx1"/>
                </a:solidFill>
                <a:latin typeface="Arial" pitchFamily="34" charset="0"/>
                <a:cs typeface="Arial" pitchFamily="34" charset="0"/>
              </a:rPr>
              <a:t> (Russian for </a:t>
            </a:r>
            <a:r>
              <a:rPr lang="ja-JP" altLang="en-US" sz="2800" b="1" smtClean="0">
                <a:solidFill>
                  <a:schemeClr val="tx1"/>
                </a:solidFill>
                <a:latin typeface="Arial" pitchFamily="34" charset="0"/>
                <a:cs typeface="Arial" pitchFamily="34" charset="0"/>
              </a:rPr>
              <a:t>“</a:t>
            </a:r>
            <a:r>
              <a:rPr lang="en-US" sz="2800" b="1" dirty="0" smtClean="0">
                <a:solidFill>
                  <a:schemeClr val="tx1"/>
                </a:solidFill>
                <a:latin typeface="Arial" pitchFamily="34" charset="0"/>
                <a:cs typeface="Arial" pitchFamily="34" charset="0"/>
              </a:rPr>
              <a:t>motherland</a:t>
            </a:r>
            <a:r>
              <a:rPr lang="ja-JP" altLang="en-US" sz="2800" b="1" smtClean="0">
                <a:solidFill>
                  <a:schemeClr val="tx1"/>
                </a:solidFill>
                <a:latin typeface="Arial" pitchFamily="34" charset="0"/>
                <a:cs typeface="Arial" pitchFamily="34" charset="0"/>
              </a:rPr>
              <a:t>”</a:t>
            </a:r>
            <a:r>
              <a:rPr lang="en-US" sz="2800" b="1" dirty="0" smtClean="0">
                <a:solidFill>
                  <a:schemeClr val="tx1"/>
                </a:solidFill>
                <a:latin typeface="Arial" pitchFamily="34" charset="0"/>
                <a:cs typeface="Arial" pitchFamily="34" charset="0"/>
              </a:rPr>
              <a:t>). </a:t>
            </a:r>
            <a:endParaRPr lang="en-US" sz="4400" dirty="0" smtClean="0"/>
          </a:p>
        </p:txBody>
      </p:sp>
      <p:sp>
        <p:nvSpPr>
          <p:cNvPr id="5" name="TextBox 4"/>
          <p:cNvSpPr txBox="1"/>
          <p:nvPr/>
        </p:nvSpPr>
        <p:spPr>
          <a:xfrm>
            <a:off x="2057400" y="762000"/>
            <a:ext cx="4343400" cy="584775"/>
          </a:xfrm>
          <a:prstGeom prst="rect">
            <a:avLst/>
          </a:prstGeom>
          <a:noFill/>
        </p:spPr>
        <p:txBody>
          <a:bodyPr wrap="square" rtlCol="0">
            <a:spAutoFit/>
          </a:bodyPr>
          <a:lstStyle/>
          <a:p>
            <a:r>
              <a:rPr lang="en-US" sz="3200" b="1" dirty="0" smtClean="0">
                <a:solidFill>
                  <a:srgbClr val="FF0000"/>
                </a:solidFill>
                <a:latin typeface="Arial" pitchFamily="34" charset="0"/>
                <a:cs typeface="Arial" pitchFamily="34" charset="0"/>
              </a:rPr>
              <a:t>SUPERCONTINENTS</a:t>
            </a:r>
            <a:endParaRPr lang="en-US" sz="3200" dirty="0">
              <a:latin typeface="Arial" pitchFamily="34" charset="0"/>
              <a:cs typeface="Arial" pitchFamily="34" charset="0"/>
            </a:endParaRPr>
          </a:p>
        </p:txBody>
      </p:sp>
    </p:spTree>
    <p:extLst>
      <p:ext uri="{BB962C8B-B14F-4D97-AF65-F5344CB8AC3E}">
        <p14:creationId xmlns:p14="http://schemas.microsoft.com/office/powerpoint/2010/main" xmlns="" val="341759886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381000"/>
            <a:ext cx="9144000" cy="5819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Line 3"/>
          <p:cNvSpPr>
            <a:spLocks noChangeShapeType="1"/>
          </p:cNvSpPr>
          <p:nvPr/>
        </p:nvSpPr>
        <p:spPr bwMode="auto">
          <a:xfrm>
            <a:off x="5791200" y="1828800"/>
            <a:ext cx="2819400" cy="15240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0" name="Line 4"/>
          <p:cNvSpPr>
            <a:spLocks noChangeShapeType="1"/>
          </p:cNvSpPr>
          <p:nvPr/>
        </p:nvSpPr>
        <p:spPr bwMode="auto">
          <a:xfrm flipH="1" flipV="1">
            <a:off x="1981200" y="4038600"/>
            <a:ext cx="3657600" cy="609600"/>
          </a:xfrm>
          <a:prstGeom prst="line">
            <a:avLst/>
          </a:prstGeom>
          <a:noFill/>
          <a:ln w="38100">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5541" name="Freeform 5"/>
          <p:cNvSpPr>
            <a:spLocks/>
          </p:cNvSpPr>
          <p:nvPr/>
        </p:nvSpPr>
        <p:spPr bwMode="auto">
          <a:xfrm>
            <a:off x="4635500" y="1905000"/>
            <a:ext cx="1127125" cy="2682875"/>
          </a:xfrm>
          <a:custGeom>
            <a:avLst/>
            <a:gdLst>
              <a:gd name="T0" fmla="*/ 710 w 710"/>
              <a:gd name="T1" fmla="*/ 0 h 1690"/>
              <a:gd name="T2" fmla="*/ 600 w 710"/>
              <a:gd name="T3" fmla="*/ 130 h 1690"/>
              <a:gd name="T4" fmla="*/ 540 w 710"/>
              <a:gd name="T5" fmla="*/ 170 h 1690"/>
              <a:gd name="T6" fmla="*/ 450 w 710"/>
              <a:gd name="T7" fmla="*/ 260 h 1690"/>
              <a:gd name="T8" fmla="*/ 240 w 710"/>
              <a:gd name="T9" fmla="*/ 420 h 1690"/>
              <a:gd name="T10" fmla="*/ 210 w 710"/>
              <a:gd name="T11" fmla="*/ 450 h 1690"/>
              <a:gd name="T12" fmla="*/ 180 w 710"/>
              <a:gd name="T13" fmla="*/ 470 h 1690"/>
              <a:gd name="T14" fmla="*/ 80 w 710"/>
              <a:gd name="T15" fmla="*/ 720 h 1690"/>
              <a:gd name="T16" fmla="*/ 40 w 710"/>
              <a:gd name="T17" fmla="*/ 820 h 1690"/>
              <a:gd name="T18" fmla="*/ 10 w 710"/>
              <a:gd name="T19" fmla="*/ 1080 h 1690"/>
              <a:gd name="T20" fmla="*/ 0 w 710"/>
              <a:gd name="T21" fmla="*/ 1220 h 1690"/>
              <a:gd name="T22" fmla="*/ 70 w 710"/>
              <a:gd name="T23" fmla="*/ 1380 h 1690"/>
              <a:gd name="T24" fmla="*/ 90 w 710"/>
              <a:gd name="T25" fmla="*/ 1420 h 1690"/>
              <a:gd name="T26" fmla="*/ 150 w 710"/>
              <a:gd name="T27" fmla="*/ 1460 h 1690"/>
              <a:gd name="T28" fmla="*/ 180 w 710"/>
              <a:gd name="T29" fmla="*/ 1500 h 1690"/>
              <a:gd name="T30" fmla="*/ 210 w 710"/>
              <a:gd name="T31" fmla="*/ 1510 h 1690"/>
              <a:gd name="T32" fmla="*/ 240 w 710"/>
              <a:gd name="T33" fmla="*/ 1530 h 1690"/>
              <a:gd name="T34" fmla="*/ 370 w 710"/>
              <a:gd name="T35" fmla="*/ 1620 h 1690"/>
              <a:gd name="T36" fmla="*/ 460 w 710"/>
              <a:gd name="T37" fmla="*/ 1670 h 1690"/>
              <a:gd name="T38" fmla="*/ 500 w 710"/>
              <a:gd name="T39" fmla="*/ 1680 h 1690"/>
              <a:gd name="T40" fmla="*/ 520 w 710"/>
              <a:gd name="T41" fmla="*/ 169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0" h="1690">
                <a:moveTo>
                  <a:pt x="710" y="0"/>
                </a:moveTo>
                <a:cubicBezTo>
                  <a:pt x="677" y="43"/>
                  <a:pt x="646" y="98"/>
                  <a:pt x="600" y="130"/>
                </a:cubicBezTo>
                <a:cubicBezTo>
                  <a:pt x="580" y="143"/>
                  <a:pt x="540" y="170"/>
                  <a:pt x="540" y="170"/>
                </a:cubicBezTo>
                <a:cubicBezTo>
                  <a:pt x="514" y="207"/>
                  <a:pt x="478" y="225"/>
                  <a:pt x="450" y="260"/>
                </a:cubicBezTo>
                <a:cubicBezTo>
                  <a:pt x="385" y="336"/>
                  <a:pt x="318" y="365"/>
                  <a:pt x="240" y="420"/>
                </a:cubicBezTo>
                <a:cubicBezTo>
                  <a:pt x="228" y="428"/>
                  <a:pt x="220" y="440"/>
                  <a:pt x="210" y="450"/>
                </a:cubicBezTo>
                <a:cubicBezTo>
                  <a:pt x="200" y="457"/>
                  <a:pt x="190" y="463"/>
                  <a:pt x="180" y="470"/>
                </a:cubicBezTo>
                <a:cubicBezTo>
                  <a:pt x="127" y="548"/>
                  <a:pt x="136" y="644"/>
                  <a:pt x="80" y="720"/>
                </a:cubicBezTo>
                <a:cubicBezTo>
                  <a:pt x="55" y="794"/>
                  <a:pt x="69" y="761"/>
                  <a:pt x="40" y="820"/>
                </a:cubicBezTo>
                <a:cubicBezTo>
                  <a:pt x="34" y="903"/>
                  <a:pt x="37" y="998"/>
                  <a:pt x="10" y="1080"/>
                </a:cubicBezTo>
                <a:cubicBezTo>
                  <a:pt x="6" y="1126"/>
                  <a:pt x="0" y="1173"/>
                  <a:pt x="0" y="1220"/>
                </a:cubicBezTo>
                <a:cubicBezTo>
                  <a:pt x="0" y="1292"/>
                  <a:pt x="34" y="1323"/>
                  <a:pt x="70" y="1380"/>
                </a:cubicBezTo>
                <a:cubicBezTo>
                  <a:pt x="77" y="1392"/>
                  <a:pt x="79" y="1409"/>
                  <a:pt x="90" y="1420"/>
                </a:cubicBezTo>
                <a:cubicBezTo>
                  <a:pt x="106" y="1436"/>
                  <a:pt x="135" y="1440"/>
                  <a:pt x="150" y="1460"/>
                </a:cubicBezTo>
                <a:cubicBezTo>
                  <a:pt x="160" y="1473"/>
                  <a:pt x="167" y="1489"/>
                  <a:pt x="180" y="1500"/>
                </a:cubicBezTo>
                <a:cubicBezTo>
                  <a:pt x="188" y="1506"/>
                  <a:pt x="200" y="1505"/>
                  <a:pt x="210" y="1510"/>
                </a:cubicBezTo>
                <a:cubicBezTo>
                  <a:pt x="220" y="1515"/>
                  <a:pt x="231" y="1522"/>
                  <a:pt x="240" y="1530"/>
                </a:cubicBezTo>
                <a:cubicBezTo>
                  <a:pt x="295" y="1579"/>
                  <a:pt x="300" y="1602"/>
                  <a:pt x="370" y="1620"/>
                </a:cubicBezTo>
                <a:cubicBezTo>
                  <a:pt x="396" y="1637"/>
                  <a:pt x="430" y="1657"/>
                  <a:pt x="460" y="1670"/>
                </a:cubicBezTo>
                <a:cubicBezTo>
                  <a:pt x="472" y="1675"/>
                  <a:pt x="486" y="1675"/>
                  <a:pt x="500" y="1680"/>
                </a:cubicBezTo>
                <a:cubicBezTo>
                  <a:pt x="507" y="1682"/>
                  <a:pt x="513" y="1686"/>
                  <a:pt x="520" y="1690"/>
                </a:cubicBezTo>
              </a:path>
            </a:pathLst>
          </a:custGeom>
          <a:noFill/>
          <a:ln w="3175" cmpd="sng">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5542" name="Freeform 6"/>
          <p:cNvSpPr>
            <a:spLocks/>
          </p:cNvSpPr>
          <p:nvPr/>
        </p:nvSpPr>
        <p:spPr bwMode="auto">
          <a:xfrm>
            <a:off x="4724400" y="1905000"/>
            <a:ext cx="1127125" cy="2682875"/>
          </a:xfrm>
          <a:custGeom>
            <a:avLst/>
            <a:gdLst>
              <a:gd name="T0" fmla="*/ 710 w 710"/>
              <a:gd name="T1" fmla="*/ 0 h 1690"/>
              <a:gd name="T2" fmla="*/ 600 w 710"/>
              <a:gd name="T3" fmla="*/ 130 h 1690"/>
              <a:gd name="T4" fmla="*/ 540 w 710"/>
              <a:gd name="T5" fmla="*/ 170 h 1690"/>
              <a:gd name="T6" fmla="*/ 450 w 710"/>
              <a:gd name="T7" fmla="*/ 260 h 1690"/>
              <a:gd name="T8" fmla="*/ 240 w 710"/>
              <a:gd name="T9" fmla="*/ 420 h 1690"/>
              <a:gd name="T10" fmla="*/ 210 w 710"/>
              <a:gd name="T11" fmla="*/ 450 h 1690"/>
              <a:gd name="T12" fmla="*/ 180 w 710"/>
              <a:gd name="T13" fmla="*/ 470 h 1690"/>
              <a:gd name="T14" fmla="*/ 80 w 710"/>
              <a:gd name="T15" fmla="*/ 720 h 1690"/>
              <a:gd name="T16" fmla="*/ 40 w 710"/>
              <a:gd name="T17" fmla="*/ 820 h 1690"/>
              <a:gd name="T18" fmla="*/ 10 w 710"/>
              <a:gd name="T19" fmla="*/ 1080 h 1690"/>
              <a:gd name="T20" fmla="*/ 0 w 710"/>
              <a:gd name="T21" fmla="*/ 1220 h 1690"/>
              <a:gd name="T22" fmla="*/ 70 w 710"/>
              <a:gd name="T23" fmla="*/ 1380 h 1690"/>
              <a:gd name="T24" fmla="*/ 90 w 710"/>
              <a:gd name="T25" fmla="*/ 1420 h 1690"/>
              <a:gd name="T26" fmla="*/ 150 w 710"/>
              <a:gd name="T27" fmla="*/ 1460 h 1690"/>
              <a:gd name="T28" fmla="*/ 180 w 710"/>
              <a:gd name="T29" fmla="*/ 1500 h 1690"/>
              <a:gd name="T30" fmla="*/ 210 w 710"/>
              <a:gd name="T31" fmla="*/ 1510 h 1690"/>
              <a:gd name="T32" fmla="*/ 240 w 710"/>
              <a:gd name="T33" fmla="*/ 1530 h 1690"/>
              <a:gd name="T34" fmla="*/ 370 w 710"/>
              <a:gd name="T35" fmla="*/ 1620 h 1690"/>
              <a:gd name="T36" fmla="*/ 460 w 710"/>
              <a:gd name="T37" fmla="*/ 1670 h 1690"/>
              <a:gd name="T38" fmla="*/ 500 w 710"/>
              <a:gd name="T39" fmla="*/ 1680 h 1690"/>
              <a:gd name="T40" fmla="*/ 520 w 710"/>
              <a:gd name="T41" fmla="*/ 1690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0" h="1690">
                <a:moveTo>
                  <a:pt x="710" y="0"/>
                </a:moveTo>
                <a:cubicBezTo>
                  <a:pt x="677" y="43"/>
                  <a:pt x="646" y="98"/>
                  <a:pt x="600" y="130"/>
                </a:cubicBezTo>
                <a:cubicBezTo>
                  <a:pt x="580" y="143"/>
                  <a:pt x="540" y="170"/>
                  <a:pt x="540" y="170"/>
                </a:cubicBezTo>
                <a:cubicBezTo>
                  <a:pt x="514" y="207"/>
                  <a:pt x="478" y="225"/>
                  <a:pt x="450" y="260"/>
                </a:cubicBezTo>
                <a:cubicBezTo>
                  <a:pt x="385" y="336"/>
                  <a:pt x="318" y="365"/>
                  <a:pt x="240" y="420"/>
                </a:cubicBezTo>
                <a:cubicBezTo>
                  <a:pt x="228" y="428"/>
                  <a:pt x="220" y="440"/>
                  <a:pt x="210" y="450"/>
                </a:cubicBezTo>
                <a:cubicBezTo>
                  <a:pt x="200" y="457"/>
                  <a:pt x="190" y="463"/>
                  <a:pt x="180" y="470"/>
                </a:cubicBezTo>
                <a:cubicBezTo>
                  <a:pt x="127" y="548"/>
                  <a:pt x="136" y="644"/>
                  <a:pt x="80" y="720"/>
                </a:cubicBezTo>
                <a:cubicBezTo>
                  <a:pt x="55" y="794"/>
                  <a:pt x="69" y="761"/>
                  <a:pt x="40" y="820"/>
                </a:cubicBezTo>
                <a:cubicBezTo>
                  <a:pt x="34" y="903"/>
                  <a:pt x="37" y="998"/>
                  <a:pt x="10" y="1080"/>
                </a:cubicBezTo>
                <a:cubicBezTo>
                  <a:pt x="6" y="1126"/>
                  <a:pt x="0" y="1173"/>
                  <a:pt x="0" y="1220"/>
                </a:cubicBezTo>
                <a:cubicBezTo>
                  <a:pt x="0" y="1292"/>
                  <a:pt x="34" y="1323"/>
                  <a:pt x="70" y="1380"/>
                </a:cubicBezTo>
                <a:cubicBezTo>
                  <a:pt x="77" y="1392"/>
                  <a:pt x="79" y="1409"/>
                  <a:pt x="90" y="1420"/>
                </a:cubicBezTo>
                <a:cubicBezTo>
                  <a:pt x="106" y="1436"/>
                  <a:pt x="135" y="1440"/>
                  <a:pt x="150" y="1460"/>
                </a:cubicBezTo>
                <a:cubicBezTo>
                  <a:pt x="160" y="1473"/>
                  <a:pt x="167" y="1489"/>
                  <a:pt x="180" y="1500"/>
                </a:cubicBezTo>
                <a:cubicBezTo>
                  <a:pt x="188" y="1506"/>
                  <a:pt x="200" y="1505"/>
                  <a:pt x="210" y="1510"/>
                </a:cubicBezTo>
                <a:cubicBezTo>
                  <a:pt x="220" y="1515"/>
                  <a:pt x="231" y="1522"/>
                  <a:pt x="240" y="1530"/>
                </a:cubicBezTo>
                <a:cubicBezTo>
                  <a:pt x="295" y="1579"/>
                  <a:pt x="300" y="1602"/>
                  <a:pt x="370" y="1620"/>
                </a:cubicBezTo>
                <a:cubicBezTo>
                  <a:pt x="396" y="1637"/>
                  <a:pt x="430" y="1657"/>
                  <a:pt x="460" y="1670"/>
                </a:cubicBezTo>
                <a:cubicBezTo>
                  <a:pt x="472" y="1675"/>
                  <a:pt x="486" y="1675"/>
                  <a:pt x="500" y="1680"/>
                </a:cubicBezTo>
                <a:cubicBezTo>
                  <a:pt x="507" y="1682"/>
                  <a:pt x="513" y="1686"/>
                  <a:pt x="520" y="1690"/>
                </a:cubicBezTo>
              </a:path>
            </a:pathLst>
          </a:custGeom>
          <a:noFill/>
          <a:ln w="3175" cmpd="sng">
            <a:solidFill>
              <a:schemeClr val="tx1"/>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65543" name="AutoShape 7"/>
          <p:cNvSpPr>
            <a:spLocks noChangeArrowheads="1"/>
          </p:cNvSpPr>
          <p:nvPr/>
        </p:nvSpPr>
        <p:spPr bwMode="auto">
          <a:xfrm rot="640457">
            <a:off x="5334000" y="2819400"/>
            <a:ext cx="1052513" cy="485775"/>
          </a:xfrm>
          <a:prstGeom prst="rightArrow">
            <a:avLst>
              <a:gd name="adj1" fmla="val 50000"/>
              <a:gd name="adj2" fmla="val 54167"/>
            </a:avLst>
          </a:prstGeom>
          <a:solidFill>
            <a:srgbClr val="FFFFFF"/>
          </a:solidFill>
          <a:ln w="9525">
            <a:solidFill>
              <a:schemeClr val="tx1"/>
            </a:solidFill>
            <a:miter lim="800000"/>
            <a:headEnd/>
            <a:tailEnd/>
          </a:ln>
        </p:spPr>
        <p:txBody>
          <a:bodyPr wrap="none" anchor="ctr"/>
          <a:lstStyle/>
          <a:p>
            <a:endParaRPr lang="en-US"/>
          </a:p>
        </p:txBody>
      </p:sp>
      <p:sp>
        <p:nvSpPr>
          <p:cNvPr id="65544" name="AutoShape 8"/>
          <p:cNvSpPr>
            <a:spLocks noChangeArrowheads="1"/>
          </p:cNvSpPr>
          <p:nvPr/>
        </p:nvSpPr>
        <p:spPr bwMode="auto">
          <a:xfrm rot="-10154343">
            <a:off x="3429000" y="2438400"/>
            <a:ext cx="1052513" cy="485775"/>
          </a:xfrm>
          <a:prstGeom prst="rightArrow">
            <a:avLst>
              <a:gd name="adj1" fmla="val 50000"/>
              <a:gd name="adj2" fmla="val 54167"/>
            </a:avLst>
          </a:prstGeom>
          <a:solidFill>
            <a:srgbClr val="FFFFFF"/>
          </a:solidFill>
          <a:ln w="9525">
            <a:solidFill>
              <a:schemeClr val="tx1"/>
            </a:solidFill>
            <a:miter lim="800000"/>
            <a:headEnd/>
            <a:tailEnd/>
          </a:ln>
        </p:spPr>
        <p:txBody>
          <a:bodyPr wrap="none" anchor="ctr"/>
          <a:lstStyle/>
          <a:p>
            <a:endParaRPr lang="en-US"/>
          </a:p>
        </p:txBody>
      </p:sp>
      <p:sp>
        <p:nvSpPr>
          <p:cNvPr id="65545" name="Rectangle 9"/>
          <p:cNvSpPr>
            <a:spLocks noChangeArrowheads="1"/>
          </p:cNvSpPr>
          <p:nvPr/>
        </p:nvSpPr>
        <p:spPr bwMode="auto">
          <a:xfrm>
            <a:off x="457200" y="3962400"/>
            <a:ext cx="762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65546" name="Rectangle 10"/>
          <p:cNvSpPr>
            <a:spLocks noChangeArrowheads="1"/>
          </p:cNvSpPr>
          <p:nvPr/>
        </p:nvSpPr>
        <p:spPr bwMode="auto">
          <a:xfrm rot="582971">
            <a:off x="1817688" y="4075113"/>
            <a:ext cx="3505200" cy="457200"/>
          </a:xfrm>
          <a:prstGeom prst="rect">
            <a:avLst/>
          </a:prstGeom>
          <a:gradFill rotWithShape="0">
            <a:gsLst>
              <a:gs pos="0">
                <a:srgbClr val="FF0080">
                  <a:alpha val="34000"/>
                </a:srgbClr>
              </a:gs>
              <a:gs pos="100000">
                <a:srgbClr val="FF0080">
                  <a:alpha val="34000"/>
                </a:srgbClr>
              </a:gs>
            </a:gsLst>
            <a:lin ang="5400000" scaled="1"/>
          </a:gradFill>
          <a:ln w="9525">
            <a:noFill/>
            <a:miter lim="800000"/>
            <a:headEnd/>
            <a:tailEnd/>
          </a:ln>
          <a:extLst/>
        </p:spPr>
        <p:txBody>
          <a:bodyPr wrap="none" anchor="ctr"/>
          <a:lstStyle/>
          <a:p>
            <a:endParaRPr lang="en-US"/>
          </a:p>
        </p:txBody>
      </p:sp>
      <p:sp>
        <p:nvSpPr>
          <p:cNvPr id="65547" name="Rectangle 11"/>
          <p:cNvSpPr>
            <a:spLocks noChangeArrowheads="1"/>
          </p:cNvSpPr>
          <p:nvPr/>
        </p:nvSpPr>
        <p:spPr bwMode="auto">
          <a:xfrm rot="188139">
            <a:off x="5943600" y="1731963"/>
            <a:ext cx="2663825" cy="457200"/>
          </a:xfrm>
          <a:prstGeom prst="rect">
            <a:avLst/>
          </a:prstGeom>
          <a:gradFill rotWithShape="0">
            <a:gsLst>
              <a:gs pos="0">
                <a:srgbClr val="FF0080">
                  <a:alpha val="34000"/>
                </a:srgbClr>
              </a:gs>
              <a:gs pos="100000">
                <a:srgbClr val="FF0080">
                  <a:alpha val="34000"/>
                </a:srgb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65548" name="Text Box 12"/>
          <p:cNvSpPr txBox="1">
            <a:spLocks noChangeArrowheads="1"/>
          </p:cNvSpPr>
          <p:nvPr/>
        </p:nvSpPr>
        <p:spPr bwMode="auto">
          <a:xfrm>
            <a:off x="1965325" y="1190625"/>
            <a:ext cx="2865438" cy="879475"/>
          </a:xfrm>
          <a:prstGeom prst="rect">
            <a:avLst/>
          </a:prstGeom>
          <a:gradFill rotWithShape="0">
            <a:gsLst>
              <a:gs pos="0">
                <a:srgbClr val="FF0080">
                  <a:alpha val="34000"/>
                </a:srgbClr>
              </a:gs>
              <a:gs pos="100000">
                <a:srgbClr val="FF0080">
                  <a:alpha val="34000"/>
                </a:srgbClr>
              </a:gs>
            </a:gsLst>
            <a:lin ang="5400000" scaled="1"/>
          </a:gradFill>
          <a:ln w="57150">
            <a:solidFill>
              <a:schemeClr val="bg1"/>
            </a:solidFill>
            <a:miter lim="800000"/>
            <a:headEnd/>
            <a:tailEnd/>
          </a:ln>
        </p:spPr>
        <p:txBody>
          <a:bodyPr wrap="none">
            <a:spAutoFit/>
          </a:bodyPr>
          <a:lstStyle/>
          <a:p>
            <a:r>
              <a:rPr lang="en-US" b="1">
                <a:solidFill>
                  <a:schemeClr val="bg1"/>
                </a:solidFill>
                <a:latin typeface="Arial" charset="0"/>
              </a:rPr>
              <a:t>Broad, distributed</a:t>
            </a:r>
          </a:p>
          <a:p>
            <a:r>
              <a:rPr lang="en-US" b="1">
                <a:solidFill>
                  <a:schemeClr val="bg1"/>
                </a:solidFill>
                <a:latin typeface="Arial" charset="0"/>
              </a:rPr>
              <a:t>transform zones</a:t>
            </a:r>
          </a:p>
        </p:txBody>
      </p:sp>
      <p:sp>
        <p:nvSpPr>
          <p:cNvPr id="65549" name="Line 13"/>
          <p:cNvSpPr>
            <a:spLocks noChangeShapeType="1"/>
          </p:cNvSpPr>
          <p:nvPr/>
        </p:nvSpPr>
        <p:spPr bwMode="auto">
          <a:xfrm flipH="1">
            <a:off x="2895600" y="2133600"/>
            <a:ext cx="76200" cy="1905000"/>
          </a:xfrm>
          <a:prstGeom prst="line">
            <a:avLst/>
          </a:prstGeom>
          <a:noFill/>
          <a:ln w="5715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65550" name="Line 14"/>
          <p:cNvSpPr>
            <a:spLocks noChangeShapeType="1"/>
          </p:cNvSpPr>
          <p:nvPr/>
        </p:nvSpPr>
        <p:spPr bwMode="auto">
          <a:xfrm>
            <a:off x="4800600" y="1676400"/>
            <a:ext cx="1219200" cy="228600"/>
          </a:xfrm>
          <a:prstGeom prst="line">
            <a:avLst/>
          </a:prstGeom>
          <a:noFill/>
          <a:ln w="57150">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23553903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idx="4294967295"/>
          </p:nvPr>
        </p:nvSpPr>
        <p:spPr>
          <a:xfrm>
            <a:off x="0" y="381000"/>
            <a:ext cx="9144000" cy="1143000"/>
          </a:xfrm>
        </p:spPr>
        <p:txBody>
          <a:bodyPr>
            <a:noAutofit/>
          </a:bodyPr>
          <a:lstStyle/>
          <a:p>
            <a:r>
              <a:rPr lang="en-US" sz="2800" b="1" dirty="0" smtClean="0">
                <a:latin typeface="Arial" pitchFamily="34" charset="0"/>
                <a:cs typeface="Arial" pitchFamily="34" charset="0"/>
              </a:rPr>
              <a:t>The process of the splitting up of </a:t>
            </a:r>
            <a:r>
              <a:rPr lang="en-US" sz="2800" b="1" dirty="0" err="1" smtClean="0">
                <a:latin typeface="Arial" pitchFamily="34" charset="0"/>
                <a:cs typeface="Arial" pitchFamily="34" charset="0"/>
              </a:rPr>
              <a:t>Pangea</a:t>
            </a:r>
            <a:r>
              <a:rPr lang="en-US" sz="2800" b="1" dirty="0" smtClean="0">
                <a:latin typeface="Arial" pitchFamily="34" charset="0"/>
                <a:cs typeface="Arial" pitchFamily="34" charset="0"/>
              </a:rPr>
              <a:t> continues </a:t>
            </a:r>
            <a:r>
              <a:rPr lang="en-US" sz="2800" b="1" dirty="0">
                <a:latin typeface="Arial" pitchFamily="34" charset="0"/>
                <a:cs typeface="Arial" pitchFamily="34" charset="0"/>
              </a:rPr>
              <a:t>to this </a:t>
            </a:r>
            <a:r>
              <a:rPr lang="en-US" sz="2800" b="1" dirty="0" smtClean="0">
                <a:latin typeface="Arial" pitchFamily="34" charset="0"/>
                <a:cs typeface="Arial" pitchFamily="34" charset="0"/>
              </a:rPr>
              <a:t>day </a:t>
            </a:r>
            <a:r>
              <a:rPr lang="en-US" sz="2800" b="1" dirty="0">
                <a:latin typeface="Arial" pitchFamily="34" charset="0"/>
                <a:cs typeface="Arial" pitchFamily="34" charset="0"/>
              </a:rPr>
              <a:t>in the </a:t>
            </a:r>
            <a:r>
              <a:rPr lang="en-US" sz="3200" b="1" dirty="0">
                <a:solidFill>
                  <a:srgbClr val="FF0000"/>
                </a:solidFill>
              </a:rPr>
              <a:t>Red Sea, </a:t>
            </a:r>
            <a:r>
              <a:rPr lang="en-US" sz="3200" b="1" dirty="0">
                <a:solidFill>
                  <a:srgbClr val="FF0080"/>
                </a:solidFill>
              </a:rPr>
              <a:t>Gulf of Aden,</a:t>
            </a:r>
            <a:r>
              <a:rPr lang="en-US" sz="3200" b="1" dirty="0">
                <a:solidFill>
                  <a:srgbClr val="FFFF00"/>
                </a:solidFill>
              </a:rPr>
              <a:t> and </a:t>
            </a:r>
            <a:br>
              <a:rPr lang="en-US" sz="3200" b="1" dirty="0">
                <a:solidFill>
                  <a:srgbClr val="FFFF00"/>
                </a:solidFill>
              </a:rPr>
            </a:br>
            <a:r>
              <a:rPr lang="en-US" sz="3200" b="1" dirty="0">
                <a:solidFill>
                  <a:srgbClr val="FF8000"/>
                </a:solidFill>
              </a:rPr>
              <a:t>East Africa.</a:t>
            </a:r>
            <a:r>
              <a:rPr lang="en-US" sz="3200" dirty="0">
                <a:solidFill>
                  <a:srgbClr val="FFFF00"/>
                </a:solidFill>
              </a:rPr>
              <a:t> </a:t>
            </a:r>
            <a:endParaRPr lang="en-US" sz="3200" dirty="0"/>
          </a:p>
        </p:txBody>
      </p:sp>
      <p:pic>
        <p:nvPicPr>
          <p:cNvPr id="51203"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143125"/>
            <a:ext cx="9144000" cy="4714875"/>
          </a:xfrm>
          <a:prstGeom prst="rect">
            <a:avLst/>
          </a:prstGeom>
          <a:noFill/>
          <a:extLst>
            <a:ext uri="{909E8E84-426E-40dd-AFC4-6F175D3DCCD1}">
              <a14:hiddenFill xmlns:a14="http://schemas.microsoft.com/office/drawing/2010/main" xmlns="">
                <a:solidFill>
                  <a:srgbClr val="FFFFFF"/>
                </a:solidFill>
              </a14:hiddenFill>
            </a:ext>
          </a:extLst>
        </p:spPr>
      </p:pic>
      <p:sp>
        <p:nvSpPr>
          <p:cNvPr id="51204" name="Line 4"/>
          <p:cNvSpPr>
            <a:spLocks noChangeShapeType="1"/>
          </p:cNvSpPr>
          <p:nvPr/>
        </p:nvSpPr>
        <p:spPr bwMode="auto">
          <a:xfrm>
            <a:off x="5181600" y="4191000"/>
            <a:ext cx="76200" cy="685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205" name="Freeform 5"/>
          <p:cNvSpPr>
            <a:spLocks/>
          </p:cNvSpPr>
          <p:nvPr/>
        </p:nvSpPr>
        <p:spPr bwMode="auto">
          <a:xfrm>
            <a:off x="4791075" y="4873625"/>
            <a:ext cx="415925" cy="642938"/>
          </a:xfrm>
          <a:custGeom>
            <a:avLst/>
            <a:gdLst>
              <a:gd name="T0" fmla="*/ 262 w 262"/>
              <a:gd name="T1" fmla="*/ 0 h 405"/>
              <a:gd name="T2" fmla="*/ 192 w 262"/>
              <a:gd name="T3" fmla="*/ 90 h 405"/>
              <a:gd name="T4" fmla="*/ 132 w 262"/>
              <a:gd name="T5" fmla="*/ 110 h 405"/>
              <a:gd name="T6" fmla="*/ 72 w 262"/>
              <a:gd name="T7" fmla="*/ 150 h 405"/>
              <a:gd name="T8" fmla="*/ 32 w 262"/>
              <a:gd name="T9" fmla="*/ 280 h 405"/>
              <a:gd name="T10" fmla="*/ 22 w 262"/>
              <a:gd name="T11" fmla="*/ 340 h 405"/>
              <a:gd name="T12" fmla="*/ 2 w 262"/>
              <a:gd name="T13" fmla="*/ 380 h 405"/>
            </a:gdLst>
            <a:ahLst/>
            <a:cxnLst>
              <a:cxn ang="0">
                <a:pos x="T0" y="T1"/>
              </a:cxn>
              <a:cxn ang="0">
                <a:pos x="T2" y="T3"/>
              </a:cxn>
              <a:cxn ang="0">
                <a:pos x="T4" y="T5"/>
              </a:cxn>
              <a:cxn ang="0">
                <a:pos x="T6" y="T7"/>
              </a:cxn>
              <a:cxn ang="0">
                <a:pos x="T8" y="T9"/>
              </a:cxn>
              <a:cxn ang="0">
                <a:pos x="T10" y="T11"/>
              </a:cxn>
              <a:cxn ang="0">
                <a:pos x="T12" y="T13"/>
              </a:cxn>
            </a:cxnLst>
            <a:rect l="0" t="0" r="r" b="b"/>
            <a:pathLst>
              <a:path w="262" h="405">
                <a:moveTo>
                  <a:pt x="262" y="0"/>
                </a:moveTo>
                <a:cubicBezTo>
                  <a:pt x="251" y="15"/>
                  <a:pt x="216" y="76"/>
                  <a:pt x="192" y="90"/>
                </a:cubicBezTo>
                <a:cubicBezTo>
                  <a:pt x="173" y="100"/>
                  <a:pt x="149" y="98"/>
                  <a:pt x="132" y="110"/>
                </a:cubicBezTo>
                <a:cubicBezTo>
                  <a:pt x="112" y="123"/>
                  <a:pt x="72" y="150"/>
                  <a:pt x="72" y="150"/>
                </a:cubicBezTo>
                <a:cubicBezTo>
                  <a:pt x="57" y="192"/>
                  <a:pt x="40" y="235"/>
                  <a:pt x="32" y="280"/>
                </a:cubicBezTo>
                <a:cubicBezTo>
                  <a:pt x="28" y="299"/>
                  <a:pt x="28" y="320"/>
                  <a:pt x="22" y="340"/>
                </a:cubicBezTo>
                <a:cubicBezTo>
                  <a:pt x="0" y="405"/>
                  <a:pt x="2" y="348"/>
                  <a:pt x="2" y="380"/>
                </a:cubicBezTo>
              </a:path>
            </a:pathLst>
          </a:custGeom>
          <a:noFill/>
          <a:ln w="76200" cmpd="sng">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1206" name="Line 6"/>
          <p:cNvSpPr>
            <a:spLocks noChangeShapeType="1"/>
          </p:cNvSpPr>
          <p:nvPr/>
        </p:nvSpPr>
        <p:spPr bwMode="auto">
          <a:xfrm>
            <a:off x="5257800" y="4800600"/>
            <a:ext cx="381000" cy="0"/>
          </a:xfrm>
          <a:prstGeom prst="line">
            <a:avLst/>
          </a:prstGeom>
          <a:noFill/>
          <a:ln w="76200">
            <a:solidFill>
              <a:srgbClr val="FF008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42860748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idx="4294967295"/>
          </p:nvPr>
        </p:nvSpPr>
        <p:spPr/>
        <p:txBody>
          <a:bodyPr/>
          <a:lstStyle/>
          <a:p>
            <a:r>
              <a:rPr lang="en-US"/>
              <a:t>EAR Topography</a:t>
            </a:r>
          </a:p>
        </p:txBody>
      </p:sp>
      <p:pic>
        <p:nvPicPr>
          <p:cNvPr id="532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0"/>
            <a:ext cx="644366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53252" name="Text Box 4"/>
          <p:cNvSpPr txBox="1">
            <a:spLocks noChangeArrowheads="1"/>
          </p:cNvSpPr>
          <p:nvPr/>
        </p:nvSpPr>
        <p:spPr bwMode="auto">
          <a:xfrm>
            <a:off x="4343400" y="1889125"/>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b="1">
                <a:solidFill>
                  <a:srgbClr val="00FF00"/>
                </a:solidFill>
                <a:latin typeface="Times" charset="0"/>
              </a:rPr>
              <a:t>Red Sea</a:t>
            </a:r>
            <a:endParaRPr lang="en-US">
              <a:latin typeface="Times" charset="0"/>
            </a:endParaRPr>
          </a:p>
        </p:txBody>
      </p:sp>
      <p:sp>
        <p:nvSpPr>
          <p:cNvPr id="53253" name="Text Box 5"/>
          <p:cNvSpPr txBox="1">
            <a:spLocks noChangeArrowheads="1"/>
          </p:cNvSpPr>
          <p:nvPr/>
        </p:nvSpPr>
        <p:spPr bwMode="auto">
          <a:xfrm>
            <a:off x="838200" y="2590800"/>
            <a:ext cx="19875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b="1">
                <a:solidFill>
                  <a:srgbClr val="00FF00"/>
                </a:solidFill>
                <a:latin typeface="Times" charset="0"/>
              </a:rPr>
              <a:t>Afar Triangle</a:t>
            </a:r>
            <a:endParaRPr lang="en-US">
              <a:latin typeface="Times" charset="0"/>
            </a:endParaRPr>
          </a:p>
        </p:txBody>
      </p:sp>
      <p:sp>
        <p:nvSpPr>
          <p:cNvPr id="53255" name="Text Box 7"/>
          <p:cNvSpPr txBox="1">
            <a:spLocks noChangeArrowheads="1"/>
          </p:cNvSpPr>
          <p:nvPr/>
        </p:nvSpPr>
        <p:spPr bwMode="auto">
          <a:xfrm>
            <a:off x="1066800" y="3886200"/>
            <a:ext cx="457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b="1">
                <a:solidFill>
                  <a:srgbClr val="00FF00"/>
                </a:solidFill>
                <a:latin typeface="Times" charset="0"/>
              </a:rPr>
              <a:t>East African     rift system</a:t>
            </a:r>
            <a:endParaRPr lang="en-US">
              <a:solidFill>
                <a:srgbClr val="00FF00"/>
              </a:solidFill>
              <a:latin typeface="Times" charset="0"/>
            </a:endParaRPr>
          </a:p>
        </p:txBody>
      </p:sp>
      <p:sp>
        <p:nvSpPr>
          <p:cNvPr id="53256" name="Rectangle 8"/>
          <p:cNvSpPr>
            <a:spLocks noChangeArrowheads="1"/>
          </p:cNvSpPr>
          <p:nvPr/>
        </p:nvSpPr>
        <p:spPr bwMode="auto">
          <a:xfrm>
            <a:off x="7162800" y="0"/>
            <a:ext cx="990600" cy="419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57" name="Line 9"/>
          <p:cNvSpPr>
            <a:spLocks noChangeShapeType="1"/>
          </p:cNvSpPr>
          <p:nvPr/>
        </p:nvSpPr>
        <p:spPr bwMode="auto">
          <a:xfrm flipH="1">
            <a:off x="3810000" y="2133600"/>
            <a:ext cx="457200" cy="3048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58" name="Rectangle 10"/>
          <p:cNvSpPr>
            <a:spLocks noChangeArrowheads="1"/>
          </p:cNvSpPr>
          <p:nvPr/>
        </p:nvSpPr>
        <p:spPr bwMode="auto">
          <a:xfrm>
            <a:off x="6324600" y="0"/>
            <a:ext cx="2819400" cy="44196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b="1" dirty="0">
              <a:solidFill>
                <a:srgbClr val="FFFF66"/>
              </a:solidFill>
              <a:latin typeface="Arial" charset="0"/>
            </a:endParaRPr>
          </a:p>
          <a:p>
            <a:pPr algn="ctr"/>
            <a:r>
              <a:rPr lang="en-US" sz="2400" b="1" dirty="0">
                <a:solidFill>
                  <a:srgbClr val="FFFF66"/>
                </a:solidFill>
                <a:latin typeface="Arial" charset="0"/>
              </a:rPr>
              <a:t>CONTINENTAL</a:t>
            </a:r>
          </a:p>
          <a:p>
            <a:pPr algn="ctr"/>
            <a:r>
              <a:rPr lang="en-US" sz="2400" b="1" dirty="0">
                <a:solidFill>
                  <a:srgbClr val="FFFF66"/>
                </a:solidFill>
                <a:latin typeface="Arial" charset="0"/>
              </a:rPr>
              <a:t>RIFTING IN</a:t>
            </a:r>
          </a:p>
          <a:p>
            <a:pPr algn="ctr"/>
            <a:r>
              <a:rPr lang="en-US" sz="2400" b="1" dirty="0">
                <a:solidFill>
                  <a:srgbClr val="FFFF66"/>
                </a:solidFill>
                <a:latin typeface="Arial" charset="0"/>
              </a:rPr>
              <a:t>PROGRESS</a:t>
            </a:r>
          </a:p>
          <a:p>
            <a:pPr algn="ctr"/>
            <a:r>
              <a:rPr lang="en-US" sz="2400" b="1" dirty="0">
                <a:solidFill>
                  <a:srgbClr val="FFFF66"/>
                </a:solidFill>
                <a:latin typeface="Arial" charset="0"/>
              </a:rPr>
              <a:t>FROM</a:t>
            </a:r>
          </a:p>
          <a:p>
            <a:pPr algn="ctr"/>
            <a:r>
              <a:rPr lang="en-US" sz="2400" b="1" dirty="0">
                <a:solidFill>
                  <a:srgbClr val="FFFF66"/>
                </a:solidFill>
                <a:latin typeface="Arial" charset="0"/>
              </a:rPr>
              <a:t>NORTH</a:t>
            </a:r>
          </a:p>
          <a:p>
            <a:pPr algn="ctr"/>
            <a:r>
              <a:rPr lang="en-US" sz="2400" b="1" dirty="0">
                <a:solidFill>
                  <a:srgbClr val="FFFF66"/>
                </a:solidFill>
                <a:latin typeface="Arial" charset="0"/>
              </a:rPr>
              <a:t>TO </a:t>
            </a:r>
          </a:p>
          <a:p>
            <a:pPr algn="ctr"/>
            <a:r>
              <a:rPr lang="en-US" sz="2400" b="1" dirty="0">
                <a:solidFill>
                  <a:srgbClr val="FFFF66"/>
                </a:solidFill>
                <a:latin typeface="Arial" charset="0"/>
              </a:rPr>
              <a:t>SOUTH</a:t>
            </a:r>
          </a:p>
          <a:p>
            <a:pPr algn="ctr"/>
            <a:r>
              <a:rPr lang="en-US" sz="2400" b="1" dirty="0">
                <a:solidFill>
                  <a:srgbClr val="FFFF66"/>
                </a:solidFill>
                <a:latin typeface="Arial" charset="0"/>
              </a:rPr>
              <a:t>WITH</a:t>
            </a:r>
          </a:p>
          <a:p>
            <a:pPr algn="ctr"/>
            <a:r>
              <a:rPr lang="en-US" sz="2400" b="1" dirty="0">
                <a:solidFill>
                  <a:srgbClr val="FF0000"/>
                </a:solidFill>
                <a:latin typeface="Arial" charset="0"/>
              </a:rPr>
              <a:t>OCEAN</a:t>
            </a:r>
          </a:p>
          <a:p>
            <a:pPr algn="ctr"/>
            <a:r>
              <a:rPr lang="en-US" sz="2400" b="1" dirty="0">
                <a:solidFill>
                  <a:srgbClr val="FF0000"/>
                </a:solidFill>
                <a:latin typeface="Arial" charset="0"/>
              </a:rPr>
              <a:t>LITHOSPHERE </a:t>
            </a:r>
          </a:p>
          <a:p>
            <a:pPr algn="ctr"/>
            <a:r>
              <a:rPr lang="en-US" sz="2400" b="1" dirty="0">
                <a:solidFill>
                  <a:srgbClr val="FF0000"/>
                </a:solidFill>
                <a:latin typeface="Arial" charset="0"/>
              </a:rPr>
              <a:t>IN RED &amp;</a:t>
            </a:r>
          </a:p>
          <a:p>
            <a:pPr algn="ctr"/>
            <a:r>
              <a:rPr lang="en-US" sz="2400" b="1" dirty="0">
                <a:solidFill>
                  <a:srgbClr val="FF0080"/>
                </a:solidFill>
                <a:latin typeface="Arial" charset="0"/>
              </a:rPr>
              <a:t>PINK</a:t>
            </a:r>
            <a:endParaRPr lang="en-US" sz="2400" b="1" dirty="0">
              <a:solidFill>
                <a:srgbClr val="FFFF66"/>
              </a:solidFill>
              <a:latin typeface="Arial" charset="0"/>
            </a:endParaRPr>
          </a:p>
        </p:txBody>
      </p:sp>
      <p:sp>
        <p:nvSpPr>
          <p:cNvPr id="53259" name="Line 11"/>
          <p:cNvSpPr>
            <a:spLocks noChangeShapeType="1"/>
          </p:cNvSpPr>
          <p:nvPr/>
        </p:nvSpPr>
        <p:spPr bwMode="auto">
          <a:xfrm flipH="1" flipV="1">
            <a:off x="2971800" y="838200"/>
            <a:ext cx="3962400" cy="914400"/>
          </a:xfrm>
          <a:prstGeom prst="line">
            <a:avLst/>
          </a:prstGeom>
          <a:noFill/>
          <a:ln w="57150">
            <a:solidFill>
              <a:srgbClr val="FFFF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60" name="Line 12"/>
          <p:cNvSpPr>
            <a:spLocks noChangeShapeType="1"/>
          </p:cNvSpPr>
          <p:nvPr/>
        </p:nvSpPr>
        <p:spPr bwMode="auto">
          <a:xfrm flipH="1">
            <a:off x="2895600" y="2286000"/>
            <a:ext cx="4038600" cy="3733800"/>
          </a:xfrm>
          <a:prstGeom prst="line">
            <a:avLst/>
          </a:prstGeom>
          <a:noFill/>
          <a:ln w="57150">
            <a:solidFill>
              <a:srgbClr val="FFFF66"/>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61" name="Freeform 13"/>
          <p:cNvSpPr>
            <a:spLocks/>
          </p:cNvSpPr>
          <p:nvPr/>
        </p:nvSpPr>
        <p:spPr bwMode="auto">
          <a:xfrm>
            <a:off x="3333750" y="1793875"/>
            <a:ext cx="523875" cy="889000"/>
          </a:xfrm>
          <a:custGeom>
            <a:avLst/>
            <a:gdLst>
              <a:gd name="T0" fmla="*/ 0 w 330"/>
              <a:gd name="T1" fmla="*/ 0 h 560"/>
              <a:gd name="T2" fmla="*/ 80 w 330"/>
              <a:gd name="T3" fmla="*/ 180 h 560"/>
              <a:gd name="T4" fmla="*/ 160 w 330"/>
              <a:gd name="T5" fmla="*/ 300 h 560"/>
              <a:gd name="T6" fmla="*/ 250 w 330"/>
              <a:gd name="T7" fmla="*/ 450 h 560"/>
              <a:gd name="T8" fmla="*/ 320 w 330"/>
              <a:gd name="T9" fmla="*/ 530 h 560"/>
              <a:gd name="T10" fmla="*/ 330 w 330"/>
              <a:gd name="T11" fmla="*/ 560 h 560"/>
            </a:gdLst>
            <a:ahLst/>
            <a:cxnLst>
              <a:cxn ang="0">
                <a:pos x="T0" y="T1"/>
              </a:cxn>
              <a:cxn ang="0">
                <a:pos x="T2" y="T3"/>
              </a:cxn>
              <a:cxn ang="0">
                <a:pos x="T4" y="T5"/>
              </a:cxn>
              <a:cxn ang="0">
                <a:pos x="T6" y="T7"/>
              </a:cxn>
              <a:cxn ang="0">
                <a:pos x="T8" y="T9"/>
              </a:cxn>
              <a:cxn ang="0">
                <a:pos x="T10" y="T11"/>
              </a:cxn>
            </a:cxnLst>
            <a:rect l="0" t="0" r="r" b="b"/>
            <a:pathLst>
              <a:path w="330" h="560">
                <a:moveTo>
                  <a:pt x="0" y="0"/>
                </a:moveTo>
                <a:cubicBezTo>
                  <a:pt x="22" y="66"/>
                  <a:pt x="20" y="140"/>
                  <a:pt x="80" y="180"/>
                </a:cubicBezTo>
                <a:cubicBezTo>
                  <a:pt x="98" y="207"/>
                  <a:pt x="148" y="264"/>
                  <a:pt x="160" y="300"/>
                </a:cubicBezTo>
                <a:cubicBezTo>
                  <a:pt x="179" y="357"/>
                  <a:pt x="198" y="415"/>
                  <a:pt x="250" y="450"/>
                </a:cubicBezTo>
                <a:cubicBezTo>
                  <a:pt x="263" y="490"/>
                  <a:pt x="284" y="506"/>
                  <a:pt x="320" y="530"/>
                </a:cubicBezTo>
                <a:cubicBezTo>
                  <a:pt x="323" y="540"/>
                  <a:pt x="330" y="560"/>
                  <a:pt x="330" y="560"/>
                </a:cubicBezTo>
              </a:path>
            </a:pathLst>
          </a:custGeom>
          <a:noFill/>
          <a:ln w="76200" cmpd="sng">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3262" name="Freeform 14"/>
          <p:cNvSpPr>
            <a:spLocks/>
          </p:cNvSpPr>
          <p:nvPr/>
        </p:nvSpPr>
        <p:spPr bwMode="auto">
          <a:xfrm>
            <a:off x="3175000" y="1524000"/>
            <a:ext cx="160338" cy="269875"/>
          </a:xfrm>
          <a:custGeom>
            <a:avLst/>
            <a:gdLst>
              <a:gd name="T0" fmla="*/ 0 w 101"/>
              <a:gd name="T1" fmla="*/ 0 h 170"/>
              <a:gd name="T2" fmla="*/ 30 w 101"/>
              <a:gd name="T3" fmla="*/ 10 h 170"/>
              <a:gd name="T4" fmla="*/ 40 w 101"/>
              <a:gd name="T5" fmla="*/ 40 h 170"/>
              <a:gd name="T6" fmla="*/ 60 w 101"/>
              <a:gd name="T7" fmla="*/ 70 h 170"/>
              <a:gd name="T8" fmla="*/ 80 w 101"/>
              <a:gd name="T9" fmla="*/ 130 h 170"/>
              <a:gd name="T10" fmla="*/ 100 w 101"/>
              <a:gd name="T11" fmla="*/ 170 h 170"/>
            </a:gdLst>
            <a:ahLst/>
            <a:cxnLst>
              <a:cxn ang="0">
                <a:pos x="T0" y="T1"/>
              </a:cxn>
              <a:cxn ang="0">
                <a:pos x="T2" y="T3"/>
              </a:cxn>
              <a:cxn ang="0">
                <a:pos x="T4" y="T5"/>
              </a:cxn>
              <a:cxn ang="0">
                <a:pos x="T6" y="T7"/>
              </a:cxn>
              <a:cxn ang="0">
                <a:pos x="T8" y="T9"/>
              </a:cxn>
              <a:cxn ang="0">
                <a:pos x="T10" y="T11"/>
              </a:cxn>
            </a:cxnLst>
            <a:rect l="0" t="0" r="r" b="b"/>
            <a:pathLst>
              <a:path w="101" h="170">
                <a:moveTo>
                  <a:pt x="0" y="0"/>
                </a:moveTo>
                <a:cubicBezTo>
                  <a:pt x="10" y="3"/>
                  <a:pt x="22" y="2"/>
                  <a:pt x="30" y="10"/>
                </a:cubicBezTo>
                <a:cubicBezTo>
                  <a:pt x="37" y="17"/>
                  <a:pt x="35" y="30"/>
                  <a:pt x="40" y="40"/>
                </a:cubicBezTo>
                <a:cubicBezTo>
                  <a:pt x="45" y="50"/>
                  <a:pt x="55" y="59"/>
                  <a:pt x="60" y="70"/>
                </a:cubicBezTo>
                <a:cubicBezTo>
                  <a:pt x="68" y="89"/>
                  <a:pt x="68" y="112"/>
                  <a:pt x="80" y="130"/>
                </a:cubicBezTo>
                <a:cubicBezTo>
                  <a:pt x="101" y="162"/>
                  <a:pt x="100" y="147"/>
                  <a:pt x="100" y="170"/>
                </a:cubicBezTo>
              </a:path>
            </a:pathLst>
          </a:custGeom>
          <a:noFill/>
          <a:ln w="57150" cmpd="sng">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3263" name="Freeform 15"/>
          <p:cNvSpPr>
            <a:spLocks/>
          </p:cNvSpPr>
          <p:nvPr/>
        </p:nvSpPr>
        <p:spPr bwMode="auto">
          <a:xfrm>
            <a:off x="3589338" y="2413000"/>
            <a:ext cx="93662" cy="825500"/>
          </a:xfrm>
          <a:custGeom>
            <a:avLst/>
            <a:gdLst>
              <a:gd name="T0" fmla="*/ 19 w 59"/>
              <a:gd name="T1" fmla="*/ 0 h 520"/>
              <a:gd name="T2" fmla="*/ 19 w 59"/>
              <a:gd name="T3" fmla="*/ 430 h 520"/>
              <a:gd name="T4" fmla="*/ 59 w 59"/>
              <a:gd name="T5" fmla="*/ 520 h 520"/>
            </a:gdLst>
            <a:ahLst/>
            <a:cxnLst>
              <a:cxn ang="0">
                <a:pos x="T0" y="T1"/>
              </a:cxn>
              <a:cxn ang="0">
                <a:pos x="T2" y="T3"/>
              </a:cxn>
              <a:cxn ang="0">
                <a:pos x="T4" y="T5"/>
              </a:cxn>
            </a:cxnLst>
            <a:rect l="0" t="0" r="r" b="b"/>
            <a:pathLst>
              <a:path w="59" h="520">
                <a:moveTo>
                  <a:pt x="19" y="0"/>
                </a:moveTo>
                <a:cubicBezTo>
                  <a:pt x="10" y="172"/>
                  <a:pt x="0" y="255"/>
                  <a:pt x="19" y="430"/>
                </a:cubicBezTo>
                <a:cubicBezTo>
                  <a:pt x="19" y="436"/>
                  <a:pt x="35" y="520"/>
                  <a:pt x="59" y="520"/>
                </a:cubicBezTo>
              </a:path>
            </a:pathLst>
          </a:custGeom>
          <a:noFill/>
          <a:ln w="76200" cmpd="sng">
            <a:solidFill>
              <a:srgbClr val="FF0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3264" name="Freeform 16"/>
          <p:cNvSpPr>
            <a:spLocks/>
          </p:cNvSpPr>
          <p:nvPr/>
        </p:nvSpPr>
        <p:spPr bwMode="auto">
          <a:xfrm>
            <a:off x="3657600" y="2743200"/>
            <a:ext cx="1695450" cy="533400"/>
          </a:xfrm>
          <a:custGeom>
            <a:avLst/>
            <a:gdLst>
              <a:gd name="T0" fmla="*/ 1020 w 1020"/>
              <a:gd name="T1" fmla="*/ 0 h 340"/>
              <a:gd name="T2" fmla="*/ 930 w 1020"/>
              <a:gd name="T3" fmla="*/ 20 h 340"/>
              <a:gd name="T4" fmla="*/ 900 w 1020"/>
              <a:gd name="T5" fmla="*/ 40 h 340"/>
              <a:gd name="T6" fmla="*/ 840 w 1020"/>
              <a:gd name="T7" fmla="*/ 60 h 340"/>
              <a:gd name="T8" fmla="*/ 540 w 1020"/>
              <a:gd name="T9" fmla="*/ 170 h 340"/>
              <a:gd name="T10" fmla="*/ 390 w 1020"/>
              <a:gd name="T11" fmla="*/ 220 h 340"/>
              <a:gd name="T12" fmla="*/ 310 w 1020"/>
              <a:gd name="T13" fmla="*/ 240 h 340"/>
              <a:gd name="T14" fmla="*/ 100 w 1020"/>
              <a:gd name="T15" fmla="*/ 300 h 340"/>
              <a:gd name="T16" fmla="*/ 30 w 1020"/>
              <a:gd name="T17" fmla="*/ 320 h 340"/>
              <a:gd name="T18" fmla="*/ 0 w 1020"/>
              <a:gd name="T19" fmla="*/ 340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0" h="340">
                <a:moveTo>
                  <a:pt x="1020" y="0"/>
                </a:moveTo>
                <a:cubicBezTo>
                  <a:pt x="1011" y="1"/>
                  <a:pt x="942" y="14"/>
                  <a:pt x="930" y="20"/>
                </a:cubicBezTo>
                <a:cubicBezTo>
                  <a:pt x="918" y="24"/>
                  <a:pt x="910" y="35"/>
                  <a:pt x="900" y="40"/>
                </a:cubicBezTo>
                <a:cubicBezTo>
                  <a:pt x="880" y="48"/>
                  <a:pt x="860" y="53"/>
                  <a:pt x="840" y="60"/>
                </a:cubicBezTo>
                <a:cubicBezTo>
                  <a:pt x="738" y="93"/>
                  <a:pt x="639" y="130"/>
                  <a:pt x="540" y="170"/>
                </a:cubicBezTo>
                <a:cubicBezTo>
                  <a:pt x="493" y="188"/>
                  <a:pt x="438" y="207"/>
                  <a:pt x="390" y="220"/>
                </a:cubicBezTo>
                <a:cubicBezTo>
                  <a:pt x="363" y="226"/>
                  <a:pt x="310" y="240"/>
                  <a:pt x="310" y="240"/>
                </a:cubicBezTo>
                <a:cubicBezTo>
                  <a:pt x="231" y="292"/>
                  <a:pt x="201" y="289"/>
                  <a:pt x="100" y="300"/>
                </a:cubicBezTo>
                <a:cubicBezTo>
                  <a:pt x="87" y="303"/>
                  <a:pt x="44" y="312"/>
                  <a:pt x="30" y="320"/>
                </a:cubicBezTo>
                <a:cubicBezTo>
                  <a:pt x="19" y="325"/>
                  <a:pt x="0" y="340"/>
                  <a:pt x="0" y="340"/>
                </a:cubicBezTo>
              </a:path>
            </a:pathLst>
          </a:custGeom>
          <a:noFill/>
          <a:ln w="76200" cmpd="sng">
            <a:solidFill>
              <a:srgbClr val="FF008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3265" name="Freeform 17"/>
          <p:cNvSpPr>
            <a:spLocks/>
          </p:cNvSpPr>
          <p:nvPr/>
        </p:nvSpPr>
        <p:spPr bwMode="auto">
          <a:xfrm>
            <a:off x="2955925" y="3333750"/>
            <a:ext cx="652463" cy="1662113"/>
          </a:xfrm>
          <a:custGeom>
            <a:avLst/>
            <a:gdLst>
              <a:gd name="T0" fmla="*/ 411 w 411"/>
              <a:gd name="T1" fmla="*/ 0 h 1047"/>
              <a:gd name="T2" fmla="*/ 351 w 411"/>
              <a:gd name="T3" fmla="*/ 73 h 1047"/>
              <a:gd name="T4" fmla="*/ 325 w 411"/>
              <a:gd name="T5" fmla="*/ 107 h 1047"/>
              <a:gd name="T6" fmla="*/ 318 w 411"/>
              <a:gd name="T7" fmla="*/ 127 h 1047"/>
              <a:gd name="T8" fmla="*/ 271 w 411"/>
              <a:gd name="T9" fmla="*/ 153 h 1047"/>
              <a:gd name="T10" fmla="*/ 231 w 411"/>
              <a:gd name="T11" fmla="*/ 187 h 1047"/>
              <a:gd name="T12" fmla="*/ 205 w 411"/>
              <a:gd name="T13" fmla="*/ 227 h 1047"/>
              <a:gd name="T14" fmla="*/ 171 w 411"/>
              <a:gd name="T15" fmla="*/ 260 h 1047"/>
              <a:gd name="T16" fmla="*/ 111 w 411"/>
              <a:gd name="T17" fmla="*/ 327 h 1047"/>
              <a:gd name="T18" fmla="*/ 51 w 411"/>
              <a:gd name="T19" fmla="*/ 387 h 1047"/>
              <a:gd name="T20" fmla="*/ 38 w 411"/>
              <a:gd name="T21" fmla="*/ 427 h 1047"/>
              <a:gd name="T22" fmla="*/ 11 w 411"/>
              <a:gd name="T23" fmla="*/ 467 h 1047"/>
              <a:gd name="T24" fmla="*/ 45 w 411"/>
              <a:gd name="T25" fmla="*/ 533 h 1047"/>
              <a:gd name="T26" fmla="*/ 85 w 411"/>
              <a:gd name="T27" fmla="*/ 853 h 1047"/>
              <a:gd name="T28" fmla="*/ 78 w 411"/>
              <a:gd name="T29"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11" h="1047">
                <a:moveTo>
                  <a:pt x="411" y="0"/>
                </a:moveTo>
                <a:cubicBezTo>
                  <a:pt x="390" y="30"/>
                  <a:pt x="382" y="52"/>
                  <a:pt x="351" y="73"/>
                </a:cubicBezTo>
                <a:cubicBezTo>
                  <a:pt x="336" y="120"/>
                  <a:pt x="357" y="65"/>
                  <a:pt x="325" y="107"/>
                </a:cubicBezTo>
                <a:cubicBezTo>
                  <a:pt x="320" y="112"/>
                  <a:pt x="323" y="122"/>
                  <a:pt x="318" y="127"/>
                </a:cubicBezTo>
                <a:cubicBezTo>
                  <a:pt x="305" y="139"/>
                  <a:pt x="284" y="141"/>
                  <a:pt x="271" y="153"/>
                </a:cubicBezTo>
                <a:cubicBezTo>
                  <a:pt x="209" y="203"/>
                  <a:pt x="289" y="145"/>
                  <a:pt x="231" y="187"/>
                </a:cubicBezTo>
                <a:cubicBezTo>
                  <a:pt x="222" y="200"/>
                  <a:pt x="216" y="215"/>
                  <a:pt x="205" y="227"/>
                </a:cubicBezTo>
                <a:cubicBezTo>
                  <a:pt x="193" y="238"/>
                  <a:pt x="179" y="246"/>
                  <a:pt x="171" y="260"/>
                </a:cubicBezTo>
                <a:cubicBezTo>
                  <a:pt x="147" y="295"/>
                  <a:pt x="156" y="315"/>
                  <a:pt x="111" y="327"/>
                </a:cubicBezTo>
                <a:cubicBezTo>
                  <a:pt x="78" y="348"/>
                  <a:pt x="91" y="372"/>
                  <a:pt x="51" y="387"/>
                </a:cubicBezTo>
                <a:cubicBezTo>
                  <a:pt x="49" y="392"/>
                  <a:pt x="40" y="422"/>
                  <a:pt x="38" y="427"/>
                </a:cubicBezTo>
                <a:cubicBezTo>
                  <a:pt x="30" y="440"/>
                  <a:pt x="11" y="467"/>
                  <a:pt x="11" y="467"/>
                </a:cubicBezTo>
                <a:cubicBezTo>
                  <a:pt x="0" y="503"/>
                  <a:pt x="15" y="514"/>
                  <a:pt x="45" y="533"/>
                </a:cubicBezTo>
                <a:cubicBezTo>
                  <a:pt x="76" y="637"/>
                  <a:pt x="56" y="747"/>
                  <a:pt x="85" y="853"/>
                </a:cubicBezTo>
                <a:cubicBezTo>
                  <a:pt x="77" y="1015"/>
                  <a:pt x="78" y="950"/>
                  <a:pt x="78" y="1047"/>
                </a:cubicBezTo>
              </a:path>
            </a:pathLst>
          </a:custGeom>
          <a:noFill/>
          <a:ln w="76200" cmpd="sng">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53266" name="Line 18"/>
          <p:cNvSpPr>
            <a:spLocks noChangeShapeType="1"/>
          </p:cNvSpPr>
          <p:nvPr/>
        </p:nvSpPr>
        <p:spPr bwMode="auto">
          <a:xfrm>
            <a:off x="2819400" y="2819400"/>
            <a:ext cx="914400" cy="152400"/>
          </a:xfrm>
          <a:prstGeom prst="line">
            <a:avLst/>
          </a:prstGeom>
          <a:noFill/>
          <a:ln w="38100">
            <a:solidFill>
              <a:srgbClr val="00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53267" name="Freeform 19"/>
          <p:cNvSpPr>
            <a:spLocks/>
          </p:cNvSpPr>
          <p:nvPr/>
        </p:nvSpPr>
        <p:spPr bwMode="auto">
          <a:xfrm>
            <a:off x="2133600" y="4343400"/>
            <a:ext cx="762000" cy="2133600"/>
          </a:xfrm>
          <a:custGeom>
            <a:avLst/>
            <a:gdLst>
              <a:gd name="T0" fmla="*/ 230 w 485"/>
              <a:gd name="T1" fmla="*/ 0 h 1285"/>
              <a:gd name="T2" fmla="*/ 194 w 485"/>
              <a:gd name="T3" fmla="*/ 36 h 1285"/>
              <a:gd name="T4" fmla="*/ 182 w 485"/>
              <a:gd name="T5" fmla="*/ 72 h 1285"/>
              <a:gd name="T6" fmla="*/ 85 w 485"/>
              <a:gd name="T7" fmla="*/ 182 h 1285"/>
              <a:gd name="T8" fmla="*/ 24 w 485"/>
              <a:gd name="T9" fmla="*/ 339 h 1285"/>
              <a:gd name="T10" fmla="*/ 12 w 485"/>
              <a:gd name="T11" fmla="*/ 375 h 1285"/>
              <a:gd name="T12" fmla="*/ 0 w 485"/>
              <a:gd name="T13" fmla="*/ 412 h 1285"/>
              <a:gd name="T14" fmla="*/ 49 w 485"/>
              <a:gd name="T15" fmla="*/ 666 h 1285"/>
              <a:gd name="T16" fmla="*/ 109 w 485"/>
              <a:gd name="T17" fmla="*/ 751 h 1285"/>
              <a:gd name="T18" fmla="*/ 182 w 485"/>
              <a:gd name="T19" fmla="*/ 788 h 1285"/>
              <a:gd name="T20" fmla="*/ 291 w 485"/>
              <a:gd name="T21" fmla="*/ 860 h 1285"/>
              <a:gd name="T22" fmla="*/ 364 w 485"/>
              <a:gd name="T23" fmla="*/ 885 h 1285"/>
              <a:gd name="T24" fmla="*/ 449 w 485"/>
              <a:gd name="T25" fmla="*/ 1103 h 1285"/>
              <a:gd name="T26" fmla="*/ 461 w 485"/>
              <a:gd name="T27" fmla="*/ 1212 h 1285"/>
              <a:gd name="T28" fmla="*/ 485 w 485"/>
              <a:gd name="T29" fmla="*/ 1285 h 1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5" h="1285">
                <a:moveTo>
                  <a:pt x="230" y="0"/>
                </a:moveTo>
                <a:cubicBezTo>
                  <a:pt x="218" y="12"/>
                  <a:pt x="203" y="21"/>
                  <a:pt x="194" y="36"/>
                </a:cubicBezTo>
                <a:cubicBezTo>
                  <a:pt x="186" y="46"/>
                  <a:pt x="189" y="61"/>
                  <a:pt x="182" y="72"/>
                </a:cubicBezTo>
                <a:cubicBezTo>
                  <a:pt x="170" y="87"/>
                  <a:pt x="102" y="164"/>
                  <a:pt x="85" y="182"/>
                </a:cubicBezTo>
                <a:cubicBezTo>
                  <a:pt x="67" y="235"/>
                  <a:pt x="42" y="284"/>
                  <a:pt x="24" y="339"/>
                </a:cubicBezTo>
                <a:cubicBezTo>
                  <a:pt x="19" y="350"/>
                  <a:pt x="15" y="362"/>
                  <a:pt x="12" y="375"/>
                </a:cubicBezTo>
                <a:cubicBezTo>
                  <a:pt x="7" y="387"/>
                  <a:pt x="0" y="412"/>
                  <a:pt x="0" y="412"/>
                </a:cubicBezTo>
                <a:cubicBezTo>
                  <a:pt x="12" y="526"/>
                  <a:pt x="9" y="546"/>
                  <a:pt x="49" y="666"/>
                </a:cubicBezTo>
                <a:cubicBezTo>
                  <a:pt x="76" y="751"/>
                  <a:pt x="48" y="730"/>
                  <a:pt x="109" y="751"/>
                </a:cubicBezTo>
                <a:cubicBezTo>
                  <a:pt x="163" y="807"/>
                  <a:pt x="94" y="745"/>
                  <a:pt x="182" y="788"/>
                </a:cubicBezTo>
                <a:cubicBezTo>
                  <a:pt x="221" y="807"/>
                  <a:pt x="249" y="845"/>
                  <a:pt x="291" y="860"/>
                </a:cubicBezTo>
                <a:cubicBezTo>
                  <a:pt x="315" y="868"/>
                  <a:pt x="364" y="885"/>
                  <a:pt x="364" y="885"/>
                </a:cubicBezTo>
                <a:cubicBezTo>
                  <a:pt x="413" y="958"/>
                  <a:pt x="436" y="1015"/>
                  <a:pt x="449" y="1103"/>
                </a:cubicBezTo>
                <a:cubicBezTo>
                  <a:pt x="453" y="1139"/>
                  <a:pt x="453" y="1176"/>
                  <a:pt x="461" y="1212"/>
                </a:cubicBezTo>
                <a:cubicBezTo>
                  <a:pt x="465" y="1237"/>
                  <a:pt x="485" y="1285"/>
                  <a:pt x="485" y="1285"/>
                </a:cubicBezTo>
              </a:path>
            </a:pathLst>
          </a:custGeom>
          <a:noFill/>
          <a:ln w="76200" cmpd="sng">
            <a:solidFill>
              <a:srgbClr val="FF8000"/>
            </a:solidFill>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xmlns="" val="15673761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flipH="1" flipV="1">
            <a:off x="8458200" y="1752600"/>
            <a:ext cx="76200" cy="76200"/>
          </a:xfrm>
        </p:spPr>
        <p:txBody>
          <a:bodyPr>
            <a:normAutofit fontScale="90000"/>
          </a:bodyPr>
          <a:lstStyle/>
          <a:p>
            <a:endParaRPr lang="en-US"/>
          </a:p>
        </p:txBody>
      </p:sp>
      <p:pic>
        <p:nvPicPr>
          <p:cNvPr id="6758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6234113"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67588" name="Line 4"/>
          <p:cNvSpPr>
            <a:spLocks noChangeShapeType="1"/>
          </p:cNvSpPr>
          <p:nvPr/>
        </p:nvSpPr>
        <p:spPr bwMode="auto">
          <a:xfrm>
            <a:off x="1752600" y="1295400"/>
            <a:ext cx="2133600" cy="533400"/>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89" name="Line 5"/>
          <p:cNvSpPr>
            <a:spLocks noChangeShapeType="1"/>
          </p:cNvSpPr>
          <p:nvPr/>
        </p:nvSpPr>
        <p:spPr bwMode="auto">
          <a:xfrm flipV="1">
            <a:off x="3886200" y="1676400"/>
            <a:ext cx="2895600" cy="152400"/>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0" name="Line 6"/>
          <p:cNvSpPr>
            <a:spLocks noChangeShapeType="1"/>
          </p:cNvSpPr>
          <p:nvPr/>
        </p:nvSpPr>
        <p:spPr bwMode="auto">
          <a:xfrm>
            <a:off x="1295400" y="2590800"/>
            <a:ext cx="2057400" cy="228600"/>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1" name="Line 7"/>
          <p:cNvSpPr>
            <a:spLocks noChangeShapeType="1"/>
          </p:cNvSpPr>
          <p:nvPr/>
        </p:nvSpPr>
        <p:spPr bwMode="auto">
          <a:xfrm flipV="1">
            <a:off x="3352800" y="2743200"/>
            <a:ext cx="3048000" cy="76200"/>
          </a:xfrm>
          <a:prstGeom prst="line">
            <a:avLst/>
          </a:prstGeom>
          <a:noFill/>
          <a:ln w="76200">
            <a:solidFill>
              <a:srgbClr val="FFFF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67592" name="Text Box 8"/>
          <p:cNvSpPr txBox="1">
            <a:spLocks noChangeArrowheads="1"/>
          </p:cNvSpPr>
          <p:nvPr/>
        </p:nvSpPr>
        <p:spPr bwMode="auto">
          <a:xfrm>
            <a:off x="6553200" y="533400"/>
            <a:ext cx="1676400" cy="1003300"/>
          </a:xfrm>
          <a:prstGeom prst="rect">
            <a:avLst/>
          </a:prstGeom>
          <a:solidFill>
            <a:schemeClr val="tx1"/>
          </a:solidFill>
          <a:ln w="57150">
            <a:solidFill>
              <a:srgbClr val="FF8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800" b="1">
                <a:solidFill>
                  <a:srgbClr val="FF8000"/>
                </a:solidFill>
                <a:latin typeface="Times" charset="0"/>
              </a:rPr>
              <a:t>Cenozoic rifting</a:t>
            </a:r>
            <a:endParaRPr lang="en-US" sz="2800" b="1">
              <a:latin typeface="Times" charset="0"/>
            </a:endParaRPr>
          </a:p>
        </p:txBody>
      </p:sp>
      <p:sp>
        <p:nvSpPr>
          <p:cNvPr id="67593" name="Text Box 9"/>
          <p:cNvSpPr txBox="1">
            <a:spLocks noChangeArrowheads="1"/>
          </p:cNvSpPr>
          <p:nvPr/>
        </p:nvSpPr>
        <p:spPr bwMode="auto">
          <a:xfrm>
            <a:off x="6400800" y="1981200"/>
            <a:ext cx="2544763" cy="576263"/>
          </a:xfrm>
          <a:prstGeom prst="rect">
            <a:avLst/>
          </a:prstGeom>
          <a:solidFill>
            <a:schemeClr val="tx1"/>
          </a:solidFill>
          <a:ln w="57150">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800" b="1">
                <a:solidFill>
                  <a:schemeClr val="accent1"/>
                </a:solidFill>
                <a:latin typeface="Times" charset="0"/>
              </a:rPr>
              <a:t>Jurassic rifting</a:t>
            </a:r>
            <a:endParaRPr lang="en-US" sz="2800" b="1">
              <a:solidFill>
                <a:srgbClr val="FF0000"/>
              </a:solidFill>
              <a:latin typeface="Times" charset="0"/>
            </a:endParaRPr>
          </a:p>
        </p:txBody>
      </p:sp>
      <p:sp>
        <p:nvSpPr>
          <p:cNvPr id="67594" name="Text Box 10"/>
          <p:cNvSpPr txBox="1">
            <a:spLocks noChangeArrowheads="1"/>
          </p:cNvSpPr>
          <p:nvPr/>
        </p:nvSpPr>
        <p:spPr bwMode="auto">
          <a:xfrm>
            <a:off x="6567016" y="3733800"/>
            <a:ext cx="1893242" cy="954107"/>
          </a:xfrm>
          <a:prstGeom prst="rect">
            <a:avLst/>
          </a:prstGeom>
          <a:solidFill>
            <a:schemeClr val="tx1"/>
          </a:solidFill>
          <a:ln w="571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r>
              <a:rPr lang="en-US" sz="2800" b="1" dirty="0">
                <a:solidFill>
                  <a:srgbClr val="00FF00"/>
                </a:solidFill>
                <a:latin typeface="Times" charset="0"/>
              </a:rPr>
              <a:t>Cretaceous</a:t>
            </a:r>
          </a:p>
          <a:p>
            <a:pPr algn="ctr"/>
            <a:r>
              <a:rPr lang="en-US" sz="2800" b="1" dirty="0">
                <a:solidFill>
                  <a:srgbClr val="00FF00"/>
                </a:solidFill>
                <a:latin typeface="Times" charset="0"/>
              </a:rPr>
              <a:t>rifting</a:t>
            </a:r>
          </a:p>
        </p:txBody>
      </p:sp>
    </p:spTree>
    <p:extLst>
      <p:ext uri="{BB962C8B-B14F-4D97-AF65-F5344CB8AC3E}">
        <p14:creationId xmlns:p14="http://schemas.microsoft.com/office/powerpoint/2010/main" xmlns="" val="41715047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r>
              <a:rPr lang="en-US"/>
              <a:t>Rifting Sequence</a:t>
            </a:r>
          </a:p>
        </p:txBody>
      </p:sp>
      <p:pic>
        <p:nvPicPr>
          <p:cNvPr id="6553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6675"/>
            <a:ext cx="9144000" cy="7002463"/>
          </a:xfrm>
          <a:prstGeom prst="rect">
            <a:avLst/>
          </a:prstGeom>
          <a:noFill/>
          <a:extLst>
            <a:ext uri="{909E8E84-426E-40dd-AFC4-6F175D3DCCD1}">
              <a14:hiddenFill xmlns:a14="http://schemas.microsoft.com/office/drawing/2010/main" xmlns="">
                <a:solidFill>
                  <a:srgbClr val="FFFFFF"/>
                </a:solidFill>
              </a14:hiddenFill>
            </a:ext>
          </a:extLst>
        </p:spPr>
      </p:pic>
      <p:sp>
        <p:nvSpPr>
          <p:cNvPr id="65540" name="Text Box 4"/>
          <p:cNvSpPr txBox="1">
            <a:spLocks noChangeArrowheads="1"/>
          </p:cNvSpPr>
          <p:nvPr/>
        </p:nvSpPr>
        <p:spPr bwMode="auto">
          <a:xfrm>
            <a:off x="6842125" y="471488"/>
            <a:ext cx="2198688"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b="1">
                <a:latin typeface="Times" charset="0"/>
              </a:rPr>
              <a:t>East African </a:t>
            </a:r>
          </a:p>
          <a:p>
            <a:r>
              <a:rPr lang="en-US" sz="2800" b="1">
                <a:latin typeface="Times" charset="0"/>
              </a:rPr>
              <a:t>  rift system</a:t>
            </a:r>
          </a:p>
        </p:txBody>
      </p:sp>
      <p:sp>
        <p:nvSpPr>
          <p:cNvPr id="65541" name="Text Box 5"/>
          <p:cNvSpPr txBox="1">
            <a:spLocks noChangeArrowheads="1"/>
          </p:cNvSpPr>
          <p:nvPr/>
        </p:nvSpPr>
        <p:spPr bwMode="auto">
          <a:xfrm>
            <a:off x="6858000" y="2117725"/>
            <a:ext cx="2062163"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800" b="1">
                <a:latin typeface="Times" charset="0"/>
              </a:rPr>
              <a:t>Afar       Triangle</a:t>
            </a:r>
            <a:endParaRPr lang="en-US">
              <a:latin typeface="Times" charset="0"/>
            </a:endParaRPr>
          </a:p>
        </p:txBody>
      </p:sp>
      <p:sp>
        <p:nvSpPr>
          <p:cNvPr id="65542" name="Text Box 6"/>
          <p:cNvSpPr txBox="1">
            <a:spLocks noChangeArrowheads="1"/>
          </p:cNvSpPr>
          <p:nvPr/>
        </p:nvSpPr>
        <p:spPr bwMode="auto">
          <a:xfrm>
            <a:off x="6613525" y="3595688"/>
            <a:ext cx="1419225"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800" b="1">
                <a:latin typeface="Times" charset="0"/>
              </a:rPr>
              <a:t>Red Sea</a:t>
            </a:r>
            <a:endParaRPr lang="en-US">
              <a:latin typeface="Times" charset="0"/>
            </a:endParaRPr>
          </a:p>
        </p:txBody>
      </p:sp>
      <p:sp>
        <p:nvSpPr>
          <p:cNvPr id="65543" name="Text Box 7"/>
          <p:cNvSpPr txBox="1">
            <a:spLocks noChangeArrowheads="1"/>
          </p:cNvSpPr>
          <p:nvPr/>
        </p:nvSpPr>
        <p:spPr bwMode="auto">
          <a:xfrm>
            <a:off x="6629400" y="4662488"/>
            <a:ext cx="2601913"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800" b="1">
                <a:latin typeface="Times" charset="0"/>
              </a:rPr>
              <a:t>Atlantic Ocean</a:t>
            </a:r>
            <a:endParaRPr lang="en-US">
              <a:latin typeface="Times" charset="0"/>
            </a:endParaRPr>
          </a:p>
        </p:txBody>
      </p:sp>
    </p:spTree>
    <p:extLst>
      <p:ext uri="{BB962C8B-B14F-4D97-AF65-F5344CB8AC3E}">
        <p14:creationId xmlns:p14="http://schemas.microsoft.com/office/powerpoint/2010/main" xmlns="" val="8092883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flipH="1" flipV="1">
            <a:off x="8458200" y="1752600"/>
            <a:ext cx="76200" cy="76200"/>
          </a:xfrm>
        </p:spPr>
        <p:txBody>
          <a:bodyPr>
            <a:normAutofit fontScale="90000"/>
          </a:bodyPr>
          <a:lstStyle/>
          <a:p>
            <a:endParaRPr lang="en-US"/>
          </a:p>
        </p:txBody>
      </p:sp>
      <p:pic>
        <p:nvPicPr>
          <p:cNvPr id="6963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28600"/>
            <a:ext cx="5888038" cy="6477000"/>
          </a:xfrm>
          <a:prstGeom prst="rect">
            <a:avLst/>
          </a:prstGeom>
          <a:noFill/>
          <a:extLst>
            <a:ext uri="{909E8E84-426E-40dd-AFC4-6F175D3DCCD1}">
              <a14:hiddenFill xmlns:a14="http://schemas.microsoft.com/office/drawing/2010/main" xmlns="">
                <a:solidFill>
                  <a:srgbClr val="FFFFFF"/>
                </a:solidFill>
              </a14:hiddenFill>
            </a:ext>
          </a:extLst>
        </p:spPr>
      </p:pic>
      <p:sp>
        <p:nvSpPr>
          <p:cNvPr id="69636" name="Text Box 4"/>
          <p:cNvSpPr txBox="1">
            <a:spLocks noChangeArrowheads="1"/>
          </p:cNvSpPr>
          <p:nvPr/>
        </p:nvSpPr>
        <p:spPr bwMode="auto">
          <a:xfrm>
            <a:off x="5943600" y="1905000"/>
            <a:ext cx="3200400" cy="480131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Lst>
        </p:spPr>
        <p:txBody>
          <a:bodyPr>
            <a:spAutoFit/>
          </a:bodyPr>
          <a:lstStyle/>
          <a:p>
            <a:pPr algn="ctr"/>
            <a:r>
              <a:rPr lang="en-US" sz="2400" b="1" dirty="0"/>
              <a:t>As the plates move</a:t>
            </a:r>
          </a:p>
          <a:p>
            <a:pPr algn="ctr"/>
            <a:r>
              <a:rPr lang="en-US" sz="2400" b="1" dirty="0"/>
              <a:t>apart the rising hot plastic mantle beneath the ridges begins to melt — producing not just mafic (basaltic) volcanoes, but the mafic oceanic crust they sit on. For the</a:t>
            </a:r>
          </a:p>
          <a:p>
            <a:pPr algn="ctr"/>
            <a:r>
              <a:rPr lang="en-US" sz="2400" b="1" dirty="0"/>
              <a:t>Atlantic this process began 180 million years ago.</a:t>
            </a:r>
            <a:endParaRPr lang="en-US" sz="2400" b="1" dirty="0">
              <a:solidFill>
                <a:schemeClr val="bg1"/>
              </a:solidFill>
            </a:endParaRPr>
          </a:p>
          <a:p>
            <a:endParaRPr lang="en-US" dirty="0"/>
          </a:p>
        </p:txBody>
      </p:sp>
      <p:pic>
        <p:nvPicPr>
          <p:cNvPr id="69637" name="Picture 5" descr="Snapshot 2009-08-29 09-52-1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0" y="228600"/>
            <a:ext cx="2895600" cy="1630363"/>
          </a:xfrm>
          <a:prstGeom prst="rect">
            <a:avLst/>
          </a:prstGeom>
          <a:noFill/>
          <a:extLst>
            <a:ext uri="{909E8E84-426E-40dd-AFC4-6F175D3DCCD1}">
              <a14:hiddenFill xmlns:a14="http://schemas.microsoft.com/office/drawing/2010/main" xmlns="">
                <a:solidFill>
                  <a:srgbClr val="FFFFFF"/>
                </a:solidFill>
              </a14:hiddenFill>
            </a:ext>
          </a:extLst>
        </p:spPr>
      </p:pic>
      <p:sp>
        <p:nvSpPr>
          <p:cNvPr id="69638" name="Rectangle 6"/>
          <p:cNvSpPr>
            <a:spLocks noChangeArrowheads="1"/>
          </p:cNvSpPr>
          <p:nvPr/>
        </p:nvSpPr>
        <p:spPr bwMode="auto">
          <a:xfrm>
            <a:off x="7467600" y="228600"/>
            <a:ext cx="4572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69639" name="Rectangle 7"/>
          <p:cNvSpPr>
            <a:spLocks noChangeArrowheads="1"/>
          </p:cNvSpPr>
          <p:nvPr/>
        </p:nvSpPr>
        <p:spPr bwMode="auto">
          <a:xfrm>
            <a:off x="8763000" y="685800"/>
            <a:ext cx="228600" cy="30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69640" name="Rectangle 8"/>
          <p:cNvSpPr>
            <a:spLocks noChangeArrowheads="1"/>
          </p:cNvSpPr>
          <p:nvPr/>
        </p:nvSpPr>
        <p:spPr bwMode="auto">
          <a:xfrm>
            <a:off x="7543800" y="228600"/>
            <a:ext cx="304800" cy="3048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69641" name="Rectangle 9"/>
          <p:cNvSpPr>
            <a:spLocks noChangeArrowheads="1"/>
          </p:cNvSpPr>
          <p:nvPr/>
        </p:nvSpPr>
        <p:spPr bwMode="auto">
          <a:xfrm>
            <a:off x="8763000" y="685800"/>
            <a:ext cx="228600" cy="3048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xmlns="" val="13324220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295400"/>
            <a:ext cx="8534400" cy="4295775"/>
          </a:xfrm>
          <a:prstGeom prst="rect">
            <a:avLst/>
          </a:prstGeom>
          <a:noFill/>
          <a:extLst>
            <a:ext uri="{909E8E84-426E-40dd-AFC4-6F175D3DCCD1}">
              <a14:hiddenFill xmlns:a14="http://schemas.microsoft.com/office/drawing/2010/main" xmlns="">
                <a:solidFill>
                  <a:srgbClr val="FFFFFF"/>
                </a:solidFill>
              </a14:hiddenFill>
            </a:ext>
          </a:extLst>
        </p:spPr>
      </p:pic>
      <p:sp>
        <p:nvSpPr>
          <p:cNvPr id="69635" name="Text Box 3"/>
          <p:cNvSpPr txBox="1">
            <a:spLocks noChangeArrowheads="1"/>
          </p:cNvSpPr>
          <p:nvPr/>
        </p:nvSpPr>
        <p:spPr bwMode="auto">
          <a:xfrm>
            <a:off x="0" y="228600"/>
            <a:ext cx="9144000" cy="9461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2800" b="1">
                <a:latin typeface="Arial" charset="0"/>
              </a:rPr>
              <a:t>The break-up of Pangea created three new rifted </a:t>
            </a:r>
          </a:p>
          <a:p>
            <a:pPr algn="ctr"/>
            <a:r>
              <a:rPr lang="en-US" sz="2800" b="1">
                <a:latin typeface="Arial" charset="0"/>
              </a:rPr>
              <a:t>ocean basins —  the Atlantic, the Arctic, and Indian</a:t>
            </a:r>
            <a:endParaRPr lang="en-US" sz="2800" b="1">
              <a:solidFill>
                <a:srgbClr val="FFFF00"/>
              </a:solidFill>
              <a:latin typeface="Arial" charset="0"/>
            </a:endParaRPr>
          </a:p>
        </p:txBody>
      </p:sp>
      <p:sp>
        <p:nvSpPr>
          <p:cNvPr id="69636" name="Text Box 4"/>
          <p:cNvSpPr txBox="1">
            <a:spLocks noChangeArrowheads="1"/>
          </p:cNvSpPr>
          <p:nvPr/>
        </p:nvSpPr>
        <p:spPr bwMode="auto">
          <a:xfrm>
            <a:off x="0" y="5838825"/>
            <a:ext cx="9144000" cy="95410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2800" b="1" dirty="0" smtClean="0">
                <a:latin typeface="Arial" charset="0"/>
              </a:rPr>
              <a:t>and so what happened to </a:t>
            </a:r>
            <a:r>
              <a:rPr lang="en-US" sz="2800" b="1" dirty="0">
                <a:latin typeface="Arial" charset="0"/>
              </a:rPr>
              <a:t>the pre-existing Pacific Ocean</a:t>
            </a:r>
            <a:r>
              <a:rPr lang="en-US" sz="2800" b="1" dirty="0" smtClean="0">
                <a:latin typeface="Arial" charset="0"/>
              </a:rPr>
              <a:t>?</a:t>
            </a:r>
            <a:endParaRPr lang="en-US" sz="2800" dirty="0">
              <a:solidFill>
                <a:srgbClr val="FFFF00"/>
              </a:solidFill>
              <a:latin typeface="Arial" charset="0"/>
            </a:endParaRPr>
          </a:p>
        </p:txBody>
      </p:sp>
    </p:spTree>
    <p:extLst>
      <p:ext uri="{BB962C8B-B14F-4D97-AF65-F5344CB8AC3E}">
        <p14:creationId xmlns:p14="http://schemas.microsoft.com/office/powerpoint/2010/main" xmlns="" val="7903867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 y="1219200"/>
            <a:ext cx="8534400" cy="4295775"/>
          </a:xfrm>
          <a:prstGeom prst="rect">
            <a:avLst/>
          </a:prstGeom>
          <a:noFill/>
          <a:extLst>
            <a:ext uri="{909E8E84-426E-40dd-AFC4-6F175D3DCCD1}">
              <a14:hiddenFill xmlns:a14="http://schemas.microsoft.com/office/drawing/2010/main" xmlns="">
                <a:solidFill>
                  <a:srgbClr val="FFFFFF"/>
                </a:solidFill>
              </a14:hiddenFill>
            </a:ext>
          </a:extLst>
        </p:spPr>
      </p:pic>
      <p:sp>
        <p:nvSpPr>
          <p:cNvPr id="116739" name="Text Box 3"/>
          <p:cNvSpPr txBox="1">
            <a:spLocks noChangeArrowheads="1"/>
          </p:cNvSpPr>
          <p:nvPr/>
        </p:nvSpPr>
        <p:spPr bwMode="auto">
          <a:xfrm>
            <a:off x="0" y="5838825"/>
            <a:ext cx="9144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endParaRPr lang="en-US">
              <a:solidFill>
                <a:srgbClr val="FFFF00"/>
              </a:solidFill>
              <a:latin typeface="Arial" charset="0"/>
            </a:endParaRPr>
          </a:p>
        </p:txBody>
      </p:sp>
      <p:sp>
        <p:nvSpPr>
          <p:cNvPr id="116740" name="Line 4"/>
          <p:cNvSpPr>
            <a:spLocks noChangeShapeType="1"/>
          </p:cNvSpPr>
          <p:nvPr/>
        </p:nvSpPr>
        <p:spPr bwMode="auto">
          <a:xfrm rot="-451851">
            <a:off x="2662238" y="2595563"/>
            <a:ext cx="993775" cy="37465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741" name="Line 5"/>
          <p:cNvSpPr>
            <a:spLocks noChangeShapeType="1"/>
          </p:cNvSpPr>
          <p:nvPr/>
        </p:nvSpPr>
        <p:spPr bwMode="auto">
          <a:xfrm>
            <a:off x="3352800" y="3962400"/>
            <a:ext cx="990600" cy="15240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742" name="Line 6"/>
          <p:cNvSpPr>
            <a:spLocks noChangeShapeType="1"/>
          </p:cNvSpPr>
          <p:nvPr/>
        </p:nvSpPr>
        <p:spPr bwMode="auto">
          <a:xfrm rot="20853970">
            <a:off x="5410200" y="3429000"/>
            <a:ext cx="838200" cy="15240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743" name="Line 7"/>
          <p:cNvSpPr>
            <a:spLocks noChangeShapeType="1"/>
          </p:cNvSpPr>
          <p:nvPr/>
        </p:nvSpPr>
        <p:spPr bwMode="auto">
          <a:xfrm rot="5543156">
            <a:off x="6132513" y="4379913"/>
            <a:ext cx="914400" cy="22860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744" name="Line 8"/>
          <p:cNvSpPr>
            <a:spLocks noChangeShapeType="1"/>
          </p:cNvSpPr>
          <p:nvPr/>
        </p:nvSpPr>
        <p:spPr bwMode="auto">
          <a:xfrm rot="405192">
            <a:off x="3200400" y="1828800"/>
            <a:ext cx="838200" cy="22860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745" name="Line 9"/>
          <p:cNvSpPr>
            <a:spLocks noChangeShapeType="1"/>
          </p:cNvSpPr>
          <p:nvPr/>
        </p:nvSpPr>
        <p:spPr bwMode="auto">
          <a:xfrm>
            <a:off x="5257800" y="1066800"/>
            <a:ext cx="76200" cy="533400"/>
          </a:xfrm>
          <a:prstGeom prst="line">
            <a:avLst/>
          </a:prstGeom>
          <a:noFill/>
          <a:ln w="57150">
            <a:solidFill>
              <a:schemeClr val="bg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16746" name="WordArt 10"/>
          <p:cNvSpPr>
            <a:spLocks noChangeArrowheads="1" noChangeShapeType="1" noTextEdit="1"/>
          </p:cNvSpPr>
          <p:nvPr/>
        </p:nvSpPr>
        <p:spPr bwMode="auto">
          <a:xfrm>
            <a:off x="685800" y="2819400"/>
            <a:ext cx="749300" cy="13208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9600" kern="10">
                <a:ln w="9525">
                  <a:solidFill>
                    <a:srgbClr val="000000"/>
                  </a:solidFill>
                  <a:round/>
                  <a:headEnd/>
                  <a:tailEnd/>
                </a:ln>
                <a:solidFill>
                  <a:srgbClr val="FFFFFF"/>
                </a:solidFill>
                <a:latin typeface="Arial Black"/>
                <a:ea typeface="Arial Black"/>
                <a:cs typeface="Arial Black"/>
              </a:rPr>
              <a:t>?</a:t>
            </a:r>
          </a:p>
        </p:txBody>
      </p:sp>
    </p:spTree>
    <p:extLst>
      <p:ext uri="{BB962C8B-B14F-4D97-AF65-F5344CB8AC3E}">
        <p14:creationId xmlns:p14="http://schemas.microsoft.com/office/powerpoint/2010/main" xmlns="" val="23395379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93913" y="3295650"/>
            <a:ext cx="7050087" cy="3562350"/>
          </a:xfrm>
          <a:prstGeom prst="rect">
            <a:avLst/>
          </a:prstGeom>
          <a:noFill/>
          <a:extLst>
            <a:ext uri="{909E8E84-426E-40dd-AFC4-6F175D3DCCD1}">
              <a14:hiddenFill xmlns:a14="http://schemas.microsoft.com/office/drawing/2010/main" xmlns="">
                <a:solidFill>
                  <a:srgbClr val="FFFFFF"/>
                </a:solidFill>
              </a14:hiddenFill>
            </a:ext>
          </a:extLst>
        </p:spPr>
      </p:pic>
      <p:pic>
        <p:nvPicPr>
          <p:cNvPr id="75779"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0"/>
            <a:ext cx="6983413" cy="3457575"/>
          </a:xfrm>
          <a:prstGeom prst="rect">
            <a:avLst/>
          </a:prstGeom>
          <a:noFill/>
          <a:extLst>
            <a:ext uri="{909E8E84-426E-40dd-AFC4-6F175D3DCCD1}">
              <a14:hiddenFill xmlns:a14="http://schemas.microsoft.com/office/drawing/2010/main" xmlns="">
                <a:solidFill>
                  <a:srgbClr val="FFFFFF"/>
                </a:solidFill>
              </a14:hiddenFill>
            </a:ext>
          </a:extLst>
        </p:spPr>
      </p:pic>
      <p:sp>
        <p:nvSpPr>
          <p:cNvPr id="75780" name="Rectangle 4"/>
          <p:cNvSpPr>
            <a:spLocks noChangeArrowheads="1"/>
          </p:cNvSpPr>
          <p:nvPr/>
        </p:nvSpPr>
        <p:spPr bwMode="auto">
          <a:xfrm>
            <a:off x="3276600" y="0"/>
            <a:ext cx="6172200" cy="3429000"/>
          </a:xfrm>
          <a:prstGeom prst="rect">
            <a:avLst/>
          </a:prstGeom>
          <a:solidFill>
            <a:srgbClr val="000000"/>
          </a:solidFill>
          <a:ln w="9525">
            <a:solidFill>
              <a:schemeClr val="tx1"/>
            </a:solidFill>
            <a:miter lim="800000"/>
            <a:headEnd/>
            <a:tailEnd/>
          </a:ln>
          <a:effectLst/>
          <a:extLst/>
        </p:spPr>
        <p:txBody>
          <a:bodyPr wrap="none" anchor="ctr"/>
          <a:lstStyle/>
          <a:p>
            <a:pPr algn="ctr"/>
            <a:r>
              <a:rPr lang="en-US" sz="2800" b="1" dirty="0">
                <a:solidFill>
                  <a:schemeClr val="bg1"/>
                </a:solidFill>
                <a:latin typeface="Arial" charset="0"/>
              </a:rPr>
              <a:t>What is now the central Atlantic </a:t>
            </a:r>
          </a:p>
          <a:p>
            <a:pPr algn="ctr"/>
            <a:r>
              <a:rPr lang="en-US" sz="2800" b="1" dirty="0">
                <a:solidFill>
                  <a:schemeClr val="bg1"/>
                </a:solidFill>
                <a:latin typeface="Arial" charset="0"/>
              </a:rPr>
              <a:t>Ocean was not present in Triassic </a:t>
            </a:r>
          </a:p>
          <a:p>
            <a:pPr algn="ctr"/>
            <a:r>
              <a:rPr lang="en-US" sz="2800" b="1" dirty="0">
                <a:solidFill>
                  <a:schemeClr val="bg1"/>
                </a:solidFill>
                <a:latin typeface="Arial" charset="0"/>
              </a:rPr>
              <a:t>time, but was well developed by the </a:t>
            </a:r>
          </a:p>
          <a:p>
            <a:pPr algn="ctr"/>
            <a:r>
              <a:rPr lang="en-US" sz="2800" b="1" dirty="0">
                <a:solidFill>
                  <a:schemeClr val="bg1"/>
                </a:solidFill>
                <a:latin typeface="Arial" charset="0"/>
              </a:rPr>
              <a:t>Middle Jurassic.  Study of this </a:t>
            </a:r>
          </a:p>
          <a:p>
            <a:pPr algn="ctr"/>
            <a:r>
              <a:rPr lang="en-US" sz="2800" b="1" dirty="0">
                <a:solidFill>
                  <a:schemeClr val="bg1"/>
                </a:solidFill>
                <a:latin typeface="Arial" charset="0"/>
              </a:rPr>
              <a:t>region tells us much about</a:t>
            </a:r>
          </a:p>
          <a:p>
            <a:pPr algn="ctr"/>
            <a:r>
              <a:rPr lang="en-US" sz="2800" b="1" dirty="0">
                <a:solidFill>
                  <a:schemeClr val="bg1"/>
                </a:solidFill>
                <a:latin typeface="Arial" charset="0"/>
              </a:rPr>
              <a:t>the continental rifting process for</a:t>
            </a:r>
          </a:p>
          <a:p>
            <a:pPr algn="ctr"/>
            <a:r>
              <a:rPr lang="en-US" sz="2800" b="1" dirty="0">
                <a:solidFill>
                  <a:schemeClr val="bg1"/>
                </a:solidFill>
                <a:latin typeface="Arial" charset="0"/>
              </a:rPr>
              <a:t>this example of continental breakup</a:t>
            </a:r>
          </a:p>
        </p:txBody>
      </p:sp>
      <p:sp>
        <p:nvSpPr>
          <p:cNvPr id="75781" name="Rectangle 5"/>
          <p:cNvSpPr>
            <a:spLocks noChangeArrowheads="1"/>
          </p:cNvSpPr>
          <p:nvPr/>
        </p:nvSpPr>
        <p:spPr bwMode="auto">
          <a:xfrm>
            <a:off x="5562600" y="3429000"/>
            <a:ext cx="4191000" cy="3429000"/>
          </a:xfrm>
          <a:prstGeom prst="rect">
            <a:avLst/>
          </a:prstGeom>
          <a:solidFill>
            <a:srgbClr val="000000"/>
          </a:solidFill>
          <a:ln>
            <a:noFill/>
          </a:ln>
          <a:effectLst/>
          <a:extLst/>
        </p:spPr>
        <p:txBody>
          <a:bodyPr wrap="none" anchor="ctr"/>
          <a:lstStyle/>
          <a:p>
            <a:pPr algn="ctr"/>
            <a:endParaRPr lang="en-US">
              <a:latin typeface="Arial" charset="0"/>
            </a:endParaRPr>
          </a:p>
        </p:txBody>
      </p:sp>
      <p:sp>
        <p:nvSpPr>
          <p:cNvPr id="75782" name="Text Box 6"/>
          <p:cNvSpPr txBox="1">
            <a:spLocks noChangeArrowheads="1"/>
          </p:cNvSpPr>
          <p:nvPr/>
        </p:nvSpPr>
        <p:spPr bwMode="auto">
          <a:xfrm>
            <a:off x="152400" y="3505200"/>
            <a:ext cx="16065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400" b="1" dirty="0">
                <a:solidFill>
                  <a:srgbClr val="FFFFFF"/>
                </a:solidFill>
                <a:latin typeface="Arial" charset="0"/>
              </a:rPr>
              <a:t>TRIASSIC</a:t>
            </a:r>
            <a:endParaRPr lang="en-US" sz="2400" dirty="0">
              <a:solidFill>
                <a:srgbClr val="FFFFFF"/>
              </a:solidFill>
              <a:latin typeface="Arial" charset="0"/>
            </a:endParaRPr>
          </a:p>
        </p:txBody>
      </p:sp>
      <p:sp>
        <p:nvSpPr>
          <p:cNvPr id="75784" name="Text Box 8"/>
          <p:cNvSpPr txBox="1">
            <a:spLocks noChangeArrowheads="1"/>
          </p:cNvSpPr>
          <p:nvPr/>
        </p:nvSpPr>
        <p:spPr bwMode="auto">
          <a:xfrm>
            <a:off x="5853632" y="4419600"/>
            <a:ext cx="2411403"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US" sz="2400" b="1" dirty="0">
                <a:solidFill>
                  <a:srgbClr val="FFFFFF"/>
                </a:solidFill>
                <a:latin typeface="Arial" charset="0"/>
              </a:rPr>
              <a:t>EARLY CRETACEOUS</a:t>
            </a:r>
          </a:p>
        </p:txBody>
      </p:sp>
    </p:spTree>
    <p:extLst>
      <p:ext uri="{BB962C8B-B14F-4D97-AF65-F5344CB8AC3E}">
        <p14:creationId xmlns:p14="http://schemas.microsoft.com/office/powerpoint/2010/main" xmlns="" val="2079714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763"/>
            <a:ext cx="9144000" cy="6862763"/>
          </a:xfrm>
          <a:prstGeom prst="rect">
            <a:avLst/>
          </a:prstGeom>
          <a:noFill/>
          <a:extLst>
            <a:ext uri="{909E8E84-426E-40dd-AFC4-6F175D3DCCD1}">
              <a14:hiddenFill xmlns:a14="http://schemas.microsoft.com/office/drawing/2010/main" xmlns="">
                <a:solidFill>
                  <a:srgbClr val="FFFFFF"/>
                </a:solidFill>
              </a14:hiddenFill>
            </a:ext>
          </a:extLst>
        </p:spPr>
      </p:pic>
      <p:sp>
        <p:nvSpPr>
          <p:cNvPr id="77827" name="Text Box 3"/>
          <p:cNvSpPr txBox="1">
            <a:spLocks noChangeArrowheads="1"/>
          </p:cNvSpPr>
          <p:nvPr/>
        </p:nvSpPr>
        <p:spPr bwMode="auto">
          <a:xfrm>
            <a:off x="4572000" y="5257800"/>
            <a:ext cx="4652963" cy="1190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3600" b="1">
                <a:latin typeface="Times" charset="0"/>
              </a:rPr>
              <a:t>How to go from this</a:t>
            </a:r>
          </a:p>
          <a:p>
            <a:r>
              <a:rPr lang="en-US" sz="3600" b="1">
                <a:latin typeface="Times" charset="0"/>
              </a:rPr>
              <a:t>(Pangea), to this? —&gt;</a:t>
            </a:r>
          </a:p>
        </p:txBody>
      </p:sp>
    </p:spTree>
    <p:extLst>
      <p:ext uri="{BB962C8B-B14F-4D97-AF65-F5344CB8AC3E}">
        <p14:creationId xmlns:p14="http://schemas.microsoft.com/office/powerpoint/2010/main" xmlns="" val="13587723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600200"/>
            <a:ext cx="7772400" cy="3662541"/>
          </a:xfrm>
          <a:prstGeom prst="rect">
            <a:avLst/>
          </a:prstGeom>
        </p:spPr>
        <p:txBody>
          <a:bodyPr wrap="square">
            <a:spAutoFit/>
          </a:bodyPr>
          <a:lstStyle/>
          <a:p>
            <a:pPr algn="just"/>
            <a:r>
              <a:rPr lang="en-US" sz="2800" b="1" dirty="0" smtClean="0">
                <a:solidFill>
                  <a:schemeClr val="tx1"/>
                </a:solidFill>
                <a:latin typeface="Arial" pitchFamily="34" charset="0"/>
                <a:cs typeface="Arial" pitchFamily="34" charset="0"/>
              </a:rPr>
              <a:t>It had grown out an earlier cycle of continental suturing at about 1.3 billion years (</a:t>
            </a:r>
            <a:r>
              <a:rPr lang="en-US" sz="2800" b="1" dirty="0" err="1" smtClean="0">
                <a:solidFill>
                  <a:schemeClr val="tx1"/>
                </a:solidFill>
                <a:latin typeface="Arial" pitchFamily="34" charset="0"/>
                <a:cs typeface="Arial" pitchFamily="34" charset="0"/>
              </a:rPr>
              <a:t>Ga</a:t>
            </a:r>
            <a:r>
              <a:rPr lang="en-US" sz="2800" b="1" dirty="0" smtClean="0">
                <a:solidFill>
                  <a:schemeClr val="tx1"/>
                </a:solidFill>
                <a:latin typeface="Arial" pitchFamily="34" charset="0"/>
                <a:cs typeface="Arial" pitchFamily="34" charset="0"/>
              </a:rPr>
              <a:t>) and entered a time of rifting, and </a:t>
            </a:r>
          </a:p>
          <a:p>
            <a:pPr algn="just"/>
            <a:endParaRPr lang="en-US" b="1" dirty="0">
              <a:latin typeface="Arial" pitchFamily="34" charset="0"/>
              <a:cs typeface="Arial" pitchFamily="34" charset="0"/>
            </a:endParaRPr>
          </a:p>
          <a:p>
            <a:pPr algn="just"/>
            <a:r>
              <a:rPr lang="en-US" sz="2800" b="1" dirty="0" smtClean="0">
                <a:solidFill>
                  <a:schemeClr val="tx1"/>
                </a:solidFill>
                <a:latin typeface="Arial" pitchFamily="34" charset="0"/>
                <a:cs typeface="Arial" pitchFamily="34" charset="0"/>
              </a:rPr>
              <a:t>fragmentation starting between ca. 800 and 550 Ma.  </a:t>
            </a:r>
          </a:p>
          <a:p>
            <a:pPr algn="just"/>
            <a:endParaRPr lang="en-US" sz="1600" b="1" dirty="0">
              <a:latin typeface="Arial" pitchFamily="34" charset="0"/>
              <a:cs typeface="Arial" pitchFamily="34" charset="0"/>
            </a:endParaRPr>
          </a:p>
          <a:p>
            <a:pPr algn="just"/>
            <a:r>
              <a:rPr lang="en-US" sz="2800" b="1" dirty="0" smtClean="0">
                <a:solidFill>
                  <a:schemeClr val="tx1"/>
                </a:solidFill>
                <a:latin typeface="Arial" pitchFamily="34" charset="0"/>
                <a:cs typeface="Arial" pitchFamily="34" charset="0"/>
              </a:rPr>
              <a:t>Those and other fragments collided to became </a:t>
            </a:r>
            <a:r>
              <a:rPr lang="en-US" sz="2800" b="1" dirty="0" err="1" smtClean="0">
                <a:solidFill>
                  <a:schemeClr val="tx1"/>
                </a:solidFill>
                <a:latin typeface="Arial" pitchFamily="34" charset="0"/>
                <a:cs typeface="Arial" pitchFamily="34" charset="0"/>
              </a:rPr>
              <a:t>Pangea</a:t>
            </a:r>
            <a:r>
              <a:rPr lang="en-US" sz="2800" b="1" dirty="0" smtClean="0">
                <a:solidFill>
                  <a:schemeClr val="tx1"/>
                </a:solidFill>
                <a:latin typeface="Arial" pitchFamily="34" charset="0"/>
                <a:cs typeface="Arial" pitchFamily="34" charset="0"/>
              </a:rPr>
              <a:t>.</a:t>
            </a:r>
            <a:endParaRPr lang="en-US" sz="2800" b="1" dirty="0">
              <a:solidFill>
                <a:schemeClr val="tx1"/>
              </a:solidFill>
              <a:latin typeface="Arial" pitchFamily="34" charset="0"/>
              <a:cs typeface="Arial"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34" y="0"/>
            <a:ext cx="9502332" cy="70121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xmlns="" val="29469007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4763"/>
            <a:ext cx="9144000" cy="6862763"/>
          </a:xfrm>
          <a:prstGeom prst="rect">
            <a:avLst/>
          </a:prstGeom>
          <a:noFill/>
          <a:extLst>
            <a:ext uri="{909E8E84-426E-40dd-AFC4-6F175D3DCCD1}">
              <a14:hiddenFill xmlns:a14="http://schemas.microsoft.com/office/drawing/2010/main" xmlns="">
                <a:solidFill>
                  <a:srgbClr val="FFFFFF"/>
                </a:solidFill>
              </a14:hiddenFill>
            </a:ext>
          </a:extLst>
        </p:spPr>
      </p:pic>
      <p:sp>
        <p:nvSpPr>
          <p:cNvPr id="79875" name="Line 3"/>
          <p:cNvSpPr>
            <a:spLocks noChangeShapeType="1"/>
          </p:cNvSpPr>
          <p:nvPr/>
        </p:nvSpPr>
        <p:spPr bwMode="auto">
          <a:xfrm>
            <a:off x="4648200" y="3810000"/>
            <a:ext cx="1905000" cy="533400"/>
          </a:xfrm>
          <a:prstGeom prst="line">
            <a:avLst/>
          </a:prstGeom>
          <a:noFill/>
          <a:ln w="127000">
            <a:solidFill>
              <a:srgbClr val="FF008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76" name="Line 4"/>
          <p:cNvSpPr>
            <a:spLocks noChangeShapeType="1"/>
          </p:cNvSpPr>
          <p:nvPr/>
        </p:nvSpPr>
        <p:spPr bwMode="auto">
          <a:xfrm>
            <a:off x="914400" y="4343400"/>
            <a:ext cx="2057400" cy="1143000"/>
          </a:xfrm>
          <a:prstGeom prst="line">
            <a:avLst/>
          </a:prstGeom>
          <a:noFill/>
          <a:ln w="127000">
            <a:solidFill>
              <a:srgbClr val="FF0080"/>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77" name="AutoShape 5"/>
          <p:cNvSpPr>
            <a:spLocks noChangeArrowheads="1"/>
          </p:cNvSpPr>
          <p:nvPr/>
        </p:nvSpPr>
        <p:spPr bwMode="auto">
          <a:xfrm rot="998657">
            <a:off x="2590800" y="4343400"/>
            <a:ext cx="2590800" cy="304800"/>
          </a:xfrm>
          <a:prstGeom prst="leftRightArrow">
            <a:avLst>
              <a:gd name="adj1" fmla="val 50000"/>
              <a:gd name="adj2" fmla="val 170000"/>
            </a:avLst>
          </a:prstGeom>
          <a:solidFill>
            <a:schemeClr val="bg1"/>
          </a:solidFill>
          <a:ln w="38100">
            <a:solidFill>
              <a:schemeClr val="tx1"/>
            </a:solidFill>
            <a:prstDash val="dash"/>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78" name="Line 6"/>
          <p:cNvSpPr>
            <a:spLocks noChangeShapeType="1"/>
          </p:cNvSpPr>
          <p:nvPr/>
        </p:nvSpPr>
        <p:spPr bwMode="auto">
          <a:xfrm flipH="1">
            <a:off x="3048000" y="3810000"/>
            <a:ext cx="1524000" cy="1752600"/>
          </a:xfrm>
          <a:prstGeom prst="line">
            <a:avLst/>
          </a:prstGeom>
          <a:noFill/>
          <a:ln w="127000">
            <a:solidFill>
              <a:srgbClr val="0000FF"/>
            </a:solidFill>
            <a:prstDash val="sysDot"/>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79879" name="Text Box 7"/>
          <p:cNvSpPr txBox="1">
            <a:spLocks noChangeArrowheads="1"/>
          </p:cNvSpPr>
          <p:nvPr/>
        </p:nvSpPr>
        <p:spPr bwMode="auto">
          <a:xfrm>
            <a:off x="2125433" y="2058497"/>
            <a:ext cx="2757488" cy="8239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4800" b="1" dirty="0">
                <a:latin typeface="Times" charset="0"/>
              </a:rPr>
              <a:t>PANGEA</a:t>
            </a:r>
            <a:endParaRPr lang="en-US" dirty="0">
              <a:latin typeface="Times" charset="0"/>
            </a:endParaRPr>
          </a:p>
        </p:txBody>
      </p:sp>
      <p:sp>
        <p:nvSpPr>
          <p:cNvPr id="79880" name="Text Box 8"/>
          <p:cNvSpPr txBox="1">
            <a:spLocks noChangeArrowheads="1"/>
          </p:cNvSpPr>
          <p:nvPr/>
        </p:nvSpPr>
        <p:spPr bwMode="auto">
          <a:xfrm>
            <a:off x="6629400" y="2971800"/>
            <a:ext cx="2970213" cy="1431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4400" b="1">
                <a:latin typeface="Times" charset="0"/>
              </a:rPr>
              <a:t>TETHYS</a:t>
            </a:r>
          </a:p>
          <a:p>
            <a:r>
              <a:rPr lang="en-US" sz="4400" b="1">
                <a:latin typeface="Times" charset="0"/>
              </a:rPr>
              <a:t>OCEAN</a:t>
            </a:r>
          </a:p>
        </p:txBody>
      </p:sp>
    </p:spTree>
    <p:extLst>
      <p:ext uri="{BB962C8B-B14F-4D97-AF65-F5344CB8AC3E}">
        <p14:creationId xmlns:p14="http://schemas.microsoft.com/office/powerpoint/2010/main" xmlns="" val="19025432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533400" y="1524000"/>
            <a:ext cx="7924800" cy="4876800"/>
          </a:xfrm>
        </p:spPr>
        <p:txBody>
          <a:bodyPr>
            <a:normAutofit fontScale="90000"/>
          </a:bodyPr>
          <a:lstStyle/>
          <a:p>
            <a:r>
              <a:rPr lang="en-US" sz="6000" b="1">
                <a:solidFill>
                  <a:schemeClr val="tx1"/>
                </a:solidFill>
              </a:rPr>
              <a:t>WERE THERE </a:t>
            </a:r>
            <a:br>
              <a:rPr lang="en-US" sz="6000" b="1">
                <a:solidFill>
                  <a:schemeClr val="tx1"/>
                </a:solidFill>
              </a:rPr>
            </a:br>
            <a:r>
              <a:rPr lang="en-US" sz="6000" b="1">
                <a:solidFill>
                  <a:schemeClr val="tx1"/>
                </a:solidFill>
              </a:rPr>
              <a:t>PRE-EXISTING</a:t>
            </a:r>
            <a:br>
              <a:rPr lang="en-US" sz="6000" b="1">
                <a:solidFill>
                  <a:schemeClr val="tx1"/>
                </a:solidFill>
              </a:rPr>
            </a:br>
            <a:r>
              <a:rPr lang="en-US" sz="6000" b="1">
                <a:solidFill>
                  <a:schemeClr val="tx1"/>
                </a:solidFill>
              </a:rPr>
              <a:t>LITHOSPHERIC</a:t>
            </a:r>
            <a:br>
              <a:rPr lang="en-US" sz="6000" b="1">
                <a:solidFill>
                  <a:schemeClr val="tx1"/>
                </a:solidFill>
              </a:rPr>
            </a:br>
            <a:r>
              <a:rPr lang="en-US" sz="6000" b="1">
                <a:solidFill>
                  <a:schemeClr val="tx1"/>
                </a:solidFill>
              </a:rPr>
              <a:t>CONTROLS ON</a:t>
            </a:r>
            <a:br>
              <a:rPr lang="en-US" sz="6000" b="1">
                <a:solidFill>
                  <a:schemeClr val="tx1"/>
                </a:solidFill>
              </a:rPr>
            </a:br>
            <a:r>
              <a:rPr lang="en-US" sz="6000" b="1">
                <a:solidFill>
                  <a:schemeClr val="tx1"/>
                </a:solidFill>
              </a:rPr>
              <a:t>CENTRAL ATLANTIC RIFTING?</a:t>
            </a:r>
            <a:r>
              <a:rPr lang="en-US" sz="6000" b="1">
                <a:solidFill>
                  <a:srgbClr val="FF0000"/>
                </a:solidFill>
              </a:rPr>
              <a:t/>
            </a:r>
            <a:br>
              <a:rPr lang="en-US" sz="6000" b="1">
                <a:solidFill>
                  <a:srgbClr val="FF0000"/>
                </a:solidFill>
              </a:rPr>
            </a:br>
            <a:r>
              <a:rPr lang="en-US" b="1">
                <a:solidFill>
                  <a:srgbClr val="FF0000"/>
                </a:solidFill>
              </a:rPr>
              <a:t/>
            </a:r>
            <a:br>
              <a:rPr lang="en-US" b="1">
                <a:solidFill>
                  <a:srgbClr val="FF0000"/>
                </a:solidFill>
              </a:rPr>
            </a:br>
            <a:endParaRPr lang="en-US"/>
          </a:p>
        </p:txBody>
      </p:sp>
      <p:sp>
        <p:nvSpPr>
          <p:cNvPr id="81923" name="Rectangle 3"/>
          <p:cNvSpPr>
            <a:spLocks noGrp="1" noChangeArrowheads="1"/>
          </p:cNvSpPr>
          <p:nvPr>
            <p:ph type="subTitle" idx="1"/>
          </p:nvPr>
        </p:nvSpPr>
        <p:spPr>
          <a:xfrm>
            <a:off x="7696200" y="5562600"/>
            <a:ext cx="76200" cy="76200"/>
          </a:xfrm>
        </p:spPr>
        <p:txBody>
          <a:bodyPr>
            <a:normAutofit fontScale="25000" lnSpcReduction="20000"/>
          </a:bodyPr>
          <a:lstStyle/>
          <a:p>
            <a:endParaRPr lang="en-US"/>
          </a:p>
        </p:txBody>
      </p:sp>
    </p:spTree>
    <p:extLst>
      <p:ext uri="{BB962C8B-B14F-4D97-AF65-F5344CB8AC3E}">
        <p14:creationId xmlns:p14="http://schemas.microsoft.com/office/powerpoint/2010/main" xmlns="" val="111204082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8116" y="-4763"/>
            <a:ext cx="9358316" cy="7023612"/>
          </a:xfrm>
          <a:prstGeom prst="rect">
            <a:avLst/>
          </a:prstGeom>
          <a:noFill/>
          <a:extLst>
            <a:ext uri="{909E8E84-426E-40dd-AFC4-6F175D3DCCD1}">
              <a14:hiddenFill xmlns:a14="http://schemas.microsoft.com/office/drawing/2010/main" xmlns="">
                <a:solidFill>
                  <a:srgbClr val="FFFFFF"/>
                </a:solidFill>
              </a14:hiddenFill>
            </a:ext>
          </a:extLst>
        </p:spPr>
      </p:pic>
      <p:sp>
        <p:nvSpPr>
          <p:cNvPr id="83971" name="Text Box 3"/>
          <p:cNvSpPr txBox="1">
            <a:spLocks noChangeArrowheads="1"/>
          </p:cNvSpPr>
          <p:nvPr/>
        </p:nvSpPr>
        <p:spPr bwMode="auto">
          <a:xfrm flipV="1">
            <a:off x="9091613" y="618807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spAutoFit/>
          </a:bodyPr>
          <a:lstStyle/>
          <a:p>
            <a:endParaRPr lang="en-US">
              <a:latin typeface="Times" charset="0"/>
            </a:endParaRPr>
          </a:p>
        </p:txBody>
      </p:sp>
      <p:sp>
        <p:nvSpPr>
          <p:cNvPr id="83972" name="Line 4"/>
          <p:cNvSpPr>
            <a:spLocks noChangeShapeType="1"/>
          </p:cNvSpPr>
          <p:nvPr/>
        </p:nvSpPr>
        <p:spPr bwMode="auto">
          <a:xfrm flipH="1">
            <a:off x="1905000" y="2514600"/>
            <a:ext cx="2743200" cy="2514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973" name="Line 5"/>
          <p:cNvSpPr>
            <a:spLocks noChangeShapeType="1"/>
          </p:cNvSpPr>
          <p:nvPr/>
        </p:nvSpPr>
        <p:spPr bwMode="auto">
          <a:xfrm flipH="1">
            <a:off x="3733800" y="3733800"/>
            <a:ext cx="2057400" cy="18288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3974" name="Text Box 6"/>
          <p:cNvSpPr txBox="1">
            <a:spLocks noChangeArrowheads="1"/>
          </p:cNvSpPr>
          <p:nvPr/>
        </p:nvSpPr>
        <p:spPr bwMode="auto">
          <a:xfrm rot="-2501374">
            <a:off x="3035300" y="3165475"/>
            <a:ext cx="3130550" cy="13731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800" b="1">
                <a:latin typeface="Arial Bold" charset="0"/>
              </a:rPr>
              <a:t>PALEOZOIC</a:t>
            </a:r>
            <a:r>
              <a:rPr lang="en-US" b="1">
                <a:latin typeface="Arial Bold" charset="0"/>
              </a:rPr>
              <a:t> </a:t>
            </a:r>
          </a:p>
          <a:p>
            <a:pPr algn="ctr"/>
            <a:r>
              <a:rPr lang="en-US" sz="2800" b="1">
                <a:latin typeface="Arial Bold" charset="0"/>
              </a:rPr>
              <a:t>COLLISIONAL</a:t>
            </a:r>
            <a:r>
              <a:rPr lang="en-US" b="1">
                <a:latin typeface="Arial Bold" charset="0"/>
              </a:rPr>
              <a:t> </a:t>
            </a:r>
            <a:r>
              <a:rPr lang="en-US" sz="2800" b="1">
                <a:latin typeface="Arial Bold" charset="0"/>
              </a:rPr>
              <a:t>BELT</a:t>
            </a:r>
            <a:endParaRPr lang="en-US" b="1">
              <a:latin typeface="Arial Bold" charset="0"/>
            </a:endParaRPr>
          </a:p>
        </p:txBody>
      </p:sp>
      <p:sp>
        <p:nvSpPr>
          <p:cNvPr id="83975" name="Text Box 7"/>
          <p:cNvSpPr txBox="1">
            <a:spLocks noChangeArrowheads="1"/>
          </p:cNvSpPr>
          <p:nvPr/>
        </p:nvSpPr>
        <p:spPr bwMode="auto">
          <a:xfrm>
            <a:off x="5257800" y="5135563"/>
            <a:ext cx="2286000" cy="1198562"/>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7200">
                <a:solidFill>
                  <a:srgbClr val="FF0000"/>
                </a:solidFill>
                <a:latin typeface="Britannic Bold" charset="0"/>
              </a:rPr>
              <a:t>YES</a:t>
            </a:r>
            <a:r>
              <a:rPr lang="en-US" sz="6000">
                <a:solidFill>
                  <a:srgbClr val="FF0000"/>
                </a:solidFill>
                <a:latin typeface="Britannic Bold" charset="0"/>
              </a:rPr>
              <a:t> !</a:t>
            </a:r>
            <a:endParaRPr lang="en-US" sz="6000">
              <a:latin typeface="Britannic Bold" charset="0"/>
            </a:endParaRPr>
          </a:p>
        </p:txBody>
      </p:sp>
    </p:spTree>
    <p:extLst>
      <p:ext uri="{BB962C8B-B14F-4D97-AF65-F5344CB8AC3E}">
        <p14:creationId xmlns:p14="http://schemas.microsoft.com/office/powerpoint/2010/main" xmlns="" val="17756245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62763"/>
          </a:xfrm>
          <a:prstGeom prst="rect">
            <a:avLst/>
          </a:prstGeom>
          <a:noFill/>
          <a:extLst>
            <a:ext uri="{909E8E84-426E-40dd-AFC4-6F175D3DCCD1}">
              <a14:hiddenFill xmlns:a14="http://schemas.microsoft.com/office/drawing/2010/main" xmlns="">
                <a:solidFill>
                  <a:srgbClr val="FFFFFF"/>
                </a:solidFill>
              </a14:hiddenFill>
            </a:ext>
          </a:extLst>
        </p:spPr>
      </p:pic>
      <p:sp>
        <p:nvSpPr>
          <p:cNvPr id="86019" name="Text Box 3"/>
          <p:cNvSpPr txBox="1">
            <a:spLocks noChangeArrowheads="1"/>
          </p:cNvSpPr>
          <p:nvPr/>
        </p:nvSpPr>
        <p:spPr bwMode="auto">
          <a:xfrm flipV="1">
            <a:off x="9091613" y="618807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rot="10800000">
            <a:spAutoFit/>
          </a:bodyPr>
          <a:lstStyle/>
          <a:p>
            <a:endParaRPr lang="en-US">
              <a:latin typeface="Times" charset="0"/>
            </a:endParaRPr>
          </a:p>
        </p:txBody>
      </p:sp>
      <p:sp>
        <p:nvSpPr>
          <p:cNvPr id="86020" name="Line 4"/>
          <p:cNvSpPr>
            <a:spLocks noChangeShapeType="1"/>
          </p:cNvSpPr>
          <p:nvPr/>
        </p:nvSpPr>
        <p:spPr bwMode="auto">
          <a:xfrm flipH="1">
            <a:off x="2057400" y="2667000"/>
            <a:ext cx="2743200" cy="25146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021" name="Line 5"/>
          <p:cNvSpPr>
            <a:spLocks noChangeShapeType="1"/>
          </p:cNvSpPr>
          <p:nvPr/>
        </p:nvSpPr>
        <p:spPr bwMode="auto">
          <a:xfrm flipH="1">
            <a:off x="3733800" y="3733800"/>
            <a:ext cx="2057400" cy="1828800"/>
          </a:xfrm>
          <a:prstGeom prst="line">
            <a:avLst/>
          </a:prstGeom>
          <a:noFill/>
          <a:ln w="57150">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6022" name="Text Box 6"/>
          <p:cNvSpPr txBox="1">
            <a:spLocks noChangeArrowheads="1"/>
          </p:cNvSpPr>
          <p:nvPr/>
        </p:nvSpPr>
        <p:spPr bwMode="auto">
          <a:xfrm>
            <a:off x="2590800" y="5334000"/>
            <a:ext cx="6324600" cy="1200328"/>
          </a:xfrm>
          <a:prstGeom prst="rect">
            <a:avLst/>
          </a:prstGeom>
          <a:solidFill>
            <a:schemeClr val="bg1"/>
          </a:solidFill>
          <a:ln w="952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dirty="0">
                <a:latin typeface="Arial" charset="0"/>
              </a:rPr>
              <a:t>NEOPROT. GRENVILLE OROGEN</a:t>
            </a:r>
          </a:p>
          <a:p>
            <a:r>
              <a:rPr lang="en-US" sz="2400" b="1" dirty="0">
                <a:latin typeface="Arial" charset="0"/>
              </a:rPr>
              <a:t>CAMBRIAN </a:t>
            </a:r>
            <a:r>
              <a:rPr lang="en-US" sz="2400" b="1" dirty="0" smtClean="0">
                <a:latin typeface="Arial" charset="0"/>
              </a:rPr>
              <a:t>CONTINENT</a:t>
            </a:r>
            <a:r>
              <a:rPr lang="en-US" sz="2400" b="1" dirty="0">
                <a:latin typeface="Arial" charset="0"/>
              </a:rPr>
              <a:t>A</a:t>
            </a:r>
            <a:r>
              <a:rPr lang="en-US" sz="2400" b="1" dirty="0" smtClean="0">
                <a:latin typeface="Arial" charset="0"/>
              </a:rPr>
              <a:t>L </a:t>
            </a:r>
            <a:r>
              <a:rPr lang="en-US" sz="2400" b="1" dirty="0">
                <a:latin typeface="Arial" charset="0"/>
              </a:rPr>
              <a:t>RIFTING</a:t>
            </a:r>
          </a:p>
          <a:p>
            <a:r>
              <a:rPr lang="en-US" sz="2400" b="1" dirty="0">
                <a:latin typeface="Arial" charset="0"/>
              </a:rPr>
              <a:t>EARLY TO LATE PZ CONT</a:t>
            </a:r>
            <a:r>
              <a:rPr lang="ja-JP" altLang="en-US" sz="2400" b="1" dirty="0">
                <a:latin typeface="Arial" charset="0"/>
              </a:rPr>
              <a:t>’</a:t>
            </a:r>
            <a:r>
              <a:rPr lang="en-US" sz="2400" b="1" dirty="0">
                <a:latin typeface="Arial" charset="0"/>
              </a:rPr>
              <a:t>L COLLISIONS</a:t>
            </a:r>
            <a:endParaRPr lang="en-US" sz="2400" dirty="0">
              <a:latin typeface="Britannic Bold" charset="0"/>
            </a:endParaRPr>
          </a:p>
        </p:txBody>
      </p:sp>
      <p:sp>
        <p:nvSpPr>
          <p:cNvPr id="86023" name="Rectangle 7"/>
          <p:cNvSpPr>
            <a:spLocks noChangeArrowheads="1"/>
          </p:cNvSpPr>
          <p:nvPr/>
        </p:nvSpPr>
        <p:spPr bwMode="auto">
          <a:xfrm rot="-2483639">
            <a:off x="2514600" y="3429000"/>
            <a:ext cx="3733800" cy="1219200"/>
          </a:xfrm>
          <a:prstGeom prst="rect">
            <a:avLst/>
          </a:prstGeom>
          <a:gradFill rotWithShape="0">
            <a:gsLst>
              <a:gs pos="0">
                <a:srgbClr val="FF0000">
                  <a:alpha val="25000"/>
                </a:srgbClr>
              </a:gs>
              <a:gs pos="100000">
                <a:srgbClr val="FF0000">
                  <a:alpha val="25000"/>
                </a:srgbClr>
              </a:gs>
            </a:gsLst>
            <a:lin ang="540000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endParaRPr lang="en-US">
              <a:latin typeface="Arial" charset="0"/>
            </a:endParaRPr>
          </a:p>
        </p:txBody>
      </p:sp>
    </p:spTree>
    <p:extLst>
      <p:ext uri="{BB962C8B-B14F-4D97-AF65-F5344CB8AC3E}">
        <p14:creationId xmlns:p14="http://schemas.microsoft.com/office/powerpoint/2010/main" xmlns="" val="156448519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685800" y="304800"/>
            <a:ext cx="7772400" cy="838200"/>
          </a:xfrm>
          <a:solidFill>
            <a:srgbClr val="BBE0E3"/>
          </a:solidFill>
          <a:ln w="38100">
            <a:solidFill>
              <a:schemeClr val="tx1"/>
            </a:solidFill>
            <a:miter lim="800000"/>
            <a:headEnd/>
            <a:tailEnd/>
          </a:ln>
        </p:spPr>
        <p:txBody>
          <a:bodyPr>
            <a:normAutofit fontScale="90000"/>
          </a:bodyPr>
          <a:lstStyle/>
          <a:p>
            <a:r>
              <a:rPr lang="en-US" sz="2800"/>
              <a:t>North Atlantic Paleozoic orogenic belts and younger Atlantic rift zones (heavy black lines)</a:t>
            </a:r>
            <a:endParaRPr lang="en-US" sz="3200"/>
          </a:p>
        </p:txBody>
      </p:sp>
      <p:pic>
        <p:nvPicPr>
          <p:cNvPr id="88067"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1258888"/>
            <a:ext cx="8305800" cy="5599112"/>
          </a:xfrm>
          <a:prstGeom prst="rect">
            <a:avLst/>
          </a:prstGeom>
          <a:noFill/>
          <a:extLst>
            <a:ext uri="{909E8E84-426E-40dd-AFC4-6F175D3DCCD1}">
              <a14:hiddenFill xmlns:a14="http://schemas.microsoft.com/office/drawing/2010/main" xmlns="">
                <a:solidFill>
                  <a:srgbClr val="FFFFFF"/>
                </a:solidFill>
              </a14:hiddenFill>
            </a:ext>
          </a:extLst>
        </p:spPr>
      </p:pic>
      <p:sp>
        <p:nvSpPr>
          <p:cNvPr id="88068" name="Line 4"/>
          <p:cNvSpPr>
            <a:spLocks noChangeShapeType="1"/>
          </p:cNvSpPr>
          <p:nvPr/>
        </p:nvSpPr>
        <p:spPr bwMode="auto">
          <a:xfrm>
            <a:off x="1600200" y="1143000"/>
            <a:ext cx="1752600" cy="3352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069" name="Line 5"/>
          <p:cNvSpPr>
            <a:spLocks noChangeShapeType="1"/>
          </p:cNvSpPr>
          <p:nvPr/>
        </p:nvSpPr>
        <p:spPr bwMode="auto">
          <a:xfrm flipH="1">
            <a:off x="5791200" y="1143000"/>
            <a:ext cx="609600" cy="2438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88070" name="Rectangle 6"/>
          <p:cNvSpPr>
            <a:spLocks noChangeArrowheads="1"/>
          </p:cNvSpPr>
          <p:nvPr/>
        </p:nvSpPr>
        <p:spPr bwMode="auto">
          <a:xfrm>
            <a:off x="3352800" y="5562600"/>
            <a:ext cx="5257800" cy="366713"/>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1800" b="1">
                <a:latin typeface="Times" charset="0"/>
              </a:rPr>
              <a:t>C. Doglionii, 1995, Tectonophysics, v. 252, p. 253-67</a:t>
            </a:r>
            <a:endParaRPr lang="en-US" b="1">
              <a:latin typeface="Times" charset="0"/>
            </a:endParaRPr>
          </a:p>
        </p:txBody>
      </p:sp>
    </p:spTree>
    <p:extLst>
      <p:ext uri="{BB962C8B-B14F-4D97-AF65-F5344CB8AC3E}">
        <p14:creationId xmlns:p14="http://schemas.microsoft.com/office/powerpoint/2010/main" xmlns="" val="31950538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6" name="Picture 4" descr="240moll"/>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6553200" cy="3276600"/>
          </a:xfrm>
          <a:prstGeom prst="rect">
            <a:avLst/>
          </a:prstGeom>
          <a:noFill/>
          <a:extLst>
            <a:ext uri="{909E8E84-426E-40dd-AFC4-6F175D3DCCD1}">
              <a14:hiddenFill xmlns:a14="http://schemas.microsoft.com/office/drawing/2010/main" xmlns="">
                <a:solidFill>
                  <a:srgbClr val="FFFFFF"/>
                </a:solidFill>
              </a14:hiddenFill>
            </a:ext>
          </a:extLst>
        </p:spPr>
      </p:pic>
      <p:pic>
        <p:nvPicPr>
          <p:cNvPr id="212997" name="Picture 5" descr="200moll"/>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743200" y="3657600"/>
            <a:ext cx="6400800" cy="3200400"/>
          </a:xfrm>
          <a:prstGeom prst="rect">
            <a:avLst/>
          </a:prstGeom>
          <a:noFill/>
          <a:extLst>
            <a:ext uri="{909E8E84-426E-40dd-AFC4-6F175D3DCCD1}">
              <a14:hiddenFill xmlns:a14="http://schemas.microsoft.com/office/drawing/2010/main" xmlns="">
                <a:solidFill>
                  <a:srgbClr val="FFFFFF"/>
                </a:solidFill>
              </a14:hiddenFill>
            </a:ext>
          </a:extLst>
        </p:spPr>
      </p:pic>
      <p:sp>
        <p:nvSpPr>
          <p:cNvPr id="212998" name="Text Box 6"/>
          <p:cNvSpPr txBox="1">
            <a:spLocks noChangeArrowheads="1"/>
          </p:cNvSpPr>
          <p:nvPr/>
        </p:nvSpPr>
        <p:spPr bwMode="auto">
          <a:xfrm>
            <a:off x="6400800" y="115888"/>
            <a:ext cx="2870200" cy="12003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accent1"/>
                </a:solidFill>
                <a:miter lim="800000"/>
                <a:headEnd/>
                <a:tailEnd/>
              </a14:hiddenLine>
            </a:ext>
          </a:extLst>
        </p:spPr>
        <p:txBody>
          <a:bodyPr>
            <a:spAutoFit/>
          </a:bodyPr>
          <a:lstStyle/>
          <a:p>
            <a:pPr algn="ctr"/>
            <a:r>
              <a:rPr lang="en-US" dirty="0">
                <a:latin typeface="Arial" charset="0"/>
              </a:rPr>
              <a:t>EARLY TRIASSIC</a:t>
            </a:r>
          </a:p>
          <a:p>
            <a:pPr algn="ctr"/>
            <a:r>
              <a:rPr lang="en-US" dirty="0">
                <a:latin typeface="Arial" charset="0"/>
              </a:rPr>
              <a:t>240 MY </a:t>
            </a:r>
          </a:p>
          <a:p>
            <a:pPr algn="ctr"/>
            <a:r>
              <a:rPr lang="en-US" dirty="0">
                <a:latin typeface="Arial" charset="0"/>
              </a:rPr>
              <a:t>(R. BLAKEY)</a:t>
            </a:r>
          </a:p>
          <a:p>
            <a:endParaRPr lang="en-US" dirty="0">
              <a:latin typeface="Arial" charset="0"/>
            </a:endParaRPr>
          </a:p>
        </p:txBody>
      </p:sp>
      <p:sp>
        <p:nvSpPr>
          <p:cNvPr id="212999" name="Rectangle 7"/>
          <p:cNvSpPr>
            <a:spLocks noChangeArrowheads="1"/>
          </p:cNvSpPr>
          <p:nvPr/>
        </p:nvSpPr>
        <p:spPr bwMode="auto">
          <a:xfrm>
            <a:off x="1600200" y="3200400"/>
            <a:ext cx="5715000" cy="36933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dirty="0">
                <a:latin typeface="Arial" charset="0"/>
              </a:rPr>
              <a:t>http://jan.ucc.nau.edu/~rcb7/200moll.jpg</a:t>
            </a:r>
          </a:p>
        </p:txBody>
      </p:sp>
      <p:sp>
        <p:nvSpPr>
          <p:cNvPr id="213000" name="Rectangle 8"/>
          <p:cNvSpPr>
            <a:spLocks noChangeArrowheads="1"/>
          </p:cNvSpPr>
          <p:nvPr/>
        </p:nvSpPr>
        <p:spPr bwMode="auto">
          <a:xfrm>
            <a:off x="228600" y="4940300"/>
            <a:ext cx="2900363" cy="147732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dirty="0">
                <a:latin typeface="Arial" charset="0"/>
              </a:rPr>
              <a:t>EARLY </a:t>
            </a:r>
          </a:p>
          <a:p>
            <a:pPr algn="ctr"/>
            <a:r>
              <a:rPr lang="en-US" dirty="0">
                <a:latin typeface="Arial" charset="0"/>
              </a:rPr>
              <a:t>JURASSIC</a:t>
            </a:r>
          </a:p>
          <a:p>
            <a:pPr algn="ctr"/>
            <a:r>
              <a:rPr lang="en-US" dirty="0">
                <a:latin typeface="Arial" charset="0"/>
              </a:rPr>
              <a:t>200 MY </a:t>
            </a:r>
          </a:p>
          <a:p>
            <a:pPr algn="ctr"/>
            <a:r>
              <a:rPr lang="en-US" dirty="0">
                <a:latin typeface="Arial" charset="0"/>
              </a:rPr>
              <a:t>(R. BLAKEY)</a:t>
            </a:r>
          </a:p>
          <a:p>
            <a:endParaRPr lang="en-US" dirty="0">
              <a:latin typeface="Arial" charset="0"/>
            </a:endParaRPr>
          </a:p>
        </p:txBody>
      </p:sp>
      <p:sp>
        <p:nvSpPr>
          <p:cNvPr id="213001" name="Line 9"/>
          <p:cNvSpPr>
            <a:spLocks noChangeShapeType="1"/>
          </p:cNvSpPr>
          <p:nvPr/>
        </p:nvSpPr>
        <p:spPr bwMode="auto">
          <a:xfrm>
            <a:off x="5350709" y="4800600"/>
            <a:ext cx="457200" cy="228600"/>
          </a:xfrm>
          <a:prstGeom prst="line">
            <a:avLst/>
          </a:prstGeom>
          <a:noFill/>
          <a:ln w="57150" cmpd="sng">
            <a:solidFill>
              <a:srgbClr val="FFFF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343242087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ctrTitle"/>
          </p:nvPr>
        </p:nvSpPr>
        <p:spPr>
          <a:xfrm>
            <a:off x="533400" y="1524000"/>
            <a:ext cx="7924800" cy="4876800"/>
          </a:xfrm>
        </p:spPr>
        <p:txBody>
          <a:bodyPr>
            <a:normAutofit fontScale="90000"/>
          </a:bodyPr>
          <a:lstStyle/>
          <a:p>
            <a:r>
              <a:rPr lang="en-US" sz="6000" b="1">
                <a:solidFill>
                  <a:schemeClr val="tx1"/>
                </a:solidFill>
              </a:rPr>
              <a:t>WERE THERE </a:t>
            </a:r>
            <a:br>
              <a:rPr lang="en-US" sz="6000" b="1">
                <a:solidFill>
                  <a:schemeClr val="tx1"/>
                </a:solidFill>
              </a:rPr>
            </a:br>
            <a:r>
              <a:rPr lang="en-US" sz="6000" b="1">
                <a:solidFill>
                  <a:schemeClr val="tx1"/>
                </a:solidFill>
              </a:rPr>
              <a:t>PRE-EXISTING</a:t>
            </a:r>
            <a:br>
              <a:rPr lang="en-US" sz="6000" b="1">
                <a:solidFill>
                  <a:schemeClr val="tx1"/>
                </a:solidFill>
              </a:rPr>
            </a:br>
            <a:r>
              <a:rPr lang="en-US" sz="6000" b="1">
                <a:solidFill>
                  <a:schemeClr val="tx1"/>
                </a:solidFill>
              </a:rPr>
              <a:t>LITHOSPHERIC</a:t>
            </a:r>
            <a:br>
              <a:rPr lang="en-US" sz="6000" b="1">
                <a:solidFill>
                  <a:schemeClr val="tx1"/>
                </a:solidFill>
              </a:rPr>
            </a:br>
            <a:r>
              <a:rPr lang="en-US" sz="6000" b="1">
                <a:solidFill>
                  <a:schemeClr val="tx1"/>
                </a:solidFill>
              </a:rPr>
              <a:t>CONTROLS ON</a:t>
            </a:r>
            <a:br>
              <a:rPr lang="en-US" sz="6000" b="1">
                <a:solidFill>
                  <a:schemeClr val="tx1"/>
                </a:solidFill>
              </a:rPr>
            </a:br>
            <a:r>
              <a:rPr lang="en-US" sz="6000" b="1">
                <a:solidFill>
                  <a:schemeClr val="tx1"/>
                </a:solidFill>
              </a:rPr>
              <a:t>SOUTH ATLANTIC RIFTING?</a:t>
            </a:r>
            <a:br>
              <a:rPr lang="en-US" sz="6000" b="1">
                <a:solidFill>
                  <a:schemeClr val="tx1"/>
                </a:solidFill>
              </a:rPr>
            </a:br>
            <a:r>
              <a:rPr lang="en-US" b="1">
                <a:solidFill>
                  <a:srgbClr val="FF0000"/>
                </a:solidFill>
              </a:rPr>
              <a:t/>
            </a:r>
            <a:br>
              <a:rPr lang="en-US" b="1">
                <a:solidFill>
                  <a:srgbClr val="FF0000"/>
                </a:solidFill>
              </a:rPr>
            </a:br>
            <a:endParaRPr lang="en-US"/>
          </a:p>
        </p:txBody>
      </p:sp>
      <p:sp>
        <p:nvSpPr>
          <p:cNvPr id="106499" name="Rectangle 3"/>
          <p:cNvSpPr>
            <a:spLocks noGrp="1" noChangeArrowheads="1"/>
          </p:cNvSpPr>
          <p:nvPr>
            <p:ph type="subTitle" idx="1"/>
          </p:nvPr>
        </p:nvSpPr>
        <p:spPr>
          <a:xfrm>
            <a:off x="7696200" y="5562600"/>
            <a:ext cx="76200" cy="76200"/>
          </a:xfrm>
        </p:spPr>
        <p:txBody>
          <a:bodyPr>
            <a:normAutofit fontScale="25000" lnSpcReduction="20000"/>
          </a:bodyPr>
          <a:lstStyle/>
          <a:p>
            <a:endParaRPr lang="en-US"/>
          </a:p>
        </p:txBody>
      </p:sp>
    </p:spTree>
    <p:extLst>
      <p:ext uri="{BB962C8B-B14F-4D97-AF65-F5344CB8AC3E}">
        <p14:creationId xmlns:p14="http://schemas.microsoft.com/office/powerpoint/2010/main" xmlns="" val="108054428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ctrTitle"/>
          </p:nvPr>
        </p:nvSpPr>
        <p:spPr>
          <a:xfrm>
            <a:off x="685800" y="2286000"/>
            <a:ext cx="7772400" cy="1143000"/>
          </a:xfrm>
        </p:spPr>
        <p:txBody>
          <a:bodyPr/>
          <a:lstStyle/>
          <a:p>
            <a:endParaRPr lang="en-US"/>
          </a:p>
        </p:txBody>
      </p:sp>
      <p:sp>
        <p:nvSpPr>
          <p:cNvPr id="243715" name="Rectangle 3"/>
          <p:cNvSpPr>
            <a:spLocks noGrp="1" noChangeArrowheads="1"/>
          </p:cNvSpPr>
          <p:nvPr>
            <p:ph type="subTitle" idx="1"/>
          </p:nvPr>
        </p:nvSpPr>
        <p:spPr/>
        <p:txBody>
          <a:bodyPr/>
          <a:lstStyle/>
          <a:p>
            <a:endParaRPr lang="en-US"/>
          </a:p>
        </p:txBody>
      </p:sp>
      <p:pic>
        <p:nvPicPr>
          <p:cNvPr id="243716" name="Picture 4" descr="early-cretaceous"/>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77120" y="128588"/>
            <a:ext cx="7543800" cy="640556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8262896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endParaRPr lang="en-US"/>
          </a:p>
        </p:txBody>
      </p:sp>
      <p:sp>
        <p:nvSpPr>
          <p:cNvPr id="108547" name="Rectangle 3"/>
          <p:cNvSpPr>
            <a:spLocks noGrp="1" noChangeArrowheads="1"/>
          </p:cNvSpPr>
          <p:nvPr>
            <p:ph type="body" idx="1"/>
          </p:nvPr>
        </p:nvSpPr>
        <p:spPr/>
        <p:txBody>
          <a:bodyPr/>
          <a:lstStyle/>
          <a:p>
            <a:endParaRPr lang="en-US"/>
          </a:p>
        </p:txBody>
      </p:sp>
      <p:pic>
        <p:nvPicPr>
          <p:cNvPr id="1085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0"/>
            <a:ext cx="85344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108549"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486400" y="914400"/>
            <a:ext cx="2509838" cy="1622425"/>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668361" y="451613"/>
            <a:ext cx="2172170" cy="523220"/>
          </a:xfrm>
          <a:prstGeom prst="rect">
            <a:avLst/>
          </a:prstGeom>
          <a:noFill/>
        </p:spPr>
        <p:txBody>
          <a:bodyPr wrap="square" rtlCol="0">
            <a:spAutoFit/>
          </a:bodyPr>
          <a:lstStyle/>
          <a:p>
            <a:r>
              <a:rPr lang="en-US" b="1" dirty="0" smtClean="0"/>
              <a:t>~</a:t>
            </a:r>
            <a:r>
              <a:rPr lang="en-US" sz="2800" b="1" dirty="0" smtClean="0">
                <a:solidFill>
                  <a:srgbClr val="FFFFFF"/>
                </a:solidFill>
              </a:rPr>
              <a:t>~ 120  Ma</a:t>
            </a:r>
            <a:endParaRPr lang="en-US" sz="2800" b="1" dirty="0"/>
          </a:p>
        </p:txBody>
      </p:sp>
    </p:spTree>
    <p:extLst>
      <p:ext uri="{BB962C8B-B14F-4D97-AF65-F5344CB8AC3E}">
        <p14:creationId xmlns:p14="http://schemas.microsoft.com/office/powerpoint/2010/main" xmlns="" val="1616330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00200" y="0"/>
            <a:ext cx="8331200" cy="68754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5715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18437" name="Text Box 5"/>
          <p:cNvSpPr txBox="1">
            <a:spLocks noChangeArrowheads="1"/>
          </p:cNvSpPr>
          <p:nvPr/>
        </p:nvSpPr>
        <p:spPr bwMode="auto">
          <a:xfrm>
            <a:off x="304800" y="228600"/>
            <a:ext cx="6324600" cy="579438"/>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a:spcBef>
                <a:spcPct val="50000"/>
              </a:spcBef>
            </a:pPr>
            <a:r>
              <a:rPr lang="en-US" sz="3200" b="1" dirty="0">
                <a:solidFill>
                  <a:srgbClr val="FF0000"/>
                </a:solidFill>
                <a:latin typeface="Arial" charset="0"/>
              </a:rPr>
              <a:t>NEOPROTEROZOIC RIFTING</a:t>
            </a:r>
            <a:endParaRPr lang="en-US" dirty="0">
              <a:latin typeface="Arial" charset="0"/>
            </a:endParaRPr>
          </a:p>
        </p:txBody>
      </p:sp>
      <p:sp>
        <p:nvSpPr>
          <p:cNvPr id="18438" name="Text Box 6"/>
          <p:cNvSpPr txBox="1">
            <a:spLocks noChangeArrowheads="1"/>
          </p:cNvSpPr>
          <p:nvPr/>
        </p:nvSpPr>
        <p:spPr bwMode="auto">
          <a:xfrm>
            <a:off x="6477000" y="4219575"/>
            <a:ext cx="2438400" cy="1066800"/>
          </a:xfrm>
          <a:prstGeom prst="rect">
            <a:avLst/>
          </a:prstGeom>
          <a:solidFill>
            <a:srgbClr val="CCCCCC"/>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200" b="1" dirty="0">
                <a:solidFill>
                  <a:srgbClr val="0070C0"/>
                </a:solidFill>
                <a:latin typeface="Arial" charset="0"/>
              </a:rPr>
              <a:t>CAMBRIAN</a:t>
            </a:r>
          </a:p>
          <a:p>
            <a:pPr algn="ctr"/>
            <a:r>
              <a:rPr lang="en-US" sz="3200" b="1" dirty="0">
                <a:solidFill>
                  <a:srgbClr val="0070C0"/>
                </a:solidFill>
                <a:latin typeface="Arial" charset="0"/>
              </a:rPr>
              <a:t>RIFTING</a:t>
            </a:r>
          </a:p>
        </p:txBody>
      </p:sp>
      <p:sp>
        <p:nvSpPr>
          <p:cNvPr id="18439" name="Line 7"/>
          <p:cNvSpPr>
            <a:spLocks noChangeShapeType="1"/>
          </p:cNvSpPr>
          <p:nvPr/>
        </p:nvSpPr>
        <p:spPr bwMode="auto">
          <a:xfrm>
            <a:off x="4495800" y="762000"/>
            <a:ext cx="533400" cy="1143000"/>
          </a:xfrm>
          <a:prstGeom prst="line">
            <a:avLst/>
          </a:prstGeom>
          <a:noFill/>
          <a:ln w="5715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40" name="Line 8"/>
          <p:cNvSpPr>
            <a:spLocks noChangeShapeType="1"/>
          </p:cNvSpPr>
          <p:nvPr/>
        </p:nvSpPr>
        <p:spPr bwMode="auto">
          <a:xfrm flipH="1" flipV="1">
            <a:off x="5867400" y="3429000"/>
            <a:ext cx="762000" cy="838200"/>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441" name="WordArt 9"/>
          <p:cNvSpPr>
            <a:spLocks noChangeArrowheads="1" noChangeShapeType="1" noTextEdit="1"/>
          </p:cNvSpPr>
          <p:nvPr/>
        </p:nvSpPr>
        <p:spPr bwMode="auto">
          <a:xfrm rot="5400000">
            <a:off x="-933450" y="3143250"/>
            <a:ext cx="3943350" cy="400050"/>
          </a:xfrm>
          <a:prstGeom prst="rect">
            <a:avLst/>
          </a:prstGeom>
          <a:extLst>
            <a:ext uri="{AF507438-7753-43e0-B8FC-AC1667EBCBE1}">
              <a14:hiddenEffects xmlns:a14="http://schemas.microsoft.com/office/drawing/2010/main" xmlns="">
                <a:effectLst/>
              </a14:hiddenEffects>
            </a:ext>
          </a:extLst>
        </p:spPr>
        <p:txBody>
          <a:bodyPr vert="wordArtVert" wrap="none" fromWordArt="1">
            <a:prstTxWarp prst="textPlain">
              <a:avLst>
                <a:gd name="adj" fmla="val 50000"/>
              </a:avLst>
            </a:prstTxWarp>
          </a:bodyPr>
          <a:lstStyle/>
          <a:p>
            <a:pPr algn="ctr" fontAlgn="auto"/>
            <a:r>
              <a:rPr lang="en-US" sz="6000" kern="10" dirty="0">
                <a:ln w="9525">
                  <a:solidFill>
                    <a:srgbClr val="000000"/>
                  </a:solidFill>
                  <a:round/>
                  <a:headEnd/>
                  <a:tailEnd/>
                </a:ln>
                <a:solidFill>
                  <a:srgbClr val="000000"/>
                </a:solidFill>
                <a:latin typeface="Arial Black"/>
                <a:ea typeface="Arial Black"/>
                <a:cs typeface="Arial Black"/>
              </a:rPr>
              <a:t>RODINIA</a:t>
            </a:r>
          </a:p>
        </p:txBody>
      </p:sp>
    </p:spTree>
    <p:extLst>
      <p:ext uri="{BB962C8B-B14F-4D97-AF65-F5344CB8AC3E}">
        <p14:creationId xmlns:p14="http://schemas.microsoft.com/office/powerpoint/2010/main" xmlns="" val="89218959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p:cNvSpPr>
            <a:spLocks noGrp="1" noChangeArrowheads="1"/>
          </p:cNvSpPr>
          <p:nvPr>
            <p:ph type="ctrTitle"/>
          </p:nvPr>
        </p:nvSpPr>
        <p:spPr>
          <a:xfrm>
            <a:off x="6950944" y="2275872"/>
            <a:ext cx="2193056" cy="872134"/>
          </a:xfrm>
        </p:spPr>
        <p:txBody>
          <a:bodyPr>
            <a:normAutofit fontScale="90000"/>
          </a:bodyPr>
          <a:lstStyle/>
          <a:p>
            <a:r>
              <a:rPr lang="en-US" sz="2400" b="1" dirty="0" smtClean="0">
                <a:latin typeface="Arial"/>
                <a:cs typeface="Arial"/>
              </a:rPr>
              <a:t>Fracture</a:t>
            </a:r>
            <a:br>
              <a:rPr lang="en-US" sz="2400" b="1" dirty="0" smtClean="0">
                <a:latin typeface="Arial"/>
                <a:cs typeface="Arial"/>
              </a:rPr>
            </a:br>
            <a:r>
              <a:rPr lang="en-US" sz="2400" b="1" dirty="0" smtClean="0">
                <a:latin typeface="Arial"/>
                <a:cs typeface="Arial"/>
              </a:rPr>
              <a:t>zones appear to offset the MAR, but they do not.  They formed when the initial rift had offsets along it</a:t>
            </a:r>
            <a:endParaRPr lang="en-US" sz="2400" b="1" dirty="0">
              <a:latin typeface="Arial"/>
              <a:cs typeface="Arial"/>
            </a:endParaRPr>
          </a:p>
        </p:txBody>
      </p:sp>
      <p:sp>
        <p:nvSpPr>
          <p:cNvPr id="248838" name="Text Box 6"/>
          <p:cNvSpPr txBox="1">
            <a:spLocks noChangeArrowheads="1"/>
          </p:cNvSpPr>
          <p:nvPr/>
        </p:nvSpPr>
        <p:spPr bwMode="auto">
          <a:xfrm>
            <a:off x="0" y="0"/>
            <a:ext cx="9144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400" b="1" dirty="0">
                <a:latin typeface="Arial" charset="0"/>
              </a:rPr>
              <a:t>The </a:t>
            </a:r>
            <a:r>
              <a:rPr lang="en-US" sz="2400" b="1" dirty="0">
                <a:solidFill>
                  <a:srgbClr val="FF0000"/>
                </a:solidFill>
                <a:latin typeface="Arial" charset="0"/>
              </a:rPr>
              <a:t>Mid-Atlantic Ridge (MAR) </a:t>
            </a:r>
            <a:r>
              <a:rPr lang="en-US" sz="2400" b="1" dirty="0">
                <a:latin typeface="Arial" charset="0"/>
              </a:rPr>
              <a:t>has the general geometry of the initial Cretaceous continental rift of about 120 </a:t>
            </a:r>
            <a:r>
              <a:rPr lang="en-US" sz="2400" b="1" dirty="0" err="1">
                <a:latin typeface="Arial" charset="0"/>
              </a:rPr>
              <a:t>Mybp</a:t>
            </a:r>
            <a:endParaRPr lang="en-US" sz="2400" b="1" dirty="0">
              <a:latin typeface="Times" charset="0"/>
            </a:endParaRPr>
          </a:p>
        </p:txBody>
      </p:sp>
      <p:sp>
        <p:nvSpPr>
          <p:cNvPr id="248839" name="Text Box 7"/>
          <p:cNvSpPr txBox="1">
            <a:spLocks noGrp="1" noChangeArrowheads="1"/>
          </p:cNvSpPr>
          <p:nvPr>
            <p:ph type="subTitle" idx="1"/>
          </p:nvPr>
        </p:nvSpPr>
        <p:spPr>
          <a:xfrm>
            <a:off x="4419600" y="4572000"/>
            <a:ext cx="990600" cy="1219200"/>
          </a:xfrm>
          <a:noFill/>
          <a:ln/>
        </p:spPr>
        <p:txBody>
          <a:bodyPr/>
          <a:lstStyle/>
          <a:p>
            <a:pPr algn="l" eaLnBrk="0" hangingPunct="0">
              <a:spcBef>
                <a:spcPct val="50000"/>
              </a:spcBef>
            </a:pPr>
            <a:r>
              <a:rPr lang="en-US" sz="2400"/>
              <a:t>MAR</a:t>
            </a:r>
          </a:p>
        </p:txBody>
      </p:sp>
      <p:sp>
        <p:nvSpPr>
          <p:cNvPr id="248842" name="Rectangle 10"/>
          <p:cNvSpPr>
            <a:spLocks noChangeArrowheads="1"/>
          </p:cNvSpPr>
          <p:nvPr/>
        </p:nvSpPr>
        <p:spPr bwMode="auto">
          <a:xfrm>
            <a:off x="7696200" y="5715000"/>
            <a:ext cx="76200" cy="76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48843" name="Rectangle 11"/>
          <p:cNvSpPr>
            <a:spLocks noChangeArrowheads="1"/>
          </p:cNvSpPr>
          <p:nvPr/>
        </p:nvSpPr>
        <p:spPr bwMode="auto">
          <a:xfrm>
            <a:off x="-228600" y="6019800"/>
            <a:ext cx="6400800" cy="1143000"/>
          </a:xfrm>
          <a:prstGeom prst="rect">
            <a:avLst/>
          </a:prstGeom>
          <a:solidFill>
            <a:schemeClr val="bg1"/>
          </a:solidFill>
          <a:ln w="9525">
            <a:solidFill>
              <a:schemeClr val="bg1"/>
            </a:solidFill>
            <a:miter lim="800000"/>
            <a:headEnd/>
            <a:tailEnd/>
          </a:ln>
        </p:spPr>
        <p:txBody>
          <a:bodyPr wrap="none" anchor="ctr"/>
          <a:lstStyle/>
          <a:p>
            <a:endParaRPr lang="en-US"/>
          </a:p>
        </p:txBody>
      </p:sp>
      <p:pic>
        <p:nvPicPr>
          <p:cNvPr id="248844" name="Picture 12" descr="satellite-new"/>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1544" y="870900"/>
            <a:ext cx="6629400" cy="6016625"/>
          </a:xfrm>
          <a:prstGeom prst="rect">
            <a:avLst/>
          </a:prstGeom>
          <a:noFill/>
          <a:ln w="76200" cmpd="sng">
            <a:solidFill>
              <a:schemeClr val="tx1"/>
            </a:solidFill>
          </a:ln>
          <a:extLst>
            <a:ext uri="{909E8E84-426E-40dd-AFC4-6F175D3DCCD1}">
              <a14:hiddenFill xmlns:a14="http://schemas.microsoft.com/office/drawing/2010/main" xmlns="">
                <a:solidFill>
                  <a:srgbClr val="FFFFFF"/>
                </a:solidFill>
              </a14:hiddenFill>
            </a:ext>
          </a:extLst>
        </p:spPr>
      </p:pic>
      <p:cxnSp>
        <p:nvCxnSpPr>
          <p:cNvPr id="3" name="Straight Arrow Connector 2"/>
          <p:cNvCxnSpPr/>
          <p:nvPr/>
        </p:nvCxnSpPr>
        <p:spPr>
          <a:xfrm flipH="1">
            <a:off x="2539768" y="286237"/>
            <a:ext cx="1152921" cy="1084110"/>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p:nvCxnSpPr>
        <p:spPr>
          <a:xfrm>
            <a:off x="7552468" y="4445271"/>
            <a:ext cx="16709" cy="768731"/>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7569177" y="5214002"/>
            <a:ext cx="434434" cy="0"/>
          </a:xfrm>
          <a:prstGeom prst="line">
            <a:avLst/>
          </a:prstGeom>
          <a:ln w="381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8003611" y="5214002"/>
            <a:ext cx="0" cy="805798"/>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8003611" y="6019800"/>
            <a:ext cx="367598" cy="0"/>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371209" y="6019800"/>
            <a:ext cx="150381" cy="547837"/>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Left Arrow 13"/>
          <p:cNvSpPr/>
          <p:nvPr/>
        </p:nvSpPr>
        <p:spPr>
          <a:xfrm>
            <a:off x="7099542" y="5638799"/>
            <a:ext cx="722986" cy="152401"/>
          </a:xfrm>
          <a:prstGeom prst="leftArrow">
            <a:avLst/>
          </a:prstGeom>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Left Arrow 20"/>
          <p:cNvSpPr/>
          <p:nvPr/>
        </p:nvSpPr>
        <p:spPr>
          <a:xfrm rot="10800000" flipV="1">
            <a:off x="8160097" y="5638800"/>
            <a:ext cx="722986" cy="152400"/>
          </a:xfrm>
          <a:prstGeom prst="leftArrow">
            <a:avLst/>
          </a:prstGeom>
          <a:ln w="571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89700041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6163" y="3429000"/>
            <a:ext cx="5557837" cy="407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112643"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304800"/>
            <a:ext cx="3686175" cy="3733800"/>
          </a:xfrm>
          <a:prstGeom prst="rect">
            <a:avLst/>
          </a:prstGeom>
          <a:noFill/>
          <a:ln w="1524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2644" name="Rectangle 4"/>
          <p:cNvSpPr>
            <a:spLocks noChangeArrowheads="1"/>
          </p:cNvSpPr>
          <p:nvPr/>
        </p:nvSpPr>
        <p:spPr bwMode="auto">
          <a:xfrm>
            <a:off x="3352800" y="6477000"/>
            <a:ext cx="5791200" cy="609600"/>
          </a:xfrm>
          <a:prstGeom prst="rect">
            <a:avLst/>
          </a:prstGeom>
          <a:solidFill>
            <a:schemeClr val="bg1"/>
          </a:solidFill>
          <a:ln>
            <a:noFill/>
          </a:ln>
          <a:effectLst/>
          <a:extLst>
            <a:ext uri="{91240B29-F687-4f45-9708-019B960494DF}">
              <a14:hiddenLine xmlns:a14="http://schemas.microsoft.com/office/drawing/2010/main" xmlns="" w="9525">
                <a:solidFill>
                  <a:srgbClr val="FFFF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2645" name="Text Box 5"/>
          <p:cNvSpPr txBox="1">
            <a:spLocks noChangeArrowheads="1"/>
          </p:cNvSpPr>
          <p:nvPr/>
        </p:nvSpPr>
        <p:spPr bwMode="auto">
          <a:xfrm>
            <a:off x="4191000" y="304800"/>
            <a:ext cx="47244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4000" b="1">
                <a:latin typeface="Arial" charset="0"/>
              </a:rPr>
              <a:t>Were there </a:t>
            </a:r>
          </a:p>
          <a:p>
            <a:pPr algn="ctr"/>
            <a:r>
              <a:rPr lang="en-US" sz="4000" b="1">
                <a:latin typeface="Arial" charset="0"/>
              </a:rPr>
              <a:t>pre-rifting lithospheric </a:t>
            </a:r>
          </a:p>
          <a:p>
            <a:pPr algn="ctr"/>
            <a:r>
              <a:rPr lang="en-US" sz="4000" b="1">
                <a:latin typeface="Arial" charset="0"/>
              </a:rPr>
              <a:t>controls in the South Atlantic?</a:t>
            </a:r>
          </a:p>
        </p:txBody>
      </p:sp>
    </p:spTree>
    <p:extLst>
      <p:ext uri="{BB962C8B-B14F-4D97-AF65-F5344CB8AC3E}">
        <p14:creationId xmlns:p14="http://schemas.microsoft.com/office/powerpoint/2010/main" xmlns="" val="4752766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86163" y="3124200"/>
            <a:ext cx="5557837" cy="40703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5190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04800" y="304800"/>
            <a:ext cx="3686175" cy="3733800"/>
          </a:xfrm>
          <a:prstGeom prst="rect">
            <a:avLst/>
          </a:prstGeom>
          <a:noFill/>
          <a:ln w="1524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251908" name="Rectangle 4"/>
          <p:cNvSpPr>
            <a:spLocks noChangeArrowheads="1"/>
          </p:cNvSpPr>
          <p:nvPr/>
        </p:nvSpPr>
        <p:spPr bwMode="auto">
          <a:xfrm>
            <a:off x="3352800" y="6477000"/>
            <a:ext cx="5791200" cy="609600"/>
          </a:xfrm>
          <a:prstGeom prst="rect">
            <a:avLst/>
          </a:prstGeom>
          <a:solidFill>
            <a:schemeClr val="bg1"/>
          </a:solidFill>
          <a:ln>
            <a:noFill/>
          </a:ln>
          <a:effectLst/>
          <a:extLst>
            <a:ext uri="{91240B29-F687-4f45-9708-019B960494DF}">
              <a14:hiddenLine xmlns:a14="http://schemas.microsoft.com/office/drawing/2010/main" xmlns="" w="9525">
                <a:solidFill>
                  <a:srgbClr val="FFFF66"/>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251909" name="Text Box 5"/>
          <p:cNvSpPr txBox="1">
            <a:spLocks noChangeArrowheads="1"/>
          </p:cNvSpPr>
          <p:nvPr/>
        </p:nvSpPr>
        <p:spPr bwMode="auto">
          <a:xfrm>
            <a:off x="4191000" y="0"/>
            <a:ext cx="47244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4000" b="1">
                <a:latin typeface="Arial" charset="0"/>
              </a:rPr>
              <a:t>Were there </a:t>
            </a:r>
          </a:p>
          <a:p>
            <a:pPr algn="ctr"/>
            <a:r>
              <a:rPr lang="en-US" sz="4000" b="1">
                <a:latin typeface="Arial" charset="0"/>
              </a:rPr>
              <a:t>pre-rifting lithospheric </a:t>
            </a:r>
          </a:p>
          <a:p>
            <a:pPr algn="ctr"/>
            <a:r>
              <a:rPr lang="en-US" sz="4000" b="1">
                <a:latin typeface="Arial" charset="0"/>
              </a:rPr>
              <a:t>controls in the South Atlantic?</a:t>
            </a:r>
          </a:p>
        </p:txBody>
      </p:sp>
      <p:sp>
        <p:nvSpPr>
          <p:cNvPr id="251910" name="Text Box 6"/>
          <p:cNvSpPr txBox="1">
            <a:spLocks noChangeArrowheads="1"/>
          </p:cNvSpPr>
          <p:nvPr/>
        </p:nvSpPr>
        <p:spPr bwMode="auto">
          <a:xfrm>
            <a:off x="685800" y="4800600"/>
            <a:ext cx="2286000" cy="1217613"/>
          </a:xfrm>
          <a:prstGeom prst="rect">
            <a:avLst/>
          </a:prstGeom>
          <a:solidFill>
            <a:srgbClr val="FFFF66"/>
          </a:solidFill>
          <a:ln w="28575">
            <a:solidFill>
              <a:srgbClr val="FF0000"/>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7200" b="1">
                <a:solidFill>
                  <a:srgbClr val="FF0000"/>
                </a:solidFill>
                <a:latin typeface="Times" charset="0"/>
              </a:rPr>
              <a:t>NO !</a:t>
            </a:r>
            <a:endParaRPr lang="en-US" sz="6000" b="1">
              <a:solidFill>
                <a:srgbClr val="FF0000"/>
              </a:solidFill>
              <a:latin typeface="Times" charset="0"/>
            </a:endParaRPr>
          </a:p>
        </p:txBody>
      </p:sp>
    </p:spTree>
    <p:extLst>
      <p:ext uri="{BB962C8B-B14F-4D97-AF65-F5344CB8AC3E}">
        <p14:creationId xmlns:p14="http://schemas.microsoft.com/office/powerpoint/2010/main" xmlns="" val="21025321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04800"/>
            <a:ext cx="3686175" cy="3733800"/>
          </a:xfrm>
          <a:prstGeom prst="rect">
            <a:avLst/>
          </a:prstGeom>
          <a:noFill/>
          <a:ln w="152400">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14691" name="Text Box 3"/>
          <p:cNvSpPr txBox="1">
            <a:spLocks noChangeArrowheads="1"/>
          </p:cNvSpPr>
          <p:nvPr/>
        </p:nvSpPr>
        <p:spPr bwMode="auto">
          <a:xfrm>
            <a:off x="4114800" y="304800"/>
            <a:ext cx="5032375" cy="25288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3200">
                <a:latin typeface="Arial" charset="0"/>
              </a:rPr>
              <a:t>The rifted margin cuts across huge Neoproterozoic</a:t>
            </a:r>
          </a:p>
          <a:p>
            <a:pPr algn="ctr"/>
            <a:r>
              <a:rPr lang="en-US" sz="3200">
                <a:latin typeface="Arial" charset="0"/>
              </a:rPr>
              <a:t>ductile shear zones</a:t>
            </a:r>
          </a:p>
          <a:p>
            <a:pPr algn="ctr"/>
            <a:r>
              <a:rPr lang="en-US" sz="3200">
                <a:latin typeface="Arial" charset="0"/>
              </a:rPr>
              <a:t> (as seen in Brazil).</a:t>
            </a:r>
          </a:p>
        </p:txBody>
      </p:sp>
      <p:pic>
        <p:nvPicPr>
          <p:cNvPr id="11469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19600" y="3048000"/>
            <a:ext cx="4298950" cy="3452813"/>
          </a:xfrm>
          <a:prstGeom prst="rect">
            <a:avLst/>
          </a:prstGeom>
          <a:noFill/>
          <a:ln w="57150">
            <a:solidFill>
              <a:srgbClr val="FF0080"/>
            </a:solidFill>
            <a:miter lim="800000"/>
            <a:headEnd/>
            <a:tailEnd/>
          </a:ln>
          <a:extLst>
            <a:ext uri="{909E8E84-426E-40dd-AFC4-6F175D3DCCD1}">
              <a14:hiddenFill xmlns:a14="http://schemas.microsoft.com/office/drawing/2010/main" xmlns="">
                <a:solidFill>
                  <a:srgbClr val="FFFFFF"/>
                </a:solidFill>
              </a14:hiddenFill>
            </a:ext>
          </a:extLst>
        </p:spPr>
      </p:pic>
      <p:sp>
        <p:nvSpPr>
          <p:cNvPr id="114693" name="Rectangle 5"/>
          <p:cNvSpPr>
            <a:spLocks noChangeArrowheads="1"/>
          </p:cNvSpPr>
          <p:nvPr/>
        </p:nvSpPr>
        <p:spPr bwMode="auto">
          <a:xfrm>
            <a:off x="2057400" y="1524000"/>
            <a:ext cx="685800" cy="533400"/>
          </a:xfrm>
          <a:prstGeom prst="rect">
            <a:avLst/>
          </a:prstGeom>
          <a:noFill/>
          <a:ln w="38100">
            <a:solidFill>
              <a:srgbClr val="FF008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4" name="Line 6"/>
          <p:cNvSpPr>
            <a:spLocks noChangeShapeType="1"/>
          </p:cNvSpPr>
          <p:nvPr/>
        </p:nvSpPr>
        <p:spPr bwMode="auto">
          <a:xfrm>
            <a:off x="2743200" y="2057400"/>
            <a:ext cx="1676400" cy="990600"/>
          </a:xfrm>
          <a:prstGeom prst="line">
            <a:avLst/>
          </a:prstGeom>
          <a:noFill/>
          <a:ln w="38100">
            <a:solidFill>
              <a:srgbClr val="FF0080"/>
            </a:solidFill>
            <a:round/>
            <a:headEnd type="triangle" w="med" len="me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4695" name="Text Box 7"/>
          <p:cNvSpPr txBox="1">
            <a:spLocks noChangeArrowheads="1"/>
          </p:cNvSpPr>
          <p:nvPr/>
        </p:nvSpPr>
        <p:spPr bwMode="auto">
          <a:xfrm>
            <a:off x="609600" y="4891088"/>
            <a:ext cx="3135313" cy="15541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3200">
                <a:latin typeface="Arial" charset="0"/>
              </a:rPr>
              <a:t>The Borborema</a:t>
            </a:r>
          </a:p>
          <a:p>
            <a:pPr algn="ctr"/>
            <a:r>
              <a:rPr lang="en-US" sz="3200">
                <a:latin typeface="Arial" charset="0"/>
              </a:rPr>
              <a:t>dextral shear zone</a:t>
            </a:r>
          </a:p>
        </p:txBody>
      </p:sp>
      <p:sp>
        <p:nvSpPr>
          <p:cNvPr id="114696" name="Line 8"/>
          <p:cNvSpPr>
            <a:spLocks noChangeShapeType="1"/>
          </p:cNvSpPr>
          <p:nvPr/>
        </p:nvSpPr>
        <p:spPr bwMode="auto">
          <a:xfrm flipV="1">
            <a:off x="2209800" y="1524000"/>
            <a:ext cx="457200" cy="381000"/>
          </a:xfrm>
          <a:prstGeom prst="line">
            <a:avLst/>
          </a:prstGeom>
          <a:noFill/>
          <a:ln w="57150">
            <a:solidFill>
              <a:srgbClr val="FF8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206157197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143000"/>
            <a:ext cx="9144000" cy="4572000"/>
          </a:xfrm>
          <a:prstGeom prst="rect">
            <a:avLst/>
          </a:prstGeom>
          <a:noFill/>
          <a:extLst>
            <a:ext uri="{909E8E84-426E-40dd-AFC4-6F175D3DCCD1}">
              <a14:hiddenFill xmlns:a14="http://schemas.microsoft.com/office/drawing/2010/main" xmlns="">
                <a:solidFill>
                  <a:srgbClr val="FFFFFF"/>
                </a:solidFill>
              </a14:hiddenFill>
            </a:ext>
          </a:extLst>
        </p:spPr>
      </p:pic>
      <p:sp>
        <p:nvSpPr>
          <p:cNvPr id="118787" name="Text Box 3"/>
          <p:cNvSpPr txBox="1">
            <a:spLocks noChangeArrowheads="1"/>
          </p:cNvSpPr>
          <p:nvPr/>
        </p:nvSpPr>
        <p:spPr bwMode="auto">
          <a:xfrm>
            <a:off x="0" y="0"/>
            <a:ext cx="9144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3200" b="1">
                <a:solidFill>
                  <a:srgbClr val="FF0000"/>
                </a:solidFill>
                <a:latin typeface="Arial" charset="0"/>
              </a:rPr>
              <a:t>Active (Leading Edge) Continental Margins</a:t>
            </a:r>
          </a:p>
          <a:p>
            <a:pPr algn="ctr"/>
            <a:r>
              <a:rPr lang="en-US" sz="3200">
                <a:solidFill>
                  <a:srgbClr val="FF0000"/>
                </a:solidFill>
                <a:latin typeface="Arial" charset="0"/>
              </a:rPr>
              <a:t>[convergent, ie. subduction, zones]</a:t>
            </a:r>
            <a:endParaRPr lang="en-US">
              <a:latin typeface="Times" charset="0"/>
            </a:endParaRPr>
          </a:p>
        </p:txBody>
      </p:sp>
      <p:sp>
        <p:nvSpPr>
          <p:cNvPr id="118788" name="Line 4"/>
          <p:cNvSpPr>
            <a:spLocks noChangeShapeType="1"/>
          </p:cNvSpPr>
          <p:nvPr/>
        </p:nvSpPr>
        <p:spPr bwMode="auto">
          <a:xfrm>
            <a:off x="7543800" y="990600"/>
            <a:ext cx="914400" cy="1066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789" name="Rectangle 5"/>
          <p:cNvSpPr>
            <a:spLocks noChangeArrowheads="1"/>
          </p:cNvSpPr>
          <p:nvPr/>
        </p:nvSpPr>
        <p:spPr bwMode="auto">
          <a:xfrm>
            <a:off x="0" y="5715000"/>
            <a:ext cx="9144000" cy="1066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3200" b="1">
                <a:solidFill>
                  <a:srgbClr val="0000FF"/>
                </a:solidFill>
                <a:latin typeface="Arial" charset="0"/>
              </a:rPr>
              <a:t>Passive (Trailing Edge) Continental Margins</a:t>
            </a:r>
          </a:p>
          <a:p>
            <a:pPr algn="ctr"/>
            <a:r>
              <a:rPr lang="en-US" sz="3200">
                <a:solidFill>
                  <a:srgbClr val="0000FF"/>
                </a:solidFill>
                <a:latin typeface="Arial" charset="0"/>
              </a:rPr>
              <a:t>[original rifted continental margins)</a:t>
            </a:r>
            <a:endParaRPr lang="en-US" sz="3200">
              <a:solidFill>
                <a:srgbClr val="FF0000"/>
              </a:solidFill>
              <a:latin typeface="Arial" charset="0"/>
            </a:endParaRPr>
          </a:p>
        </p:txBody>
      </p:sp>
      <p:sp>
        <p:nvSpPr>
          <p:cNvPr id="118790" name="Line 6"/>
          <p:cNvSpPr>
            <a:spLocks noChangeShapeType="1"/>
          </p:cNvSpPr>
          <p:nvPr/>
        </p:nvSpPr>
        <p:spPr bwMode="auto">
          <a:xfrm flipH="1" flipV="1">
            <a:off x="3352800" y="4267200"/>
            <a:ext cx="1219200" cy="15240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791" name="Line 7"/>
          <p:cNvSpPr>
            <a:spLocks noChangeShapeType="1"/>
          </p:cNvSpPr>
          <p:nvPr/>
        </p:nvSpPr>
        <p:spPr bwMode="auto">
          <a:xfrm flipV="1">
            <a:off x="4572000" y="4343400"/>
            <a:ext cx="3352800" cy="1447800"/>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18792" name="Line 8"/>
          <p:cNvSpPr>
            <a:spLocks noChangeShapeType="1"/>
          </p:cNvSpPr>
          <p:nvPr/>
        </p:nvSpPr>
        <p:spPr bwMode="auto">
          <a:xfrm flipH="1">
            <a:off x="2743200" y="1066800"/>
            <a:ext cx="1219200" cy="28956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9" name="Line 6"/>
          <p:cNvSpPr>
            <a:spLocks noChangeShapeType="1"/>
          </p:cNvSpPr>
          <p:nvPr/>
        </p:nvSpPr>
        <p:spPr bwMode="auto">
          <a:xfrm flipV="1">
            <a:off x="4572001" y="3522544"/>
            <a:ext cx="266494" cy="2268656"/>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0" name="Line 6"/>
          <p:cNvSpPr>
            <a:spLocks noChangeShapeType="1"/>
          </p:cNvSpPr>
          <p:nvPr/>
        </p:nvSpPr>
        <p:spPr bwMode="auto">
          <a:xfrm flipV="1">
            <a:off x="4572001" y="3840026"/>
            <a:ext cx="1128351" cy="1951174"/>
          </a:xfrm>
          <a:prstGeom prst="line">
            <a:avLst/>
          </a:prstGeom>
          <a:noFill/>
          <a:ln w="381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230747398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990600"/>
            <a:ext cx="8305800" cy="5564188"/>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20835" name="Text Box 3"/>
          <p:cNvSpPr txBox="1">
            <a:spLocks noChangeArrowheads="1"/>
          </p:cNvSpPr>
          <p:nvPr/>
        </p:nvSpPr>
        <p:spPr bwMode="auto">
          <a:xfrm>
            <a:off x="288925" y="323850"/>
            <a:ext cx="8539163" cy="396875"/>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000" b="1">
                <a:latin typeface="Arial" charset="0"/>
              </a:rPr>
              <a:t>Obviously, all continent-ocean boundaries are NOT plate boundaries.</a:t>
            </a:r>
          </a:p>
        </p:txBody>
      </p:sp>
      <p:sp>
        <p:nvSpPr>
          <p:cNvPr id="120836" name="Oval 4"/>
          <p:cNvSpPr>
            <a:spLocks noChangeArrowheads="1"/>
          </p:cNvSpPr>
          <p:nvPr/>
        </p:nvSpPr>
        <p:spPr bwMode="auto">
          <a:xfrm>
            <a:off x="5105400" y="3886200"/>
            <a:ext cx="2590800" cy="1295400"/>
          </a:xfrm>
          <a:prstGeom prst="ellipse">
            <a:avLst/>
          </a:prstGeom>
          <a:noFill/>
          <a:ln w="38100">
            <a:solidFill>
              <a:srgbClr val="FF0000"/>
            </a:solidFill>
            <a:prstDash val="dash"/>
            <a:round/>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Tree>
    <p:extLst>
      <p:ext uri="{BB962C8B-B14F-4D97-AF65-F5344CB8AC3E}">
        <p14:creationId xmlns:p14="http://schemas.microsoft.com/office/powerpoint/2010/main" xmlns="" val="8916676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0" y="1192213"/>
            <a:ext cx="7543800" cy="5665787"/>
          </a:xfrm>
          <a:prstGeom prst="rect">
            <a:avLst/>
          </a:prstGeom>
          <a:noFill/>
          <a:extLst>
            <a:ext uri="{909E8E84-426E-40dd-AFC4-6F175D3DCCD1}">
              <a14:hiddenFill xmlns:a14="http://schemas.microsoft.com/office/drawing/2010/main" xmlns="">
                <a:solidFill>
                  <a:srgbClr val="FFFFFF"/>
                </a:solidFill>
              </a14:hiddenFill>
            </a:ext>
          </a:extLst>
        </p:spPr>
      </p:pic>
      <p:sp>
        <p:nvSpPr>
          <p:cNvPr id="122883" name="Rectangle 3"/>
          <p:cNvSpPr>
            <a:spLocks noGrp="1" noChangeArrowheads="1"/>
          </p:cNvSpPr>
          <p:nvPr>
            <p:ph type="title"/>
          </p:nvPr>
        </p:nvSpPr>
        <p:spPr>
          <a:xfrm>
            <a:off x="0" y="228600"/>
            <a:ext cx="9144000" cy="914400"/>
          </a:xfrm>
          <a:solidFill>
            <a:srgbClr val="808000"/>
          </a:solidFill>
        </p:spPr>
        <p:txBody>
          <a:bodyPr/>
          <a:lstStyle/>
          <a:p>
            <a:r>
              <a:rPr lang="en-US" sz="3600" b="1"/>
              <a:t>Passive (Rifted) Continental Margins</a:t>
            </a:r>
            <a:r>
              <a:rPr lang="en-US"/>
              <a:t> </a:t>
            </a:r>
          </a:p>
        </p:txBody>
      </p:sp>
    </p:spTree>
    <p:extLst>
      <p:ext uri="{BB962C8B-B14F-4D97-AF65-F5344CB8AC3E}">
        <p14:creationId xmlns:p14="http://schemas.microsoft.com/office/powerpoint/2010/main" xmlns="" val="226107301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01105093409-68130994.jpg"/>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05366" y="3354322"/>
            <a:ext cx="6996323" cy="3232301"/>
          </a:xfrm>
          <a:prstGeom prst="rect">
            <a:avLst/>
          </a:prstGeom>
          <a:ln w="76200" cmpd="sng">
            <a:solidFill>
              <a:srgbClr val="FFFF00"/>
            </a:solidFill>
          </a:ln>
          <a:effectLst/>
        </p:spPr>
      </p:pic>
      <p:sp>
        <p:nvSpPr>
          <p:cNvPr id="6" name="Rectangle 5"/>
          <p:cNvSpPr/>
          <p:nvPr/>
        </p:nvSpPr>
        <p:spPr>
          <a:xfrm>
            <a:off x="5679349" y="1850898"/>
            <a:ext cx="1417389" cy="533733"/>
          </a:xfrm>
          <a:prstGeom prst="rect">
            <a:avLst/>
          </a:prstGeom>
          <a:noFill/>
          <a:ln w="7620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6203378" y="1748433"/>
            <a:ext cx="184666" cy="369332"/>
          </a:xfrm>
          <a:prstGeom prst="rect">
            <a:avLst/>
          </a:prstGeom>
          <a:noFill/>
        </p:spPr>
        <p:txBody>
          <a:bodyPr wrap="none" rtlCol="0">
            <a:spAutoFit/>
          </a:bodyPr>
          <a:lstStyle/>
          <a:p>
            <a:endParaRPr lang="en-US" dirty="0"/>
          </a:p>
        </p:txBody>
      </p:sp>
      <p:pic>
        <p:nvPicPr>
          <p:cNvPr id="9" name="Picture 8" descr="margin-types_sm.gif"/>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9112" y="97747"/>
            <a:ext cx="8707006" cy="3012624"/>
          </a:xfrm>
          <a:prstGeom prst="rect">
            <a:avLst/>
          </a:prstGeom>
        </p:spPr>
      </p:pic>
      <p:sp>
        <p:nvSpPr>
          <p:cNvPr id="10" name="TextBox 9"/>
          <p:cNvSpPr txBox="1"/>
          <p:nvPr/>
        </p:nvSpPr>
        <p:spPr>
          <a:xfrm>
            <a:off x="8577965" y="4601141"/>
            <a:ext cx="184666" cy="369332"/>
          </a:xfrm>
          <a:prstGeom prst="rect">
            <a:avLst/>
          </a:prstGeom>
          <a:noFill/>
        </p:spPr>
        <p:txBody>
          <a:bodyPr wrap="none" rtlCol="0">
            <a:spAutoFit/>
          </a:bodyPr>
          <a:lstStyle/>
          <a:p>
            <a:endParaRPr lang="en-US" dirty="0"/>
          </a:p>
        </p:txBody>
      </p:sp>
      <p:sp>
        <p:nvSpPr>
          <p:cNvPr id="11" name="Rectangle 10"/>
          <p:cNvSpPr/>
          <p:nvPr/>
        </p:nvSpPr>
        <p:spPr>
          <a:xfrm>
            <a:off x="5853633" y="1850898"/>
            <a:ext cx="1448056" cy="670527"/>
          </a:xfrm>
          <a:prstGeom prst="rect">
            <a:avLst/>
          </a:prstGeom>
          <a:noFill/>
          <a:ln w="57150" cmpd="sng">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41782" y="1159487"/>
            <a:ext cx="8504335" cy="369332"/>
          </a:xfrm>
          <a:prstGeom prst="rect">
            <a:avLst/>
          </a:prstGeom>
          <a:noFill/>
        </p:spPr>
        <p:txBody>
          <a:bodyPr wrap="square" rtlCol="0">
            <a:spAutoFit/>
          </a:bodyPr>
          <a:lstStyle/>
          <a:p>
            <a:r>
              <a:rPr lang="en-US" b="1" dirty="0" smtClean="0"/>
              <a:t>        </a:t>
            </a:r>
            <a:r>
              <a:rPr lang="en-US" b="1" dirty="0" smtClean="0">
                <a:solidFill>
                  <a:srgbClr val="0000FF"/>
                </a:solidFill>
              </a:rPr>
              <a:t> LEADING EDGE                                                                  TRAILING EDGE    </a:t>
            </a:r>
            <a:endParaRPr lang="en-US" b="1" dirty="0">
              <a:solidFill>
                <a:srgbClr val="0000FF"/>
              </a:solidFill>
            </a:endParaRPr>
          </a:p>
        </p:txBody>
      </p:sp>
      <p:cxnSp>
        <p:nvCxnSpPr>
          <p:cNvPr id="14" name="Straight Connector 13"/>
          <p:cNvCxnSpPr/>
          <p:nvPr/>
        </p:nvCxnSpPr>
        <p:spPr>
          <a:xfrm flipH="1">
            <a:off x="305366" y="2521425"/>
            <a:ext cx="5548267" cy="832897"/>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7301689" y="2521425"/>
            <a:ext cx="0" cy="832897"/>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2488738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ctrTitle"/>
          </p:nvPr>
        </p:nvSpPr>
        <p:spPr>
          <a:xfrm>
            <a:off x="685800" y="2286000"/>
            <a:ext cx="7772400" cy="1143000"/>
          </a:xfrm>
        </p:spPr>
        <p:txBody>
          <a:bodyPr/>
          <a:lstStyle/>
          <a:p>
            <a:endParaRPr lang="en-US"/>
          </a:p>
        </p:txBody>
      </p:sp>
      <p:pic>
        <p:nvPicPr>
          <p:cNvPr id="12697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47800"/>
            <a:ext cx="9144000" cy="4056063"/>
          </a:xfrm>
          <a:prstGeom prst="rect">
            <a:avLst/>
          </a:prstGeom>
          <a:noFill/>
          <a:extLst>
            <a:ext uri="{909E8E84-426E-40dd-AFC4-6F175D3DCCD1}">
              <a14:hiddenFill xmlns:a14="http://schemas.microsoft.com/office/drawing/2010/main" xmlns="">
                <a:solidFill>
                  <a:srgbClr val="FFFFFF"/>
                </a:solidFill>
              </a14:hiddenFill>
            </a:ext>
          </a:extLst>
        </p:spPr>
      </p:pic>
      <p:sp>
        <p:nvSpPr>
          <p:cNvPr id="126980" name="Line 4"/>
          <p:cNvSpPr>
            <a:spLocks noChangeShapeType="1"/>
          </p:cNvSpPr>
          <p:nvPr/>
        </p:nvSpPr>
        <p:spPr bwMode="auto">
          <a:xfrm>
            <a:off x="838200" y="533400"/>
            <a:ext cx="914400" cy="1600200"/>
          </a:xfrm>
          <a:prstGeom prst="line">
            <a:avLst/>
          </a:prstGeom>
          <a:noFill/>
          <a:ln w="76200">
            <a:solidFill>
              <a:srgbClr val="FF008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981" name="Line 5"/>
          <p:cNvSpPr>
            <a:spLocks noChangeShapeType="1"/>
          </p:cNvSpPr>
          <p:nvPr/>
        </p:nvSpPr>
        <p:spPr bwMode="auto">
          <a:xfrm>
            <a:off x="8153400" y="304800"/>
            <a:ext cx="0" cy="17526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982" name="Line 6"/>
          <p:cNvSpPr>
            <a:spLocks noChangeShapeType="1"/>
          </p:cNvSpPr>
          <p:nvPr/>
        </p:nvSpPr>
        <p:spPr bwMode="auto">
          <a:xfrm>
            <a:off x="1676400" y="914400"/>
            <a:ext cx="6400800" cy="0"/>
          </a:xfrm>
          <a:prstGeom prst="line">
            <a:avLst/>
          </a:prstGeom>
          <a:noFill/>
          <a:ln w="76200">
            <a:solidFill>
              <a:schemeClr val="tx1"/>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6983" name="Line 7"/>
          <p:cNvSpPr>
            <a:spLocks noChangeShapeType="1"/>
          </p:cNvSpPr>
          <p:nvPr/>
        </p:nvSpPr>
        <p:spPr bwMode="auto">
          <a:xfrm>
            <a:off x="7543800" y="1447800"/>
            <a:ext cx="1219200" cy="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6984" name="Line 8"/>
          <p:cNvSpPr>
            <a:spLocks noChangeShapeType="1"/>
          </p:cNvSpPr>
          <p:nvPr/>
        </p:nvSpPr>
        <p:spPr bwMode="auto">
          <a:xfrm rot="3405176">
            <a:off x="723900" y="1485900"/>
            <a:ext cx="685800" cy="0"/>
          </a:xfrm>
          <a:prstGeom prst="line">
            <a:avLst/>
          </a:prstGeom>
          <a:noFill/>
          <a:ln w="76200">
            <a:solidFill>
              <a:srgbClr val="FF0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6985" name="Line 9"/>
          <p:cNvSpPr>
            <a:spLocks noChangeShapeType="1"/>
          </p:cNvSpPr>
          <p:nvPr/>
        </p:nvSpPr>
        <p:spPr bwMode="auto">
          <a:xfrm rot="-7340696">
            <a:off x="1181100" y="1181100"/>
            <a:ext cx="685800" cy="0"/>
          </a:xfrm>
          <a:prstGeom prst="line">
            <a:avLst/>
          </a:prstGeom>
          <a:noFill/>
          <a:ln w="76200">
            <a:solidFill>
              <a:srgbClr val="FF0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6986" name="Text Box 10"/>
          <p:cNvSpPr txBox="1">
            <a:spLocks noChangeArrowheads="1"/>
          </p:cNvSpPr>
          <p:nvPr/>
        </p:nvSpPr>
        <p:spPr bwMode="auto">
          <a:xfrm>
            <a:off x="304800" y="5457825"/>
            <a:ext cx="8534400" cy="1003300"/>
          </a:xfrm>
          <a:prstGeom prst="rect">
            <a:avLst/>
          </a:prstGeom>
          <a:solidFill>
            <a:srgbClr val="FFFF00"/>
          </a:solidFill>
          <a:ln w="57150">
            <a:solidFill>
              <a:schemeClr val="tx1"/>
            </a:solidFill>
            <a:miter lim="800000"/>
            <a:headEnd/>
            <a:tailEnd/>
          </a:ln>
        </p:spPr>
        <p:txBody>
          <a:bodyPr>
            <a:spAutoFit/>
          </a:bodyPr>
          <a:lstStyle/>
          <a:p>
            <a:pPr algn="ctr"/>
            <a:r>
              <a:rPr lang="en-US" sz="2800" b="1">
                <a:latin typeface="Arial" charset="0"/>
              </a:rPr>
              <a:t>passive margin sedimentary strata = </a:t>
            </a:r>
          </a:p>
          <a:p>
            <a:pPr algn="ctr"/>
            <a:r>
              <a:rPr lang="ja-JP" altLang="en-US" sz="2800" b="1">
                <a:latin typeface="Arial" charset="0"/>
              </a:rPr>
              <a:t>“</a:t>
            </a:r>
            <a:r>
              <a:rPr lang="en-US" sz="2800" b="1">
                <a:latin typeface="Arial" charset="0"/>
              </a:rPr>
              <a:t>continental terrace wedges</a:t>
            </a:r>
            <a:r>
              <a:rPr lang="ja-JP" altLang="en-US" sz="2800" b="1">
                <a:latin typeface="Arial" charset="0"/>
              </a:rPr>
              <a:t>”</a:t>
            </a:r>
            <a:r>
              <a:rPr lang="en-US" sz="2800" b="1">
                <a:latin typeface="Arial" charset="0"/>
              </a:rPr>
              <a:t> or </a:t>
            </a:r>
            <a:r>
              <a:rPr lang="ja-JP" altLang="en-US" sz="2800" b="1">
                <a:latin typeface="Arial" charset="0"/>
              </a:rPr>
              <a:t>“</a:t>
            </a:r>
            <a:r>
              <a:rPr lang="en-US" sz="2800" b="1">
                <a:latin typeface="Arial" charset="0"/>
              </a:rPr>
              <a:t>miogeoclines</a:t>
            </a:r>
            <a:r>
              <a:rPr lang="ja-JP" altLang="en-US" sz="2800" b="1">
                <a:latin typeface="Arial" charset="0"/>
              </a:rPr>
              <a:t>”</a:t>
            </a:r>
            <a:endParaRPr lang="en-US" sz="2800" b="1">
              <a:latin typeface="Arial" charset="0"/>
            </a:endParaRPr>
          </a:p>
        </p:txBody>
      </p:sp>
      <p:sp>
        <p:nvSpPr>
          <p:cNvPr id="126987" name="Line 11"/>
          <p:cNvSpPr>
            <a:spLocks noChangeShapeType="1"/>
          </p:cNvSpPr>
          <p:nvPr/>
        </p:nvSpPr>
        <p:spPr bwMode="auto">
          <a:xfrm flipV="1">
            <a:off x="3352800" y="3124200"/>
            <a:ext cx="3200400" cy="236220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26988" name="Line 12"/>
          <p:cNvSpPr>
            <a:spLocks noChangeShapeType="1"/>
          </p:cNvSpPr>
          <p:nvPr/>
        </p:nvSpPr>
        <p:spPr bwMode="auto">
          <a:xfrm>
            <a:off x="8305800" y="304800"/>
            <a:ext cx="0" cy="17526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261507943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ctrTitle"/>
          </p:nvPr>
        </p:nvSpPr>
        <p:spPr>
          <a:xfrm>
            <a:off x="685800" y="2286000"/>
            <a:ext cx="7772400" cy="1143000"/>
          </a:xfrm>
        </p:spPr>
        <p:txBody>
          <a:bodyPr/>
          <a:lstStyle/>
          <a:p>
            <a:endParaRPr lang="en-US"/>
          </a:p>
        </p:txBody>
      </p:sp>
      <p:sp>
        <p:nvSpPr>
          <p:cNvPr id="185347" name="Rectangle 3"/>
          <p:cNvSpPr>
            <a:spLocks noGrp="1" noChangeArrowheads="1"/>
          </p:cNvSpPr>
          <p:nvPr>
            <p:ph type="subTitle" idx="1"/>
          </p:nvPr>
        </p:nvSpPr>
        <p:spPr/>
        <p:txBody>
          <a:bodyPr/>
          <a:lstStyle/>
          <a:p>
            <a:endParaRPr lang="en-US"/>
          </a:p>
        </p:txBody>
      </p:sp>
      <p:pic>
        <p:nvPicPr>
          <p:cNvPr id="185348"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762000"/>
            <a:ext cx="7848600" cy="7781925"/>
          </a:xfrm>
          <a:prstGeom prst="rect">
            <a:avLst/>
          </a:prstGeom>
          <a:noFill/>
          <a:extLst>
            <a:ext uri="{909E8E84-426E-40dd-AFC4-6F175D3DCCD1}">
              <a14:hiddenFill xmlns:a14="http://schemas.microsoft.com/office/drawing/2010/main" xmlns="">
                <a:solidFill>
                  <a:srgbClr val="FFFFFF"/>
                </a:solidFill>
              </a14:hiddenFill>
            </a:ext>
          </a:extLst>
        </p:spPr>
      </p:pic>
      <p:sp>
        <p:nvSpPr>
          <p:cNvPr id="185349" name="Text Box 5"/>
          <p:cNvSpPr txBox="1">
            <a:spLocks noChangeArrowheads="1"/>
          </p:cNvSpPr>
          <p:nvPr/>
        </p:nvSpPr>
        <p:spPr bwMode="auto">
          <a:xfrm>
            <a:off x="4495800" y="6248400"/>
            <a:ext cx="4191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3200" b="1">
                <a:latin typeface="Times" charset="0"/>
              </a:rPr>
              <a:t>Marshall Kay, 195l</a:t>
            </a:r>
          </a:p>
        </p:txBody>
      </p:sp>
      <p:sp>
        <p:nvSpPr>
          <p:cNvPr id="185350" name="WordArt 6"/>
          <p:cNvSpPr>
            <a:spLocks noChangeArrowheads="1" noChangeShapeType="1" noTextEdit="1"/>
          </p:cNvSpPr>
          <p:nvPr/>
        </p:nvSpPr>
        <p:spPr bwMode="auto">
          <a:xfrm>
            <a:off x="2743200" y="1828800"/>
            <a:ext cx="47244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55556"/>
              </a:avLst>
            </a:prstTxWarp>
          </a:bodyPr>
          <a:lstStyle/>
          <a:p>
            <a:pPr algn="ctr"/>
            <a:r>
              <a:rPr lang="en-US" sz="3600" kern="10">
                <a:ln w="9525">
                  <a:solidFill>
                    <a:srgbClr val="000000"/>
                  </a:solidFill>
                  <a:round/>
                  <a:headEnd/>
                  <a:tailEnd/>
                </a:ln>
                <a:solidFill>
                  <a:srgbClr val="000000"/>
                </a:solidFill>
                <a:latin typeface="Arial Black"/>
                <a:ea typeface="Arial Black"/>
                <a:cs typeface="Arial Black"/>
              </a:rPr>
              <a:t>GEOSYNCLINES</a:t>
            </a:r>
          </a:p>
        </p:txBody>
      </p:sp>
    </p:spTree>
    <p:extLst>
      <p:ext uri="{BB962C8B-B14F-4D97-AF65-F5344CB8AC3E}">
        <p14:creationId xmlns:p14="http://schemas.microsoft.com/office/powerpoint/2010/main" xmlns="" val="348832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3"/>
          <p:cNvSpPr txBox="1">
            <a:spLocks noChangeArrowheads="1"/>
          </p:cNvSpPr>
          <p:nvPr/>
        </p:nvSpPr>
        <p:spPr bwMode="auto">
          <a:xfrm>
            <a:off x="762000" y="1371600"/>
            <a:ext cx="7620000" cy="38164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just"/>
            <a:r>
              <a:rPr lang="en-US" sz="2800" b="1" dirty="0">
                <a:latin typeface="Arial" pitchFamily="34" charset="0"/>
                <a:cs typeface="Arial" pitchFamily="34" charset="0"/>
              </a:rPr>
              <a:t>As </a:t>
            </a:r>
            <a:r>
              <a:rPr lang="en-US" sz="2800" b="1" dirty="0" err="1">
                <a:latin typeface="Arial" pitchFamily="34" charset="0"/>
                <a:cs typeface="Arial" pitchFamily="34" charset="0"/>
              </a:rPr>
              <a:t>Rodinia</a:t>
            </a:r>
            <a:r>
              <a:rPr lang="en-US" sz="2800" b="1" dirty="0">
                <a:latin typeface="Arial" pitchFamily="34" charset="0"/>
                <a:cs typeface="Arial" pitchFamily="34" charset="0"/>
              </a:rPr>
              <a:t> was being rifted apart at ca 750 Ma — along what is now the western margin of North America — some of its fragments were coming together 100 million years later in a </a:t>
            </a:r>
            <a:r>
              <a:rPr lang="en-US" sz="2800" b="1" dirty="0" err="1">
                <a:latin typeface="Arial" pitchFamily="34" charset="0"/>
                <a:cs typeface="Arial" pitchFamily="34" charset="0"/>
              </a:rPr>
              <a:t>collisional</a:t>
            </a:r>
            <a:r>
              <a:rPr lang="en-US" sz="2800" b="1" dirty="0">
                <a:latin typeface="Arial" pitchFamily="34" charset="0"/>
                <a:cs typeface="Arial" pitchFamily="34" charset="0"/>
              </a:rPr>
              <a:t> belt across what is now eastern Africa.  </a:t>
            </a:r>
            <a:endParaRPr lang="en-US" sz="2800" b="1" dirty="0" smtClean="0">
              <a:latin typeface="Arial" pitchFamily="34" charset="0"/>
              <a:cs typeface="Arial" pitchFamily="34" charset="0"/>
            </a:endParaRPr>
          </a:p>
          <a:p>
            <a:pPr algn="just"/>
            <a:endParaRPr lang="en-US" sz="1600" b="1" dirty="0" smtClean="0">
              <a:latin typeface="Arial" pitchFamily="34" charset="0"/>
              <a:cs typeface="Arial" pitchFamily="34" charset="0"/>
            </a:endParaRPr>
          </a:p>
          <a:p>
            <a:pPr algn="just"/>
            <a:r>
              <a:rPr lang="en-US" sz="2800" b="1" dirty="0" smtClean="0">
                <a:latin typeface="Arial" pitchFamily="34" charset="0"/>
                <a:cs typeface="Arial" pitchFamily="34" charset="0"/>
              </a:rPr>
              <a:t>Therefore</a:t>
            </a:r>
            <a:r>
              <a:rPr lang="en-US" sz="2800" b="1" dirty="0">
                <a:latin typeface="Arial" pitchFamily="34" charset="0"/>
                <a:cs typeface="Arial" pitchFamily="34" charset="0"/>
              </a:rPr>
              <a:t>, </a:t>
            </a:r>
            <a:r>
              <a:rPr lang="en-US" sz="2800" b="1" dirty="0" err="1">
                <a:latin typeface="Arial" pitchFamily="34" charset="0"/>
                <a:cs typeface="Arial" pitchFamily="34" charset="0"/>
              </a:rPr>
              <a:t>Pangea</a:t>
            </a:r>
            <a:r>
              <a:rPr lang="en-US" sz="2800" b="1" dirty="0">
                <a:latin typeface="Arial" pitchFamily="34" charset="0"/>
                <a:cs typeface="Arial" pitchFamily="34" charset="0"/>
              </a:rPr>
              <a:t> was already starting to form while </a:t>
            </a:r>
            <a:r>
              <a:rPr lang="en-US" sz="2800" b="1" dirty="0" err="1">
                <a:latin typeface="Arial" pitchFamily="34" charset="0"/>
                <a:cs typeface="Arial" pitchFamily="34" charset="0"/>
              </a:rPr>
              <a:t>Rodinia</a:t>
            </a:r>
            <a:r>
              <a:rPr lang="en-US" sz="2800" b="1" dirty="0">
                <a:latin typeface="Arial" pitchFamily="34" charset="0"/>
                <a:cs typeface="Arial" pitchFamily="34" charset="0"/>
              </a:rPr>
              <a:t> was breaking up!</a:t>
            </a:r>
          </a:p>
        </p:txBody>
      </p:sp>
    </p:spTree>
    <p:extLst>
      <p:ext uri="{BB962C8B-B14F-4D97-AF65-F5344CB8AC3E}">
        <p14:creationId xmlns:p14="http://schemas.microsoft.com/office/powerpoint/2010/main" xmlns="" val="321284793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a:xfrm>
            <a:off x="0" y="257660"/>
            <a:ext cx="9144000" cy="1987694"/>
          </a:xfrm>
        </p:spPr>
        <p:txBody>
          <a:bodyPr>
            <a:noAutofit/>
          </a:bodyPr>
          <a:lstStyle/>
          <a:p>
            <a:r>
              <a:rPr lang="en-US" sz="4000" b="1" dirty="0" smtClean="0">
                <a:solidFill>
                  <a:srgbClr val="0000FF"/>
                </a:solidFill>
              </a:rPr>
              <a:t>“GEOSYNCLINES” — A common geologic or tectonic term in the earth science literature that no longer has significance and should be abandoned.</a:t>
            </a:r>
            <a:endParaRPr lang="en-US" sz="4000" dirty="0">
              <a:solidFill>
                <a:srgbClr val="0000FF"/>
              </a:solidFill>
            </a:endParaRPr>
          </a:p>
        </p:txBody>
      </p:sp>
      <p:sp>
        <p:nvSpPr>
          <p:cNvPr id="202755" name="Rectangle 3"/>
          <p:cNvSpPr>
            <a:spLocks noGrp="1" noChangeArrowheads="1"/>
          </p:cNvSpPr>
          <p:nvPr>
            <p:ph type="body" idx="1"/>
          </p:nvPr>
        </p:nvSpPr>
        <p:spPr>
          <a:xfrm>
            <a:off x="0" y="2785505"/>
            <a:ext cx="9144000" cy="4495800"/>
          </a:xfrm>
          <a:solidFill>
            <a:srgbClr val="CCCCCC"/>
          </a:solidFill>
          <a:ln/>
          <a:extLst>
            <a:ext uri="{91240B29-F687-4f45-9708-019B960494DF}">
              <a14:hiddenLine xmlns:a14="http://schemas.microsoft.com/office/drawing/2010/main" xmlns="" w="9525">
                <a:solidFill>
                  <a:srgbClr val="FFFF00"/>
                </a:solidFill>
                <a:miter lim="800000"/>
                <a:headEnd/>
                <a:tailEnd/>
              </a14:hiddenLine>
            </a:ext>
          </a:extLst>
        </p:spPr>
        <p:txBody>
          <a:bodyPr/>
          <a:lstStyle/>
          <a:p>
            <a:r>
              <a:rPr lang="en-US" sz="2800" b="1" dirty="0" smtClean="0"/>
              <a:t>Most mountain belts (Andes, Appalachians, </a:t>
            </a:r>
            <a:r>
              <a:rPr lang="en-US" sz="2800" b="1" dirty="0" err="1" smtClean="0"/>
              <a:t>Yanshan</a:t>
            </a:r>
            <a:r>
              <a:rPr lang="en-US" sz="2800" b="1" dirty="0" smtClean="0"/>
              <a:t>) contain thick, deformed sequences of marine (ocean-deposited) strata that were deposited in shallow water</a:t>
            </a:r>
            <a:r>
              <a:rPr lang="en-US" sz="2800" dirty="0" smtClean="0"/>
              <a:t>                                          			</a:t>
            </a:r>
            <a:r>
              <a:rPr lang="en-US" sz="3600" b="1" dirty="0" smtClean="0">
                <a:solidFill>
                  <a:srgbClr val="FFFF00"/>
                </a:solidFill>
              </a:rPr>
              <a:t>[Marshall Kay = “</a:t>
            </a:r>
            <a:r>
              <a:rPr lang="en-US" sz="3600" b="1" dirty="0" err="1" smtClean="0">
                <a:solidFill>
                  <a:srgbClr val="FFFF00"/>
                </a:solidFill>
              </a:rPr>
              <a:t>miogeosynclines</a:t>
            </a:r>
            <a:r>
              <a:rPr lang="en-US" sz="3600" b="1" dirty="0" smtClean="0">
                <a:solidFill>
                  <a:srgbClr val="FFFF00"/>
                </a:solidFill>
              </a:rPr>
              <a:t>”]</a:t>
            </a:r>
            <a:endParaRPr lang="en-US" dirty="0" smtClean="0"/>
          </a:p>
          <a:p>
            <a:r>
              <a:rPr lang="en-US" sz="2800" b="1" dirty="0" smtClean="0"/>
              <a:t>Most </a:t>
            </a:r>
            <a:r>
              <a:rPr lang="en-US" sz="2800" b="1" dirty="0"/>
              <a:t>mountain belts also contain deep water marine sedimentary strata, deformed mafic igneous rocks, granitic plutons, metamorphic rocks</a:t>
            </a:r>
            <a:r>
              <a:rPr lang="en-US" sz="2800" dirty="0"/>
              <a:t>             </a:t>
            </a:r>
            <a:r>
              <a:rPr lang="en-US" sz="2800" dirty="0" smtClean="0"/>
              <a:t>                   	 			 </a:t>
            </a:r>
            <a:r>
              <a:rPr lang="en-US" sz="3600" b="1" dirty="0">
                <a:solidFill>
                  <a:srgbClr val="408000"/>
                </a:solidFill>
              </a:rPr>
              <a:t>[Kay </a:t>
            </a:r>
            <a:r>
              <a:rPr lang="en-US" sz="3600" b="1" dirty="0" smtClean="0">
                <a:solidFill>
                  <a:srgbClr val="408000"/>
                </a:solidFill>
              </a:rPr>
              <a:t>= “</a:t>
            </a:r>
            <a:r>
              <a:rPr lang="en-US" sz="3600" b="1" dirty="0" err="1" smtClean="0">
                <a:solidFill>
                  <a:srgbClr val="408000"/>
                </a:solidFill>
              </a:rPr>
              <a:t>eugeosynclines</a:t>
            </a:r>
            <a:r>
              <a:rPr lang="en-US" sz="3600" b="1" dirty="0" smtClean="0">
                <a:solidFill>
                  <a:srgbClr val="408000"/>
                </a:solidFill>
              </a:rPr>
              <a:t>”]</a:t>
            </a:r>
            <a:endParaRPr lang="en-US" sz="3600" b="1" dirty="0">
              <a:solidFill>
                <a:srgbClr val="FF0000"/>
              </a:solidFill>
            </a:endParaRPr>
          </a:p>
        </p:txBody>
      </p:sp>
      <p:sp>
        <p:nvSpPr>
          <p:cNvPr id="2" name="TextBox 1"/>
          <p:cNvSpPr txBox="1"/>
          <p:nvPr/>
        </p:nvSpPr>
        <p:spPr>
          <a:xfrm>
            <a:off x="2319364" y="441709"/>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146149003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ctrTitle"/>
          </p:nvPr>
        </p:nvSpPr>
        <p:spPr>
          <a:xfrm>
            <a:off x="685800" y="2286000"/>
            <a:ext cx="7772400" cy="1143000"/>
          </a:xfrm>
        </p:spPr>
        <p:txBody>
          <a:bodyPr/>
          <a:lstStyle/>
          <a:p>
            <a:endParaRPr lang="en-US"/>
          </a:p>
        </p:txBody>
      </p:sp>
      <p:sp>
        <p:nvSpPr>
          <p:cNvPr id="253955" name="Rectangle 3"/>
          <p:cNvSpPr>
            <a:spLocks noGrp="1" noChangeArrowheads="1"/>
          </p:cNvSpPr>
          <p:nvPr>
            <p:ph type="subTitle" idx="1"/>
          </p:nvPr>
        </p:nvSpPr>
        <p:spPr/>
        <p:txBody>
          <a:bodyPr/>
          <a:lstStyle/>
          <a:p>
            <a:endParaRPr lang="en-US"/>
          </a:p>
        </p:txBody>
      </p:sp>
      <p:pic>
        <p:nvPicPr>
          <p:cNvPr id="25395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762000"/>
            <a:ext cx="7848600" cy="7781925"/>
          </a:xfrm>
          <a:prstGeom prst="rect">
            <a:avLst/>
          </a:prstGeom>
          <a:noFill/>
          <a:extLst>
            <a:ext uri="{909E8E84-426E-40dd-AFC4-6F175D3DCCD1}">
              <a14:hiddenFill xmlns:a14="http://schemas.microsoft.com/office/drawing/2010/main" xmlns="">
                <a:solidFill>
                  <a:srgbClr val="FFFFFF"/>
                </a:solidFill>
              </a14:hiddenFill>
            </a:ext>
          </a:extLst>
        </p:spPr>
      </p:pic>
      <p:sp>
        <p:nvSpPr>
          <p:cNvPr id="253957" name="Text Box 5"/>
          <p:cNvSpPr txBox="1">
            <a:spLocks noChangeArrowheads="1"/>
          </p:cNvSpPr>
          <p:nvPr/>
        </p:nvSpPr>
        <p:spPr bwMode="auto">
          <a:xfrm>
            <a:off x="4495800" y="6248400"/>
            <a:ext cx="4191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3200" b="1">
                <a:latin typeface="Times" charset="0"/>
              </a:rPr>
              <a:t>Marshall Kay, 195l</a:t>
            </a:r>
          </a:p>
        </p:txBody>
      </p:sp>
      <p:sp>
        <p:nvSpPr>
          <p:cNvPr id="253958" name="WordArt 6"/>
          <p:cNvSpPr>
            <a:spLocks noChangeArrowheads="1" noChangeShapeType="1" noTextEdit="1"/>
          </p:cNvSpPr>
          <p:nvPr/>
        </p:nvSpPr>
        <p:spPr bwMode="auto">
          <a:xfrm>
            <a:off x="2438400" y="1752600"/>
            <a:ext cx="5029200" cy="1524000"/>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55556"/>
              </a:avLst>
            </a:prstTxWarp>
          </a:bodyPr>
          <a:lstStyle/>
          <a:p>
            <a:pPr algn="ctr"/>
            <a:r>
              <a:rPr lang="en-US" sz="3600" kern="10" dirty="0">
                <a:ln w="9525">
                  <a:solidFill>
                    <a:srgbClr val="000000"/>
                  </a:solidFill>
                  <a:round/>
                  <a:headEnd/>
                  <a:tailEnd/>
                </a:ln>
                <a:solidFill>
                  <a:srgbClr val="000000"/>
                </a:solidFill>
                <a:latin typeface="Arial Black"/>
                <a:ea typeface="Arial Black"/>
                <a:cs typeface="Arial Black"/>
              </a:rPr>
              <a:t>A MISTAKEN </a:t>
            </a:r>
            <a:r>
              <a:rPr lang="en-US" sz="3600" kern="10" dirty="0" smtClean="0">
                <a:ln w="9525">
                  <a:solidFill>
                    <a:srgbClr val="000000"/>
                  </a:solidFill>
                  <a:round/>
                  <a:headEnd/>
                  <a:tailEnd/>
                </a:ln>
                <a:solidFill>
                  <a:srgbClr val="000000"/>
                </a:solidFill>
                <a:latin typeface="Arial Black"/>
                <a:ea typeface="Arial Black"/>
                <a:cs typeface="Arial Black"/>
              </a:rPr>
              <a:t>IDEA !</a:t>
            </a:r>
            <a:endParaRPr lang="en-US" sz="3600" kern="10" dirty="0">
              <a:ln w="9525">
                <a:solidFill>
                  <a:srgbClr val="000000"/>
                </a:solidFill>
                <a:round/>
                <a:headEnd/>
                <a:tailEnd/>
              </a:ln>
              <a:solidFill>
                <a:srgbClr val="000000"/>
              </a:solidFill>
              <a:latin typeface="Arial Black"/>
              <a:ea typeface="Arial Black"/>
              <a:cs typeface="Arial Black"/>
            </a:endParaRPr>
          </a:p>
        </p:txBody>
      </p:sp>
    </p:spTree>
    <p:extLst>
      <p:ext uri="{BB962C8B-B14F-4D97-AF65-F5344CB8AC3E}">
        <p14:creationId xmlns:p14="http://schemas.microsoft.com/office/powerpoint/2010/main" xmlns="" val="227610379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685800" y="2286000"/>
            <a:ext cx="7772400" cy="1143000"/>
          </a:xfrm>
        </p:spPr>
        <p:txBody>
          <a:bodyPr/>
          <a:lstStyle/>
          <a:p>
            <a:endParaRPr lang="en-US" dirty="0"/>
          </a:p>
        </p:txBody>
      </p:sp>
      <p:sp>
        <p:nvSpPr>
          <p:cNvPr id="204803" name="Rectangle 3"/>
          <p:cNvSpPr>
            <a:spLocks noGrp="1" noChangeArrowheads="1"/>
          </p:cNvSpPr>
          <p:nvPr>
            <p:ph type="subTitle" idx="1"/>
          </p:nvPr>
        </p:nvSpPr>
        <p:spPr/>
        <p:txBody>
          <a:bodyPr/>
          <a:lstStyle/>
          <a:p>
            <a:endParaRPr lang="en-US"/>
          </a:p>
        </p:txBody>
      </p:sp>
      <p:pic>
        <p:nvPicPr>
          <p:cNvPr id="20480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5800" y="-762000"/>
            <a:ext cx="7848600" cy="7781925"/>
          </a:xfrm>
          <a:prstGeom prst="rect">
            <a:avLst/>
          </a:prstGeom>
          <a:noFill/>
          <a:extLst>
            <a:ext uri="{909E8E84-426E-40dd-AFC4-6F175D3DCCD1}">
              <a14:hiddenFill xmlns:a14="http://schemas.microsoft.com/office/drawing/2010/main" xmlns="">
                <a:solidFill>
                  <a:srgbClr val="FFFFFF"/>
                </a:solidFill>
              </a14:hiddenFill>
            </a:ext>
          </a:extLst>
        </p:spPr>
      </p:pic>
      <p:sp>
        <p:nvSpPr>
          <p:cNvPr id="204805" name="Text Box 5"/>
          <p:cNvSpPr txBox="1">
            <a:spLocks noChangeArrowheads="1"/>
          </p:cNvSpPr>
          <p:nvPr/>
        </p:nvSpPr>
        <p:spPr bwMode="auto">
          <a:xfrm>
            <a:off x="4495800" y="6248400"/>
            <a:ext cx="41910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3200" b="1">
                <a:latin typeface="Times" charset="0"/>
              </a:rPr>
              <a:t>Marshall Kay, 195l</a:t>
            </a:r>
          </a:p>
        </p:txBody>
      </p:sp>
      <p:sp>
        <p:nvSpPr>
          <p:cNvPr id="204807" name="WordArt 7"/>
          <p:cNvSpPr>
            <a:spLocks noChangeArrowheads="1" noChangeShapeType="1" noTextEdit="1"/>
          </p:cNvSpPr>
          <p:nvPr/>
        </p:nvSpPr>
        <p:spPr bwMode="auto">
          <a:xfrm>
            <a:off x="2743200" y="609600"/>
            <a:ext cx="4368800" cy="4371975"/>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55556"/>
              </a:avLst>
            </a:prstTxWarp>
          </a:bodyPr>
          <a:lstStyle/>
          <a:p>
            <a:pPr algn="ctr"/>
            <a:r>
              <a:rPr lang="en-US" sz="3600" kern="10" dirty="0" err="1">
                <a:ln w="9525">
                  <a:solidFill>
                    <a:srgbClr val="000000"/>
                  </a:solidFill>
                  <a:round/>
                  <a:headEnd/>
                  <a:tailEnd/>
                </a:ln>
                <a:solidFill>
                  <a:srgbClr val="008040"/>
                </a:solidFill>
                <a:latin typeface="Arial Black"/>
                <a:ea typeface="Arial Black"/>
                <a:cs typeface="Arial Black"/>
              </a:rPr>
              <a:t>eugeosynclines</a:t>
            </a:r>
            <a:r>
              <a:rPr lang="en-US" sz="3600" kern="10" dirty="0">
                <a:ln w="9525">
                  <a:solidFill>
                    <a:srgbClr val="000000"/>
                  </a:solidFill>
                  <a:round/>
                  <a:headEnd/>
                  <a:tailEnd/>
                </a:ln>
                <a:solidFill>
                  <a:srgbClr val="000000"/>
                </a:solidFill>
                <a:latin typeface="Arial Black"/>
                <a:ea typeface="Arial Black"/>
                <a:cs typeface="Arial Black"/>
              </a:rPr>
              <a:t> +</a:t>
            </a:r>
          </a:p>
          <a:p>
            <a:pPr algn="ctr"/>
            <a:r>
              <a:rPr lang="en-US" sz="3600" kern="10" dirty="0" err="1">
                <a:ln w="9525">
                  <a:solidFill>
                    <a:srgbClr val="000000"/>
                  </a:solidFill>
                  <a:round/>
                  <a:headEnd/>
                  <a:tailEnd/>
                </a:ln>
                <a:solidFill>
                  <a:srgbClr val="FFFF00"/>
                </a:solidFill>
                <a:latin typeface="Arial Black"/>
                <a:ea typeface="Arial Black"/>
                <a:cs typeface="Arial Black"/>
              </a:rPr>
              <a:t>miogeosyncline</a:t>
            </a:r>
            <a:r>
              <a:rPr lang="en-US" sz="3600" kern="10" dirty="0">
                <a:ln w="9525">
                  <a:solidFill>
                    <a:srgbClr val="000000"/>
                  </a:solidFill>
                  <a:round/>
                  <a:headEnd/>
                  <a:tailEnd/>
                </a:ln>
                <a:solidFill>
                  <a:srgbClr val="000000"/>
                </a:solidFill>
                <a:latin typeface="Arial Black"/>
                <a:ea typeface="Arial Black"/>
                <a:cs typeface="Arial Black"/>
              </a:rPr>
              <a:t> =</a:t>
            </a:r>
          </a:p>
          <a:p>
            <a:pPr algn="ctr"/>
            <a:r>
              <a:rPr lang="en-US" sz="3600" kern="10" dirty="0">
                <a:ln w="9525">
                  <a:solidFill>
                    <a:srgbClr val="000000"/>
                  </a:solidFill>
                  <a:round/>
                  <a:headEnd/>
                  <a:tailEnd/>
                </a:ln>
                <a:solidFill>
                  <a:srgbClr val="000000"/>
                </a:solidFill>
                <a:latin typeface="Arial Black"/>
                <a:ea typeface="Arial Black"/>
                <a:cs typeface="Arial Black"/>
              </a:rPr>
              <a:t>     geosyncline</a:t>
            </a:r>
          </a:p>
        </p:txBody>
      </p:sp>
    </p:spTree>
    <p:extLst>
      <p:ext uri="{BB962C8B-B14F-4D97-AF65-F5344CB8AC3E}">
        <p14:creationId xmlns:p14="http://schemas.microsoft.com/office/powerpoint/2010/main" xmlns="" val="332435285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idx="4294967295"/>
          </p:nvPr>
        </p:nvSpPr>
        <p:spPr>
          <a:xfrm>
            <a:off x="381000" y="457200"/>
            <a:ext cx="8305800" cy="1600200"/>
          </a:xfrm>
          <a:solidFill>
            <a:schemeClr val="accent1"/>
          </a:solidFill>
          <a:ln>
            <a:solidFill>
              <a:schemeClr val="tx1"/>
            </a:solidFill>
            <a:miter lim="800000"/>
            <a:headEnd/>
            <a:tailEnd/>
          </a:ln>
        </p:spPr>
        <p:txBody>
          <a:bodyPr/>
          <a:lstStyle/>
          <a:p>
            <a:r>
              <a:rPr lang="en-US" dirty="0"/>
              <a:t>Kay</a:t>
            </a:r>
            <a:r>
              <a:rPr lang="ja-JP" altLang="en-US" dirty="0"/>
              <a:t>’</a:t>
            </a:r>
            <a:r>
              <a:rPr lang="en-US" dirty="0"/>
              <a:t>s Ordovician reconstruction of the Appalachian </a:t>
            </a:r>
            <a:r>
              <a:rPr lang="en-US" dirty="0" smtClean="0"/>
              <a:t>“geosyncline”</a:t>
            </a:r>
            <a:endParaRPr lang="en-US" dirty="0"/>
          </a:p>
        </p:txBody>
      </p:sp>
      <p:pic>
        <p:nvPicPr>
          <p:cNvPr id="18739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1000" y="2362200"/>
            <a:ext cx="8305800" cy="3173413"/>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87397" name="Text Box 5"/>
          <p:cNvSpPr txBox="1">
            <a:spLocks noChangeArrowheads="1"/>
          </p:cNvSpPr>
          <p:nvPr/>
        </p:nvSpPr>
        <p:spPr bwMode="auto">
          <a:xfrm>
            <a:off x="533400" y="2514600"/>
            <a:ext cx="2438400" cy="118745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b="1">
                <a:latin typeface="Arial" charset="0"/>
              </a:rPr>
              <a:t>North American</a:t>
            </a:r>
          </a:p>
          <a:p>
            <a:pPr algn="ctr"/>
            <a:r>
              <a:rPr lang="en-US" b="1">
                <a:latin typeface="Arial" charset="0"/>
              </a:rPr>
              <a:t>craton</a:t>
            </a:r>
          </a:p>
        </p:txBody>
      </p:sp>
      <p:sp>
        <p:nvSpPr>
          <p:cNvPr id="187398" name="Text Box 6"/>
          <p:cNvSpPr txBox="1">
            <a:spLocks noChangeArrowheads="1"/>
          </p:cNvSpPr>
          <p:nvPr/>
        </p:nvSpPr>
        <p:spPr bwMode="auto">
          <a:xfrm>
            <a:off x="2819400" y="3087688"/>
            <a:ext cx="5562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b="1">
                <a:latin typeface="Arial" charset="0"/>
              </a:rPr>
              <a:t>Miogeosyncline          Eugeosyncline   </a:t>
            </a:r>
          </a:p>
        </p:txBody>
      </p:sp>
      <p:sp>
        <p:nvSpPr>
          <p:cNvPr id="187399" name="Text Box 7"/>
          <p:cNvSpPr txBox="1">
            <a:spLocks noChangeArrowheads="1"/>
          </p:cNvSpPr>
          <p:nvPr/>
        </p:nvSpPr>
        <p:spPr bwMode="auto">
          <a:xfrm>
            <a:off x="152400" y="5754688"/>
            <a:ext cx="8686800" cy="83099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2400" b="1" dirty="0">
                <a:latin typeface="Arial" charset="0"/>
              </a:rPr>
              <a:t>Kay: Geosynclines become </a:t>
            </a:r>
            <a:r>
              <a:rPr lang="en-US" sz="2400" b="1" dirty="0" err="1">
                <a:solidFill>
                  <a:srgbClr val="FF0000"/>
                </a:solidFill>
                <a:latin typeface="Arial" charset="0"/>
              </a:rPr>
              <a:t>orogenic</a:t>
            </a:r>
            <a:r>
              <a:rPr lang="en-US" sz="2400" b="1" dirty="0">
                <a:solidFill>
                  <a:srgbClr val="FF0000"/>
                </a:solidFill>
                <a:latin typeface="Arial" charset="0"/>
              </a:rPr>
              <a:t> mountain belts</a:t>
            </a:r>
            <a:r>
              <a:rPr lang="en-US" sz="2400" b="1" dirty="0">
                <a:latin typeface="Arial" charset="0"/>
              </a:rPr>
              <a:t> such as the Alps &amp; Appalachians when deformed by contraction </a:t>
            </a:r>
          </a:p>
        </p:txBody>
      </p:sp>
      <p:sp>
        <p:nvSpPr>
          <p:cNvPr id="187400" name="Text Box 8"/>
          <p:cNvSpPr txBox="1">
            <a:spLocks noChangeArrowheads="1"/>
          </p:cNvSpPr>
          <p:nvPr/>
        </p:nvSpPr>
        <p:spPr bwMode="auto">
          <a:xfrm>
            <a:off x="4724400" y="2590800"/>
            <a:ext cx="3365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endParaRPr lang="en-US">
              <a:latin typeface="Arial" charset="0"/>
            </a:endParaRPr>
          </a:p>
        </p:txBody>
      </p:sp>
      <p:sp>
        <p:nvSpPr>
          <p:cNvPr id="187402" name="Rectangle 10"/>
          <p:cNvSpPr>
            <a:spLocks noChangeArrowheads="1"/>
          </p:cNvSpPr>
          <p:nvPr/>
        </p:nvSpPr>
        <p:spPr bwMode="auto">
          <a:xfrm>
            <a:off x="4953000" y="2438400"/>
            <a:ext cx="533400" cy="762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87403" name="Rectangle 11"/>
          <p:cNvSpPr>
            <a:spLocks noChangeArrowheads="1"/>
          </p:cNvSpPr>
          <p:nvPr/>
        </p:nvSpPr>
        <p:spPr bwMode="auto">
          <a:xfrm>
            <a:off x="5181600" y="3429000"/>
            <a:ext cx="152400" cy="2286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187404" name="Text Box 12"/>
          <p:cNvSpPr txBox="1">
            <a:spLocks noChangeArrowheads="1"/>
          </p:cNvSpPr>
          <p:nvPr/>
        </p:nvSpPr>
        <p:spPr bwMode="auto">
          <a:xfrm>
            <a:off x="4256481" y="2514600"/>
            <a:ext cx="2424913"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r>
              <a:rPr lang="en-US" sz="2400" b="1" dirty="0">
                <a:latin typeface="Arial" charset="0"/>
              </a:rPr>
              <a:t>GEOSYNCLINE</a:t>
            </a:r>
            <a:endParaRPr lang="en-US" sz="2400" dirty="0">
              <a:latin typeface="Arial" charset="0"/>
            </a:endParaRPr>
          </a:p>
        </p:txBody>
      </p:sp>
      <p:sp>
        <p:nvSpPr>
          <p:cNvPr id="187405" name="Line 13"/>
          <p:cNvSpPr>
            <a:spLocks noChangeShapeType="1"/>
          </p:cNvSpPr>
          <p:nvPr/>
        </p:nvSpPr>
        <p:spPr bwMode="auto">
          <a:xfrm>
            <a:off x="6705600" y="2743200"/>
            <a:ext cx="13716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7406" name="Line 14"/>
          <p:cNvSpPr>
            <a:spLocks noChangeShapeType="1"/>
          </p:cNvSpPr>
          <p:nvPr/>
        </p:nvSpPr>
        <p:spPr bwMode="auto">
          <a:xfrm flipH="1">
            <a:off x="2971800" y="2743200"/>
            <a:ext cx="12954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187407" name="Text Box 15"/>
          <p:cNvSpPr txBox="1">
            <a:spLocks noChangeArrowheads="1"/>
          </p:cNvSpPr>
          <p:nvPr/>
        </p:nvSpPr>
        <p:spPr bwMode="auto">
          <a:xfrm>
            <a:off x="1981200" y="4572000"/>
            <a:ext cx="2057400" cy="1082675"/>
          </a:xfrm>
          <a:prstGeom prst="rect">
            <a:avLst/>
          </a:prstGeom>
          <a:solidFill>
            <a:srgbClr val="FFFF00"/>
          </a:solidFill>
          <a:ln w="76200">
            <a:solidFill>
              <a:schemeClr val="tx1"/>
            </a:solidFill>
            <a:miter lim="800000"/>
            <a:headEnd/>
            <a:tailEnd/>
          </a:ln>
        </p:spPr>
        <p:txBody>
          <a:bodyPr>
            <a:spAutoFit/>
          </a:bodyPr>
          <a:lstStyle/>
          <a:p>
            <a:pPr algn="ctr"/>
            <a:r>
              <a:rPr lang="en-US" sz="2000" dirty="0">
                <a:latin typeface="Arial" charset="0"/>
              </a:rPr>
              <a:t>shallow water</a:t>
            </a:r>
          </a:p>
          <a:p>
            <a:pPr algn="ctr"/>
            <a:r>
              <a:rPr lang="en-US" sz="2000" dirty="0">
                <a:latin typeface="Arial" charset="0"/>
              </a:rPr>
              <a:t>sediments, no</a:t>
            </a:r>
          </a:p>
          <a:p>
            <a:pPr algn="ctr"/>
            <a:r>
              <a:rPr lang="en-US" sz="2000" dirty="0">
                <a:latin typeface="Arial" charset="0"/>
              </a:rPr>
              <a:t>volcanic rocks</a:t>
            </a:r>
          </a:p>
        </p:txBody>
      </p:sp>
      <p:sp>
        <p:nvSpPr>
          <p:cNvPr id="187408" name="Text Box 16"/>
          <p:cNvSpPr txBox="1">
            <a:spLocks noChangeArrowheads="1"/>
          </p:cNvSpPr>
          <p:nvPr/>
        </p:nvSpPr>
        <p:spPr bwMode="auto">
          <a:xfrm>
            <a:off x="4114799" y="4572000"/>
            <a:ext cx="2346285" cy="1015663"/>
          </a:xfrm>
          <a:prstGeom prst="rect">
            <a:avLst/>
          </a:prstGeom>
          <a:solidFill>
            <a:schemeClr val="bg1">
              <a:lumMod val="85000"/>
            </a:schemeClr>
          </a:solidFill>
          <a:ln w="57150" cmpd="sng">
            <a:solidFill>
              <a:srgbClr val="000000"/>
            </a:solidFill>
            <a:miter lim="800000"/>
            <a:headEnd/>
            <a:tailEnd/>
          </a:ln>
        </p:spPr>
        <p:txBody>
          <a:bodyPr wrap="square">
            <a:spAutoFit/>
          </a:bodyPr>
          <a:lstStyle/>
          <a:p>
            <a:pPr algn="ctr"/>
            <a:r>
              <a:rPr lang="en-US" sz="2000" dirty="0">
                <a:latin typeface="Arial" charset="0"/>
              </a:rPr>
              <a:t>deeper water</a:t>
            </a:r>
          </a:p>
          <a:p>
            <a:pPr algn="ctr"/>
            <a:r>
              <a:rPr lang="en-US" sz="2000" dirty="0">
                <a:latin typeface="Arial" charset="0"/>
              </a:rPr>
              <a:t>sediments, </a:t>
            </a:r>
            <a:r>
              <a:rPr lang="en-US" sz="2000" dirty="0">
                <a:solidFill>
                  <a:srgbClr val="008040"/>
                </a:solidFill>
                <a:latin typeface="Arial" charset="0"/>
              </a:rPr>
              <a:t>mafic</a:t>
            </a:r>
          </a:p>
          <a:p>
            <a:pPr algn="ctr"/>
            <a:r>
              <a:rPr lang="en-US" sz="2000" dirty="0">
                <a:solidFill>
                  <a:srgbClr val="008040"/>
                </a:solidFill>
                <a:latin typeface="Arial" charset="0"/>
              </a:rPr>
              <a:t>&amp; silicic </a:t>
            </a:r>
            <a:r>
              <a:rPr lang="en-US" sz="2000" dirty="0" err="1">
                <a:solidFill>
                  <a:srgbClr val="008040"/>
                </a:solidFill>
                <a:latin typeface="Arial" charset="0"/>
              </a:rPr>
              <a:t>volcanics</a:t>
            </a:r>
            <a:endParaRPr lang="en-US" sz="2000" dirty="0">
              <a:solidFill>
                <a:srgbClr val="008040"/>
              </a:solidFill>
              <a:latin typeface="Arial" charset="0"/>
            </a:endParaRPr>
          </a:p>
        </p:txBody>
      </p:sp>
      <p:sp>
        <p:nvSpPr>
          <p:cNvPr id="187409" name="Line 17"/>
          <p:cNvSpPr>
            <a:spLocks noChangeShapeType="1"/>
          </p:cNvSpPr>
          <p:nvPr/>
        </p:nvSpPr>
        <p:spPr bwMode="auto">
          <a:xfrm>
            <a:off x="381000" y="2362200"/>
            <a:ext cx="8229600" cy="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30733316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2" name="Text Box 4"/>
          <p:cNvSpPr txBox="1">
            <a:spLocks noChangeArrowheads="1"/>
          </p:cNvSpPr>
          <p:nvPr/>
        </p:nvSpPr>
        <p:spPr bwMode="auto">
          <a:xfrm>
            <a:off x="533400" y="2782888"/>
            <a:ext cx="2438400" cy="118745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b="1">
                <a:latin typeface="Arial" charset="0"/>
              </a:rPr>
              <a:t>North American</a:t>
            </a:r>
          </a:p>
          <a:p>
            <a:pPr algn="ctr"/>
            <a:r>
              <a:rPr lang="en-US" b="1">
                <a:latin typeface="Arial" charset="0"/>
              </a:rPr>
              <a:t>craton</a:t>
            </a:r>
          </a:p>
        </p:txBody>
      </p:sp>
      <p:sp>
        <p:nvSpPr>
          <p:cNvPr id="227333" name="Text Box 5"/>
          <p:cNvSpPr txBox="1">
            <a:spLocks noChangeArrowheads="1"/>
          </p:cNvSpPr>
          <p:nvPr/>
        </p:nvSpPr>
        <p:spPr bwMode="auto">
          <a:xfrm>
            <a:off x="2743200" y="3657600"/>
            <a:ext cx="5562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b="1">
                <a:latin typeface="Arial" charset="0"/>
              </a:rPr>
              <a:t>Miogeosyncline          Eugeosyncline   </a:t>
            </a:r>
          </a:p>
        </p:txBody>
      </p:sp>
      <p:sp>
        <p:nvSpPr>
          <p:cNvPr id="227334" name="Text Box 6"/>
          <p:cNvSpPr txBox="1">
            <a:spLocks noChangeArrowheads="1"/>
          </p:cNvSpPr>
          <p:nvPr/>
        </p:nvSpPr>
        <p:spPr bwMode="auto">
          <a:xfrm>
            <a:off x="152400" y="4191000"/>
            <a:ext cx="8991600" cy="26776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2400" b="1" dirty="0">
                <a:latin typeface="Arial" charset="0"/>
              </a:rPr>
              <a:t>Kay</a:t>
            </a:r>
            <a:r>
              <a:rPr lang="ja-JP" altLang="en-US" sz="2400" b="1" dirty="0">
                <a:latin typeface="Arial" charset="0"/>
              </a:rPr>
              <a:t>’</a:t>
            </a:r>
            <a:r>
              <a:rPr lang="en-US" sz="2400" b="1" dirty="0">
                <a:latin typeface="Arial" charset="0"/>
              </a:rPr>
              <a:t>s </a:t>
            </a:r>
            <a:r>
              <a:rPr lang="en-US" sz="2400" b="1" dirty="0" err="1">
                <a:solidFill>
                  <a:srgbClr val="0000FF"/>
                </a:solidFill>
                <a:latin typeface="Arial" charset="0"/>
              </a:rPr>
              <a:t>miogeosyncline</a:t>
            </a:r>
            <a:r>
              <a:rPr lang="en-US" sz="2400" b="1" dirty="0">
                <a:latin typeface="Arial" charset="0"/>
              </a:rPr>
              <a:t> was the North American Paleozoic continental terrace wedge —&gt; a </a:t>
            </a:r>
            <a:r>
              <a:rPr lang="en-US" sz="2400" b="1" u="sng" dirty="0" err="1">
                <a:latin typeface="Arial" charset="0"/>
              </a:rPr>
              <a:t>miogeocline</a:t>
            </a:r>
            <a:endParaRPr lang="en-US" sz="2400" b="1" dirty="0">
              <a:latin typeface="Arial" charset="0"/>
            </a:endParaRPr>
          </a:p>
          <a:p>
            <a:pPr algn="ctr"/>
            <a:r>
              <a:rPr lang="en-US" sz="2400" b="1" dirty="0">
                <a:latin typeface="Arial" charset="0"/>
              </a:rPr>
              <a:t>Kay</a:t>
            </a:r>
            <a:r>
              <a:rPr lang="ja-JP" altLang="en-US" sz="2400" b="1" dirty="0">
                <a:latin typeface="Arial" charset="0"/>
              </a:rPr>
              <a:t>’</a:t>
            </a:r>
            <a:r>
              <a:rPr lang="en-US" sz="2400" b="1" dirty="0">
                <a:latin typeface="Arial" charset="0"/>
              </a:rPr>
              <a:t>s </a:t>
            </a:r>
            <a:r>
              <a:rPr lang="en-US" sz="2400" b="1" dirty="0" err="1">
                <a:solidFill>
                  <a:srgbClr val="008040"/>
                </a:solidFill>
                <a:latin typeface="Arial" charset="0"/>
              </a:rPr>
              <a:t>eugeosyncline</a:t>
            </a:r>
            <a:r>
              <a:rPr lang="en-US" sz="2400" b="1" dirty="0">
                <a:latin typeface="Arial" charset="0"/>
              </a:rPr>
              <a:t> was </a:t>
            </a:r>
            <a:r>
              <a:rPr lang="en-US" sz="2400" b="1" u="sng" dirty="0">
                <a:latin typeface="Arial" charset="0"/>
              </a:rPr>
              <a:t>never a separate basin</a:t>
            </a:r>
            <a:r>
              <a:rPr lang="en-US" sz="2400" b="1" dirty="0">
                <a:latin typeface="Arial" charset="0"/>
              </a:rPr>
              <a:t>, but was the result of later </a:t>
            </a:r>
            <a:r>
              <a:rPr lang="en-US" sz="2400" b="1" dirty="0" err="1">
                <a:latin typeface="Arial" charset="0"/>
              </a:rPr>
              <a:t>subduction</a:t>
            </a:r>
            <a:r>
              <a:rPr lang="en-US" sz="2400" b="1" dirty="0">
                <a:latin typeface="Arial" charset="0"/>
              </a:rPr>
              <a:t> along the passive margin, the deformation, metamorphism, and intrusion of the deeper parts of the continental terrace wedge, and the addition of oceanic crustal and mantle materials </a:t>
            </a:r>
            <a:r>
              <a:rPr lang="en-US" sz="2400" b="1" dirty="0" smtClean="0">
                <a:latin typeface="Arial" charset="0"/>
              </a:rPr>
              <a:t>to </a:t>
            </a:r>
            <a:r>
              <a:rPr lang="en-US" sz="2400" b="1" dirty="0">
                <a:latin typeface="Arial" charset="0"/>
              </a:rPr>
              <a:t>the collisional zone</a:t>
            </a:r>
            <a:endParaRPr lang="en-US" sz="2400" dirty="0">
              <a:latin typeface="Arial" charset="0"/>
            </a:endParaRPr>
          </a:p>
        </p:txBody>
      </p:sp>
      <p:sp>
        <p:nvSpPr>
          <p:cNvPr id="227335" name="Text Box 7"/>
          <p:cNvSpPr txBox="1">
            <a:spLocks noChangeArrowheads="1"/>
          </p:cNvSpPr>
          <p:nvPr/>
        </p:nvSpPr>
        <p:spPr bwMode="auto">
          <a:xfrm>
            <a:off x="4724400" y="2590800"/>
            <a:ext cx="3365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endParaRPr lang="en-US">
              <a:latin typeface="Arial" charset="0"/>
            </a:endParaRPr>
          </a:p>
        </p:txBody>
      </p:sp>
      <p:sp>
        <p:nvSpPr>
          <p:cNvPr id="227336" name="Rectangle 8"/>
          <p:cNvSpPr>
            <a:spLocks noChangeArrowheads="1"/>
          </p:cNvSpPr>
          <p:nvPr/>
        </p:nvSpPr>
        <p:spPr bwMode="auto">
          <a:xfrm>
            <a:off x="4953000" y="2438400"/>
            <a:ext cx="533400" cy="762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7337" name="Rectangle 9"/>
          <p:cNvSpPr>
            <a:spLocks noChangeArrowheads="1"/>
          </p:cNvSpPr>
          <p:nvPr/>
        </p:nvSpPr>
        <p:spPr bwMode="auto">
          <a:xfrm>
            <a:off x="5181600" y="3429000"/>
            <a:ext cx="152400" cy="2286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7339" name="Line 11"/>
          <p:cNvSpPr>
            <a:spLocks noChangeShapeType="1"/>
          </p:cNvSpPr>
          <p:nvPr/>
        </p:nvSpPr>
        <p:spPr bwMode="auto">
          <a:xfrm>
            <a:off x="6553200" y="838200"/>
            <a:ext cx="13716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7340" name="Line 12"/>
          <p:cNvSpPr>
            <a:spLocks noChangeShapeType="1"/>
          </p:cNvSpPr>
          <p:nvPr/>
        </p:nvSpPr>
        <p:spPr bwMode="auto">
          <a:xfrm flipH="1">
            <a:off x="2743200" y="838200"/>
            <a:ext cx="12954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7342" name="Rectangle 14"/>
          <p:cNvSpPr>
            <a:spLocks noChangeArrowheads="1"/>
          </p:cNvSpPr>
          <p:nvPr/>
        </p:nvSpPr>
        <p:spPr bwMode="auto">
          <a:xfrm>
            <a:off x="5029200" y="533400"/>
            <a:ext cx="228600" cy="1524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7343" name="Rectangle 15"/>
          <p:cNvSpPr>
            <a:spLocks noChangeArrowheads="1"/>
          </p:cNvSpPr>
          <p:nvPr/>
        </p:nvSpPr>
        <p:spPr bwMode="auto">
          <a:xfrm>
            <a:off x="3962400" y="-152400"/>
            <a:ext cx="2590800" cy="1981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r>
              <a:rPr lang="en-US" b="1">
                <a:latin typeface="Arial" charset="0"/>
              </a:rPr>
              <a:t>GEOSYNCLINE</a:t>
            </a:r>
          </a:p>
        </p:txBody>
      </p:sp>
      <p:pic>
        <p:nvPicPr>
          <p:cNvPr id="227345" name="Picture 1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19100" y="304800"/>
            <a:ext cx="8305800" cy="3733800"/>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27346" name="Rectangle 18"/>
          <p:cNvSpPr>
            <a:spLocks noChangeArrowheads="1"/>
          </p:cNvSpPr>
          <p:nvPr/>
        </p:nvSpPr>
        <p:spPr bwMode="auto">
          <a:xfrm>
            <a:off x="533400" y="381000"/>
            <a:ext cx="8077200" cy="14478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r>
              <a:rPr lang="en-US" sz="2800">
                <a:latin typeface="Arial" charset="0"/>
              </a:rPr>
              <a:t>                 The Appalachian </a:t>
            </a:r>
            <a:r>
              <a:rPr lang="ja-JP" altLang="en-US" sz="2800">
                <a:latin typeface="Arial" charset="0"/>
              </a:rPr>
              <a:t>“</a:t>
            </a:r>
            <a:r>
              <a:rPr lang="en-US" sz="2800">
                <a:latin typeface="Arial" charset="0"/>
              </a:rPr>
              <a:t>geosyncline</a:t>
            </a:r>
            <a:r>
              <a:rPr lang="ja-JP" altLang="en-US" sz="2800">
                <a:latin typeface="Arial" charset="0"/>
              </a:rPr>
              <a:t>”</a:t>
            </a:r>
            <a:endParaRPr lang="en-US" sz="2800">
              <a:latin typeface="Arial" charset="0"/>
            </a:endParaRPr>
          </a:p>
        </p:txBody>
      </p:sp>
      <p:sp>
        <p:nvSpPr>
          <p:cNvPr id="227347" name="Text Box 19"/>
          <p:cNvSpPr txBox="1">
            <a:spLocks noChangeArrowheads="1"/>
          </p:cNvSpPr>
          <p:nvPr/>
        </p:nvSpPr>
        <p:spPr bwMode="auto">
          <a:xfrm>
            <a:off x="2955925" y="3581400"/>
            <a:ext cx="5654675" cy="396875"/>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2000" b="1" dirty="0">
                <a:solidFill>
                  <a:srgbClr val="0000FF"/>
                </a:solidFill>
                <a:latin typeface="Arial" charset="0"/>
              </a:rPr>
              <a:t>MIOGEOSYNCLINE </a:t>
            </a:r>
            <a:r>
              <a:rPr lang="en-US" sz="2000" dirty="0">
                <a:solidFill>
                  <a:srgbClr val="0000FF"/>
                </a:solidFill>
                <a:latin typeface="Arial" charset="0"/>
              </a:rPr>
              <a:t> </a:t>
            </a:r>
            <a:r>
              <a:rPr lang="en-US" sz="2000" dirty="0">
                <a:latin typeface="Arial" charset="0"/>
              </a:rPr>
              <a:t>        </a:t>
            </a:r>
            <a:r>
              <a:rPr lang="en-US" sz="2000" b="1" dirty="0">
                <a:solidFill>
                  <a:srgbClr val="008040"/>
                </a:solidFill>
                <a:latin typeface="Arial" charset="0"/>
              </a:rPr>
              <a:t>EUGEOSYNCLINE</a:t>
            </a:r>
          </a:p>
        </p:txBody>
      </p:sp>
      <p:sp>
        <p:nvSpPr>
          <p:cNvPr id="227348" name="Line 20"/>
          <p:cNvSpPr>
            <a:spLocks noChangeShapeType="1"/>
          </p:cNvSpPr>
          <p:nvPr/>
        </p:nvSpPr>
        <p:spPr bwMode="auto">
          <a:xfrm>
            <a:off x="2667000" y="685800"/>
            <a:ext cx="5562600" cy="0"/>
          </a:xfrm>
          <a:prstGeom prst="line">
            <a:avLst/>
          </a:prstGeom>
          <a:noFill/>
          <a:ln w="57150">
            <a:solidFill>
              <a:schemeClr val="tx1"/>
            </a:solidFill>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7350" name="Text Box 22"/>
          <p:cNvSpPr txBox="1">
            <a:spLocks noChangeArrowheads="1"/>
          </p:cNvSpPr>
          <p:nvPr/>
        </p:nvSpPr>
        <p:spPr bwMode="auto">
          <a:xfrm>
            <a:off x="1355725" y="2297113"/>
            <a:ext cx="1257300" cy="396875"/>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000">
                <a:latin typeface="Arial" charset="0"/>
              </a:rPr>
              <a:t>CRATON</a:t>
            </a:r>
          </a:p>
        </p:txBody>
      </p:sp>
    </p:spTree>
    <p:extLst>
      <p:ext uri="{BB962C8B-B14F-4D97-AF65-F5344CB8AC3E}">
        <p14:creationId xmlns:p14="http://schemas.microsoft.com/office/powerpoint/2010/main" xmlns="" val="406700211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ctrTitle"/>
          </p:nvPr>
        </p:nvSpPr>
        <p:spPr>
          <a:xfrm>
            <a:off x="304800" y="990600"/>
            <a:ext cx="8458200" cy="2895600"/>
          </a:xfrm>
        </p:spPr>
        <p:txBody>
          <a:bodyPr>
            <a:normAutofit fontScale="90000"/>
          </a:bodyPr>
          <a:lstStyle/>
          <a:p>
            <a:r>
              <a:rPr lang="en-US" sz="4000" b="1" u="sng">
                <a:solidFill>
                  <a:srgbClr val="FF0000"/>
                </a:solidFill>
              </a:rPr>
              <a:t>Students</a:t>
            </a:r>
            <a:r>
              <a:rPr lang="en-US" sz="4000" b="1">
                <a:solidFill>
                  <a:srgbClr val="FF0000"/>
                </a:solidFill>
              </a:rPr>
              <a:t> — if you are interested in learning more about </a:t>
            </a:r>
            <a:r>
              <a:rPr lang="ja-JP" altLang="en-US" sz="4000" b="1">
                <a:solidFill>
                  <a:srgbClr val="FF0000"/>
                </a:solidFill>
              </a:rPr>
              <a:t>“</a:t>
            </a:r>
            <a:r>
              <a:rPr lang="en-US" sz="4000" b="1">
                <a:solidFill>
                  <a:srgbClr val="FF0000"/>
                </a:solidFill>
              </a:rPr>
              <a:t>geosynclines</a:t>
            </a:r>
            <a:r>
              <a:rPr lang="ja-JP" altLang="en-US" sz="4000" b="1">
                <a:solidFill>
                  <a:srgbClr val="FF0000"/>
                </a:solidFill>
              </a:rPr>
              <a:t>”</a:t>
            </a:r>
            <a:r>
              <a:rPr lang="en-US" sz="4000" b="1">
                <a:solidFill>
                  <a:srgbClr val="FF0000"/>
                </a:solidFill>
              </a:rPr>
              <a:t> and </a:t>
            </a:r>
            <a:r>
              <a:rPr lang="ja-JP" altLang="en-US" sz="4000" b="1">
                <a:solidFill>
                  <a:srgbClr val="FF0000"/>
                </a:solidFill>
              </a:rPr>
              <a:t>“</a:t>
            </a:r>
            <a:r>
              <a:rPr lang="en-US" sz="4000" b="1">
                <a:solidFill>
                  <a:srgbClr val="FF0000"/>
                </a:solidFill>
              </a:rPr>
              <a:t>continental terrace wedges</a:t>
            </a:r>
            <a:r>
              <a:rPr lang="ja-JP" altLang="en-US" sz="4000" b="1">
                <a:solidFill>
                  <a:srgbClr val="FF0000"/>
                </a:solidFill>
              </a:rPr>
              <a:t>”</a:t>
            </a:r>
            <a:r>
              <a:rPr lang="en-US" sz="4000" b="1">
                <a:solidFill>
                  <a:srgbClr val="FF0000"/>
                </a:solidFill>
              </a:rPr>
              <a:t> the internet</a:t>
            </a:r>
            <a:br>
              <a:rPr lang="en-US" sz="4000" b="1">
                <a:solidFill>
                  <a:srgbClr val="FF0000"/>
                </a:solidFill>
              </a:rPr>
            </a:br>
            <a:r>
              <a:rPr lang="en-US" sz="4000" b="1">
                <a:solidFill>
                  <a:srgbClr val="FF0000"/>
                </a:solidFill>
              </a:rPr>
              <a:t>reading below is a good summary of how ideas evolved …</a:t>
            </a:r>
            <a:endParaRPr lang="en-US"/>
          </a:p>
        </p:txBody>
      </p:sp>
      <p:sp>
        <p:nvSpPr>
          <p:cNvPr id="203779" name="Rectangle 3"/>
          <p:cNvSpPr>
            <a:spLocks noGrp="1" noChangeArrowheads="1"/>
          </p:cNvSpPr>
          <p:nvPr>
            <p:ph type="subTitle" idx="1"/>
          </p:nvPr>
        </p:nvSpPr>
        <p:spPr>
          <a:xfrm>
            <a:off x="1028700" y="4648200"/>
            <a:ext cx="7086600" cy="1752600"/>
          </a:xfrm>
        </p:spPr>
        <p:txBody>
          <a:bodyPr/>
          <a:lstStyle/>
          <a:p>
            <a:r>
              <a:rPr lang="en-US" sz="2800">
                <a:hlinkClick r:id="rId3"/>
              </a:rPr>
              <a:t>http://www.uwsp.edu/geo/projects/geoweb/participants/dutch/platetec/geosync.htm</a:t>
            </a:r>
            <a:r>
              <a:rPr lang="en-US" sz="2800"/>
              <a:t> </a:t>
            </a:r>
          </a:p>
        </p:txBody>
      </p:sp>
    </p:spTree>
    <p:extLst>
      <p:ext uri="{BB962C8B-B14F-4D97-AF65-F5344CB8AC3E}">
        <p14:creationId xmlns:p14="http://schemas.microsoft.com/office/powerpoint/2010/main" xmlns="" val="302585083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ctrTitle"/>
          </p:nvPr>
        </p:nvSpPr>
        <p:spPr>
          <a:xfrm>
            <a:off x="685800" y="2286000"/>
            <a:ext cx="7772400" cy="1143000"/>
          </a:xfrm>
        </p:spPr>
        <p:txBody>
          <a:bodyPr/>
          <a:lstStyle/>
          <a:p>
            <a:endParaRPr lang="en-US" dirty="0"/>
          </a:p>
        </p:txBody>
      </p:sp>
      <p:sp>
        <p:nvSpPr>
          <p:cNvPr id="221187" name="Rectangle 3"/>
          <p:cNvSpPr>
            <a:spLocks noGrp="1" noChangeArrowheads="1"/>
          </p:cNvSpPr>
          <p:nvPr>
            <p:ph type="subTitle" idx="1"/>
          </p:nvPr>
        </p:nvSpPr>
        <p:spPr/>
        <p:txBody>
          <a:bodyPr/>
          <a:lstStyle/>
          <a:p>
            <a:endParaRPr lang="en-US"/>
          </a:p>
        </p:txBody>
      </p:sp>
      <p:pic>
        <p:nvPicPr>
          <p:cNvPr id="221188" name="Picture 4" descr="DD- 5-27-11 Continental rifting_Page_3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457200"/>
            <a:ext cx="10059988" cy="7773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614286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title"/>
          </p:nvPr>
        </p:nvSpPr>
        <p:spPr/>
        <p:txBody>
          <a:bodyPr/>
          <a:lstStyle/>
          <a:p>
            <a:endParaRPr lang="en-US"/>
          </a:p>
        </p:txBody>
      </p:sp>
      <p:sp>
        <p:nvSpPr>
          <p:cNvPr id="220163" name="Rectangle 3"/>
          <p:cNvSpPr>
            <a:spLocks noGrp="1" noChangeArrowheads="1"/>
          </p:cNvSpPr>
          <p:nvPr>
            <p:ph type="body" idx="1"/>
          </p:nvPr>
        </p:nvSpPr>
        <p:spPr/>
        <p:txBody>
          <a:bodyPr/>
          <a:lstStyle/>
          <a:p>
            <a:endParaRPr lang="en-US"/>
          </a:p>
        </p:txBody>
      </p:sp>
      <p:pic>
        <p:nvPicPr>
          <p:cNvPr id="220164" name="Picture 4" descr="DD- 5-27-11 Continental rifting_Page_3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685800"/>
            <a:ext cx="10059988" cy="7548563"/>
          </a:xfrm>
          <a:prstGeom prst="rect">
            <a:avLst/>
          </a:prstGeom>
          <a:noFill/>
          <a:extLst>
            <a:ext uri="{909E8E84-426E-40dd-AFC4-6F175D3DCCD1}">
              <a14:hiddenFill xmlns:a14="http://schemas.microsoft.com/office/drawing/2010/main" xmlns="">
                <a:solidFill>
                  <a:srgbClr val="FFFFFF"/>
                </a:solidFill>
              </a14:hiddenFill>
            </a:ext>
          </a:extLst>
        </p:spPr>
      </p:pic>
      <p:sp>
        <p:nvSpPr>
          <p:cNvPr id="220166" name="Text Box 6"/>
          <p:cNvSpPr txBox="1">
            <a:spLocks noChangeArrowheads="1"/>
          </p:cNvSpPr>
          <p:nvPr/>
        </p:nvSpPr>
        <p:spPr bwMode="auto">
          <a:xfrm>
            <a:off x="0" y="6172200"/>
            <a:ext cx="9602788"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US" sz="2400" b="1" dirty="0">
                <a:solidFill>
                  <a:srgbClr val="FF0080"/>
                </a:solidFill>
              </a:rPr>
              <a:t>These rift basins form during the early extension of continental crust.</a:t>
            </a:r>
          </a:p>
        </p:txBody>
      </p:sp>
    </p:spTree>
    <p:extLst>
      <p:ext uri="{BB962C8B-B14F-4D97-AF65-F5344CB8AC3E}">
        <p14:creationId xmlns:p14="http://schemas.microsoft.com/office/powerpoint/2010/main" xmlns="" val="31787179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title"/>
          </p:nvPr>
        </p:nvSpPr>
        <p:spPr/>
        <p:txBody>
          <a:bodyPr/>
          <a:lstStyle/>
          <a:p>
            <a:r>
              <a:rPr lang="en-US" dirty="0" smtClean="0"/>
              <a:t>  </a:t>
            </a:r>
            <a:endParaRPr lang="en-US" dirty="0"/>
          </a:p>
        </p:txBody>
      </p:sp>
      <p:sp>
        <p:nvSpPr>
          <p:cNvPr id="219139" name="Rectangle 3"/>
          <p:cNvSpPr>
            <a:spLocks noGrp="1" noChangeArrowheads="1"/>
          </p:cNvSpPr>
          <p:nvPr>
            <p:ph type="body" idx="1"/>
          </p:nvPr>
        </p:nvSpPr>
        <p:spPr/>
        <p:txBody>
          <a:bodyPr/>
          <a:lstStyle/>
          <a:p>
            <a:endParaRPr lang="en-US"/>
          </a:p>
        </p:txBody>
      </p:sp>
      <p:pic>
        <p:nvPicPr>
          <p:cNvPr id="219140" name="Picture 4" descr="DD- 5-27-11 Continental rifting_Page_3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7200" y="-457200"/>
            <a:ext cx="10059988" cy="77739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063676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Text Box 2"/>
          <p:cNvSpPr txBox="1">
            <a:spLocks noChangeArrowheads="1"/>
          </p:cNvSpPr>
          <p:nvPr/>
        </p:nvSpPr>
        <p:spPr bwMode="auto">
          <a:xfrm>
            <a:off x="533400" y="2782888"/>
            <a:ext cx="2438400" cy="118745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b="1">
                <a:latin typeface="Arial" charset="0"/>
              </a:rPr>
              <a:t>North American</a:t>
            </a:r>
          </a:p>
          <a:p>
            <a:pPr algn="ctr"/>
            <a:r>
              <a:rPr lang="en-US" b="1">
                <a:latin typeface="Arial" charset="0"/>
              </a:rPr>
              <a:t>craton</a:t>
            </a:r>
          </a:p>
        </p:txBody>
      </p:sp>
      <p:sp>
        <p:nvSpPr>
          <p:cNvPr id="229379" name="Text Box 3"/>
          <p:cNvSpPr txBox="1">
            <a:spLocks noChangeArrowheads="1"/>
          </p:cNvSpPr>
          <p:nvPr/>
        </p:nvSpPr>
        <p:spPr bwMode="auto">
          <a:xfrm>
            <a:off x="2743200" y="3657600"/>
            <a:ext cx="5562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b="1">
                <a:latin typeface="Arial" charset="0"/>
              </a:rPr>
              <a:t>Miogeosyncline          Eugeosyncline   </a:t>
            </a:r>
          </a:p>
        </p:txBody>
      </p:sp>
      <p:sp>
        <p:nvSpPr>
          <p:cNvPr id="229381" name="Text Box 5"/>
          <p:cNvSpPr txBox="1">
            <a:spLocks noChangeArrowheads="1"/>
          </p:cNvSpPr>
          <p:nvPr/>
        </p:nvSpPr>
        <p:spPr bwMode="auto">
          <a:xfrm>
            <a:off x="4724400" y="2590800"/>
            <a:ext cx="3365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endParaRPr lang="en-US">
              <a:latin typeface="Arial" charset="0"/>
            </a:endParaRPr>
          </a:p>
        </p:txBody>
      </p:sp>
      <p:sp>
        <p:nvSpPr>
          <p:cNvPr id="229382" name="Rectangle 6"/>
          <p:cNvSpPr>
            <a:spLocks noChangeArrowheads="1"/>
          </p:cNvSpPr>
          <p:nvPr/>
        </p:nvSpPr>
        <p:spPr bwMode="auto">
          <a:xfrm>
            <a:off x="4953000" y="2438400"/>
            <a:ext cx="533400" cy="762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83" name="Rectangle 7"/>
          <p:cNvSpPr>
            <a:spLocks noChangeArrowheads="1"/>
          </p:cNvSpPr>
          <p:nvPr/>
        </p:nvSpPr>
        <p:spPr bwMode="auto">
          <a:xfrm>
            <a:off x="5181600" y="3429000"/>
            <a:ext cx="152400" cy="2286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84" name="Line 8"/>
          <p:cNvSpPr>
            <a:spLocks noChangeShapeType="1"/>
          </p:cNvSpPr>
          <p:nvPr/>
        </p:nvSpPr>
        <p:spPr bwMode="auto">
          <a:xfrm>
            <a:off x="6553200" y="838200"/>
            <a:ext cx="13716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9385" name="Line 9"/>
          <p:cNvSpPr>
            <a:spLocks noChangeShapeType="1"/>
          </p:cNvSpPr>
          <p:nvPr/>
        </p:nvSpPr>
        <p:spPr bwMode="auto">
          <a:xfrm flipH="1">
            <a:off x="2743200" y="838200"/>
            <a:ext cx="1295400" cy="0"/>
          </a:xfrm>
          <a:prstGeom prst="line">
            <a:avLst/>
          </a:prstGeom>
          <a:noFill/>
          <a:ln w="5715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9386" name="Rectangle 10"/>
          <p:cNvSpPr>
            <a:spLocks noChangeArrowheads="1"/>
          </p:cNvSpPr>
          <p:nvPr/>
        </p:nvSpPr>
        <p:spPr bwMode="auto">
          <a:xfrm>
            <a:off x="5029200" y="533400"/>
            <a:ext cx="228600" cy="1524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87" name="Rectangle 11"/>
          <p:cNvSpPr>
            <a:spLocks noChangeArrowheads="1"/>
          </p:cNvSpPr>
          <p:nvPr/>
        </p:nvSpPr>
        <p:spPr bwMode="auto">
          <a:xfrm>
            <a:off x="3962400" y="-152400"/>
            <a:ext cx="2590800" cy="1981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r>
              <a:rPr lang="en-US" b="1">
                <a:latin typeface="Arial" charset="0"/>
              </a:rPr>
              <a:t>GEOSYNCLINE</a:t>
            </a:r>
          </a:p>
        </p:txBody>
      </p:sp>
      <p:pic>
        <p:nvPicPr>
          <p:cNvPr id="229388" name="Picture 12"/>
          <p:cNvPicPr>
            <a:picLocks noChangeAspect="1" noChangeArrowheads="1"/>
          </p:cNvPicPr>
          <p:nvPr/>
        </p:nvPicPr>
        <p:blipFill>
          <a:blip r:embed="rId3" cstate="print">
            <a:alphaModFix amt="35000"/>
            <a:extLst>
              <a:ext uri="{28A0092B-C50C-407E-A947-70E740481C1C}">
                <a14:useLocalDpi xmlns:a14="http://schemas.microsoft.com/office/drawing/2010/main" xmlns="" val="0"/>
              </a:ext>
            </a:extLst>
          </a:blip>
          <a:srcRect/>
          <a:stretch>
            <a:fillRect/>
          </a:stretch>
        </p:blipFill>
        <p:spPr bwMode="auto">
          <a:xfrm>
            <a:off x="419100" y="304800"/>
            <a:ext cx="8305800" cy="3733800"/>
          </a:xfrm>
          <a:prstGeom prst="rect">
            <a:avLst/>
          </a:prstGeom>
          <a:gradFill rotWithShape="0">
            <a:gsLst>
              <a:gs pos="0">
                <a:schemeClr val="bg1">
                  <a:alpha val="35001"/>
                </a:schemeClr>
              </a:gs>
              <a:gs pos="100000">
                <a:schemeClr val="bg1">
                  <a:alpha val="35001"/>
                </a:schemeClr>
              </a:gs>
            </a:gsLst>
            <a:lin ang="5400000" scaled="1"/>
          </a:gradFill>
          <a:ln w="38100">
            <a:solidFill>
              <a:schemeClr val="tx1"/>
            </a:solidFill>
            <a:miter lim="800000"/>
            <a:headEnd/>
            <a:tailEnd/>
          </a:ln>
        </p:spPr>
      </p:pic>
      <p:sp>
        <p:nvSpPr>
          <p:cNvPr id="229392" name="WordArt 16"/>
          <p:cNvSpPr>
            <a:spLocks noChangeArrowheads="1" noChangeShapeType="1" noTextEdit="1"/>
          </p:cNvSpPr>
          <p:nvPr/>
        </p:nvSpPr>
        <p:spPr bwMode="auto">
          <a:xfrm rot="322284">
            <a:off x="673100" y="3886200"/>
            <a:ext cx="7797800" cy="3505200"/>
          </a:xfrm>
          <a:prstGeom prst="rect">
            <a:avLst/>
          </a:prstGeom>
          <a:extLst>
            <a:ext uri="{AF507438-7753-43e0-B8FC-AC1667EBCBE1}">
              <a14:hiddenEffects xmlns:a14="http://schemas.microsoft.com/office/drawing/2010/main" xmlns="">
                <a:effectLst/>
              </a14:hiddenEffects>
            </a:ext>
          </a:extLst>
        </p:spPr>
        <p:txBody>
          <a:bodyPr wrap="none" fromWordArt="1">
            <a:prstTxWarp prst="textSlantUp">
              <a:avLst>
                <a:gd name="adj" fmla="val 55556"/>
              </a:avLst>
            </a:prstTxWarp>
          </a:bodyPr>
          <a:lstStyle/>
          <a:p>
            <a:pPr algn="ctr"/>
            <a:r>
              <a:rPr lang="en-US" b="1" kern="10" dirty="0">
                <a:ln w="9525">
                  <a:solidFill>
                    <a:srgbClr val="000000"/>
                  </a:solidFill>
                  <a:round/>
                  <a:headEnd/>
                  <a:tailEnd/>
                </a:ln>
                <a:solidFill>
                  <a:srgbClr val="FF0080"/>
                </a:solidFill>
                <a:latin typeface="Arial"/>
                <a:ea typeface="Arial"/>
                <a:cs typeface="Arial"/>
              </a:rPr>
              <a:t>The geologic terms "geosyncline","</a:t>
            </a:r>
            <a:r>
              <a:rPr lang="en-US" b="1" kern="10" dirty="0" err="1">
                <a:ln w="9525">
                  <a:solidFill>
                    <a:srgbClr val="000000"/>
                  </a:solidFill>
                  <a:round/>
                  <a:headEnd/>
                  <a:tailEnd/>
                </a:ln>
                <a:solidFill>
                  <a:srgbClr val="FF0080"/>
                </a:solidFill>
                <a:latin typeface="Arial"/>
                <a:ea typeface="Arial"/>
                <a:cs typeface="Arial"/>
              </a:rPr>
              <a:t>miogeosyncline</a:t>
            </a:r>
            <a:r>
              <a:rPr lang="en-US" b="1" kern="10" dirty="0">
                <a:ln w="9525">
                  <a:solidFill>
                    <a:srgbClr val="000000"/>
                  </a:solidFill>
                  <a:round/>
                  <a:headEnd/>
                  <a:tailEnd/>
                </a:ln>
                <a:solidFill>
                  <a:srgbClr val="FF0080"/>
                </a:solidFill>
                <a:latin typeface="Arial"/>
                <a:ea typeface="Arial"/>
                <a:cs typeface="Arial"/>
              </a:rPr>
              <a:t>", </a:t>
            </a:r>
          </a:p>
          <a:p>
            <a:pPr algn="ctr"/>
            <a:r>
              <a:rPr lang="en-US" b="1" kern="10" dirty="0">
                <a:ln w="9525">
                  <a:solidFill>
                    <a:srgbClr val="000000"/>
                  </a:solidFill>
                  <a:round/>
                  <a:headEnd/>
                  <a:tailEnd/>
                </a:ln>
                <a:solidFill>
                  <a:srgbClr val="FF0080"/>
                </a:solidFill>
                <a:latin typeface="Arial"/>
                <a:ea typeface="Arial"/>
                <a:cs typeface="Arial"/>
              </a:rPr>
              <a:t>and "</a:t>
            </a:r>
            <a:r>
              <a:rPr lang="en-US" b="1" kern="10" dirty="0" err="1">
                <a:ln w="9525">
                  <a:solidFill>
                    <a:srgbClr val="000000"/>
                  </a:solidFill>
                  <a:round/>
                  <a:headEnd/>
                  <a:tailEnd/>
                </a:ln>
                <a:solidFill>
                  <a:srgbClr val="FF0080"/>
                </a:solidFill>
                <a:latin typeface="Arial"/>
                <a:ea typeface="Arial"/>
                <a:cs typeface="Arial"/>
              </a:rPr>
              <a:t>eugeosyncline</a:t>
            </a:r>
            <a:r>
              <a:rPr lang="en-US" b="1" kern="10" dirty="0">
                <a:ln w="9525">
                  <a:solidFill>
                    <a:srgbClr val="000000"/>
                  </a:solidFill>
                  <a:round/>
                  <a:headEnd/>
                  <a:tailEnd/>
                </a:ln>
                <a:solidFill>
                  <a:srgbClr val="FF0080"/>
                </a:solidFill>
                <a:latin typeface="Arial"/>
                <a:ea typeface="Arial"/>
                <a:cs typeface="Arial"/>
              </a:rPr>
              <a:t>" should no </a:t>
            </a:r>
          </a:p>
          <a:p>
            <a:pPr algn="ctr"/>
            <a:r>
              <a:rPr lang="en-US" b="1" kern="10" dirty="0">
                <a:ln w="9525">
                  <a:solidFill>
                    <a:srgbClr val="000000"/>
                  </a:solidFill>
                  <a:round/>
                  <a:headEnd/>
                  <a:tailEnd/>
                </a:ln>
                <a:solidFill>
                  <a:srgbClr val="FF0080"/>
                </a:solidFill>
                <a:latin typeface="Arial"/>
                <a:ea typeface="Arial"/>
                <a:cs typeface="Arial"/>
              </a:rPr>
              <a:t>longer be used.  "</a:t>
            </a:r>
            <a:r>
              <a:rPr lang="en-US" b="1" kern="10" dirty="0" err="1">
                <a:ln w="9525">
                  <a:solidFill>
                    <a:srgbClr val="000000"/>
                  </a:solidFill>
                  <a:round/>
                  <a:headEnd/>
                  <a:tailEnd/>
                </a:ln>
                <a:solidFill>
                  <a:srgbClr val="FF0080"/>
                </a:solidFill>
                <a:latin typeface="Arial"/>
                <a:ea typeface="Arial"/>
                <a:cs typeface="Arial"/>
              </a:rPr>
              <a:t>Miogeocline</a:t>
            </a:r>
            <a:r>
              <a:rPr lang="en-US" b="1" kern="10" dirty="0">
                <a:ln w="9525">
                  <a:solidFill>
                    <a:srgbClr val="000000"/>
                  </a:solidFill>
                  <a:round/>
                  <a:headEnd/>
                  <a:tailEnd/>
                </a:ln>
                <a:solidFill>
                  <a:srgbClr val="FF0080"/>
                </a:solidFill>
                <a:latin typeface="Arial"/>
                <a:ea typeface="Arial"/>
                <a:cs typeface="Arial"/>
              </a:rPr>
              <a:t>" is </a:t>
            </a:r>
          </a:p>
          <a:p>
            <a:pPr algn="ctr"/>
            <a:r>
              <a:rPr lang="en-US" b="1" kern="10" dirty="0">
                <a:ln w="9525">
                  <a:solidFill>
                    <a:srgbClr val="000000"/>
                  </a:solidFill>
                  <a:round/>
                  <a:headEnd/>
                  <a:tailEnd/>
                </a:ln>
                <a:solidFill>
                  <a:srgbClr val="FF0080"/>
                </a:solidFill>
                <a:latin typeface="Arial"/>
                <a:ea typeface="Arial"/>
                <a:cs typeface="Arial"/>
              </a:rPr>
              <a:t>an acceptable </a:t>
            </a:r>
            <a:r>
              <a:rPr lang="en-US" b="1" kern="10" dirty="0" smtClean="0">
                <a:ln w="9525">
                  <a:solidFill>
                    <a:srgbClr val="000000"/>
                  </a:solidFill>
                  <a:round/>
                  <a:headEnd/>
                  <a:tailEnd/>
                </a:ln>
                <a:solidFill>
                  <a:srgbClr val="FF0080"/>
                </a:solidFill>
                <a:latin typeface="Arial"/>
                <a:ea typeface="Arial"/>
                <a:cs typeface="Arial"/>
              </a:rPr>
              <a:t>term for continental </a:t>
            </a:r>
          </a:p>
          <a:p>
            <a:pPr algn="ctr"/>
            <a:r>
              <a:rPr lang="en-US" b="1" kern="10" dirty="0" smtClean="0">
                <a:ln w="9525">
                  <a:solidFill>
                    <a:srgbClr val="000000"/>
                  </a:solidFill>
                  <a:round/>
                  <a:headEnd/>
                  <a:tailEnd/>
                </a:ln>
                <a:solidFill>
                  <a:srgbClr val="FF0080"/>
                </a:solidFill>
                <a:latin typeface="Arial"/>
                <a:ea typeface="Arial"/>
                <a:cs typeface="Arial"/>
              </a:rPr>
              <a:t>terrace wedges.</a:t>
            </a:r>
            <a:endParaRPr lang="en-US" b="1" kern="10" dirty="0">
              <a:ln w="9525">
                <a:solidFill>
                  <a:srgbClr val="000000"/>
                </a:solidFill>
                <a:round/>
                <a:headEnd/>
                <a:tailEnd/>
              </a:ln>
              <a:solidFill>
                <a:srgbClr val="FF0080"/>
              </a:solidFill>
              <a:latin typeface="Arial"/>
              <a:ea typeface="Arial"/>
              <a:cs typeface="Arial"/>
            </a:endParaRPr>
          </a:p>
        </p:txBody>
      </p:sp>
      <p:sp>
        <p:nvSpPr>
          <p:cNvPr id="229393" name="Rectangle 17"/>
          <p:cNvSpPr>
            <a:spLocks noChangeArrowheads="1"/>
          </p:cNvSpPr>
          <p:nvPr/>
        </p:nvSpPr>
        <p:spPr bwMode="auto">
          <a:xfrm>
            <a:off x="457200" y="381000"/>
            <a:ext cx="8153400" cy="5334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94" name="Rectangle 18"/>
          <p:cNvSpPr>
            <a:spLocks noChangeArrowheads="1"/>
          </p:cNvSpPr>
          <p:nvPr/>
        </p:nvSpPr>
        <p:spPr bwMode="auto">
          <a:xfrm>
            <a:off x="4114800" y="838200"/>
            <a:ext cx="2362200" cy="3048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95" name="Rectangle 19"/>
          <p:cNvSpPr>
            <a:spLocks noChangeArrowheads="1"/>
          </p:cNvSpPr>
          <p:nvPr/>
        </p:nvSpPr>
        <p:spPr bwMode="auto">
          <a:xfrm>
            <a:off x="2743200" y="3733800"/>
            <a:ext cx="5486400" cy="3048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96" name="Rectangle 20"/>
          <p:cNvSpPr>
            <a:spLocks noChangeArrowheads="1"/>
          </p:cNvSpPr>
          <p:nvPr/>
        </p:nvSpPr>
        <p:spPr bwMode="auto">
          <a:xfrm>
            <a:off x="4876800" y="1066800"/>
            <a:ext cx="609600" cy="762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229397" name="Rectangle 21"/>
          <p:cNvSpPr>
            <a:spLocks noChangeArrowheads="1"/>
          </p:cNvSpPr>
          <p:nvPr/>
        </p:nvSpPr>
        <p:spPr bwMode="auto">
          <a:xfrm>
            <a:off x="609600" y="2743200"/>
            <a:ext cx="2286000" cy="1219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cxnSp>
        <p:nvCxnSpPr>
          <p:cNvPr id="3" name="Straight Connector 2"/>
          <p:cNvCxnSpPr/>
          <p:nvPr/>
        </p:nvCxnSpPr>
        <p:spPr>
          <a:xfrm flipV="1">
            <a:off x="419100" y="304800"/>
            <a:ext cx="8198743" cy="37338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19100" y="304800"/>
            <a:ext cx="8305800" cy="3733800"/>
          </a:xfrm>
          <a:prstGeom prst="line">
            <a:avLst/>
          </a:prstGeom>
          <a:ln w="76200" cmpd="sng">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85146998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6200" y="0"/>
            <a:ext cx="5105400" cy="4213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6627" name="Picture 3" descr="pangea_diagr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0" y="304800"/>
            <a:ext cx="3228975"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26628" name="Text Box 4"/>
          <p:cNvSpPr txBox="1">
            <a:spLocks noChangeArrowheads="1"/>
          </p:cNvSpPr>
          <p:nvPr/>
        </p:nvSpPr>
        <p:spPr bwMode="auto">
          <a:xfrm>
            <a:off x="260350" y="4210050"/>
            <a:ext cx="8623300" cy="2308324"/>
          </a:xfrm>
          <a:prstGeom prst="rect">
            <a:avLst/>
          </a:prstGeom>
          <a:solidFill>
            <a:srgbClr val="CCCCCC"/>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2400" b="1" dirty="0">
                <a:latin typeface="Arial" charset="0"/>
              </a:rPr>
              <a:t>Is there a problem here?  In the </a:t>
            </a:r>
            <a:r>
              <a:rPr lang="en-US" sz="2400" b="1" dirty="0" err="1">
                <a:latin typeface="Arial" charset="0"/>
              </a:rPr>
              <a:t>Rodinia</a:t>
            </a:r>
            <a:r>
              <a:rPr lang="en-US" sz="2400" b="1" dirty="0">
                <a:latin typeface="Arial" charset="0"/>
              </a:rPr>
              <a:t> map, </a:t>
            </a:r>
            <a:r>
              <a:rPr lang="en-US" sz="2400" b="1" dirty="0">
                <a:solidFill>
                  <a:srgbClr val="FFFF00"/>
                </a:solidFill>
                <a:latin typeface="Arial" charset="0"/>
              </a:rPr>
              <a:t>rifting along the eastern side of </a:t>
            </a:r>
            <a:r>
              <a:rPr lang="en-US" sz="2400" b="1" dirty="0" err="1">
                <a:solidFill>
                  <a:srgbClr val="FFFF00"/>
                </a:solidFill>
                <a:latin typeface="Arial" charset="0"/>
              </a:rPr>
              <a:t>Laurentia</a:t>
            </a:r>
            <a:r>
              <a:rPr lang="en-US" sz="2400" b="1" dirty="0">
                <a:latin typeface="Arial" charset="0"/>
              </a:rPr>
              <a:t> (now North America) is said to have occurred between 600 and 550 Ma, thus forming an ocean basin.  Yet in the </a:t>
            </a:r>
            <a:r>
              <a:rPr lang="en-US" sz="2400" b="1" dirty="0" err="1">
                <a:latin typeface="Arial" charset="0"/>
              </a:rPr>
              <a:t>Pangea</a:t>
            </a:r>
            <a:r>
              <a:rPr lang="en-US" sz="2400" b="1" dirty="0">
                <a:latin typeface="Arial" charset="0"/>
              </a:rPr>
              <a:t> map of ca. 220 Ma there is no open ocean along the eastern edge of North America — only a continental </a:t>
            </a:r>
            <a:r>
              <a:rPr lang="en-US" sz="2400" b="1" dirty="0" err="1">
                <a:latin typeface="Arial" charset="0"/>
              </a:rPr>
              <a:t>orogenic</a:t>
            </a:r>
            <a:r>
              <a:rPr lang="en-US" sz="2400" b="1" dirty="0">
                <a:latin typeface="Arial" charset="0"/>
              </a:rPr>
              <a:t> belt.   ?????</a:t>
            </a:r>
          </a:p>
        </p:txBody>
      </p:sp>
      <p:sp>
        <p:nvSpPr>
          <p:cNvPr id="26629" name="Line 5"/>
          <p:cNvSpPr>
            <a:spLocks noChangeShapeType="1"/>
          </p:cNvSpPr>
          <p:nvPr/>
        </p:nvSpPr>
        <p:spPr bwMode="auto">
          <a:xfrm flipV="1">
            <a:off x="2819400" y="1371600"/>
            <a:ext cx="3352800" cy="228600"/>
          </a:xfrm>
          <a:prstGeom prst="line">
            <a:avLst/>
          </a:prstGeom>
          <a:noFill/>
          <a:ln w="76200">
            <a:solidFill>
              <a:srgbClr val="FF0080"/>
            </a:solidFill>
            <a:prstDash val="dash"/>
            <a:round/>
            <a:headEnd type="triangle" w="med" len="me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15544271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ctrTitle"/>
          </p:nvPr>
        </p:nvSpPr>
        <p:spPr>
          <a:xfrm>
            <a:off x="685800" y="2286000"/>
            <a:ext cx="7772400" cy="1143000"/>
          </a:xfrm>
        </p:spPr>
        <p:txBody>
          <a:bodyPr/>
          <a:lstStyle/>
          <a:p>
            <a:endParaRPr lang="en-US"/>
          </a:p>
        </p:txBody>
      </p:sp>
      <p:sp>
        <p:nvSpPr>
          <p:cNvPr id="22531" name="Rectangle 3"/>
          <p:cNvSpPr>
            <a:spLocks noGrp="1" noChangeArrowheads="1"/>
          </p:cNvSpPr>
          <p:nvPr>
            <p:ph type="subTitle" idx="1"/>
          </p:nvPr>
        </p:nvSpPr>
        <p:spPr/>
        <p:txBody>
          <a:bodyPr/>
          <a:lstStyle/>
          <a:p>
            <a:endParaRPr lang="en-US"/>
          </a:p>
        </p:txBody>
      </p:sp>
      <p:pic>
        <p:nvPicPr>
          <p:cNvPr id="22532" name="Picture 4" descr="xsection(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514600"/>
            <a:ext cx="9144000" cy="4221163"/>
          </a:xfrm>
          <a:prstGeom prst="rect">
            <a:avLst/>
          </a:prstGeom>
          <a:noFill/>
          <a:extLst>
            <a:ext uri="{909E8E84-426E-40dd-AFC4-6F175D3DCCD1}">
              <a14:hiddenFill xmlns:a14="http://schemas.microsoft.com/office/drawing/2010/main" xmlns="">
                <a:solidFill>
                  <a:srgbClr val="FFFFFF"/>
                </a:solidFill>
              </a14:hiddenFill>
            </a:ext>
          </a:extLst>
        </p:spPr>
      </p:pic>
      <p:sp>
        <p:nvSpPr>
          <p:cNvPr id="22533" name="Text Box 5"/>
          <p:cNvSpPr txBox="1">
            <a:spLocks noChangeArrowheads="1"/>
          </p:cNvSpPr>
          <p:nvPr/>
        </p:nvSpPr>
        <p:spPr bwMode="auto">
          <a:xfrm>
            <a:off x="0" y="381000"/>
            <a:ext cx="9144000" cy="11906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3600" b="1"/>
              <a:t>SCHEMATIC CROSS SECTION OF PLATE TECTONICS</a:t>
            </a:r>
            <a:endParaRPr lang="en-US" b="1"/>
          </a:p>
        </p:txBody>
      </p:sp>
      <p:sp>
        <p:nvSpPr>
          <p:cNvPr id="22534" name="Text Box 6"/>
          <p:cNvSpPr txBox="1">
            <a:spLocks noChangeArrowheads="1"/>
          </p:cNvSpPr>
          <p:nvPr/>
        </p:nvSpPr>
        <p:spPr bwMode="auto">
          <a:xfrm>
            <a:off x="0" y="1752600"/>
            <a:ext cx="9144000" cy="4616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dirty="0">
                <a:solidFill>
                  <a:srgbClr val="FF0000"/>
                </a:solidFill>
              </a:rPr>
              <a:t> </a:t>
            </a:r>
            <a:r>
              <a:rPr lang="en-US" sz="2400" dirty="0">
                <a:solidFill>
                  <a:srgbClr val="0000FF"/>
                </a:solidFill>
              </a:rPr>
              <a:t>convergent </a:t>
            </a:r>
            <a:r>
              <a:rPr lang="en-US" sz="2400" dirty="0"/>
              <a:t>     </a:t>
            </a:r>
            <a:r>
              <a:rPr lang="en-US" sz="2400" dirty="0">
                <a:solidFill>
                  <a:srgbClr val="800040"/>
                </a:solidFill>
              </a:rPr>
              <a:t> transform  </a:t>
            </a:r>
            <a:r>
              <a:rPr lang="en-US" sz="2400" dirty="0"/>
              <a:t>  </a:t>
            </a:r>
            <a:r>
              <a:rPr lang="en-US" sz="2400" dirty="0">
                <a:solidFill>
                  <a:srgbClr val="FF0000"/>
                </a:solidFill>
              </a:rPr>
              <a:t>divergent</a:t>
            </a:r>
            <a:r>
              <a:rPr lang="en-US" sz="2400" dirty="0">
                <a:solidFill>
                  <a:schemeClr val="folHlink"/>
                </a:solidFill>
              </a:rPr>
              <a:t>  </a:t>
            </a:r>
            <a:r>
              <a:rPr lang="en-US" sz="2400" dirty="0"/>
              <a:t>  </a:t>
            </a:r>
            <a:r>
              <a:rPr lang="en-US" sz="2400" dirty="0">
                <a:solidFill>
                  <a:srgbClr val="0000FF"/>
                </a:solidFill>
              </a:rPr>
              <a:t>convergent</a:t>
            </a:r>
            <a:r>
              <a:rPr lang="en-US" sz="2400" dirty="0">
                <a:solidFill>
                  <a:srgbClr val="FF0000"/>
                </a:solidFill>
              </a:rPr>
              <a:t> </a:t>
            </a:r>
            <a:r>
              <a:rPr lang="en-US" sz="2400" dirty="0"/>
              <a:t>   </a:t>
            </a:r>
            <a:r>
              <a:rPr lang="en-US" sz="2400" b="1" dirty="0"/>
              <a:t>boundaries</a:t>
            </a:r>
          </a:p>
        </p:txBody>
      </p:sp>
      <p:sp>
        <p:nvSpPr>
          <p:cNvPr id="22535" name="Line 7"/>
          <p:cNvSpPr>
            <a:spLocks noChangeShapeType="1"/>
          </p:cNvSpPr>
          <p:nvPr/>
        </p:nvSpPr>
        <p:spPr bwMode="auto">
          <a:xfrm>
            <a:off x="1371600" y="2286000"/>
            <a:ext cx="381000" cy="213360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536" name="Line 8"/>
          <p:cNvSpPr>
            <a:spLocks noChangeShapeType="1"/>
          </p:cNvSpPr>
          <p:nvPr/>
        </p:nvSpPr>
        <p:spPr bwMode="auto">
          <a:xfrm>
            <a:off x="3352800" y="2286000"/>
            <a:ext cx="381000" cy="1600200"/>
          </a:xfrm>
          <a:prstGeom prst="line">
            <a:avLst/>
          </a:prstGeom>
          <a:noFill/>
          <a:ln w="38100">
            <a:solidFill>
              <a:srgbClr val="80004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537" name="Line 9"/>
          <p:cNvSpPr>
            <a:spLocks noChangeShapeType="1"/>
          </p:cNvSpPr>
          <p:nvPr/>
        </p:nvSpPr>
        <p:spPr bwMode="auto">
          <a:xfrm flipH="1">
            <a:off x="4419600" y="2286000"/>
            <a:ext cx="76200" cy="1752600"/>
          </a:xfrm>
          <a:prstGeom prst="line">
            <a:avLst/>
          </a:prstGeom>
          <a:noFill/>
          <a:ln w="38100">
            <a:solidFill>
              <a:srgbClr val="FF00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2538" name="Line 10"/>
          <p:cNvSpPr>
            <a:spLocks noChangeShapeType="1"/>
          </p:cNvSpPr>
          <p:nvPr/>
        </p:nvSpPr>
        <p:spPr bwMode="auto">
          <a:xfrm flipH="1">
            <a:off x="5638800" y="2286000"/>
            <a:ext cx="914400" cy="190500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197101649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WordArt 2"/>
          <p:cNvSpPr>
            <a:spLocks noChangeArrowheads="1" noChangeShapeType="1" noTextEdit="1"/>
          </p:cNvSpPr>
          <p:nvPr/>
        </p:nvSpPr>
        <p:spPr bwMode="auto">
          <a:xfrm>
            <a:off x="1524000" y="2057400"/>
            <a:ext cx="7620000" cy="3619500"/>
          </a:xfrm>
          <a:prstGeom prst="rect">
            <a:avLst/>
          </a:prstGeom>
          <a:extLst>
            <a:ext uri="{AF507438-7753-43e0-B8FC-AC1667EBCBE1}">
              <a14:hiddenEffects xmlns:a14="http://schemas.microsoft.com/office/drawing/2010/main" xmlns="">
                <a:effectLst/>
              </a14:hiddenEffects>
            </a:ext>
          </a:extLst>
        </p:spPr>
        <p:txBody>
          <a:bodyPr wrap="none" fromWordArt="1">
            <a:prstTxWarp prst="textDeflateBottom">
              <a:avLst>
                <a:gd name="adj" fmla="val 76472"/>
              </a:avLst>
            </a:prstTxWarp>
            <a:scene3d>
              <a:camera prst="legacyPerspectiveFront">
                <a:rot lat="19799999" lon="19439998" rev="0"/>
              </a:camera>
              <a:lightRig rig="legacyNormal2" dir="t"/>
            </a:scene3d>
            <a:sp3d extrusionH="354000" prstMaterial="legacyMatte">
              <a:extrusionClr>
                <a:srgbClr val="939676"/>
              </a:extrusionClr>
            </a:sp3d>
          </a:bodyPr>
          <a:lstStyle/>
          <a:p>
            <a:pPr algn="ctr"/>
            <a:r>
              <a:rPr lang="en-US" sz="3600" kern="10" dirty="0">
                <a:ln w="9525">
                  <a:round/>
                  <a:headEnd/>
                  <a:tailEnd/>
                </a:ln>
                <a:solidFill>
                  <a:srgbClr val="0000FF"/>
                </a:solidFill>
                <a:latin typeface="Impact"/>
                <a:ea typeface="Impact"/>
                <a:cs typeface="Impact"/>
              </a:rPr>
              <a:t>Convergence — </a:t>
            </a:r>
            <a:r>
              <a:rPr lang="en-US" sz="3600" kern="10" dirty="0" smtClean="0">
                <a:ln w="9525">
                  <a:round/>
                  <a:headEnd/>
                  <a:tailEnd/>
                </a:ln>
                <a:solidFill>
                  <a:srgbClr val="0000FF"/>
                </a:solidFill>
                <a:latin typeface="Impact"/>
                <a:ea typeface="Impact"/>
                <a:cs typeface="Impact"/>
              </a:rPr>
              <a:t>I</a:t>
            </a:r>
            <a:r>
              <a:rPr lang="en-US" sz="3600" kern="10" dirty="0">
                <a:ln w="9525">
                  <a:round/>
                  <a:headEnd/>
                  <a:tailEnd/>
                </a:ln>
                <a:solidFill>
                  <a:srgbClr val="0000FF"/>
                </a:solidFill>
                <a:latin typeface="Impact"/>
                <a:ea typeface="Impact"/>
                <a:cs typeface="Impact"/>
              </a:rPr>
              <a:t>:</a:t>
            </a:r>
          </a:p>
          <a:p>
            <a:pPr algn="ctr"/>
            <a:r>
              <a:rPr lang="en-US" sz="3600" kern="10" dirty="0" err="1">
                <a:ln w="9525">
                  <a:round/>
                  <a:headEnd/>
                  <a:tailEnd/>
                </a:ln>
                <a:solidFill>
                  <a:srgbClr val="0000FF"/>
                </a:solidFill>
                <a:latin typeface="Impact"/>
                <a:ea typeface="Impact"/>
                <a:cs typeface="Impact"/>
              </a:rPr>
              <a:t>subduction</a:t>
            </a:r>
            <a:r>
              <a:rPr lang="en-US" sz="3600" kern="10" dirty="0">
                <a:ln w="9525">
                  <a:round/>
                  <a:headEnd/>
                  <a:tailEnd/>
                </a:ln>
                <a:solidFill>
                  <a:srgbClr val="0000FF"/>
                </a:solidFill>
                <a:latin typeface="Impact"/>
                <a:ea typeface="Impact"/>
                <a:cs typeface="Impact"/>
              </a:rPr>
              <a:t> tectonics</a:t>
            </a:r>
          </a:p>
        </p:txBody>
      </p:sp>
      <p:sp>
        <p:nvSpPr>
          <p:cNvPr id="34819" name="Text Box 3"/>
          <p:cNvSpPr txBox="1">
            <a:spLocks noChangeArrowheads="1"/>
          </p:cNvSpPr>
          <p:nvPr/>
        </p:nvSpPr>
        <p:spPr bwMode="auto">
          <a:xfrm>
            <a:off x="310474" y="5527365"/>
            <a:ext cx="4876800" cy="1077218"/>
          </a:xfrm>
          <a:prstGeom prst="rect">
            <a:avLst/>
          </a:prstGeom>
          <a:solidFill>
            <a:schemeClr val="bg1"/>
          </a:solidFill>
          <a:ln>
            <a:noFill/>
          </a:ln>
        </p:spPr>
        <p:txBody>
          <a:bodyPr>
            <a:spAutoFit/>
          </a:bodyPr>
          <a:lstStyle/>
          <a:p>
            <a:pPr algn="ctr"/>
            <a:r>
              <a:rPr lang="en-US" sz="3200" b="1" dirty="0" smtClean="0"/>
              <a:t>Greg Davis      5/27/2016 </a:t>
            </a:r>
            <a:r>
              <a:rPr lang="en-US" sz="3200" b="1" dirty="0"/>
              <a:t>DIZHI DAXUE/</a:t>
            </a:r>
            <a:r>
              <a:rPr lang="en-US" sz="3200" b="1" dirty="0" smtClean="0"/>
              <a:t>Beijing</a:t>
            </a:r>
            <a:endParaRPr lang="en-US" sz="3200" dirty="0"/>
          </a:p>
        </p:txBody>
      </p:sp>
      <p:sp>
        <p:nvSpPr>
          <p:cNvPr id="34820" name="Rectangle 4"/>
          <p:cNvSpPr>
            <a:spLocks noChangeArrowheads="1"/>
          </p:cNvSpPr>
          <p:nvPr/>
        </p:nvSpPr>
        <p:spPr bwMode="auto">
          <a:xfrm>
            <a:off x="0" y="-778517"/>
            <a:ext cx="9144000" cy="1388117"/>
          </a:xfrm>
          <a:prstGeom prst="rect">
            <a:avLst/>
          </a:prstGeom>
          <a:solidFill>
            <a:schemeClr val="accent1"/>
          </a:solidFill>
          <a:ln w="76200" cmpd="sng">
            <a:solidFill>
              <a:srgbClr val="000000"/>
            </a:solidFill>
            <a:miter lim="800000"/>
            <a:headEnd/>
            <a:tailEnd/>
          </a:ln>
        </p:spPr>
        <p:txBody>
          <a:bodyPr wrap="none" anchor="ctr"/>
          <a:lstStyle/>
          <a:p>
            <a:endParaRPr lang="en-US"/>
          </a:p>
        </p:txBody>
      </p:sp>
      <p:sp>
        <p:nvSpPr>
          <p:cNvPr id="34821" name="AutoShape 5"/>
          <p:cNvSpPr>
            <a:spLocks noChangeArrowheads="1"/>
          </p:cNvSpPr>
          <p:nvPr/>
        </p:nvSpPr>
        <p:spPr bwMode="auto">
          <a:xfrm rot="9966528">
            <a:off x="3713163" y="-150813"/>
            <a:ext cx="5765800" cy="4405313"/>
          </a:xfrm>
          <a:prstGeom prst="rtTriangle">
            <a:avLst/>
          </a:prstGeom>
          <a:solidFill>
            <a:srgbClr val="804000"/>
          </a:solidFill>
          <a:ln w="9525">
            <a:solidFill>
              <a:schemeClr val="tx1"/>
            </a:solidFill>
            <a:miter lim="800000"/>
            <a:headEnd/>
            <a:tailEnd/>
          </a:ln>
        </p:spPr>
        <p:txBody>
          <a:bodyPr wrap="none" anchor="ctr"/>
          <a:lstStyle/>
          <a:p>
            <a:endParaRPr lang="en-US"/>
          </a:p>
        </p:txBody>
      </p:sp>
      <p:sp>
        <p:nvSpPr>
          <p:cNvPr id="34822" name="AutoShape 6"/>
          <p:cNvSpPr>
            <a:spLocks noChangeArrowheads="1"/>
          </p:cNvSpPr>
          <p:nvPr/>
        </p:nvSpPr>
        <p:spPr bwMode="auto">
          <a:xfrm rot="1265959">
            <a:off x="5486400" y="2057400"/>
            <a:ext cx="1676400" cy="485775"/>
          </a:xfrm>
          <a:prstGeom prst="rightArrow">
            <a:avLst>
              <a:gd name="adj1" fmla="val 50000"/>
              <a:gd name="adj2" fmla="val 86275"/>
            </a:avLst>
          </a:prstGeom>
          <a:solidFill>
            <a:schemeClr val="tx1"/>
          </a:solidFill>
          <a:ln w="9525">
            <a:solidFill>
              <a:schemeClr val="bg1"/>
            </a:solidFill>
            <a:miter lim="800000"/>
            <a:headEnd/>
            <a:tailEnd/>
          </a:ln>
        </p:spPr>
        <p:txBody>
          <a:bodyPr wrap="none" anchor="ctr"/>
          <a:lstStyle/>
          <a:p>
            <a:pPr algn="ctr"/>
            <a:endParaRPr lang="en-US">
              <a:solidFill>
                <a:srgbClr val="FF6666"/>
              </a:solidFill>
            </a:endParaRPr>
          </a:p>
        </p:txBody>
      </p:sp>
      <p:sp>
        <p:nvSpPr>
          <p:cNvPr id="34823" name="AutoShape 7"/>
          <p:cNvSpPr>
            <a:spLocks noChangeArrowheads="1"/>
          </p:cNvSpPr>
          <p:nvPr/>
        </p:nvSpPr>
        <p:spPr bwMode="auto">
          <a:xfrm rot="12065959">
            <a:off x="5867400" y="1447800"/>
            <a:ext cx="1676400" cy="485775"/>
          </a:xfrm>
          <a:prstGeom prst="rightArrow">
            <a:avLst>
              <a:gd name="adj1" fmla="val 50000"/>
              <a:gd name="adj2" fmla="val 86275"/>
            </a:avLst>
          </a:prstGeom>
          <a:solidFill>
            <a:schemeClr val="tx1"/>
          </a:solidFill>
          <a:ln w="9525">
            <a:solidFill>
              <a:schemeClr val="bg1"/>
            </a:solidFill>
            <a:miter lim="800000"/>
            <a:headEnd/>
            <a:tailEnd/>
          </a:ln>
        </p:spPr>
        <p:txBody>
          <a:bodyPr rot="10800000" wrap="none" anchor="ctr"/>
          <a:lstStyle/>
          <a:p>
            <a:pPr algn="ctr"/>
            <a:endParaRPr lang="en-US">
              <a:solidFill>
                <a:srgbClr val="FF6666"/>
              </a:solidFill>
            </a:endParaRPr>
          </a:p>
        </p:txBody>
      </p:sp>
      <p:sp>
        <p:nvSpPr>
          <p:cNvPr id="34824" name="Line 8"/>
          <p:cNvSpPr>
            <a:spLocks noChangeShapeType="1"/>
          </p:cNvSpPr>
          <p:nvPr/>
        </p:nvSpPr>
        <p:spPr bwMode="auto">
          <a:xfrm>
            <a:off x="3276600" y="609600"/>
            <a:ext cx="5867400" cy="2590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 name="TextBox 2"/>
          <p:cNvSpPr txBox="1"/>
          <p:nvPr/>
        </p:nvSpPr>
        <p:spPr>
          <a:xfrm>
            <a:off x="-50127" y="212236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12010400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17463"/>
            <a:ext cx="8458200" cy="67500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732622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ChangeArrowheads="1"/>
          </p:cNvSpPr>
          <p:nvPr>
            <p:ph type="ctrTitle" idx="4294967295"/>
          </p:nvPr>
        </p:nvSpPr>
        <p:spPr>
          <a:xfrm>
            <a:off x="152400" y="76200"/>
            <a:ext cx="8991600" cy="4876800"/>
          </a:xfrm>
        </p:spPr>
        <p:txBody>
          <a:bodyPr/>
          <a:lstStyle/>
          <a:p>
            <a:r>
              <a:rPr lang="en-US" sz="3200"/>
              <a:t>The deepest parts of the ocean are the ocean trenches next to continents and arcs.  They receive </a:t>
            </a:r>
            <a:r>
              <a:rPr lang="en-US" sz="3200" b="1">
                <a:solidFill>
                  <a:srgbClr val="800000"/>
                </a:solidFill>
              </a:rPr>
              <a:t>sediment eroded </a:t>
            </a:r>
            <a:br>
              <a:rPr lang="en-US" sz="3200" b="1">
                <a:solidFill>
                  <a:srgbClr val="800000"/>
                </a:solidFill>
              </a:rPr>
            </a:br>
            <a:r>
              <a:rPr lang="en-US" sz="3200" b="1">
                <a:solidFill>
                  <a:srgbClr val="800000"/>
                </a:solidFill>
              </a:rPr>
              <a:t>from the nearly land masses</a:t>
            </a:r>
            <a:r>
              <a:rPr lang="en-US" sz="3200"/>
              <a:t> AND they receive </a:t>
            </a:r>
            <a:r>
              <a:rPr lang="en-US" sz="3200" b="1">
                <a:solidFill>
                  <a:srgbClr val="804000"/>
                </a:solidFill>
              </a:rPr>
              <a:t>sediment deposited out in the oceans</a:t>
            </a:r>
            <a:r>
              <a:rPr lang="en-US" sz="3200"/>
              <a:t> and carried into the trenches on the tops of subducting plates.</a:t>
            </a:r>
            <a:br>
              <a:rPr lang="en-US" sz="3200"/>
            </a:br>
            <a:r>
              <a:rPr lang="en-US" sz="3200"/>
              <a:t/>
            </a:r>
            <a:br>
              <a:rPr lang="en-US" sz="3200"/>
            </a:br>
            <a:r>
              <a:rPr lang="en-US" sz="3600" b="1">
                <a:solidFill>
                  <a:schemeClr val="tx1"/>
                </a:solidFill>
              </a:rPr>
              <a:t>WHAT HAPPENS TO THIS SEDIMENT?</a:t>
            </a:r>
            <a:endParaRPr lang="en-US"/>
          </a:p>
        </p:txBody>
      </p:sp>
      <p:sp>
        <p:nvSpPr>
          <p:cNvPr id="306179" name="WordArt 3"/>
          <p:cNvSpPr>
            <a:spLocks noChangeArrowheads="1" noChangeShapeType="1" noTextEdit="1"/>
          </p:cNvSpPr>
          <p:nvPr/>
        </p:nvSpPr>
        <p:spPr bwMode="auto">
          <a:xfrm>
            <a:off x="609600" y="5029200"/>
            <a:ext cx="7772400" cy="1371600"/>
          </a:xfrm>
          <a:prstGeom prst="rect">
            <a:avLst/>
          </a:prstGeom>
        </p:spPr>
        <p:txBody>
          <a:bodyPr wrap="none" fromWordArt="1">
            <a:prstTxWarp prst="textPlain">
              <a:avLst>
                <a:gd name="adj" fmla="val 50000"/>
              </a:avLst>
            </a:prstTxWarp>
          </a:bodyPr>
          <a:lstStyle/>
          <a:p>
            <a:pPr algn="ctr"/>
            <a:r>
              <a:rPr lang="en-US" sz="4000" kern="10">
                <a:ln w="9525">
                  <a:solidFill>
                    <a:schemeClr val="tx1"/>
                  </a:solidFill>
                  <a:round/>
                  <a:headEnd/>
                  <a:tailEnd/>
                </a:ln>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Accretionary Wedges</a:t>
            </a:r>
          </a:p>
        </p:txBody>
      </p:sp>
    </p:spTree>
    <p:extLst>
      <p:ext uri="{BB962C8B-B14F-4D97-AF65-F5344CB8AC3E}">
        <p14:creationId xmlns:p14="http://schemas.microsoft.com/office/powerpoint/2010/main" xmlns="" val="20742825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Grp="1" noChangeArrowheads="1"/>
          </p:cNvSpPr>
          <p:nvPr>
            <p:ph type="subTitle" idx="1"/>
          </p:nvPr>
        </p:nvSpPr>
        <p:spPr>
          <a:xfrm>
            <a:off x="228600" y="2971800"/>
            <a:ext cx="4419600" cy="3581400"/>
          </a:xfrm>
          <a:noFill/>
        </p:spPr>
        <p:txBody>
          <a:bodyPr/>
          <a:lstStyle/>
          <a:p>
            <a:pPr algn="l"/>
            <a:r>
              <a:rPr lang="en-US" sz="1600" b="1">
                <a:solidFill>
                  <a:srgbClr val="FFFF00"/>
                </a:solidFill>
              </a:rPr>
              <a:t>        </a:t>
            </a:r>
            <a:endParaRPr lang="en-US" sz="1400"/>
          </a:p>
          <a:p>
            <a:pPr algn="l"/>
            <a:r>
              <a:rPr lang="en-US" sz="1400"/>
              <a:t>			</a:t>
            </a:r>
            <a:endParaRPr lang="en-US" sz="1600">
              <a:solidFill>
                <a:srgbClr val="FF0000"/>
              </a:solidFill>
            </a:endParaRPr>
          </a:p>
          <a:p>
            <a:r>
              <a:rPr lang="en-US" sz="4800" b="1">
                <a:solidFill>
                  <a:schemeClr val="tx2"/>
                </a:solidFill>
              </a:rPr>
              <a:t>Accretionary Wedges</a:t>
            </a:r>
          </a:p>
          <a:p>
            <a:pPr algn="l"/>
            <a:r>
              <a:rPr lang="en-US" sz="1600" b="1">
                <a:solidFill>
                  <a:schemeClr val="tx2"/>
                </a:solidFill>
              </a:rPr>
              <a:t>www.geosci.usyd.edu.au/…/Report2/hydro.htm</a:t>
            </a:r>
          </a:p>
          <a:p>
            <a:r>
              <a:rPr lang="en-US" sz="1600" b="1">
                <a:solidFill>
                  <a:schemeClr val="tx2"/>
                </a:solidFill>
              </a:rPr>
              <a:t>www.phys.ocean.dal.ca/…/lect12/lect12.html</a:t>
            </a:r>
            <a:endParaRPr lang="en-US" sz="1600">
              <a:solidFill>
                <a:schemeClr val="tx2"/>
              </a:solidFill>
            </a:endParaRPr>
          </a:p>
        </p:txBody>
      </p:sp>
      <p:pic>
        <p:nvPicPr>
          <p:cNvPr id="31027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3562350"/>
          </a:xfrm>
          <a:prstGeom prst="rect">
            <a:avLst/>
          </a:prstGeom>
          <a:noFill/>
          <a:extLst>
            <a:ext uri="{909E8E84-426E-40dd-AFC4-6F175D3DCCD1}">
              <a14:hiddenFill xmlns:a14="http://schemas.microsoft.com/office/drawing/2010/main" xmlns="">
                <a:solidFill>
                  <a:srgbClr val="FFFFFF"/>
                </a:solidFill>
              </a14:hiddenFill>
            </a:ext>
          </a:extLst>
        </p:spPr>
      </p:pic>
      <p:pic>
        <p:nvPicPr>
          <p:cNvPr id="310276" name="Picture 4"/>
          <p:cNvPicPr>
            <a:picLocks noGrp="1" noChangeAspect="1" noChangeArrowheads="1"/>
          </p:cNvPicPr>
          <p:nvPr>
            <p:ph type="ctrTitle"/>
          </p:nvPr>
        </p:nvPicPr>
        <p:blipFill>
          <a:blip r:embed="rId4" cstate="print">
            <a:extLst>
              <a:ext uri="{28A0092B-C50C-407E-A947-70E740481C1C}">
                <a14:useLocalDpi xmlns:a14="http://schemas.microsoft.com/office/drawing/2010/main" xmlns="" val="0"/>
              </a:ext>
            </a:extLst>
          </a:blip>
          <a:srcRect/>
          <a:stretch>
            <a:fillRect/>
          </a:stretch>
        </p:blipFill>
        <p:spPr>
          <a:xfrm>
            <a:off x="4953000" y="3581400"/>
            <a:ext cx="3962400" cy="3070225"/>
          </a:xfrm>
        </p:spPr>
      </p:pic>
      <p:sp>
        <p:nvSpPr>
          <p:cNvPr id="310277" name="Rectangle 5"/>
          <p:cNvSpPr>
            <a:spLocks noChangeArrowheads="1"/>
          </p:cNvSpPr>
          <p:nvPr/>
        </p:nvSpPr>
        <p:spPr bwMode="auto">
          <a:xfrm>
            <a:off x="0" y="0"/>
            <a:ext cx="381000" cy="3657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10278" name="Rectangle 6"/>
          <p:cNvSpPr>
            <a:spLocks noChangeArrowheads="1"/>
          </p:cNvSpPr>
          <p:nvPr/>
        </p:nvSpPr>
        <p:spPr bwMode="auto">
          <a:xfrm>
            <a:off x="0" y="0"/>
            <a:ext cx="381000" cy="3657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145775358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0" y="609600"/>
            <a:ext cx="9144000" cy="2057400"/>
          </a:xfrm>
        </p:spPr>
        <p:txBody>
          <a:bodyPr>
            <a:noAutofit/>
          </a:bodyPr>
          <a:lstStyle/>
          <a:p>
            <a:r>
              <a:rPr lang="en-US" sz="2800" b="1" dirty="0"/>
              <a:t>An oversimplified view of an </a:t>
            </a:r>
            <a:r>
              <a:rPr lang="en-US" sz="2800" b="1" dirty="0" err="1"/>
              <a:t>accretionary</a:t>
            </a:r>
            <a:r>
              <a:rPr lang="en-US" sz="2800" b="1" dirty="0"/>
              <a:t> prism or wedge </a:t>
            </a:r>
            <a:r>
              <a:rPr lang="en-US" sz="2800" dirty="0"/>
              <a:t>(both terms are used)</a:t>
            </a:r>
            <a:r>
              <a:rPr lang="en-US" sz="2800" b="1" dirty="0"/>
              <a:t>.</a:t>
            </a:r>
            <a:r>
              <a:rPr lang="en-US" sz="2800" dirty="0"/>
              <a:t>  Prisms typically grow by the addition of sediment </a:t>
            </a:r>
            <a:r>
              <a:rPr lang="en-US" sz="2800" dirty="0" smtClean="0"/>
              <a:t> at </a:t>
            </a:r>
            <a:r>
              <a:rPr lang="en-US" sz="2800" dirty="0"/>
              <a:t>their near-trench fronts, but they can also grow from below by </a:t>
            </a:r>
            <a:r>
              <a:rPr lang="ja-JP" altLang="en-US" sz="2800" b="1" dirty="0">
                <a:solidFill>
                  <a:srgbClr val="0000FF"/>
                </a:solidFill>
              </a:rPr>
              <a:t>“</a:t>
            </a:r>
            <a:r>
              <a:rPr lang="en-US" sz="2800" b="1" dirty="0" err="1">
                <a:solidFill>
                  <a:srgbClr val="0000FF"/>
                </a:solidFill>
              </a:rPr>
              <a:t>underplating</a:t>
            </a:r>
            <a:r>
              <a:rPr lang="ja-JP" altLang="en-US" sz="2800" b="1" dirty="0">
                <a:solidFill>
                  <a:srgbClr val="0000FF"/>
                </a:solidFill>
              </a:rPr>
              <a:t>”</a:t>
            </a:r>
            <a:r>
              <a:rPr lang="en-US" sz="2800" dirty="0"/>
              <a:t> </a:t>
            </a:r>
            <a:r>
              <a:rPr lang="en-US" sz="2800" dirty="0" smtClean="0"/>
              <a:t>of </a:t>
            </a:r>
            <a:r>
              <a:rPr lang="en-US" sz="2800" dirty="0" err="1"/>
              <a:t>subducted</a:t>
            </a:r>
            <a:r>
              <a:rPr lang="en-US" sz="2800" dirty="0"/>
              <a:t> materials</a:t>
            </a:r>
            <a:br>
              <a:rPr lang="en-US" sz="2800" dirty="0"/>
            </a:br>
            <a:r>
              <a:rPr lang="en-US" sz="2800" dirty="0"/>
              <a:t>(sediments, sea-floor volcanoes, etc.)</a:t>
            </a:r>
          </a:p>
        </p:txBody>
      </p:sp>
      <p:pic>
        <p:nvPicPr>
          <p:cNvPr id="31437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352800"/>
            <a:ext cx="8229600" cy="2913063"/>
          </a:xfrm>
          <a:prstGeom prst="rect">
            <a:avLst/>
          </a:prstGeom>
          <a:noFill/>
          <a:extLst>
            <a:ext uri="{909E8E84-426E-40dd-AFC4-6F175D3DCCD1}">
              <a14:hiddenFill xmlns:a14="http://schemas.microsoft.com/office/drawing/2010/main" xmlns="">
                <a:solidFill>
                  <a:srgbClr val="FFFFFF"/>
                </a:solidFill>
              </a14:hiddenFill>
            </a:ext>
          </a:extLst>
        </p:spPr>
      </p:pic>
      <p:sp>
        <p:nvSpPr>
          <p:cNvPr id="314372" name="Oval 4"/>
          <p:cNvSpPr>
            <a:spLocks noChangeArrowheads="1"/>
          </p:cNvSpPr>
          <p:nvPr/>
        </p:nvSpPr>
        <p:spPr bwMode="auto">
          <a:xfrm rot="562807">
            <a:off x="4572000" y="4953000"/>
            <a:ext cx="3429000" cy="685800"/>
          </a:xfrm>
          <a:prstGeom prst="ellipse">
            <a:avLst/>
          </a:prstGeom>
          <a:noFill/>
          <a:ln w="38100">
            <a:solidFill>
              <a:srgbClr val="0000FF"/>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129825477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Grp="1" noChangeArrowheads="1"/>
          </p:cNvSpPr>
          <p:nvPr>
            <p:ph type="title" sz="quarter"/>
          </p:nvPr>
        </p:nvSpPr>
        <p:spPr/>
        <p:txBody>
          <a:bodyPr/>
          <a:lstStyle/>
          <a:p>
            <a:endParaRPr lang="en-US"/>
          </a:p>
        </p:txBody>
      </p:sp>
      <p:sp>
        <p:nvSpPr>
          <p:cNvPr id="312323" name="Rectangle 3"/>
          <p:cNvSpPr>
            <a:spLocks noGrp="1" noChangeArrowheads="1"/>
          </p:cNvSpPr>
          <p:nvPr>
            <p:ph sz="quarter" idx="1"/>
          </p:nvPr>
        </p:nvSpPr>
        <p:spPr/>
        <p:txBody>
          <a:bodyPr/>
          <a:lstStyle/>
          <a:p>
            <a:endParaRPr lang="en-US" sz="2400"/>
          </a:p>
        </p:txBody>
      </p:sp>
      <p:sp>
        <p:nvSpPr>
          <p:cNvPr id="312324" name="Rectangle 4"/>
          <p:cNvSpPr>
            <a:spLocks noGrp="1" noChangeArrowheads="1"/>
          </p:cNvSpPr>
          <p:nvPr>
            <p:ph sz="quarter" idx="2"/>
          </p:nvPr>
        </p:nvSpPr>
        <p:spPr/>
        <p:txBody>
          <a:bodyPr/>
          <a:lstStyle/>
          <a:p>
            <a:endParaRPr lang="en-US" sz="2400"/>
          </a:p>
        </p:txBody>
      </p:sp>
      <p:sp>
        <p:nvSpPr>
          <p:cNvPr id="312325" name="Rectangle 5"/>
          <p:cNvSpPr>
            <a:spLocks noGrp="1" noChangeArrowheads="1"/>
          </p:cNvSpPr>
          <p:nvPr>
            <p:ph sz="quarter" idx="3"/>
          </p:nvPr>
        </p:nvSpPr>
        <p:spPr/>
        <p:txBody>
          <a:bodyPr/>
          <a:lstStyle/>
          <a:p>
            <a:endParaRPr lang="en-US" sz="2400"/>
          </a:p>
        </p:txBody>
      </p:sp>
      <p:sp>
        <p:nvSpPr>
          <p:cNvPr id="312326" name="Rectangle 6"/>
          <p:cNvSpPr>
            <a:spLocks noGrp="1" noChangeArrowheads="1"/>
          </p:cNvSpPr>
          <p:nvPr>
            <p:ph sz="quarter" idx="4"/>
          </p:nvPr>
        </p:nvSpPr>
        <p:spPr/>
        <p:txBody>
          <a:bodyPr/>
          <a:lstStyle/>
          <a:p>
            <a:endParaRPr lang="en-US" sz="2400"/>
          </a:p>
        </p:txBody>
      </p:sp>
      <p:pic>
        <p:nvPicPr>
          <p:cNvPr id="312327" name="Picture 7"/>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304800"/>
            <a:ext cx="7997825" cy="5872163"/>
          </a:xfrm>
          <a:prstGeom prst="rect">
            <a:avLst/>
          </a:prstGeom>
          <a:noFill/>
          <a:extLst>
            <a:ext uri="{909E8E84-426E-40dd-AFC4-6F175D3DCCD1}">
              <a14:hiddenFill xmlns:a14="http://schemas.microsoft.com/office/drawing/2010/main" xmlns="">
                <a:solidFill>
                  <a:srgbClr val="FFFFFF"/>
                </a:solidFill>
              </a14:hiddenFill>
            </a:ext>
          </a:extLst>
        </p:spPr>
      </p:pic>
      <p:sp>
        <p:nvSpPr>
          <p:cNvPr id="312328" name="Text Box 8"/>
          <p:cNvSpPr txBox="1">
            <a:spLocks noChangeArrowheads="1"/>
          </p:cNvSpPr>
          <p:nvPr/>
        </p:nvSpPr>
        <p:spPr bwMode="auto">
          <a:xfrm>
            <a:off x="1447800" y="838200"/>
            <a:ext cx="4419600" cy="485775"/>
          </a:xfrm>
          <a:prstGeom prst="rect">
            <a:avLst/>
          </a:prstGeom>
          <a:solidFill>
            <a:schemeClr val="bg1"/>
          </a:solidFill>
          <a:ln w="28575">
            <a:solidFill>
              <a:srgbClr val="FF0000"/>
            </a:solidFill>
            <a:miter lim="800000"/>
            <a:headEnd/>
            <a:tailEnd/>
          </a:ln>
        </p:spPr>
        <p:txBody>
          <a:bodyPr>
            <a:spAutoFit/>
          </a:bodyPr>
          <a:lstStyle/>
          <a:p>
            <a:r>
              <a:rPr lang="en-US" sz="2000"/>
              <a:t>ACCRETIONARY WEDGE (PRISM</a:t>
            </a:r>
            <a:r>
              <a:rPr lang="en-US"/>
              <a:t>)</a:t>
            </a:r>
          </a:p>
        </p:txBody>
      </p:sp>
    </p:spTree>
    <p:extLst>
      <p:ext uri="{BB962C8B-B14F-4D97-AF65-F5344CB8AC3E}">
        <p14:creationId xmlns:p14="http://schemas.microsoft.com/office/powerpoint/2010/main" xmlns="" val="205396753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35900" y="-152400"/>
            <a:ext cx="9379900" cy="7327853"/>
          </a:xfrm>
          <a:prstGeom prst="rect">
            <a:avLst/>
          </a:prstGeom>
          <a:noFill/>
          <a:extLst>
            <a:ext uri="{909E8E84-426E-40dd-AFC4-6F175D3DCCD1}">
              <a14:hiddenFill xmlns:a14="http://schemas.microsoft.com/office/drawing/2010/main" xmlns="">
                <a:solidFill>
                  <a:srgbClr val="FFFFFF"/>
                </a:solidFill>
              </a14:hiddenFill>
            </a:ext>
          </a:extLst>
        </p:spPr>
      </p:pic>
      <p:sp>
        <p:nvSpPr>
          <p:cNvPr id="320515" name="Line 3"/>
          <p:cNvSpPr>
            <a:spLocks noChangeShapeType="1"/>
          </p:cNvSpPr>
          <p:nvPr/>
        </p:nvSpPr>
        <p:spPr bwMode="auto">
          <a:xfrm>
            <a:off x="1509827" y="4648200"/>
            <a:ext cx="5181600" cy="914400"/>
          </a:xfrm>
          <a:prstGeom prst="line">
            <a:avLst/>
          </a:prstGeom>
          <a:noFill/>
          <a:ln w="76200" cmpd="sng">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0516" name="Line 4"/>
          <p:cNvSpPr>
            <a:spLocks noChangeShapeType="1"/>
          </p:cNvSpPr>
          <p:nvPr/>
        </p:nvSpPr>
        <p:spPr bwMode="auto">
          <a:xfrm flipH="1">
            <a:off x="5219700" y="3426481"/>
            <a:ext cx="2057400" cy="1466194"/>
          </a:xfrm>
          <a:prstGeom prst="line">
            <a:avLst/>
          </a:prstGeom>
          <a:noFill/>
          <a:ln w="76200" cmpd="sng">
            <a:solidFill>
              <a:srgbClr val="804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20517" name="Text Box 5"/>
          <p:cNvSpPr txBox="1">
            <a:spLocks noChangeArrowheads="1"/>
          </p:cNvSpPr>
          <p:nvPr/>
        </p:nvSpPr>
        <p:spPr bwMode="auto">
          <a:xfrm>
            <a:off x="6080125" y="4283075"/>
            <a:ext cx="19685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3200" b="1">
                <a:solidFill>
                  <a:srgbClr val="804000"/>
                </a:solidFill>
              </a:rPr>
              <a:t>backstop</a:t>
            </a:r>
            <a:endParaRPr lang="en-US" sz="3200">
              <a:solidFill>
                <a:srgbClr val="804000"/>
              </a:solidFill>
              <a:latin typeface="Times" charset="0"/>
            </a:endParaRPr>
          </a:p>
        </p:txBody>
      </p:sp>
      <p:sp>
        <p:nvSpPr>
          <p:cNvPr id="320518" name="Rectangle 6"/>
          <p:cNvSpPr>
            <a:spLocks noChangeArrowheads="1"/>
          </p:cNvSpPr>
          <p:nvPr/>
        </p:nvSpPr>
        <p:spPr bwMode="auto">
          <a:xfrm>
            <a:off x="304800" y="228600"/>
            <a:ext cx="8534400" cy="1905000"/>
          </a:xfrm>
          <a:prstGeom prst="rect">
            <a:avLst/>
          </a:prstGeom>
          <a:solidFill>
            <a:srgbClr val="000080"/>
          </a:solidFill>
          <a:ln w="9525">
            <a:solidFill>
              <a:srgbClr val="0000FF"/>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endParaRPr lang="en-US">
              <a:latin typeface="Times" charset="0"/>
            </a:endParaRPr>
          </a:p>
        </p:txBody>
      </p:sp>
      <p:sp>
        <p:nvSpPr>
          <p:cNvPr id="320519" name="Rectangle 7"/>
          <p:cNvSpPr>
            <a:spLocks noChangeArrowheads="1"/>
          </p:cNvSpPr>
          <p:nvPr/>
        </p:nvSpPr>
        <p:spPr bwMode="auto">
          <a:xfrm>
            <a:off x="-228600" y="5867400"/>
            <a:ext cx="9372600" cy="990600"/>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320520" name="Rectangle 8"/>
          <p:cNvSpPr>
            <a:spLocks noChangeArrowheads="1"/>
          </p:cNvSpPr>
          <p:nvPr/>
        </p:nvSpPr>
        <p:spPr bwMode="auto">
          <a:xfrm>
            <a:off x="-228600" y="-47394"/>
            <a:ext cx="9372600" cy="2180994"/>
          </a:xfrm>
          <a:prstGeom prst="rect">
            <a:avLst/>
          </a:prstGeom>
          <a:solidFill>
            <a:schemeClr val="bg1"/>
          </a:solidFill>
          <a:ln w="9525">
            <a:solidFill>
              <a:schemeClr val="tx1"/>
            </a:solidFill>
            <a:miter lim="800000"/>
            <a:headEnd/>
            <a:tailEnd/>
          </a:ln>
        </p:spPr>
        <p:txBody>
          <a:bodyPr wrap="none" anchor="ctr"/>
          <a:lstStyle/>
          <a:p>
            <a:endParaRPr lang="en-US"/>
          </a:p>
        </p:txBody>
      </p:sp>
      <p:sp>
        <p:nvSpPr>
          <p:cNvPr id="320521" name="WordArt 9"/>
          <p:cNvSpPr>
            <a:spLocks noChangeArrowheads="1" noChangeShapeType="1" noTextEdit="1"/>
          </p:cNvSpPr>
          <p:nvPr/>
        </p:nvSpPr>
        <p:spPr bwMode="auto">
          <a:xfrm>
            <a:off x="533400" y="685800"/>
            <a:ext cx="8077200" cy="914400"/>
          </a:xfrm>
          <a:prstGeom prst="rect">
            <a:avLst/>
          </a:prstGeom>
          <a:extLst>
            <a:ext uri="{AF507438-7753-43e0-B8FC-AC1667EBCBE1}">
              <a14:hiddenEffects xmlns:a14="http://schemas.microsoft.com/office/drawing/2010/main" xmlns="">
                <a:effectLst/>
              </a14:hiddenEffects>
            </a:ext>
          </a:extLst>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chemeClr val="accent2"/>
                </a:solidFill>
                <a:latin typeface="Arial Black"/>
                <a:ea typeface="Arial Black"/>
                <a:cs typeface="Arial Black"/>
              </a:rPr>
              <a:t>Chile: accretionary prism, forearc, backstop</a:t>
            </a:r>
          </a:p>
        </p:txBody>
      </p:sp>
      <p:sp>
        <p:nvSpPr>
          <p:cNvPr id="320522" name="Line 10"/>
          <p:cNvSpPr>
            <a:spLocks noChangeShapeType="1"/>
          </p:cNvSpPr>
          <p:nvPr/>
        </p:nvSpPr>
        <p:spPr bwMode="auto">
          <a:xfrm>
            <a:off x="5029200" y="3581400"/>
            <a:ext cx="1219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20523" name="AutoShape 11"/>
          <p:cNvSpPr>
            <a:spLocks noChangeArrowheads="1"/>
          </p:cNvSpPr>
          <p:nvPr/>
        </p:nvSpPr>
        <p:spPr bwMode="auto">
          <a:xfrm rot="653470">
            <a:off x="3260220" y="5168313"/>
            <a:ext cx="976313" cy="304800"/>
          </a:xfrm>
          <a:prstGeom prst="rightArrow">
            <a:avLst>
              <a:gd name="adj1" fmla="val 50000"/>
              <a:gd name="adj2" fmla="val 80078"/>
            </a:avLst>
          </a:prstGeom>
          <a:solidFill>
            <a:srgbClr val="FF0000"/>
          </a:solidFill>
          <a:ln w="9525">
            <a:solidFill>
              <a:srgbClr val="FF0000"/>
            </a:solidFill>
            <a:miter lim="800000"/>
            <a:headEnd/>
            <a:tailEnd/>
          </a:ln>
        </p:spPr>
        <p:txBody>
          <a:bodyPr wrap="none" anchor="ctr"/>
          <a:lstStyle/>
          <a:p>
            <a:endParaRPr lang="en-US"/>
          </a:p>
        </p:txBody>
      </p:sp>
      <p:sp>
        <p:nvSpPr>
          <p:cNvPr id="320524" name="Text Box 12"/>
          <p:cNvSpPr txBox="1">
            <a:spLocks noChangeArrowheads="1"/>
          </p:cNvSpPr>
          <p:nvPr/>
        </p:nvSpPr>
        <p:spPr bwMode="auto">
          <a:xfrm>
            <a:off x="2209800" y="1600200"/>
            <a:ext cx="51054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r>
              <a:rPr lang="en-US" sz="2400" b="1" dirty="0"/>
              <a:t>(with great vertical exaggeration)</a:t>
            </a:r>
            <a:endParaRPr lang="en-US" sz="2400" dirty="0"/>
          </a:p>
        </p:txBody>
      </p:sp>
      <p:sp>
        <p:nvSpPr>
          <p:cNvPr id="320525" name="Text Box 13"/>
          <p:cNvSpPr txBox="1">
            <a:spLocks noChangeArrowheads="1"/>
          </p:cNvSpPr>
          <p:nvPr/>
        </p:nvSpPr>
        <p:spPr bwMode="auto">
          <a:xfrm>
            <a:off x="0" y="2895600"/>
            <a:ext cx="2060575" cy="701675"/>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000" dirty="0"/>
              <a:t>DEFORMATION</a:t>
            </a:r>
          </a:p>
          <a:p>
            <a:r>
              <a:rPr lang="en-US" sz="2000" dirty="0"/>
              <a:t>         FRONT</a:t>
            </a:r>
          </a:p>
        </p:txBody>
      </p:sp>
    </p:spTree>
    <p:extLst>
      <p:ext uri="{BB962C8B-B14F-4D97-AF65-F5344CB8AC3E}">
        <p14:creationId xmlns:p14="http://schemas.microsoft.com/office/powerpoint/2010/main" xmlns="" val="415112388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2" name="Picture 2" descr="USGSwed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700" y="204788"/>
            <a:ext cx="9118600" cy="6446837"/>
          </a:xfrm>
          <a:prstGeom prst="rect">
            <a:avLst/>
          </a:prstGeom>
          <a:noFill/>
          <a:extLst>
            <a:ext uri="{909E8E84-426E-40dd-AFC4-6F175D3DCCD1}">
              <a14:hiddenFill xmlns:a14="http://schemas.microsoft.com/office/drawing/2010/main" xmlns="">
                <a:solidFill>
                  <a:srgbClr val="FFFFFF"/>
                </a:solidFill>
              </a14:hiddenFill>
            </a:ext>
          </a:extLst>
        </p:spPr>
      </p:pic>
      <p:sp>
        <p:nvSpPr>
          <p:cNvPr id="322563" name="Text Box 3"/>
          <p:cNvSpPr txBox="1">
            <a:spLocks noChangeArrowheads="1"/>
          </p:cNvSpPr>
          <p:nvPr/>
        </p:nvSpPr>
        <p:spPr bwMode="auto">
          <a:xfrm>
            <a:off x="365125" y="657225"/>
            <a:ext cx="7672388"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a:t>This geometry of a Chilean subduction zone is closer to</a:t>
            </a:r>
          </a:p>
          <a:p>
            <a:r>
              <a:rPr lang="en-US"/>
              <a:t>reality, but still has a vertical exaggeration ..</a:t>
            </a:r>
          </a:p>
        </p:txBody>
      </p:sp>
      <p:sp>
        <p:nvSpPr>
          <p:cNvPr id="322564" name="Line 4"/>
          <p:cNvSpPr>
            <a:spLocks noChangeShapeType="1"/>
          </p:cNvSpPr>
          <p:nvPr/>
        </p:nvSpPr>
        <p:spPr bwMode="auto">
          <a:xfrm>
            <a:off x="5486400" y="5029200"/>
            <a:ext cx="762000" cy="685800"/>
          </a:xfrm>
          <a:prstGeom prst="line">
            <a:avLst/>
          </a:prstGeom>
          <a:noFill/>
          <a:ln w="57150">
            <a:solidFill>
              <a:srgbClr val="804000"/>
            </a:solidFill>
            <a:round/>
            <a:headEnd/>
            <a:tailEnd/>
          </a:ln>
          <a:effectLst>
            <a:outerShdw blurRad="63500" dist="38099" dir="2700000" algn="ctr" rotWithShape="0">
              <a:srgbClr val="000000">
                <a:alpha val="74998"/>
              </a:srgbClr>
            </a:outerShdw>
          </a:effectLst>
          <a:extLst>
            <a:ext uri="{909E8E84-426E-40dd-AFC4-6F175D3DCCD1}">
              <a14:hiddenFill xmlns:a14="http://schemas.microsoft.com/office/drawing/2010/main" xmlns="">
                <a:noFill/>
              </a14:hiddenFill>
            </a:ext>
          </a:extLst>
        </p:spPr>
        <p:txBody>
          <a:bodyPr wrap="none" anchor="ctr"/>
          <a:lstStyle/>
          <a:p>
            <a:endParaRPr lang="en-US"/>
          </a:p>
        </p:txBody>
      </p:sp>
      <p:sp>
        <p:nvSpPr>
          <p:cNvPr id="322565" name="Text Box 5"/>
          <p:cNvSpPr txBox="1">
            <a:spLocks noChangeArrowheads="1"/>
          </p:cNvSpPr>
          <p:nvPr/>
        </p:nvSpPr>
        <p:spPr bwMode="auto">
          <a:xfrm>
            <a:off x="5318125" y="4002088"/>
            <a:ext cx="1522413"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804000"/>
                </a:solidFill>
                <a:miter lim="800000"/>
                <a:headEnd/>
                <a:tailEnd/>
              </a14:hiddenLine>
            </a:ext>
          </a:extLst>
        </p:spPr>
        <p:txBody>
          <a:bodyPr wrap="none">
            <a:spAutoFit/>
          </a:bodyPr>
          <a:lstStyle/>
          <a:p>
            <a:r>
              <a:rPr lang="en-US" b="1">
                <a:solidFill>
                  <a:srgbClr val="804000"/>
                </a:solidFill>
              </a:rPr>
              <a:t>backstop</a:t>
            </a:r>
          </a:p>
        </p:txBody>
      </p:sp>
    </p:spTree>
    <p:extLst>
      <p:ext uri="{BB962C8B-B14F-4D97-AF65-F5344CB8AC3E}">
        <p14:creationId xmlns:p14="http://schemas.microsoft.com/office/powerpoint/2010/main" xmlns="" val="2012896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6658" name="Picture 2" descr="japan"/>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6800" y="6350"/>
            <a:ext cx="7010400" cy="6818313"/>
          </a:xfrm>
          <a:prstGeom prst="rect">
            <a:avLst/>
          </a:prstGeom>
          <a:noFill/>
          <a:extLst>
            <a:ext uri="{909E8E84-426E-40dd-AFC4-6F175D3DCCD1}">
              <a14:hiddenFill xmlns:a14="http://schemas.microsoft.com/office/drawing/2010/main" xmlns="">
                <a:solidFill>
                  <a:srgbClr val="FFFFFF"/>
                </a:solidFill>
              </a14:hiddenFill>
            </a:ext>
          </a:extLst>
        </p:spPr>
      </p:pic>
      <p:sp>
        <p:nvSpPr>
          <p:cNvPr id="326659" name="Rectangle 3"/>
          <p:cNvSpPr>
            <a:spLocks noChangeArrowheads="1"/>
          </p:cNvSpPr>
          <p:nvPr/>
        </p:nvSpPr>
        <p:spPr bwMode="auto">
          <a:xfrm>
            <a:off x="0" y="0"/>
            <a:ext cx="9144000" cy="1373188"/>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2800" b="1" dirty="0"/>
              <a:t>The best example of what happens to </a:t>
            </a:r>
            <a:r>
              <a:rPr lang="en-US" sz="2800" b="1" dirty="0" smtClean="0"/>
              <a:t>sediments </a:t>
            </a:r>
            <a:r>
              <a:rPr lang="en-US" sz="2800" b="1" dirty="0"/>
              <a:t>when </a:t>
            </a:r>
            <a:r>
              <a:rPr lang="en-US" sz="2800" b="1" dirty="0" smtClean="0"/>
              <a:t>   they </a:t>
            </a:r>
            <a:r>
              <a:rPr lang="en-US" sz="2800" b="1" dirty="0"/>
              <a:t>enter an oceanic trench is the </a:t>
            </a:r>
            <a:r>
              <a:rPr lang="en-US" sz="2800" b="1" dirty="0" err="1"/>
              <a:t>Nankai</a:t>
            </a:r>
            <a:r>
              <a:rPr lang="en-US" sz="2800" b="1" dirty="0"/>
              <a:t> </a:t>
            </a:r>
            <a:r>
              <a:rPr lang="en-US" sz="2800" b="1" dirty="0" smtClean="0"/>
              <a:t> </a:t>
            </a:r>
            <a:r>
              <a:rPr lang="en-US" sz="2800" b="1" dirty="0"/>
              <a:t>trough </a:t>
            </a:r>
            <a:r>
              <a:rPr lang="en-US" sz="2800" b="1" dirty="0" smtClean="0"/>
              <a:t>      (</a:t>
            </a:r>
            <a:r>
              <a:rPr lang="en-US" sz="2800" b="1" dirty="0"/>
              <a:t>trench) south of Shikoku Island, Japan </a:t>
            </a:r>
          </a:p>
        </p:txBody>
      </p:sp>
      <p:sp>
        <p:nvSpPr>
          <p:cNvPr id="326660" name="Rectangle 4"/>
          <p:cNvSpPr>
            <a:spLocks noChangeArrowheads="1"/>
          </p:cNvSpPr>
          <p:nvPr/>
        </p:nvSpPr>
        <p:spPr bwMode="auto">
          <a:xfrm>
            <a:off x="4419600" y="3733800"/>
            <a:ext cx="1143000" cy="685800"/>
          </a:xfrm>
          <a:prstGeom prst="rect">
            <a:avLst/>
          </a:prstGeom>
          <a:noFill/>
          <a:ln w="38100">
            <a:solidFill>
              <a:schemeClr val="bg1"/>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sp>
        <p:nvSpPr>
          <p:cNvPr id="326661" name="AutoShape 5"/>
          <p:cNvSpPr>
            <a:spLocks noChangeArrowheads="1"/>
          </p:cNvSpPr>
          <p:nvPr/>
        </p:nvSpPr>
        <p:spPr bwMode="auto">
          <a:xfrm>
            <a:off x="2057400" y="2590800"/>
            <a:ext cx="304800" cy="304800"/>
          </a:xfrm>
          <a:prstGeom prst="star5">
            <a:avLst/>
          </a:prstGeom>
          <a:solidFill>
            <a:srgbClr val="FF0000"/>
          </a:solidFill>
          <a:ln w="9525">
            <a:solidFill>
              <a:schemeClr val="tx1"/>
            </a:solidFill>
            <a:miter lim="800000"/>
            <a:headEnd/>
            <a:tailEnd/>
          </a:ln>
        </p:spPr>
        <p:txBody>
          <a:bodyPr wrap="none" anchor="ctr"/>
          <a:lstStyle/>
          <a:p>
            <a:endParaRPr lang="en-US"/>
          </a:p>
        </p:txBody>
      </p:sp>
    </p:spTree>
    <p:extLst>
      <p:ext uri="{BB962C8B-B14F-4D97-AF65-F5344CB8AC3E}">
        <p14:creationId xmlns:p14="http://schemas.microsoft.com/office/powerpoint/2010/main" xmlns="" val="42414131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5105400" cy="4213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pic>
        <p:nvPicPr>
          <p:cNvPr id="28675" name="Picture 3" descr="pangea_diagr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334000" y="304800"/>
            <a:ext cx="3228975" cy="3657600"/>
          </a:xfrm>
          <a:prstGeom prst="rect">
            <a:avLst/>
          </a:prstGeom>
          <a:noFill/>
          <a:extLst>
            <a:ext uri="{909E8E84-426E-40dd-AFC4-6F175D3DCCD1}">
              <a14:hiddenFill xmlns:a14="http://schemas.microsoft.com/office/drawing/2010/main" xmlns="">
                <a:solidFill>
                  <a:srgbClr val="FFFFFF"/>
                </a:solidFill>
              </a14:hiddenFill>
            </a:ext>
          </a:extLst>
        </p:spPr>
      </p:pic>
      <p:sp>
        <p:nvSpPr>
          <p:cNvPr id="28676" name="Text Box 4"/>
          <p:cNvSpPr txBox="1">
            <a:spLocks noChangeArrowheads="1"/>
          </p:cNvSpPr>
          <p:nvPr/>
        </p:nvSpPr>
        <p:spPr bwMode="auto">
          <a:xfrm>
            <a:off x="0" y="4238625"/>
            <a:ext cx="9144000" cy="222726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sz="2800" b="1">
                <a:latin typeface="Arial" charset="0"/>
              </a:rPr>
              <a:t>WAS AN EARLY OCEAN </a:t>
            </a:r>
            <a:r>
              <a:rPr lang="en-US" sz="2800" b="1">
                <a:solidFill>
                  <a:srgbClr val="0000FF"/>
                </a:solidFill>
                <a:latin typeface="Arial" charset="0"/>
              </a:rPr>
              <a:t>(IAPETUS)</a:t>
            </a:r>
            <a:r>
              <a:rPr lang="en-US" sz="2800" b="1">
                <a:latin typeface="Arial" charset="0"/>
              </a:rPr>
              <a:t> THAT OPENED BETWEEN 600 AND 500 MA, LATER CLOSED BY 220 MA? … AND THEN RE-OPENED AGAIN WITH THE BREAKUP OF PANGEA?  </a:t>
            </a:r>
            <a:r>
              <a:rPr lang="en-US" sz="2800" b="1">
                <a:solidFill>
                  <a:srgbClr val="0000FF"/>
                </a:solidFill>
                <a:latin typeface="Arial" charset="0"/>
              </a:rPr>
              <a:t>THAT WAS A QUESTION ASKED BY J. TUZO WILSON IN 1966</a:t>
            </a:r>
            <a:endParaRPr lang="en-US" sz="2800" b="1">
              <a:latin typeface="Arial" charset="0"/>
            </a:endParaRPr>
          </a:p>
        </p:txBody>
      </p:sp>
      <p:sp>
        <p:nvSpPr>
          <p:cNvPr id="28677" name="Rectangle 5"/>
          <p:cNvSpPr>
            <a:spLocks noChangeArrowheads="1"/>
          </p:cNvSpPr>
          <p:nvPr/>
        </p:nvSpPr>
        <p:spPr bwMode="auto">
          <a:xfrm>
            <a:off x="3538538" y="2571750"/>
            <a:ext cx="1504950" cy="82232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lgn="ctr"/>
            <a:r>
              <a:rPr lang="en-US" b="1">
                <a:solidFill>
                  <a:srgbClr val="0000FF"/>
                </a:solidFill>
                <a:latin typeface="Arial" charset="0"/>
              </a:rPr>
              <a:t>IAPETUS</a:t>
            </a:r>
          </a:p>
          <a:p>
            <a:pPr algn="ctr"/>
            <a:r>
              <a:rPr lang="en-US" b="1">
                <a:solidFill>
                  <a:srgbClr val="0000FF"/>
                </a:solidFill>
                <a:latin typeface="Arial" charset="0"/>
              </a:rPr>
              <a:t>OCEAN</a:t>
            </a:r>
            <a:endParaRPr lang="en-US" sz="2800" b="1">
              <a:solidFill>
                <a:srgbClr val="0000FF"/>
              </a:solidFill>
              <a:latin typeface="Arial" charset="0"/>
            </a:endParaRPr>
          </a:p>
        </p:txBody>
      </p:sp>
      <p:sp>
        <p:nvSpPr>
          <p:cNvPr id="28678" name="Line 6"/>
          <p:cNvSpPr>
            <a:spLocks noChangeShapeType="1"/>
          </p:cNvSpPr>
          <p:nvPr/>
        </p:nvSpPr>
        <p:spPr bwMode="auto">
          <a:xfrm flipH="1" flipV="1">
            <a:off x="3276600" y="2133600"/>
            <a:ext cx="533400" cy="457200"/>
          </a:xfrm>
          <a:prstGeom prst="line">
            <a:avLst/>
          </a:prstGeom>
          <a:noFill/>
          <a:ln w="38100">
            <a:solidFill>
              <a:srgbClr val="0000FF"/>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296275818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50800"/>
            <a:ext cx="8077200" cy="6807200"/>
          </a:xfrm>
          <a:prstGeom prst="rect">
            <a:avLst/>
          </a:prstGeom>
          <a:noFill/>
          <a:extLst>
            <a:ext uri="{909E8E84-426E-40dd-AFC4-6F175D3DCCD1}">
              <a14:hiddenFill xmlns:a14="http://schemas.microsoft.com/office/drawing/2010/main" xmlns="">
                <a:solidFill>
                  <a:srgbClr val="FFFFFF"/>
                </a:solidFill>
              </a14:hiddenFill>
            </a:ext>
          </a:extLst>
        </p:spPr>
      </p:pic>
      <p:sp>
        <p:nvSpPr>
          <p:cNvPr id="328707" name="Text Box 3"/>
          <p:cNvSpPr txBox="1">
            <a:spLocks noChangeArrowheads="1"/>
          </p:cNvSpPr>
          <p:nvPr/>
        </p:nvSpPr>
        <p:spPr bwMode="auto">
          <a:xfrm>
            <a:off x="533400" y="304800"/>
            <a:ext cx="6248400" cy="579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3200" b="1">
              <a:solidFill>
                <a:srgbClr val="FFFF00"/>
              </a:solidFill>
            </a:endParaRPr>
          </a:p>
        </p:txBody>
      </p:sp>
      <p:sp>
        <p:nvSpPr>
          <p:cNvPr id="328708" name="Rectangle 4"/>
          <p:cNvSpPr>
            <a:spLocks noChangeArrowheads="1"/>
          </p:cNvSpPr>
          <p:nvPr/>
        </p:nvSpPr>
        <p:spPr bwMode="auto">
          <a:xfrm rot="-1633401">
            <a:off x="3048000" y="5264150"/>
            <a:ext cx="2209800" cy="1133475"/>
          </a:xfrm>
          <a:prstGeom prst="rect">
            <a:avLst/>
          </a:prstGeom>
          <a:noFill/>
          <a:ln w="5715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pPr algn="ctr"/>
            <a:endParaRPr lang="en-US">
              <a:solidFill>
                <a:srgbClr val="FFFF00"/>
              </a:solidFill>
            </a:endParaRPr>
          </a:p>
        </p:txBody>
      </p:sp>
      <p:sp>
        <p:nvSpPr>
          <p:cNvPr id="328709" name="Text Box 5"/>
          <p:cNvSpPr txBox="1">
            <a:spLocks noChangeArrowheads="1"/>
          </p:cNvSpPr>
          <p:nvPr/>
        </p:nvSpPr>
        <p:spPr bwMode="auto">
          <a:xfrm>
            <a:off x="609600" y="304800"/>
            <a:ext cx="5257800" cy="1430338"/>
          </a:xfrm>
          <a:prstGeom prst="rect">
            <a:avLst/>
          </a:prstGeom>
          <a:solidFill>
            <a:schemeClr val="bg1"/>
          </a:solidFill>
          <a:ln w="57150">
            <a:solidFill>
              <a:srgbClr val="FFFF00"/>
            </a:solidFill>
            <a:miter lim="800000"/>
            <a:headEnd/>
            <a:tailEnd/>
          </a:ln>
        </p:spPr>
        <p:txBody>
          <a:bodyPr>
            <a:spAutoFit/>
          </a:bodyPr>
          <a:lstStyle/>
          <a:p>
            <a:pPr algn="ctr">
              <a:spcBef>
                <a:spcPct val="50000"/>
              </a:spcBef>
            </a:pPr>
            <a:r>
              <a:rPr lang="en-US" sz="2800" b="1">
                <a:solidFill>
                  <a:schemeClr val="tx2"/>
                </a:solidFill>
              </a:rPr>
              <a:t>Subduction of the Philippine plate in the Nankai Trough of southwestern Japan</a:t>
            </a:r>
            <a:endParaRPr lang="en-US" sz="2800">
              <a:solidFill>
                <a:schemeClr val="tx2"/>
              </a:solidFill>
            </a:endParaRPr>
          </a:p>
        </p:txBody>
      </p:sp>
      <p:sp>
        <p:nvSpPr>
          <p:cNvPr id="328710" name="Line 6"/>
          <p:cNvSpPr>
            <a:spLocks noChangeShapeType="1"/>
          </p:cNvSpPr>
          <p:nvPr/>
        </p:nvSpPr>
        <p:spPr bwMode="auto">
          <a:xfrm>
            <a:off x="1905000" y="1752600"/>
            <a:ext cx="1905000" cy="3581400"/>
          </a:xfrm>
          <a:prstGeom prst="line">
            <a:avLst/>
          </a:prstGeom>
          <a:noFill/>
          <a:ln w="57150">
            <a:solidFill>
              <a:srgbClr val="FFFF0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171782092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Text Box 2"/>
          <p:cNvSpPr txBox="1">
            <a:spLocks noChangeArrowheads="1"/>
          </p:cNvSpPr>
          <p:nvPr/>
        </p:nvSpPr>
        <p:spPr bwMode="auto">
          <a:xfrm>
            <a:off x="3870325" y="62325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latin typeface="Times" charset="0"/>
            </a:endParaRPr>
          </a:p>
        </p:txBody>
      </p:sp>
      <p:pic>
        <p:nvPicPr>
          <p:cNvPr id="330755"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231900" y="0"/>
            <a:ext cx="66167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FF0000"/>
                </a:solidFill>
                <a:miter lim="800000"/>
                <a:headEnd/>
                <a:tailEnd/>
              </a14:hiddenLine>
            </a:ext>
          </a:extLst>
        </p:spPr>
      </p:pic>
      <p:sp>
        <p:nvSpPr>
          <p:cNvPr id="330756" name="Text Box 4"/>
          <p:cNvSpPr txBox="1">
            <a:spLocks noChangeArrowheads="1"/>
          </p:cNvSpPr>
          <p:nvPr/>
        </p:nvSpPr>
        <p:spPr bwMode="auto">
          <a:xfrm>
            <a:off x="0" y="228600"/>
            <a:ext cx="9144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endParaRPr lang="en-US" sz="2800" b="1">
              <a:solidFill>
                <a:srgbClr val="804000"/>
              </a:solidFill>
              <a:latin typeface="Times" charset="0"/>
            </a:endParaRPr>
          </a:p>
        </p:txBody>
      </p:sp>
      <p:sp>
        <p:nvSpPr>
          <p:cNvPr id="330757" name="AutoShape 5"/>
          <p:cNvSpPr>
            <a:spLocks noChangeArrowheads="1"/>
          </p:cNvSpPr>
          <p:nvPr/>
        </p:nvSpPr>
        <p:spPr bwMode="auto">
          <a:xfrm rot="1600646">
            <a:off x="6400800" y="3962400"/>
            <a:ext cx="976313" cy="485775"/>
          </a:xfrm>
          <a:prstGeom prst="leftArrow">
            <a:avLst>
              <a:gd name="adj1" fmla="val 50000"/>
              <a:gd name="adj2" fmla="val 50245"/>
            </a:avLst>
          </a:prstGeom>
          <a:solidFill>
            <a:srgbClr val="FF0000"/>
          </a:solidFill>
          <a:ln w="9525">
            <a:solidFill>
              <a:schemeClr val="bg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0758" name="Line 6"/>
          <p:cNvSpPr>
            <a:spLocks noChangeShapeType="1"/>
          </p:cNvSpPr>
          <p:nvPr/>
        </p:nvSpPr>
        <p:spPr bwMode="auto">
          <a:xfrm>
            <a:off x="4572000" y="2819400"/>
            <a:ext cx="1447800" cy="15240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394475741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63" y="-152400"/>
            <a:ext cx="9139237"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4851" name="Rectangle 3"/>
          <p:cNvSpPr>
            <a:spLocks noChangeArrowheads="1"/>
          </p:cNvSpPr>
          <p:nvPr/>
        </p:nvSpPr>
        <p:spPr bwMode="auto">
          <a:xfrm>
            <a:off x="0" y="0"/>
            <a:ext cx="9144000" cy="24384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a:r>
              <a:rPr lang="en-US" sz="2000" b="1" dirty="0"/>
              <a:t>The </a:t>
            </a:r>
            <a:r>
              <a:rPr lang="en-US" sz="2000" b="1" dirty="0" err="1"/>
              <a:t>accretionary</a:t>
            </a:r>
            <a:r>
              <a:rPr lang="en-US" sz="2000" b="1" dirty="0"/>
              <a:t> wedge (prism) inland from the </a:t>
            </a:r>
            <a:r>
              <a:rPr lang="en-US" sz="2000" b="1" dirty="0" err="1"/>
              <a:t>Nankai</a:t>
            </a:r>
            <a:r>
              <a:rPr lang="en-US" sz="2000" b="1" dirty="0"/>
              <a:t> Trough </a:t>
            </a:r>
          </a:p>
          <a:p>
            <a:pPr algn="ctr"/>
            <a:r>
              <a:rPr lang="en-US" sz="2000" b="1" dirty="0"/>
              <a:t>continues onshore at Shikoku island.  This figure shows only that </a:t>
            </a:r>
          </a:p>
          <a:p>
            <a:pPr algn="ctr"/>
            <a:r>
              <a:rPr lang="en-US" sz="2000" b="1" dirty="0"/>
              <a:t>part of the huge wedge that lies between the Trough and the island. </a:t>
            </a:r>
          </a:p>
          <a:p>
            <a:pPr algn="ctr"/>
            <a:r>
              <a:rPr lang="en-US" sz="2000" b="1" dirty="0"/>
              <a:t>The V.E. is about 2x (V:H).  Most of this wedge is Pliocene and </a:t>
            </a:r>
          </a:p>
          <a:p>
            <a:pPr algn="ctr"/>
            <a:r>
              <a:rPr lang="en-US" sz="2000" b="1" dirty="0"/>
              <a:t>younger in </a:t>
            </a:r>
            <a:r>
              <a:rPr lang="en-US" sz="2000" b="1" dirty="0" smtClean="0"/>
              <a:t>age (</a:t>
            </a:r>
            <a:r>
              <a:rPr lang="en-US" sz="2000" b="1" u="sng" dirty="0"/>
              <a:t>&lt;</a:t>
            </a:r>
            <a:r>
              <a:rPr lang="en-US" sz="2000" b="1" dirty="0"/>
              <a:t> 6 Ma)!  At a convergent rate of about 4 cm/year, this </a:t>
            </a:r>
          </a:p>
          <a:p>
            <a:pPr algn="ctr"/>
            <a:r>
              <a:rPr lang="en-US" sz="2000" b="1" dirty="0"/>
              <a:t>adds about 40 km of material per million </a:t>
            </a:r>
            <a:r>
              <a:rPr lang="en-US" sz="2000" b="1" dirty="0" smtClean="0"/>
              <a:t>years (</a:t>
            </a:r>
            <a:r>
              <a:rPr lang="en-US" sz="2000" b="1" dirty="0"/>
              <a:t>before internal </a:t>
            </a:r>
            <a:r>
              <a:rPr lang="en-US" sz="2000" b="1" dirty="0" smtClean="0"/>
              <a:t>shortening).</a:t>
            </a:r>
            <a:endParaRPr lang="en-US" sz="2000" b="1" dirty="0">
              <a:solidFill>
                <a:srgbClr val="FFFF66"/>
              </a:solidFill>
            </a:endParaRPr>
          </a:p>
        </p:txBody>
      </p:sp>
      <p:sp>
        <p:nvSpPr>
          <p:cNvPr id="334852" name="Rectangle 4"/>
          <p:cNvSpPr>
            <a:spLocks noChangeArrowheads="1"/>
          </p:cNvSpPr>
          <p:nvPr/>
        </p:nvSpPr>
        <p:spPr bwMode="auto">
          <a:xfrm>
            <a:off x="0" y="6858000"/>
            <a:ext cx="9144000" cy="3048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4853" name="Rectangle 5"/>
          <p:cNvSpPr>
            <a:spLocks noChangeArrowheads="1"/>
          </p:cNvSpPr>
          <p:nvPr/>
        </p:nvSpPr>
        <p:spPr bwMode="auto">
          <a:xfrm>
            <a:off x="0" y="6248400"/>
            <a:ext cx="9144000" cy="457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34854" name="Rectangle 6"/>
          <p:cNvSpPr>
            <a:spLocks noChangeArrowheads="1"/>
          </p:cNvSpPr>
          <p:nvPr/>
        </p:nvSpPr>
        <p:spPr bwMode="auto">
          <a:xfrm>
            <a:off x="0" y="0"/>
            <a:ext cx="9144000" cy="1524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34855" name="Rectangle 7"/>
          <p:cNvSpPr>
            <a:spLocks noChangeArrowheads="1"/>
          </p:cNvSpPr>
          <p:nvPr/>
        </p:nvSpPr>
        <p:spPr bwMode="auto">
          <a:xfrm>
            <a:off x="0" y="2362200"/>
            <a:ext cx="9144000" cy="2286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Tree>
    <p:extLst>
      <p:ext uri="{BB962C8B-B14F-4D97-AF65-F5344CB8AC3E}">
        <p14:creationId xmlns:p14="http://schemas.microsoft.com/office/powerpoint/2010/main" xmlns="" val="209270461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09600" y="0"/>
            <a:ext cx="7772400" cy="6853238"/>
          </a:xfrm>
          <a:prstGeom prst="rect">
            <a:avLst/>
          </a:prstGeom>
          <a:noFill/>
          <a:extLst>
            <a:ext uri="{909E8E84-426E-40dd-AFC4-6F175D3DCCD1}">
              <a14:hiddenFill xmlns:a14="http://schemas.microsoft.com/office/drawing/2010/main" xmlns="">
                <a:solidFill>
                  <a:srgbClr val="FFFFFF"/>
                </a:solidFill>
              </a14:hiddenFill>
            </a:ext>
          </a:extLst>
        </p:spPr>
      </p:pic>
      <p:sp>
        <p:nvSpPr>
          <p:cNvPr id="332803" name="Rectangle 3"/>
          <p:cNvSpPr>
            <a:spLocks noChangeArrowheads="1"/>
          </p:cNvSpPr>
          <p:nvPr/>
        </p:nvSpPr>
        <p:spPr bwMode="auto">
          <a:xfrm>
            <a:off x="228600" y="0"/>
            <a:ext cx="533400" cy="6858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32804" name="Text Box 4"/>
          <p:cNvSpPr txBox="1">
            <a:spLocks noChangeArrowheads="1"/>
          </p:cNvSpPr>
          <p:nvPr/>
        </p:nvSpPr>
        <p:spPr bwMode="auto">
          <a:xfrm>
            <a:off x="2117725" y="4746625"/>
            <a:ext cx="1814513"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400" b="1">
                <a:latin typeface="Times" charset="0"/>
              </a:rPr>
              <a:t>Pliocene and younger</a:t>
            </a:r>
            <a:endParaRPr lang="en-US" sz="1400">
              <a:latin typeface="Times" charset="0"/>
            </a:endParaRPr>
          </a:p>
        </p:txBody>
      </p:sp>
      <p:sp>
        <p:nvSpPr>
          <p:cNvPr id="332805" name="Text Box 5"/>
          <p:cNvSpPr txBox="1">
            <a:spLocks noChangeArrowheads="1"/>
          </p:cNvSpPr>
          <p:nvPr/>
        </p:nvSpPr>
        <p:spPr bwMode="auto">
          <a:xfrm>
            <a:off x="3946525" y="6094413"/>
            <a:ext cx="1028700" cy="33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1600" b="1">
                <a:latin typeface="Times" charset="0"/>
              </a:rPr>
              <a:t>V.E. ~ 1.8</a:t>
            </a:r>
          </a:p>
        </p:txBody>
      </p:sp>
      <p:sp>
        <p:nvSpPr>
          <p:cNvPr id="332806" name="Rectangle 6"/>
          <p:cNvSpPr>
            <a:spLocks noChangeArrowheads="1"/>
          </p:cNvSpPr>
          <p:nvPr/>
        </p:nvSpPr>
        <p:spPr bwMode="auto">
          <a:xfrm>
            <a:off x="0" y="0"/>
            <a:ext cx="9906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32807" name="Line 7"/>
          <p:cNvSpPr>
            <a:spLocks noChangeShapeType="1"/>
          </p:cNvSpPr>
          <p:nvPr/>
        </p:nvSpPr>
        <p:spPr bwMode="auto">
          <a:xfrm flipH="1" flipV="1">
            <a:off x="5257800" y="5257800"/>
            <a:ext cx="228600" cy="685800"/>
          </a:xfrm>
          <a:prstGeom prst="line">
            <a:avLst/>
          </a:prstGeom>
          <a:noFill/>
          <a:ln w="38100">
            <a:solidFill>
              <a:srgbClr val="FF0080"/>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32892991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2517125">
            <a:off x="1600200" y="-228600"/>
            <a:ext cx="7543800" cy="6284913"/>
          </a:xfrm>
          <a:prstGeom prst="rect">
            <a:avLst/>
          </a:prstGeom>
          <a:noFill/>
          <a:extLst>
            <a:ext uri="{909E8E84-426E-40dd-AFC4-6F175D3DCCD1}">
              <a14:hiddenFill xmlns:a14="http://schemas.microsoft.com/office/drawing/2010/main" xmlns="">
                <a:solidFill>
                  <a:srgbClr val="FFFFFF"/>
                </a:solidFill>
              </a14:hiddenFill>
            </a:ext>
          </a:extLst>
        </p:spPr>
      </p:pic>
      <p:sp>
        <p:nvSpPr>
          <p:cNvPr id="336899" name="Rectangle 3"/>
          <p:cNvSpPr>
            <a:spLocks noChangeArrowheads="1"/>
          </p:cNvSpPr>
          <p:nvPr/>
        </p:nvSpPr>
        <p:spPr bwMode="auto">
          <a:xfrm>
            <a:off x="6324600" y="2819400"/>
            <a:ext cx="1524000" cy="152400"/>
          </a:xfrm>
          <a:prstGeom prst="rect">
            <a:avLst/>
          </a:prstGeom>
          <a:noFill/>
          <a:ln w="57150">
            <a:solidFill>
              <a:srgbClr val="FF0000"/>
            </a:solidFill>
            <a:miter lim="800000"/>
            <a:headEnd/>
            <a:tailEnd/>
          </a:ln>
          <a:extLst>
            <a:ext uri="{909E8E84-426E-40dd-AFC4-6F175D3DCCD1}">
              <a14:hiddenFill xmlns:a14="http://schemas.microsoft.com/office/drawing/2010/main" xmlns="">
                <a:solidFill>
                  <a:schemeClr val="accent1"/>
                </a:solidFill>
              </a14:hiddenFill>
            </a:ext>
          </a:extLst>
        </p:spPr>
        <p:txBody>
          <a:bodyPr wrap="none" anchor="ctr"/>
          <a:lstStyle/>
          <a:p>
            <a:endParaRPr lang="en-US"/>
          </a:p>
        </p:txBody>
      </p:sp>
      <p:pic>
        <p:nvPicPr>
          <p:cNvPr id="33690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0" y="3910013"/>
            <a:ext cx="6400800" cy="2947987"/>
          </a:xfrm>
          <a:prstGeom prst="rect">
            <a:avLst/>
          </a:prstGeom>
          <a:noFill/>
          <a:ln w="381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36901" name="Line 5"/>
          <p:cNvSpPr>
            <a:spLocks noChangeShapeType="1"/>
          </p:cNvSpPr>
          <p:nvPr/>
        </p:nvSpPr>
        <p:spPr bwMode="auto">
          <a:xfrm>
            <a:off x="304800" y="4038600"/>
            <a:ext cx="6019800" cy="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02" name="Text Box 6"/>
          <p:cNvSpPr txBox="1">
            <a:spLocks noChangeArrowheads="1"/>
          </p:cNvSpPr>
          <p:nvPr/>
        </p:nvSpPr>
        <p:spPr bwMode="auto">
          <a:xfrm>
            <a:off x="3124200" y="6296025"/>
            <a:ext cx="2065338"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a:t>decollement</a:t>
            </a:r>
          </a:p>
        </p:txBody>
      </p:sp>
      <p:sp>
        <p:nvSpPr>
          <p:cNvPr id="336903" name="Line 7"/>
          <p:cNvSpPr>
            <a:spLocks noChangeShapeType="1"/>
          </p:cNvSpPr>
          <p:nvPr/>
        </p:nvSpPr>
        <p:spPr bwMode="auto">
          <a:xfrm flipH="1" flipV="1">
            <a:off x="2895600" y="6324600"/>
            <a:ext cx="304800" cy="1524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36904" name="Line 8"/>
          <p:cNvSpPr>
            <a:spLocks noChangeShapeType="1"/>
          </p:cNvSpPr>
          <p:nvPr/>
        </p:nvSpPr>
        <p:spPr bwMode="auto">
          <a:xfrm flipV="1">
            <a:off x="4572000" y="6172200"/>
            <a:ext cx="152400" cy="22860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26956645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2"/>
          <p:cNvSpPr>
            <a:spLocks noGrp="1" noChangeArrowheads="1"/>
          </p:cNvSpPr>
          <p:nvPr>
            <p:ph type="title"/>
          </p:nvPr>
        </p:nvSpPr>
        <p:spPr/>
        <p:txBody>
          <a:bodyPr/>
          <a:lstStyle/>
          <a:p>
            <a:endParaRPr lang="en-US"/>
          </a:p>
        </p:txBody>
      </p:sp>
      <p:sp>
        <p:nvSpPr>
          <p:cNvPr id="343043" name="Rectangle 3"/>
          <p:cNvSpPr>
            <a:spLocks noGrp="1" noChangeArrowheads="1"/>
          </p:cNvSpPr>
          <p:nvPr>
            <p:ph type="body" idx="1"/>
          </p:nvPr>
        </p:nvSpPr>
        <p:spPr/>
        <p:txBody>
          <a:bodyPr/>
          <a:lstStyle/>
          <a:p>
            <a:endParaRPr lang="en-US"/>
          </a:p>
        </p:txBody>
      </p:sp>
      <p:pic>
        <p:nvPicPr>
          <p:cNvPr id="343044"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04800" y="307975"/>
            <a:ext cx="8458200" cy="6550025"/>
          </a:xfrm>
          <a:prstGeom prst="rect">
            <a:avLst/>
          </a:prstGeom>
          <a:noFill/>
          <a:extLst>
            <a:ext uri="{909E8E84-426E-40dd-AFC4-6F175D3DCCD1}">
              <a14:hiddenFill xmlns:a14="http://schemas.microsoft.com/office/drawing/2010/main" xmlns="">
                <a:solidFill>
                  <a:srgbClr val="FFFFFF"/>
                </a:solidFill>
              </a14:hiddenFill>
            </a:ext>
          </a:extLst>
        </p:spPr>
      </p:pic>
      <p:sp>
        <p:nvSpPr>
          <p:cNvPr id="343045" name="Text Box 5"/>
          <p:cNvSpPr txBox="1">
            <a:spLocks noChangeArrowheads="1"/>
          </p:cNvSpPr>
          <p:nvPr/>
        </p:nvSpPr>
        <p:spPr bwMode="auto">
          <a:xfrm>
            <a:off x="750617" y="5528202"/>
            <a:ext cx="81534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dirty="0"/>
              <a:t>Thrust (deformation) front in </a:t>
            </a:r>
            <a:r>
              <a:rPr lang="en-US" sz="2400" b="1" dirty="0" err="1"/>
              <a:t>Nankai</a:t>
            </a:r>
            <a:r>
              <a:rPr lang="en-US" sz="2400" b="1" dirty="0"/>
              <a:t> trough, SW Japan</a:t>
            </a:r>
          </a:p>
        </p:txBody>
      </p:sp>
      <p:sp>
        <p:nvSpPr>
          <p:cNvPr id="343046" name="Line 6"/>
          <p:cNvSpPr>
            <a:spLocks noChangeShapeType="1"/>
          </p:cNvSpPr>
          <p:nvPr/>
        </p:nvSpPr>
        <p:spPr bwMode="auto">
          <a:xfrm flipH="1" flipV="1">
            <a:off x="3733800" y="4114800"/>
            <a:ext cx="685800" cy="9144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3047" name="Line 7"/>
          <p:cNvSpPr>
            <a:spLocks noChangeShapeType="1"/>
          </p:cNvSpPr>
          <p:nvPr/>
        </p:nvSpPr>
        <p:spPr bwMode="auto">
          <a:xfrm flipV="1">
            <a:off x="5791200" y="2057400"/>
            <a:ext cx="1143000" cy="2971800"/>
          </a:xfrm>
          <a:prstGeom prst="line">
            <a:avLst/>
          </a:prstGeom>
          <a:noFill/>
          <a:ln w="2857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3048" name="AutoShape 8"/>
          <p:cNvSpPr>
            <a:spLocks noChangeArrowheads="1"/>
          </p:cNvSpPr>
          <p:nvPr/>
        </p:nvSpPr>
        <p:spPr bwMode="auto">
          <a:xfrm rot="1740367">
            <a:off x="6535738" y="4162425"/>
            <a:ext cx="1600200" cy="485775"/>
          </a:xfrm>
          <a:prstGeom prst="leftArrow">
            <a:avLst>
              <a:gd name="adj1" fmla="val 50000"/>
              <a:gd name="adj2" fmla="val 82353"/>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Tree>
    <p:extLst>
      <p:ext uri="{BB962C8B-B14F-4D97-AF65-F5344CB8AC3E}">
        <p14:creationId xmlns:p14="http://schemas.microsoft.com/office/powerpoint/2010/main" xmlns="" val="299554138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304800"/>
            <a:ext cx="8077200" cy="5108575"/>
          </a:xfrm>
          <a:prstGeom prst="rect">
            <a:avLst/>
          </a:prstGeom>
          <a:noFill/>
          <a:extLst>
            <a:ext uri="{909E8E84-426E-40dd-AFC4-6F175D3DCCD1}">
              <a14:hiddenFill xmlns:a14="http://schemas.microsoft.com/office/drawing/2010/main" xmlns="">
                <a:solidFill>
                  <a:srgbClr val="FFFFFF"/>
                </a:solidFill>
              </a14:hiddenFill>
            </a:ext>
          </a:extLst>
        </p:spPr>
      </p:pic>
      <p:sp>
        <p:nvSpPr>
          <p:cNvPr id="345091" name="Freeform 3"/>
          <p:cNvSpPr>
            <a:spLocks/>
          </p:cNvSpPr>
          <p:nvPr/>
        </p:nvSpPr>
        <p:spPr bwMode="auto">
          <a:xfrm>
            <a:off x="1058863" y="3829050"/>
            <a:ext cx="7021512" cy="577850"/>
          </a:xfrm>
          <a:custGeom>
            <a:avLst/>
            <a:gdLst>
              <a:gd name="T0" fmla="*/ 0 w 4423"/>
              <a:gd name="T1" fmla="*/ 315 h 364"/>
              <a:gd name="T2" fmla="*/ 448 w 4423"/>
              <a:gd name="T3" fmla="*/ 364 h 364"/>
              <a:gd name="T4" fmla="*/ 690 w 4423"/>
              <a:gd name="T5" fmla="*/ 352 h 364"/>
              <a:gd name="T6" fmla="*/ 1018 w 4423"/>
              <a:gd name="T7" fmla="*/ 267 h 364"/>
              <a:gd name="T8" fmla="*/ 1199 w 4423"/>
              <a:gd name="T9" fmla="*/ 206 h 364"/>
              <a:gd name="T10" fmla="*/ 1248 w 4423"/>
              <a:gd name="T11" fmla="*/ 182 h 364"/>
              <a:gd name="T12" fmla="*/ 1624 w 4423"/>
              <a:gd name="T13" fmla="*/ 158 h 364"/>
              <a:gd name="T14" fmla="*/ 1878 w 4423"/>
              <a:gd name="T15" fmla="*/ 122 h 364"/>
              <a:gd name="T16" fmla="*/ 2169 w 4423"/>
              <a:gd name="T17" fmla="*/ 170 h 364"/>
              <a:gd name="T18" fmla="*/ 2714 w 4423"/>
              <a:gd name="T19" fmla="*/ 146 h 364"/>
              <a:gd name="T20" fmla="*/ 2872 w 4423"/>
              <a:gd name="T21" fmla="*/ 109 h 364"/>
              <a:gd name="T22" fmla="*/ 3696 w 4423"/>
              <a:gd name="T23" fmla="*/ 122 h 364"/>
              <a:gd name="T24" fmla="*/ 4072 w 4423"/>
              <a:gd name="T25" fmla="*/ 61 h 364"/>
              <a:gd name="T26" fmla="*/ 4278 w 4423"/>
              <a:gd name="T27" fmla="*/ 0 h 364"/>
              <a:gd name="T28" fmla="*/ 4423 w 4423"/>
              <a:gd name="T29" fmla="*/ 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23" h="364">
                <a:moveTo>
                  <a:pt x="0" y="315"/>
                </a:moveTo>
                <a:cubicBezTo>
                  <a:pt x="145" y="354"/>
                  <a:pt x="298" y="342"/>
                  <a:pt x="448" y="364"/>
                </a:cubicBezTo>
                <a:cubicBezTo>
                  <a:pt x="528" y="360"/>
                  <a:pt x="609" y="362"/>
                  <a:pt x="690" y="352"/>
                </a:cubicBezTo>
                <a:cubicBezTo>
                  <a:pt x="794" y="338"/>
                  <a:pt x="916" y="297"/>
                  <a:pt x="1018" y="267"/>
                </a:cubicBezTo>
                <a:cubicBezTo>
                  <a:pt x="1077" y="249"/>
                  <a:pt x="1140" y="227"/>
                  <a:pt x="1199" y="206"/>
                </a:cubicBezTo>
                <a:cubicBezTo>
                  <a:pt x="1216" y="199"/>
                  <a:pt x="1229" y="184"/>
                  <a:pt x="1248" y="182"/>
                </a:cubicBezTo>
                <a:cubicBezTo>
                  <a:pt x="1372" y="167"/>
                  <a:pt x="1498" y="166"/>
                  <a:pt x="1624" y="158"/>
                </a:cubicBezTo>
                <a:cubicBezTo>
                  <a:pt x="1805" y="128"/>
                  <a:pt x="1720" y="139"/>
                  <a:pt x="1878" y="122"/>
                </a:cubicBezTo>
                <a:cubicBezTo>
                  <a:pt x="1981" y="131"/>
                  <a:pt x="2070" y="137"/>
                  <a:pt x="2169" y="170"/>
                </a:cubicBezTo>
                <a:cubicBezTo>
                  <a:pt x="2182" y="169"/>
                  <a:pt x="2655" y="152"/>
                  <a:pt x="2714" y="146"/>
                </a:cubicBezTo>
                <a:cubicBezTo>
                  <a:pt x="2767" y="139"/>
                  <a:pt x="2818" y="117"/>
                  <a:pt x="2872" y="109"/>
                </a:cubicBezTo>
                <a:cubicBezTo>
                  <a:pt x="3237" y="119"/>
                  <a:pt x="3347" y="133"/>
                  <a:pt x="3696" y="122"/>
                </a:cubicBezTo>
                <a:cubicBezTo>
                  <a:pt x="3821" y="95"/>
                  <a:pt x="3946" y="82"/>
                  <a:pt x="4072" y="61"/>
                </a:cubicBezTo>
                <a:cubicBezTo>
                  <a:pt x="4142" y="48"/>
                  <a:pt x="4206" y="0"/>
                  <a:pt x="4278" y="0"/>
                </a:cubicBezTo>
                <a:cubicBezTo>
                  <a:pt x="4326" y="0"/>
                  <a:pt x="4374" y="0"/>
                  <a:pt x="4423" y="0"/>
                </a:cubicBezTo>
              </a:path>
            </a:pathLst>
          </a:custGeom>
          <a:noFill/>
          <a:ln w="57150" cmpd="sng">
            <a:solidFill>
              <a:srgbClr val="FF0000"/>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5092" name="Text Box 4"/>
          <p:cNvSpPr txBox="1">
            <a:spLocks noChangeArrowheads="1"/>
          </p:cNvSpPr>
          <p:nvPr/>
        </p:nvSpPr>
        <p:spPr bwMode="auto">
          <a:xfrm>
            <a:off x="381000" y="228600"/>
            <a:ext cx="6096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800" b="1">
                <a:solidFill>
                  <a:srgbClr val="804000"/>
                </a:solidFill>
              </a:rPr>
              <a:t>off-scraped sediments; the front of</a:t>
            </a:r>
          </a:p>
          <a:p>
            <a:pPr algn="ctr"/>
            <a:r>
              <a:rPr lang="en-US" sz="2800" b="1">
                <a:solidFill>
                  <a:srgbClr val="804000"/>
                </a:solidFill>
              </a:rPr>
              <a:t>the accretionary wedge is here</a:t>
            </a:r>
            <a:endParaRPr lang="en-US" sz="2800" b="1">
              <a:solidFill>
                <a:srgbClr val="804000"/>
              </a:solidFill>
              <a:latin typeface="Times" charset="0"/>
            </a:endParaRPr>
          </a:p>
        </p:txBody>
      </p:sp>
      <p:sp>
        <p:nvSpPr>
          <p:cNvPr id="345094" name="Text Box 6"/>
          <p:cNvSpPr txBox="1">
            <a:spLocks noChangeArrowheads="1"/>
          </p:cNvSpPr>
          <p:nvPr/>
        </p:nvSpPr>
        <p:spPr bwMode="auto">
          <a:xfrm>
            <a:off x="0" y="5546725"/>
            <a:ext cx="91440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800" b="1"/>
              <a:t>subducted basin sediments    </a:t>
            </a:r>
            <a:r>
              <a:rPr lang="en-US" sz="2800" b="1">
                <a:solidFill>
                  <a:srgbClr val="008040"/>
                </a:solidFill>
              </a:rPr>
              <a:t>Shikoku basaltic crust</a:t>
            </a:r>
            <a:r>
              <a:rPr lang="en-US" sz="2800" b="1"/>
              <a:t> </a:t>
            </a:r>
          </a:p>
        </p:txBody>
      </p:sp>
      <p:sp>
        <p:nvSpPr>
          <p:cNvPr id="345095" name="Line 7"/>
          <p:cNvSpPr>
            <a:spLocks noChangeShapeType="1"/>
          </p:cNvSpPr>
          <p:nvPr/>
        </p:nvSpPr>
        <p:spPr bwMode="auto">
          <a:xfrm>
            <a:off x="1447800" y="1066800"/>
            <a:ext cx="457200" cy="2286000"/>
          </a:xfrm>
          <a:prstGeom prst="line">
            <a:avLst/>
          </a:prstGeom>
          <a:noFill/>
          <a:ln w="38100">
            <a:solidFill>
              <a:srgbClr val="804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5096" name="Line 8"/>
          <p:cNvSpPr>
            <a:spLocks noChangeShapeType="1"/>
          </p:cNvSpPr>
          <p:nvPr/>
        </p:nvSpPr>
        <p:spPr bwMode="auto">
          <a:xfrm flipV="1">
            <a:off x="3124200" y="4267200"/>
            <a:ext cx="762000" cy="1219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5097" name="Line 9"/>
          <p:cNvSpPr>
            <a:spLocks noChangeShapeType="1"/>
          </p:cNvSpPr>
          <p:nvPr/>
        </p:nvSpPr>
        <p:spPr bwMode="auto">
          <a:xfrm flipH="1" flipV="1">
            <a:off x="5715000" y="4724400"/>
            <a:ext cx="1295400" cy="838200"/>
          </a:xfrm>
          <a:prstGeom prst="line">
            <a:avLst/>
          </a:prstGeom>
          <a:noFill/>
          <a:ln w="38100">
            <a:solidFill>
              <a:srgbClr val="00804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45098" name="Text Box 10"/>
          <p:cNvSpPr txBox="1">
            <a:spLocks noChangeArrowheads="1"/>
          </p:cNvSpPr>
          <p:nvPr/>
        </p:nvSpPr>
        <p:spPr bwMode="auto">
          <a:xfrm>
            <a:off x="6858000" y="457200"/>
            <a:ext cx="1359542" cy="523220"/>
          </a:xfrm>
          <a:prstGeom prst="rect">
            <a:avLst/>
          </a:prstGeom>
          <a:solidFill>
            <a:schemeClr val="accent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r>
              <a:rPr lang="en-US" sz="2800" dirty="0"/>
              <a:t>VE = 3.5</a:t>
            </a:r>
          </a:p>
        </p:txBody>
      </p:sp>
      <p:sp>
        <p:nvSpPr>
          <p:cNvPr id="345099" name="Line 11"/>
          <p:cNvSpPr>
            <a:spLocks noChangeShapeType="1"/>
          </p:cNvSpPr>
          <p:nvPr/>
        </p:nvSpPr>
        <p:spPr bwMode="auto">
          <a:xfrm>
            <a:off x="6553200" y="1981200"/>
            <a:ext cx="1371600" cy="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45100" name="Text Box 12"/>
          <p:cNvSpPr txBox="1">
            <a:spLocks noChangeArrowheads="1"/>
          </p:cNvSpPr>
          <p:nvPr/>
        </p:nvSpPr>
        <p:spPr bwMode="auto">
          <a:xfrm>
            <a:off x="6705600" y="1524000"/>
            <a:ext cx="1143000" cy="457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a:r>
              <a:rPr lang="en-US"/>
              <a:t>5 km</a:t>
            </a:r>
          </a:p>
        </p:txBody>
      </p:sp>
      <p:sp>
        <p:nvSpPr>
          <p:cNvPr id="345101" name="Line 13"/>
          <p:cNvSpPr>
            <a:spLocks noChangeShapeType="1"/>
          </p:cNvSpPr>
          <p:nvPr/>
        </p:nvSpPr>
        <p:spPr bwMode="auto">
          <a:xfrm flipH="1">
            <a:off x="6858000" y="4038600"/>
            <a:ext cx="1066800" cy="152400"/>
          </a:xfrm>
          <a:prstGeom prst="line">
            <a:avLst/>
          </a:prstGeom>
          <a:noFill/>
          <a:ln w="76200">
            <a:solidFill>
              <a:schemeClr val="tx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en-US"/>
          </a:p>
        </p:txBody>
      </p:sp>
      <p:sp>
        <p:nvSpPr>
          <p:cNvPr id="2" name="TextBox 1"/>
          <p:cNvSpPr txBox="1"/>
          <p:nvPr/>
        </p:nvSpPr>
        <p:spPr>
          <a:xfrm>
            <a:off x="6858000" y="2306193"/>
            <a:ext cx="2286000" cy="369332"/>
          </a:xfrm>
          <a:prstGeom prst="rect">
            <a:avLst/>
          </a:prstGeom>
          <a:solidFill>
            <a:srgbClr val="FFFFFF"/>
          </a:solidFill>
        </p:spPr>
        <p:txBody>
          <a:bodyPr wrap="square" rtlCol="0">
            <a:spAutoFit/>
          </a:bodyPr>
          <a:lstStyle/>
          <a:p>
            <a:r>
              <a:rPr lang="en-US" b="1" dirty="0" smtClean="0"/>
              <a:t>Deformation front</a:t>
            </a:r>
            <a:endParaRPr lang="en-US" b="1" dirty="0"/>
          </a:p>
        </p:txBody>
      </p:sp>
      <p:sp>
        <p:nvSpPr>
          <p:cNvPr id="3" name="TextBox 2"/>
          <p:cNvSpPr txBox="1"/>
          <p:nvPr/>
        </p:nvSpPr>
        <p:spPr>
          <a:xfrm>
            <a:off x="8755516" y="3425867"/>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29988064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397911" y="133692"/>
            <a:ext cx="4063391" cy="7079330"/>
          </a:xfrm>
          <a:prstGeom prst="rect">
            <a:avLst/>
          </a:prstGeom>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7421" y="2779340"/>
            <a:ext cx="4081954" cy="383321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5699681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1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18433" y="1133475"/>
            <a:ext cx="6096000" cy="57245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324611" name="Text Box 3"/>
          <p:cNvSpPr txBox="1">
            <a:spLocks noChangeArrowheads="1"/>
          </p:cNvSpPr>
          <p:nvPr/>
        </p:nvSpPr>
        <p:spPr bwMode="auto">
          <a:xfrm>
            <a:off x="0" y="136525"/>
            <a:ext cx="91440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800" b="1" dirty="0">
                <a:latin typeface="Times" charset="0"/>
              </a:rPr>
              <a:t>True scale geometries of various </a:t>
            </a:r>
            <a:r>
              <a:rPr lang="en-US" sz="2800" b="1" dirty="0" err="1">
                <a:latin typeface="Times" charset="0"/>
              </a:rPr>
              <a:t>accretionary</a:t>
            </a:r>
            <a:r>
              <a:rPr lang="en-US" sz="2800" b="1" dirty="0">
                <a:latin typeface="Times" charset="0"/>
              </a:rPr>
              <a:t> wedges</a:t>
            </a:r>
          </a:p>
          <a:p>
            <a:pPr algn="ctr"/>
            <a:r>
              <a:rPr lang="en-US" sz="2800" b="1" dirty="0">
                <a:latin typeface="Times" charset="0"/>
              </a:rPr>
              <a:t>(and the Himalayan thrust belt)</a:t>
            </a:r>
          </a:p>
        </p:txBody>
      </p:sp>
      <p:sp>
        <p:nvSpPr>
          <p:cNvPr id="2" name="TextBox 1"/>
          <p:cNvSpPr txBox="1"/>
          <p:nvPr/>
        </p:nvSpPr>
        <p:spPr>
          <a:xfrm>
            <a:off x="250635" y="2342745"/>
            <a:ext cx="1804572" cy="4154983"/>
          </a:xfrm>
          <a:prstGeom prst="rect">
            <a:avLst/>
          </a:prstGeom>
          <a:noFill/>
        </p:spPr>
        <p:txBody>
          <a:bodyPr wrap="square" rtlCol="0">
            <a:spAutoFit/>
          </a:bodyPr>
          <a:lstStyle/>
          <a:p>
            <a:r>
              <a:rPr lang="en-US" sz="2400" dirty="0" smtClean="0">
                <a:latin typeface="Arial"/>
                <a:cs typeface="Arial"/>
              </a:rPr>
              <a:t>Japan (</a:t>
            </a:r>
            <a:r>
              <a:rPr lang="en-US" sz="2400" dirty="0" err="1" smtClean="0">
                <a:latin typeface="Arial"/>
                <a:cs typeface="Arial"/>
              </a:rPr>
              <a:t>Nankai</a:t>
            </a:r>
            <a:r>
              <a:rPr lang="en-US" sz="2400" dirty="0" smtClean="0">
                <a:latin typeface="Arial"/>
                <a:cs typeface="Arial"/>
              </a:rPr>
              <a:t>)</a:t>
            </a:r>
          </a:p>
          <a:p>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endParaRPr lang="en-US" sz="2400" dirty="0">
              <a:latin typeface="Arial"/>
              <a:cs typeface="Arial"/>
            </a:endParaRPr>
          </a:p>
          <a:p>
            <a:endParaRPr lang="en-US" sz="2400" dirty="0" smtClean="0">
              <a:latin typeface="Arial"/>
              <a:cs typeface="Arial"/>
            </a:endParaRPr>
          </a:p>
          <a:p>
            <a:r>
              <a:rPr lang="en-US" sz="2400" dirty="0" smtClean="0">
                <a:latin typeface="Arial"/>
                <a:cs typeface="Arial"/>
              </a:rPr>
              <a:t>Barbados</a:t>
            </a:r>
            <a:endParaRPr lang="en-US" sz="2400" dirty="0">
              <a:latin typeface="Arial"/>
              <a:cs typeface="Arial"/>
            </a:endParaRPr>
          </a:p>
        </p:txBody>
      </p:sp>
      <p:cxnSp>
        <p:nvCxnSpPr>
          <p:cNvPr id="4" name="Straight Arrow Connector 3"/>
          <p:cNvCxnSpPr/>
          <p:nvPr/>
        </p:nvCxnSpPr>
        <p:spPr>
          <a:xfrm>
            <a:off x="1687609" y="2807539"/>
            <a:ext cx="885577" cy="15040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1840009" y="6268825"/>
            <a:ext cx="885577" cy="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6755117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p:cNvSpPr>
            <a:spLocks noGrp="1" noChangeArrowheads="1"/>
          </p:cNvSpPr>
          <p:nvPr>
            <p:ph type="title"/>
          </p:nvPr>
        </p:nvSpPr>
        <p:spPr>
          <a:xfrm>
            <a:off x="233926" y="228600"/>
            <a:ext cx="8638553" cy="857650"/>
          </a:xfrm>
          <a:solidFill>
            <a:schemeClr val="tx1">
              <a:lumMod val="50000"/>
              <a:lumOff val="50000"/>
            </a:schemeClr>
          </a:solidFill>
          <a:ln/>
        </p:spPr>
        <p:txBody>
          <a:bodyPr>
            <a:normAutofit/>
          </a:bodyPr>
          <a:lstStyle/>
          <a:p>
            <a:r>
              <a:rPr lang="en-US" sz="3200" b="1" dirty="0" err="1">
                <a:solidFill>
                  <a:srgbClr val="FFEC0C"/>
                </a:solidFill>
              </a:rPr>
              <a:t>Nankai</a:t>
            </a:r>
            <a:r>
              <a:rPr lang="en-US" sz="3200" b="1" dirty="0">
                <a:solidFill>
                  <a:srgbClr val="FFEC0C"/>
                </a:solidFill>
              </a:rPr>
              <a:t> and Barbados </a:t>
            </a:r>
            <a:r>
              <a:rPr lang="en-US" sz="3200" b="1" dirty="0" err="1">
                <a:solidFill>
                  <a:srgbClr val="FFEC0C"/>
                </a:solidFill>
              </a:rPr>
              <a:t>Accretionary</a:t>
            </a:r>
            <a:r>
              <a:rPr lang="en-US" sz="3200" b="1" dirty="0">
                <a:solidFill>
                  <a:srgbClr val="FFEC0C"/>
                </a:solidFill>
              </a:rPr>
              <a:t> Wedges</a:t>
            </a:r>
            <a:r>
              <a:rPr lang="en-US" dirty="0">
                <a:solidFill>
                  <a:srgbClr val="FF0080"/>
                </a:solidFill>
              </a:rPr>
              <a:t> </a:t>
            </a:r>
          </a:p>
        </p:txBody>
      </p:sp>
      <p:pic>
        <p:nvPicPr>
          <p:cNvPr id="347140"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33400" y="1219200"/>
            <a:ext cx="7948613" cy="54451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699629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WordArt 2" descr="Narrow vertical"/>
          <p:cNvSpPr>
            <a:spLocks noChangeArrowheads="1" noChangeShapeType="1" noTextEdit="1"/>
          </p:cNvSpPr>
          <p:nvPr/>
        </p:nvSpPr>
        <p:spPr bwMode="auto">
          <a:xfrm rot="-10991580">
            <a:off x="533400" y="838200"/>
            <a:ext cx="8077200" cy="3208338"/>
          </a:xfrm>
          <a:prstGeom prst="rect">
            <a:avLst/>
          </a:prstGeom>
          <a:ln w="38100" cmpd="sng">
            <a:noFill/>
          </a:ln>
        </p:spPr>
        <p:txBody>
          <a:bodyPr wrap="none" fromWordArt="1">
            <a:prstTxWarp prst="textCurveUp">
              <a:avLst>
                <a:gd name="adj" fmla="val 56338"/>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8"/>
                    </a:srgbClr>
                  </a:outerShdw>
                </a:effectLst>
                <a:latin typeface="Arial Black"/>
                <a:ea typeface="Arial Black"/>
                <a:cs typeface="Arial Black"/>
              </a:rPr>
              <a:t>THE  WILSON  CYCLE</a:t>
            </a:r>
          </a:p>
        </p:txBody>
      </p:sp>
      <p:sp>
        <p:nvSpPr>
          <p:cNvPr id="24579" name="WordArt 3" descr="Narrow vertical"/>
          <p:cNvSpPr>
            <a:spLocks noChangeArrowheads="1" noChangeShapeType="1" noTextEdit="1"/>
          </p:cNvSpPr>
          <p:nvPr/>
        </p:nvSpPr>
        <p:spPr bwMode="auto">
          <a:xfrm>
            <a:off x="609600" y="2971800"/>
            <a:ext cx="8077200" cy="3208338"/>
          </a:xfrm>
          <a:prstGeom prst="rect">
            <a:avLst/>
          </a:prstGeom>
        </p:spPr>
        <p:txBody>
          <a:bodyPr wrap="none" fromWordArt="1">
            <a:prstTxWarp prst="textCurveUp">
              <a:avLst>
                <a:gd name="adj" fmla="val 56338"/>
              </a:avLst>
            </a:prstTxWarp>
          </a:bodyPr>
          <a:lstStyle/>
          <a:p>
            <a:pPr algn="ctr"/>
            <a:r>
              <a:rPr lang="en-US" sz="3600" kern="1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8"/>
                    </a:srgbClr>
                  </a:outerShdw>
                </a:effectLst>
                <a:latin typeface="Arial Black"/>
                <a:ea typeface="Arial Black"/>
                <a:cs typeface="Arial Black"/>
              </a:rPr>
              <a:t>THE  WILSON  CYCLE</a:t>
            </a:r>
          </a:p>
        </p:txBody>
      </p:sp>
      <p:sp>
        <p:nvSpPr>
          <p:cNvPr id="24580" name="Text Box 4"/>
          <p:cNvSpPr txBox="1">
            <a:spLocks noChangeArrowheads="1"/>
          </p:cNvSpPr>
          <p:nvPr/>
        </p:nvSpPr>
        <p:spPr bwMode="auto">
          <a:xfrm>
            <a:off x="2971800" y="2971800"/>
            <a:ext cx="3810000"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n-US" sz="2400" b="1" dirty="0">
                <a:latin typeface="Marker Felt" charset="0"/>
              </a:rPr>
              <a:t>The Making and Unmaking of Supercontinents ….</a:t>
            </a:r>
          </a:p>
        </p:txBody>
      </p:sp>
    </p:spTree>
    <p:extLst>
      <p:ext uri="{BB962C8B-B14F-4D97-AF65-F5344CB8AC3E}">
        <p14:creationId xmlns:p14="http://schemas.microsoft.com/office/powerpoint/2010/main" xmlns="" val="30662753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6" name="Picture 2" descr="snowplow-76261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6400" y="304800"/>
            <a:ext cx="5943600" cy="3848100"/>
          </a:xfrm>
          <a:prstGeom prst="rect">
            <a:avLst/>
          </a:prstGeom>
          <a:noFill/>
          <a:extLst>
            <a:ext uri="{909E8E84-426E-40dd-AFC4-6F175D3DCCD1}">
              <a14:hiddenFill xmlns:a14="http://schemas.microsoft.com/office/drawing/2010/main" xmlns="">
                <a:solidFill>
                  <a:srgbClr val="FFFFFF"/>
                </a:solidFill>
              </a14:hiddenFill>
            </a:ext>
          </a:extLst>
        </p:spPr>
      </p:pic>
      <p:sp>
        <p:nvSpPr>
          <p:cNvPr id="349187" name="Text Box 3"/>
          <p:cNvSpPr txBox="1">
            <a:spLocks noChangeArrowheads="1"/>
          </p:cNvSpPr>
          <p:nvPr/>
        </p:nvSpPr>
        <p:spPr bwMode="auto">
          <a:xfrm>
            <a:off x="152400" y="4267200"/>
            <a:ext cx="8991600" cy="230832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rgbClr val="FF0000"/>
                </a:solidFill>
                <a:miter lim="800000"/>
                <a:headEnd/>
                <a:tailEnd/>
              </a14:hiddenLine>
            </a:ext>
          </a:extLst>
        </p:spPr>
        <p:txBody>
          <a:bodyPr wrap="square">
            <a:spAutoFit/>
          </a:bodyPr>
          <a:lstStyle/>
          <a:p>
            <a:r>
              <a:rPr lang="en-US" sz="2400" dirty="0">
                <a:solidFill>
                  <a:srgbClr val="0000FF"/>
                </a:solidFill>
                <a:latin typeface="Marker Felt" charset="0"/>
              </a:rPr>
              <a:t>Snow plow tectonics</a:t>
            </a:r>
            <a:r>
              <a:rPr lang="en-US" sz="2400" dirty="0">
                <a:latin typeface="Marker Felt" charset="0"/>
              </a:rPr>
              <a:t> — the plow (the backstop) advances over the 	snow-covered road …. and snow accumulates in front of it</a:t>
            </a:r>
          </a:p>
          <a:p>
            <a:endParaRPr lang="en-US" sz="2400" dirty="0">
              <a:latin typeface="Marker Felt" charset="0"/>
            </a:endParaRPr>
          </a:p>
          <a:p>
            <a:pPr algn="ctr"/>
            <a:r>
              <a:rPr lang="en-US" sz="2400" dirty="0" err="1">
                <a:solidFill>
                  <a:srgbClr val="FF0000"/>
                </a:solidFill>
                <a:latin typeface="Marker Felt" charset="0"/>
              </a:rPr>
              <a:t>Accretionary</a:t>
            </a:r>
            <a:r>
              <a:rPr lang="en-US" sz="2400" dirty="0">
                <a:solidFill>
                  <a:srgbClr val="FF0000"/>
                </a:solidFill>
                <a:latin typeface="Marker Felt" charset="0"/>
              </a:rPr>
              <a:t> wedge tectonics</a:t>
            </a:r>
            <a:r>
              <a:rPr lang="en-US" sz="2400" dirty="0">
                <a:latin typeface="Marker Felt" charset="0"/>
              </a:rPr>
              <a:t> — the sediment-covered </a:t>
            </a:r>
            <a:r>
              <a:rPr lang="en-US" sz="2400" dirty="0" err="1">
                <a:latin typeface="Marker Felt" charset="0"/>
              </a:rPr>
              <a:t>subducting</a:t>
            </a:r>
            <a:r>
              <a:rPr lang="en-US" sz="2400" dirty="0">
                <a:latin typeface="Marker Felt" charset="0"/>
              </a:rPr>
              <a:t> </a:t>
            </a:r>
            <a:r>
              <a:rPr lang="en-US" sz="2400" dirty="0" smtClean="0">
                <a:latin typeface="Marker Felt" charset="0"/>
              </a:rPr>
              <a:t>plate </a:t>
            </a:r>
            <a:r>
              <a:rPr lang="en-US" sz="2400" dirty="0">
                <a:latin typeface="Marker Felt" charset="0"/>
              </a:rPr>
              <a:t>advances towards the backstop … </a:t>
            </a:r>
            <a:r>
              <a:rPr lang="en-US" sz="2400" dirty="0" smtClean="0">
                <a:latin typeface="Marker Felt" charset="0"/>
              </a:rPr>
              <a:t>and             </a:t>
            </a:r>
            <a:r>
              <a:rPr lang="en-US" sz="2400" dirty="0">
                <a:latin typeface="Marker Felt" charset="0"/>
              </a:rPr>
              <a:t>off-scraped </a:t>
            </a:r>
            <a:r>
              <a:rPr lang="en-US" sz="2400" dirty="0" smtClean="0">
                <a:latin typeface="Marker Felt" charset="0"/>
              </a:rPr>
              <a:t>sediment </a:t>
            </a:r>
            <a:r>
              <a:rPr lang="en-US" sz="2400" dirty="0">
                <a:latin typeface="Marker Felt" charset="0"/>
              </a:rPr>
              <a:t>accumulates in front of it</a:t>
            </a:r>
          </a:p>
        </p:txBody>
      </p:sp>
    </p:spTree>
    <p:extLst>
      <p:ext uri="{BB962C8B-B14F-4D97-AF65-F5344CB8AC3E}">
        <p14:creationId xmlns:p14="http://schemas.microsoft.com/office/powerpoint/2010/main" xmlns="" val="2834846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71600" y="100013"/>
            <a:ext cx="6934200" cy="6181725"/>
          </a:xfrm>
          <a:prstGeom prst="rect">
            <a:avLst/>
          </a:prstGeom>
          <a:noFill/>
          <a:extLst>
            <a:ext uri="{909E8E84-426E-40dd-AFC4-6F175D3DCCD1}">
              <a14:hiddenFill xmlns:a14="http://schemas.microsoft.com/office/drawing/2010/main" xmlns="">
                <a:solidFill>
                  <a:srgbClr val="FFFFFF"/>
                </a:solidFill>
              </a14:hiddenFill>
            </a:ext>
          </a:extLst>
        </p:spPr>
      </p:pic>
      <p:sp>
        <p:nvSpPr>
          <p:cNvPr id="353283" name="Line 3"/>
          <p:cNvSpPr>
            <a:spLocks noChangeShapeType="1"/>
          </p:cNvSpPr>
          <p:nvPr/>
        </p:nvSpPr>
        <p:spPr bwMode="auto">
          <a:xfrm>
            <a:off x="3505200" y="1828800"/>
            <a:ext cx="4724400" cy="7620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3284" name="Line 4"/>
          <p:cNvSpPr>
            <a:spLocks noChangeShapeType="1"/>
          </p:cNvSpPr>
          <p:nvPr/>
        </p:nvSpPr>
        <p:spPr bwMode="auto">
          <a:xfrm flipV="1">
            <a:off x="3733800" y="2590800"/>
            <a:ext cx="4419600" cy="1524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3285" name="Line 5"/>
          <p:cNvSpPr>
            <a:spLocks noChangeShapeType="1"/>
          </p:cNvSpPr>
          <p:nvPr/>
        </p:nvSpPr>
        <p:spPr bwMode="auto">
          <a:xfrm flipV="1">
            <a:off x="3657600" y="5791200"/>
            <a:ext cx="4191000" cy="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3286" name="Line 6"/>
          <p:cNvSpPr>
            <a:spLocks noChangeShapeType="1"/>
          </p:cNvSpPr>
          <p:nvPr/>
        </p:nvSpPr>
        <p:spPr bwMode="auto">
          <a:xfrm>
            <a:off x="1066800" y="6172200"/>
            <a:ext cx="5867400" cy="0"/>
          </a:xfrm>
          <a:prstGeom prst="line">
            <a:avLst/>
          </a:prstGeom>
          <a:noFill/>
          <a:ln w="9525">
            <a:solidFill>
              <a:srgbClr val="0000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3287" name="Text Box 7"/>
          <p:cNvSpPr txBox="1">
            <a:spLocks noChangeArrowheads="1"/>
          </p:cNvSpPr>
          <p:nvPr/>
        </p:nvSpPr>
        <p:spPr bwMode="auto">
          <a:xfrm>
            <a:off x="2117725" y="6537325"/>
            <a:ext cx="2225675" cy="366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endParaRPr lang="en-US" sz="1800">
              <a:latin typeface="Times" charset="0"/>
            </a:endParaRPr>
          </a:p>
        </p:txBody>
      </p:sp>
      <p:sp>
        <p:nvSpPr>
          <p:cNvPr id="353288" name="Text Box 8"/>
          <p:cNvSpPr txBox="1">
            <a:spLocks noChangeArrowheads="1"/>
          </p:cNvSpPr>
          <p:nvPr/>
        </p:nvSpPr>
        <p:spPr bwMode="auto">
          <a:xfrm>
            <a:off x="1376363" y="6172200"/>
            <a:ext cx="7767637"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i="1">
                <a:latin typeface="Times" charset="0"/>
              </a:rPr>
              <a:t>(</a:t>
            </a:r>
            <a:r>
              <a:rPr lang="en-US" b="1" i="1">
                <a:latin typeface="Times" charset="0"/>
              </a:rPr>
              <a:t>only</a:t>
            </a:r>
            <a:r>
              <a:rPr lang="en-US" i="1">
                <a:latin typeface="Times" charset="0"/>
              </a:rPr>
              <a:t> if the wedge thickens above critical taper angle!)</a:t>
            </a:r>
            <a:endParaRPr lang="en-US">
              <a:latin typeface="Times" charset="0"/>
            </a:endParaRPr>
          </a:p>
        </p:txBody>
      </p:sp>
    </p:spTree>
    <p:extLst>
      <p:ext uri="{BB962C8B-B14F-4D97-AF65-F5344CB8AC3E}">
        <p14:creationId xmlns:p14="http://schemas.microsoft.com/office/powerpoint/2010/main" xmlns="" val="1685117741"/>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3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14859000"/>
            <a:ext cx="6173788" cy="21259800"/>
          </a:xfrm>
          <a:prstGeom prst="rect">
            <a:avLst/>
          </a:prstGeom>
          <a:noFill/>
          <a:extLst>
            <a:ext uri="{909E8E84-426E-40dd-AFC4-6F175D3DCCD1}">
              <a14:hiddenFill xmlns:a14="http://schemas.microsoft.com/office/drawing/2010/main" xmlns="">
                <a:solidFill>
                  <a:srgbClr val="FFFFFF"/>
                </a:solidFill>
              </a14:hiddenFill>
            </a:ext>
          </a:extLst>
        </p:spPr>
      </p:pic>
      <p:pic>
        <p:nvPicPr>
          <p:cNvPr id="35533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400800" y="0"/>
            <a:ext cx="2743200" cy="8763000"/>
          </a:xfrm>
          <a:prstGeom prst="rect">
            <a:avLst/>
          </a:prstGeom>
          <a:solidFill>
            <a:schemeClr val="tx1"/>
          </a:solidFill>
          <a:ln w="9525">
            <a:solidFill>
              <a:schemeClr val="tx1"/>
            </a:solidFill>
            <a:miter lim="800000"/>
            <a:headEnd/>
            <a:tailEnd/>
          </a:ln>
        </p:spPr>
      </p:pic>
      <p:sp>
        <p:nvSpPr>
          <p:cNvPr id="355332" name="Rectangle 4"/>
          <p:cNvSpPr>
            <a:spLocks noChangeArrowheads="1"/>
          </p:cNvSpPr>
          <p:nvPr/>
        </p:nvSpPr>
        <p:spPr bwMode="auto">
          <a:xfrm>
            <a:off x="0" y="-2438400"/>
            <a:ext cx="6324600" cy="1600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5333" name="Rectangle 5"/>
          <p:cNvSpPr>
            <a:spLocks noChangeArrowheads="1"/>
          </p:cNvSpPr>
          <p:nvPr/>
        </p:nvSpPr>
        <p:spPr bwMode="auto">
          <a:xfrm>
            <a:off x="0" y="0"/>
            <a:ext cx="6324600" cy="13716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lgn="ctr">
              <a:spcBef>
                <a:spcPct val="50000"/>
              </a:spcBef>
            </a:pPr>
            <a:r>
              <a:rPr lang="en-US" sz="3600" b="1">
                <a:latin typeface="Times" charset="0"/>
              </a:rPr>
              <a:t>Critical Taper Theory</a:t>
            </a:r>
          </a:p>
          <a:p>
            <a:pPr algn="ctr"/>
            <a:endParaRPr lang="en-US"/>
          </a:p>
        </p:txBody>
      </p:sp>
      <p:sp>
        <p:nvSpPr>
          <p:cNvPr id="355334" name="Line 6"/>
          <p:cNvSpPr>
            <a:spLocks noChangeShapeType="1"/>
          </p:cNvSpPr>
          <p:nvPr/>
        </p:nvSpPr>
        <p:spPr bwMode="auto">
          <a:xfrm>
            <a:off x="1371600" y="2209800"/>
            <a:ext cx="44958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5335" name="Line 7"/>
          <p:cNvSpPr>
            <a:spLocks noChangeShapeType="1"/>
          </p:cNvSpPr>
          <p:nvPr/>
        </p:nvSpPr>
        <p:spPr bwMode="auto">
          <a:xfrm>
            <a:off x="152400" y="2667000"/>
            <a:ext cx="57150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5336" name="Text Box 8"/>
          <p:cNvSpPr txBox="1">
            <a:spLocks noChangeArrowheads="1"/>
          </p:cNvSpPr>
          <p:nvPr/>
        </p:nvSpPr>
        <p:spPr bwMode="auto">
          <a:xfrm>
            <a:off x="6956425" y="1516063"/>
            <a:ext cx="18415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pPr>
            <a:endParaRPr lang="en-US"/>
          </a:p>
        </p:txBody>
      </p:sp>
      <p:sp>
        <p:nvSpPr>
          <p:cNvPr id="355337" name="Text Box 9"/>
          <p:cNvSpPr txBox="1">
            <a:spLocks noChangeArrowheads="1"/>
          </p:cNvSpPr>
          <p:nvPr/>
        </p:nvSpPr>
        <p:spPr bwMode="auto">
          <a:xfrm>
            <a:off x="7223125" y="1371600"/>
            <a:ext cx="1920875" cy="48514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r>
              <a:rPr lang="en-US" sz="1800" dirty="0"/>
              <a:t> </a:t>
            </a:r>
            <a:r>
              <a:rPr lang="en-US" sz="1800" b="1" dirty="0">
                <a:solidFill>
                  <a:srgbClr val="FF0000"/>
                </a:solidFill>
              </a:rPr>
              <a:t>alpha too large,</a:t>
            </a:r>
          </a:p>
          <a:p>
            <a:r>
              <a:rPr lang="en-US" sz="1800" b="1" dirty="0">
                <a:solidFill>
                  <a:srgbClr val="FF0000"/>
                </a:solidFill>
              </a:rPr>
              <a:t>    wedge thins</a:t>
            </a:r>
          </a:p>
          <a:p>
            <a:endParaRPr lang="en-US" sz="1800" dirty="0">
              <a:solidFill>
                <a:srgbClr val="FF0000"/>
              </a:solidFill>
            </a:endParaRPr>
          </a:p>
          <a:p>
            <a:endParaRPr lang="en-US" sz="1800" dirty="0">
              <a:solidFill>
                <a:srgbClr val="FF0000"/>
              </a:solidFill>
            </a:endParaRPr>
          </a:p>
          <a:p>
            <a:r>
              <a:rPr lang="en-US" sz="1800" b="1" dirty="0">
                <a:solidFill>
                  <a:srgbClr val="FF0000"/>
                </a:solidFill>
              </a:rPr>
              <a:t>wedge extension</a:t>
            </a:r>
          </a:p>
          <a:p>
            <a:endParaRPr lang="en-US" sz="1800" dirty="0">
              <a:solidFill>
                <a:srgbClr val="FF0000"/>
              </a:solidFill>
            </a:endParaRPr>
          </a:p>
          <a:p>
            <a:endParaRPr lang="en-US" sz="1800" dirty="0">
              <a:solidFill>
                <a:srgbClr val="FF0000"/>
              </a:solidFill>
            </a:endParaRPr>
          </a:p>
          <a:p>
            <a:endParaRPr lang="en-US" sz="1800" dirty="0">
              <a:solidFill>
                <a:srgbClr val="FF0000"/>
              </a:solidFill>
            </a:endParaRPr>
          </a:p>
          <a:p>
            <a:endParaRPr lang="en-US" sz="1800" dirty="0">
              <a:solidFill>
                <a:srgbClr val="FF0000"/>
              </a:solidFill>
            </a:endParaRPr>
          </a:p>
          <a:p>
            <a:endParaRPr lang="en-US" sz="1800" dirty="0">
              <a:solidFill>
                <a:srgbClr val="FF0000"/>
              </a:solidFill>
            </a:endParaRPr>
          </a:p>
          <a:p>
            <a:r>
              <a:rPr lang="en-US" sz="1800" dirty="0">
                <a:solidFill>
                  <a:srgbClr val="FF0000"/>
                </a:solidFill>
              </a:rPr>
              <a:t>  </a:t>
            </a:r>
            <a:r>
              <a:rPr lang="en-US" sz="1800" b="1" dirty="0">
                <a:solidFill>
                  <a:srgbClr val="FF0000"/>
                </a:solidFill>
              </a:rPr>
              <a:t>alpha too small,</a:t>
            </a:r>
          </a:p>
          <a:p>
            <a:r>
              <a:rPr lang="en-US" sz="1800" b="1" dirty="0">
                <a:solidFill>
                  <a:srgbClr val="FF0000"/>
                </a:solidFill>
              </a:rPr>
              <a:t>  wedge thickens</a:t>
            </a:r>
          </a:p>
          <a:p>
            <a:endParaRPr lang="en-US" sz="1800" dirty="0">
              <a:solidFill>
                <a:srgbClr val="FF0000"/>
              </a:solidFill>
            </a:endParaRPr>
          </a:p>
          <a:p>
            <a:endParaRPr lang="en-US" sz="1800" dirty="0">
              <a:solidFill>
                <a:srgbClr val="FF0000"/>
              </a:solidFill>
            </a:endParaRPr>
          </a:p>
          <a:p>
            <a:endParaRPr lang="en-US" sz="1800" dirty="0">
              <a:solidFill>
                <a:srgbClr val="FF0000"/>
              </a:solidFill>
            </a:endParaRPr>
          </a:p>
          <a:p>
            <a:r>
              <a:rPr lang="en-US" sz="1800" dirty="0">
                <a:solidFill>
                  <a:srgbClr val="FF0000"/>
                </a:solidFill>
              </a:rPr>
              <a:t>      wedge </a:t>
            </a:r>
            <a:r>
              <a:rPr lang="en-US" sz="1800" b="1" dirty="0">
                <a:solidFill>
                  <a:srgbClr val="FF0000"/>
                </a:solidFill>
              </a:rPr>
              <a:t>stable</a:t>
            </a:r>
          </a:p>
          <a:p>
            <a:endParaRPr lang="en-US" dirty="0">
              <a:solidFill>
                <a:srgbClr val="FF0000"/>
              </a:solidFill>
            </a:endParaRPr>
          </a:p>
        </p:txBody>
      </p:sp>
      <p:sp>
        <p:nvSpPr>
          <p:cNvPr id="355338" name="Line 10"/>
          <p:cNvSpPr>
            <a:spLocks noChangeShapeType="1"/>
          </p:cNvSpPr>
          <p:nvPr/>
        </p:nvSpPr>
        <p:spPr bwMode="auto">
          <a:xfrm>
            <a:off x="6400800" y="0"/>
            <a:ext cx="0" cy="66294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327755964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p:cNvSpPr>
            <a:spLocks noGrp="1" noChangeArrowheads="1"/>
          </p:cNvSpPr>
          <p:nvPr>
            <p:ph type="title"/>
          </p:nvPr>
        </p:nvSpPr>
        <p:spPr>
          <a:xfrm>
            <a:off x="0" y="381000"/>
            <a:ext cx="9144000" cy="1371600"/>
          </a:xfrm>
        </p:spPr>
        <p:txBody>
          <a:bodyPr>
            <a:normAutofit fontScale="90000"/>
          </a:bodyPr>
          <a:lstStyle/>
          <a:p>
            <a:r>
              <a:rPr lang="en-US" sz="4000" dirty="0"/>
              <a:t/>
            </a:r>
            <a:br>
              <a:rPr lang="en-US" sz="4000" dirty="0"/>
            </a:br>
            <a:r>
              <a:rPr lang="en-US" sz="3100" b="1" dirty="0"/>
              <a:t>The critical wedge angle must be maintained for </a:t>
            </a:r>
            <a:br>
              <a:rPr lang="en-US" sz="3100" b="1" dirty="0"/>
            </a:br>
            <a:r>
              <a:rPr lang="en-US" sz="3100" b="1" dirty="0"/>
              <a:t>stable sliding or displacement between the wedge</a:t>
            </a:r>
            <a:br>
              <a:rPr lang="en-US" sz="3100" b="1" dirty="0"/>
            </a:br>
            <a:r>
              <a:rPr lang="en-US" sz="3100" b="1" dirty="0"/>
              <a:t> and its basal slip surface.!</a:t>
            </a:r>
            <a:endParaRPr lang="en-US" sz="3100" dirty="0"/>
          </a:p>
        </p:txBody>
      </p:sp>
      <p:pic>
        <p:nvPicPr>
          <p:cNvPr id="357379"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590800"/>
            <a:ext cx="9144000" cy="3625850"/>
          </a:xfrm>
          <a:prstGeom prst="rect">
            <a:avLst/>
          </a:prstGeom>
          <a:noFill/>
          <a:extLst>
            <a:ext uri="{909E8E84-426E-40dd-AFC4-6F175D3DCCD1}">
              <a14:hiddenFill xmlns:a14="http://schemas.microsoft.com/office/drawing/2010/main" xmlns="">
                <a:solidFill>
                  <a:srgbClr val="FFFFFF"/>
                </a:solidFill>
              </a14:hiddenFill>
            </a:ext>
          </a:extLst>
        </p:spPr>
      </p:pic>
      <p:sp>
        <p:nvSpPr>
          <p:cNvPr id="357380" name="Rectangle 4"/>
          <p:cNvSpPr>
            <a:spLocks noChangeArrowheads="1"/>
          </p:cNvSpPr>
          <p:nvPr/>
        </p:nvSpPr>
        <p:spPr bwMode="auto">
          <a:xfrm>
            <a:off x="1828800" y="5257800"/>
            <a:ext cx="457200" cy="457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57381" name="Rectangle 5"/>
          <p:cNvSpPr>
            <a:spLocks noChangeArrowheads="1"/>
          </p:cNvSpPr>
          <p:nvPr/>
        </p:nvSpPr>
        <p:spPr bwMode="auto">
          <a:xfrm>
            <a:off x="7010400" y="5334000"/>
            <a:ext cx="609600" cy="4572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endParaRPr lang="en-US"/>
          </a:p>
        </p:txBody>
      </p:sp>
      <p:sp>
        <p:nvSpPr>
          <p:cNvPr id="357382" name="Line 6"/>
          <p:cNvSpPr>
            <a:spLocks noChangeShapeType="1"/>
          </p:cNvSpPr>
          <p:nvPr/>
        </p:nvSpPr>
        <p:spPr bwMode="auto">
          <a:xfrm>
            <a:off x="4419600" y="4800600"/>
            <a:ext cx="4191000" cy="11430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7383" name="Line 7"/>
          <p:cNvSpPr>
            <a:spLocks noChangeShapeType="1"/>
          </p:cNvSpPr>
          <p:nvPr/>
        </p:nvSpPr>
        <p:spPr bwMode="auto">
          <a:xfrm>
            <a:off x="304800" y="5029200"/>
            <a:ext cx="3276600" cy="8382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390330285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5" name="Rectangle 3"/>
          <p:cNvSpPr>
            <a:spLocks noGrp="1" noChangeArrowheads="1"/>
          </p:cNvSpPr>
          <p:nvPr>
            <p:ph type="body" idx="1"/>
          </p:nvPr>
        </p:nvSpPr>
        <p:spPr/>
        <p:txBody>
          <a:bodyPr/>
          <a:lstStyle/>
          <a:p>
            <a:endParaRPr lang="en-US"/>
          </a:p>
        </p:txBody>
      </p:sp>
      <p:pic>
        <p:nvPicPr>
          <p:cNvPr id="351236" name="Picture 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609600"/>
            <a:ext cx="9144000" cy="5510213"/>
          </a:xfrm>
          <a:prstGeom prst="rect">
            <a:avLst/>
          </a:prstGeom>
          <a:noFill/>
          <a:extLst>
            <a:ext uri="{909E8E84-426E-40dd-AFC4-6F175D3DCCD1}">
              <a14:hiddenFill xmlns:a14="http://schemas.microsoft.com/office/drawing/2010/main" xmlns="">
                <a:solidFill>
                  <a:srgbClr val="FFFFFF"/>
                </a:solidFill>
              </a14:hiddenFill>
            </a:ext>
          </a:extLst>
        </p:spPr>
      </p:pic>
      <p:sp>
        <p:nvSpPr>
          <p:cNvPr id="351237" name="Text Box 5"/>
          <p:cNvSpPr txBox="1">
            <a:spLocks noChangeArrowheads="1"/>
          </p:cNvSpPr>
          <p:nvPr/>
        </p:nvSpPr>
        <p:spPr bwMode="auto">
          <a:xfrm>
            <a:off x="4953000" y="57150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dirty="0">
                <a:latin typeface="Arial"/>
                <a:cs typeface="Arial"/>
              </a:rPr>
              <a:t>BACKSTOP</a:t>
            </a:r>
            <a:endParaRPr lang="en-US" sz="2400" dirty="0">
              <a:latin typeface="Arial"/>
              <a:cs typeface="Arial"/>
            </a:endParaRPr>
          </a:p>
        </p:txBody>
      </p:sp>
      <p:sp>
        <p:nvSpPr>
          <p:cNvPr id="351238" name="Text Box 6"/>
          <p:cNvSpPr txBox="1">
            <a:spLocks noChangeArrowheads="1"/>
          </p:cNvSpPr>
          <p:nvPr/>
        </p:nvSpPr>
        <p:spPr bwMode="auto">
          <a:xfrm>
            <a:off x="898525" y="3794125"/>
            <a:ext cx="2647029" cy="8309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b="1" dirty="0">
                <a:latin typeface="Arial"/>
                <a:cs typeface="Arial"/>
              </a:rPr>
              <a:t>ACCRETIONARY</a:t>
            </a:r>
          </a:p>
          <a:p>
            <a:r>
              <a:rPr lang="en-US" sz="2400" b="1" dirty="0">
                <a:latin typeface="Arial"/>
                <a:cs typeface="Arial"/>
              </a:rPr>
              <a:t>        WEDGE</a:t>
            </a:r>
          </a:p>
        </p:txBody>
      </p:sp>
      <p:sp>
        <p:nvSpPr>
          <p:cNvPr id="351239" name="Line 7"/>
          <p:cNvSpPr>
            <a:spLocks noChangeShapeType="1"/>
          </p:cNvSpPr>
          <p:nvPr/>
        </p:nvSpPr>
        <p:spPr bwMode="auto">
          <a:xfrm>
            <a:off x="2819400" y="4495800"/>
            <a:ext cx="838200" cy="685800"/>
          </a:xfrm>
          <a:prstGeom prst="line">
            <a:avLst/>
          </a:prstGeom>
          <a:noFill/>
          <a:ln w="2857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240" name="Line 8"/>
          <p:cNvSpPr>
            <a:spLocks noChangeShapeType="1"/>
          </p:cNvSpPr>
          <p:nvPr/>
        </p:nvSpPr>
        <p:spPr bwMode="auto">
          <a:xfrm>
            <a:off x="4419600" y="5257800"/>
            <a:ext cx="533400" cy="685800"/>
          </a:xfrm>
          <a:prstGeom prst="line">
            <a:avLst/>
          </a:prstGeom>
          <a:noFill/>
          <a:ln w="2857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241" name="Text Box 9"/>
          <p:cNvSpPr txBox="1">
            <a:spLocks noChangeArrowheads="1"/>
          </p:cNvSpPr>
          <p:nvPr/>
        </p:nvSpPr>
        <p:spPr bwMode="auto">
          <a:xfrm>
            <a:off x="6461125" y="4098925"/>
            <a:ext cx="231656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b="1" dirty="0">
                <a:latin typeface="Arial"/>
                <a:cs typeface="Arial"/>
              </a:rPr>
              <a:t>UPPER PLATE</a:t>
            </a:r>
          </a:p>
        </p:txBody>
      </p:sp>
      <p:sp>
        <p:nvSpPr>
          <p:cNvPr id="351242" name="Text Box 10"/>
          <p:cNvSpPr txBox="1">
            <a:spLocks noChangeArrowheads="1"/>
          </p:cNvSpPr>
          <p:nvPr/>
        </p:nvSpPr>
        <p:spPr bwMode="auto">
          <a:xfrm>
            <a:off x="4251325" y="3565525"/>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endParaRPr lang="en-US">
              <a:latin typeface="Times" charset="0"/>
            </a:endParaRPr>
          </a:p>
        </p:txBody>
      </p:sp>
      <p:sp>
        <p:nvSpPr>
          <p:cNvPr id="351243" name="Line 11"/>
          <p:cNvSpPr>
            <a:spLocks noChangeShapeType="1"/>
          </p:cNvSpPr>
          <p:nvPr/>
        </p:nvSpPr>
        <p:spPr bwMode="auto">
          <a:xfrm flipH="1">
            <a:off x="5562600" y="4495800"/>
            <a:ext cx="1143000" cy="381000"/>
          </a:xfrm>
          <a:prstGeom prst="line">
            <a:avLst/>
          </a:prstGeom>
          <a:noFill/>
          <a:ln w="28575" cmpd="sng">
            <a:solidFill>
              <a:schemeClr val="tx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244" name="Text Box 12"/>
          <p:cNvSpPr txBox="1">
            <a:spLocks noChangeArrowheads="1"/>
          </p:cNvSpPr>
          <p:nvPr/>
        </p:nvSpPr>
        <p:spPr bwMode="auto">
          <a:xfrm>
            <a:off x="685800" y="5715000"/>
            <a:ext cx="3429000"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sz="2400" b="1" dirty="0" smtClean="0">
                <a:latin typeface="Arial"/>
                <a:cs typeface="Arial"/>
              </a:rPr>
              <a:t>SUBDUCTING PLATE</a:t>
            </a:r>
            <a:endParaRPr lang="en-US" sz="2400" b="1" dirty="0">
              <a:latin typeface="Arial"/>
              <a:cs typeface="Arial"/>
            </a:endParaRPr>
          </a:p>
        </p:txBody>
      </p:sp>
      <p:sp>
        <p:nvSpPr>
          <p:cNvPr id="351245" name="Line 13"/>
          <p:cNvSpPr>
            <a:spLocks noChangeShapeType="1"/>
          </p:cNvSpPr>
          <p:nvPr/>
        </p:nvSpPr>
        <p:spPr bwMode="auto">
          <a:xfrm flipV="1">
            <a:off x="1676400" y="1143000"/>
            <a:ext cx="2133600" cy="304800"/>
          </a:xfrm>
          <a:prstGeom prst="line">
            <a:avLst/>
          </a:prstGeom>
          <a:noFill/>
          <a:ln w="381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246" name="Line 14"/>
          <p:cNvSpPr>
            <a:spLocks noChangeShapeType="1"/>
          </p:cNvSpPr>
          <p:nvPr/>
        </p:nvSpPr>
        <p:spPr bwMode="auto">
          <a:xfrm flipV="1">
            <a:off x="6324600" y="1295400"/>
            <a:ext cx="2133600" cy="30480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351247" name="Line 15"/>
          <p:cNvSpPr>
            <a:spLocks noChangeShapeType="1"/>
          </p:cNvSpPr>
          <p:nvPr/>
        </p:nvSpPr>
        <p:spPr bwMode="auto">
          <a:xfrm>
            <a:off x="1600200" y="1447800"/>
            <a:ext cx="2286000" cy="68580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48" name="Text Box 16"/>
          <p:cNvSpPr txBox="1">
            <a:spLocks noChangeArrowheads="1"/>
          </p:cNvSpPr>
          <p:nvPr/>
        </p:nvSpPr>
        <p:spPr bwMode="auto">
          <a:xfrm>
            <a:off x="3657600" y="1143000"/>
            <a:ext cx="1557338" cy="92333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r>
              <a:rPr lang="en-US" b="1" dirty="0">
                <a:solidFill>
                  <a:srgbClr val="FF0000"/>
                </a:solidFill>
              </a:rPr>
              <a:t>CRITICAL</a:t>
            </a:r>
          </a:p>
          <a:p>
            <a:r>
              <a:rPr lang="en-US" b="1" dirty="0">
                <a:solidFill>
                  <a:srgbClr val="FF0000"/>
                </a:solidFill>
              </a:rPr>
              <a:t>TAPER</a:t>
            </a:r>
          </a:p>
          <a:p>
            <a:r>
              <a:rPr lang="en-US" b="1" dirty="0">
                <a:solidFill>
                  <a:srgbClr val="FF0000"/>
                </a:solidFill>
              </a:rPr>
              <a:t>ANGLE</a:t>
            </a:r>
            <a:endParaRPr lang="en-US" b="1" dirty="0"/>
          </a:p>
        </p:txBody>
      </p:sp>
      <p:sp>
        <p:nvSpPr>
          <p:cNvPr id="351249" name="Line 17"/>
          <p:cNvSpPr>
            <a:spLocks noChangeShapeType="1"/>
          </p:cNvSpPr>
          <p:nvPr/>
        </p:nvSpPr>
        <p:spPr bwMode="auto">
          <a:xfrm flipH="1">
            <a:off x="3048000" y="4800600"/>
            <a:ext cx="1371600" cy="533400"/>
          </a:xfrm>
          <a:prstGeom prst="line">
            <a:avLst/>
          </a:prstGeom>
          <a:noFill/>
          <a:ln w="38100">
            <a:solidFill>
              <a:srgbClr val="FF0000"/>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351250" name="Line 18"/>
          <p:cNvSpPr>
            <a:spLocks noChangeShapeType="1"/>
          </p:cNvSpPr>
          <p:nvPr/>
        </p:nvSpPr>
        <p:spPr bwMode="auto">
          <a:xfrm flipH="1">
            <a:off x="2406096" y="5410200"/>
            <a:ext cx="4299504"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Tree>
    <p:extLst>
      <p:ext uri="{BB962C8B-B14F-4D97-AF65-F5344CB8AC3E}">
        <p14:creationId xmlns:p14="http://schemas.microsoft.com/office/powerpoint/2010/main" xmlns="" val="416946701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endParaRPr lang="en-US" sz="4000" dirty="0" smtClean="0">
              <a:latin typeface="Marker Felt"/>
              <a:cs typeface="Marker Felt"/>
            </a:endParaRPr>
          </a:p>
          <a:p>
            <a:endParaRPr lang="en-US" sz="4000" dirty="0">
              <a:latin typeface="Marker Felt"/>
              <a:cs typeface="Marker Felt"/>
            </a:endParaRPr>
          </a:p>
          <a:p>
            <a:pPr algn="ctr"/>
            <a:r>
              <a:rPr lang="en-US" sz="5400" dirty="0" smtClean="0">
                <a:latin typeface="Marker Felt"/>
                <a:cs typeface="Marker Felt"/>
              </a:rPr>
              <a:t>End of 3-hour lecture here ….</a:t>
            </a:r>
            <a:endParaRPr lang="en-US" sz="5400" dirty="0">
              <a:latin typeface="Marker Felt"/>
              <a:cs typeface="Marker Felt"/>
            </a:endParaRPr>
          </a:p>
        </p:txBody>
      </p:sp>
    </p:spTree>
    <p:extLst>
      <p:ext uri="{BB962C8B-B14F-4D97-AF65-F5344CB8AC3E}">
        <p14:creationId xmlns:p14="http://schemas.microsoft.com/office/powerpoint/2010/main" xmlns="" val="3751899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TotalTime>
  <Words>1693</Words>
  <Application>Microsoft Office PowerPoint</Application>
  <PresentationFormat>On-screen Show (4:3)</PresentationFormat>
  <Paragraphs>426</Paragraphs>
  <Slides>95</Slides>
  <Notes>88</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Office Theme</vt:lpstr>
      <vt:lpstr>Slide 1</vt:lpstr>
      <vt:lpstr>Slide 2</vt:lpstr>
      <vt:lpstr>Slide 3</vt:lpstr>
      <vt:lpstr>Slide 4</vt:lpstr>
      <vt:lpstr>Slide 5</vt:lpstr>
      <vt:lpstr>Slide 6</vt:lpstr>
      <vt:lpstr>Slide 7</vt:lpstr>
      <vt:lpstr>Slide 8</vt:lpstr>
      <vt:lpstr>Slide 9</vt:lpstr>
      <vt:lpstr>The Wilson Cycle (after J. B. Murphy and R. D. Nance, Scientific American, April 1992)</vt:lpstr>
      <vt:lpstr>The Wilson Cycle (after J. B. Murphy and R. D. Nance, Scientific American, April 1992)</vt:lpstr>
      <vt:lpstr>The Wilson Cycle (after J. B. Murphy and R. D. Nance, Scientific American, April 1992) ________________________ These diagrams can be too simple.  For example, in the first “rifting” diagram the “interior ocean” doesn’t have to close by “subduction”. The spreading ocean can continue to spread so that the rifted continental fragments may come together in a “collision” on the other side of planet Earth!</vt:lpstr>
      <vt:lpstr>The Wilson Cycle (after J. B. Murphy and R. D. Nance, Scientific American, April 1992) ________________________ These diagrams can be much too simple.  For example, in the first “rifting” diagram the “interior ocean” doesn’t have to close by “subduction”. The spreading ocean can continue to spread so that the rifted continental fragments may come together in a “collision” on the other side of planet Earth!</vt:lpstr>
      <vt:lpstr>Did the Atlantic Ocean  Close and Reopen?</vt:lpstr>
      <vt:lpstr>Slide 15</vt:lpstr>
      <vt:lpstr>Slide 16</vt:lpstr>
      <vt:lpstr>Slide 17</vt:lpstr>
      <vt:lpstr>The continents have changed shapes and positions throughout geologic time! This is a reconstruction of the supercontinent  Pangea as it ay have looked in Permian time. </vt:lpstr>
      <vt:lpstr>Slide 19</vt:lpstr>
      <vt:lpstr>Slide 20</vt:lpstr>
      <vt:lpstr>Slide 21</vt:lpstr>
      <vt:lpstr>Beginning in the Triassic around 230-220 million years ago, Pangea began to split up</vt:lpstr>
      <vt:lpstr>Slide 23</vt:lpstr>
      <vt:lpstr>The process was complicated in space and in time.   for example, the Atlantic Ocean opened in 3 stages:  Jurassic, Cretaceous, and Tertiary</vt:lpstr>
      <vt:lpstr>The process was complicated in space and in time.   for example, the Atlantic Ocean opened in 3 stages:  Jurassic, Cretaceous, and Tertiary</vt:lpstr>
      <vt:lpstr>The process was complicated in space and in time.   for example, the Atlantic Ocean opened in 3 stages:  Jurassic, Cretaceous, and Tertiary </vt:lpstr>
      <vt:lpstr>Slide 27</vt:lpstr>
      <vt:lpstr>Slide 28</vt:lpstr>
      <vt:lpstr>Slide 29</vt:lpstr>
      <vt:lpstr>Slide 30</vt:lpstr>
      <vt:lpstr>The process of the splitting up of Pangea continues to this day in the Red Sea, Gulf of Aden, and  East Africa. </vt:lpstr>
      <vt:lpstr>EAR Topography</vt:lpstr>
      <vt:lpstr>Slide 33</vt:lpstr>
      <vt:lpstr>Rifting Sequence</vt:lpstr>
      <vt:lpstr>Slide 35</vt:lpstr>
      <vt:lpstr>Slide 36</vt:lpstr>
      <vt:lpstr>Slide 37</vt:lpstr>
      <vt:lpstr>Slide 38</vt:lpstr>
      <vt:lpstr>Slide 39</vt:lpstr>
      <vt:lpstr>Slide 40</vt:lpstr>
      <vt:lpstr>Slide 41</vt:lpstr>
      <vt:lpstr>WERE THERE  PRE-EXISTING LITHOSPHERIC CONTROLS ON CENTRAL ATLANTIC RIFTING?  </vt:lpstr>
      <vt:lpstr>Slide 43</vt:lpstr>
      <vt:lpstr>Slide 44</vt:lpstr>
      <vt:lpstr>North Atlantic Paleozoic orogenic belts and younger Atlantic rift zones (heavy black lines)</vt:lpstr>
      <vt:lpstr>Slide 46</vt:lpstr>
      <vt:lpstr>WERE THERE  PRE-EXISTING LITHOSPHERIC CONTROLS ON SOUTH ATLANTIC RIFTING?  </vt:lpstr>
      <vt:lpstr>Slide 48</vt:lpstr>
      <vt:lpstr>Slide 49</vt:lpstr>
      <vt:lpstr>Fracture zones appear to offset the MAR, but they do not.  They formed when the initial rift had offsets along it</vt:lpstr>
      <vt:lpstr>Slide 51</vt:lpstr>
      <vt:lpstr>Slide 52</vt:lpstr>
      <vt:lpstr>Slide 53</vt:lpstr>
      <vt:lpstr>Slide 54</vt:lpstr>
      <vt:lpstr>Slide 55</vt:lpstr>
      <vt:lpstr>Passive (Rifted) Continental Margins </vt:lpstr>
      <vt:lpstr>Slide 57</vt:lpstr>
      <vt:lpstr>Slide 58</vt:lpstr>
      <vt:lpstr>Slide 59</vt:lpstr>
      <vt:lpstr>“GEOSYNCLINES” — A common geologic or tectonic term in the earth science literature that no longer has significance and should be abandoned.</vt:lpstr>
      <vt:lpstr>Slide 61</vt:lpstr>
      <vt:lpstr>Slide 62</vt:lpstr>
      <vt:lpstr>Kay’s Ordovician reconstruction of the Appalachian “geosyncline”</vt:lpstr>
      <vt:lpstr>Slide 64</vt:lpstr>
      <vt:lpstr>Students — if you are interested in learning more about “geosynclines” and “continental terrace wedges” the internet reading below is a good summary of how ideas evolved …</vt:lpstr>
      <vt:lpstr>Slide 66</vt:lpstr>
      <vt:lpstr>Slide 67</vt:lpstr>
      <vt:lpstr>  </vt:lpstr>
      <vt:lpstr>Slide 69</vt:lpstr>
      <vt:lpstr>Slide 70</vt:lpstr>
      <vt:lpstr>Slide 71</vt:lpstr>
      <vt:lpstr>Slide 72</vt:lpstr>
      <vt:lpstr>The deepest parts of the ocean are the ocean trenches next to continents and arcs.  They receive sediment eroded  from the nearly land masses AND they receive sediment deposited out in the oceans and carried into the trenches on the tops of subducting plates.  WHAT HAPPENS TO THIS SEDIMENT?</vt:lpstr>
      <vt:lpstr>Slide 74</vt:lpstr>
      <vt:lpstr>An oversimplified view of an accretionary prism or wedge (both terms are used).  Prisms typically grow by the addition of sediment  at their near-trench fronts, but they can also grow from below by “underplating” of subducted materials (sediments, sea-floor volcanoes, etc.)</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Nankai and Barbados Accretionary Wedges </vt:lpstr>
      <vt:lpstr>Slide 90</vt:lpstr>
      <vt:lpstr>Slide 91</vt:lpstr>
      <vt:lpstr>Slide 92</vt:lpstr>
      <vt:lpstr> The critical wedge angle must be maintained for  stable sliding or displacement between the wedge  and its basal slip surface.!</vt:lpstr>
      <vt:lpstr>Slide 94</vt:lpstr>
      <vt:lpstr>Slide 95</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Bishal Nath Upreti</dc:creator>
  <cp:lastModifiedBy>Bishal Nath Upreti</cp:lastModifiedBy>
  <cp:revision>6</cp:revision>
  <dcterms:created xsi:type="dcterms:W3CDTF">2016-07-05T18:34:15Z</dcterms:created>
  <dcterms:modified xsi:type="dcterms:W3CDTF">2016-07-05T19:27:20Z</dcterms:modified>
</cp:coreProperties>
</file>