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sldIdLst>
    <p:sldId id="257" r:id="rId2"/>
    <p:sldId id="258" r:id="rId3"/>
    <p:sldId id="259" r:id="rId4"/>
    <p:sldId id="295" r:id="rId5"/>
    <p:sldId id="260" r:id="rId6"/>
    <p:sldId id="297" r:id="rId7"/>
    <p:sldId id="299" r:id="rId8"/>
    <p:sldId id="373" r:id="rId9"/>
    <p:sldId id="374" r:id="rId10"/>
    <p:sldId id="346" r:id="rId11"/>
    <p:sldId id="296" r:id="rId12"/>
    <p:sldId id="298" r:id="rId13"/>
    <p:sldId id="261" r:id="rId14"/>
    <p:sldId id="300" r:id="rId15"/>
    <p:sldId id="372" r:id="rId16"/>
    <p:sldId id="262" r:id="rId17"/>
    <p:sldId id="301" r:id="rId18"/>
    <p:sldId id="375" r:id="rId19"/>
    <p:sldId id="302" r:id="rId20"/>
    <p:sldId id="348" r:id="rId21"/>
    <p:sldId id="353" r:id="rId22"/>
    <p:sldId id="263" r:id="rId23"/>
    <p:sldId id="303" r:id="rId24"/>
    <p:sldId id="349" r:id="rId25"/>
    <p:sldId id="304" r:id="rId26"/>
    <p:sldId id="305" r:id="rId27"/>
    <p:sldId id="264" r:id="rId28"/>
    <p:sldId id="350" r:id="rId29"/>
    <p:sldId id="306" r:id="rId30"/>
    <p:sldId id="359" r:id="rId31"/>
    <p:sldId id="307" r:id="rId32"/>
    <p:sldId id="265" r:id="rId33"/>
    <p:sldId id="308" r:id="rId34"/>
    <p:sldId id="312" r:id="rId35"/>
    <p:sldId id="266" r:id="rId36"/>
    <p:sldId id="309" r:id="rId37"/>
    <p:sldId id="310" r:id="rId38"/>
    <p:sldId id="311" r:id="rId39"/>
    <p:sldId id="267" r:id="rId40"/>
    <p:sldId id="360" r:id="rId41"/>
    <p:sldId id="268" r:id="rId42"/>
    <p:sldId id="313" r:id="rId43"/>
    <p:sldId id="352" r:id="rId44"/>
    <p:sldId id="362" r:id="rId45"/>
    <p:sldId id="269" r:id="rId46"/>
    <p:sldId id="330" r:id="rId47"/>
    <p:sldId id="331" r:id="rId48"/>
    <p:sldId id="332" r:id="rId49"/>
    <p:sldId id="361" r:id="rId50"/>
    <p:sldId id="270" r:id="rId51"/>
    <p:sldId id="333" r:id="rId52"/>
    <p:sldId id="334" r:id="rId53"/>
    <p:sldId id="271" r:id="rId54"/>
    <p:sldId id="335" r:id="rId55"/>
    <p:sldId id="272" r:id="rId56"/>
    <p:sldId id="336" r:id="rId57"/>
    <p:sldId id="273" r:id="rId58"/>
    <p:sldId id="337" r:id="rId59"/>
    <p:sldId id="274" r:id="rId60"/>
    <p:sldId id="363" r:id="rId61"/>
    <p:sldId id="338" r:id="rId62"/>
    <p:sldId id="339" r:id="rId63"/>
    <p:sldId id="340" r:id="rId64"/>
    <p:sldId id="275" r:id="rId65"/>
    <p:sldId id="376" r:id="rId66"/>
    <p:sldId id="341" r:id="rId67"/>
    <p:sldId id="342" r:id="rId68"/>
    <p:sldId id="276" r:id="rId69"/>
    <p:sldId id="277" r:id="rId70"/>
    <p:sldId id="343" r:id="rId71"/>
    <p:sldId id="364" r:id="rId72"/>
    <p:sldId id="278" r:id="rId73"/>
    <p:sldId id="282" r:id="rId74"/>
    <p:sldId id="365" r:id="rId75"/>
    <p:sldId id="369" r:id="rId76"/>
    <p:sldId id="314" r:id="rId77"/>
    <p:sldId id="315" r:id="rId78"/>
    <p:sldId id="284" r:id="rId79"/>
    <p:sldId id="316" r:id="rId80"/>
    <p:sldId id="285" r:id="rId81"/>
    <p:sldId id="286" r:id="rId82"/>
    <p:sldId id="318" r:id="rId83"/>
    <p:sldId id="317" r:id="rId84"/>
    <p:sldId id="319" r:id="rId85"/>
    <p:sldId id="287" r:id="rId86"/>
    <p:sldId id="366" r:id="rId87"/>
    <p:sldId id="288" r:id="rId88"/>
    <p:sldId id="320" r:id="rId89"/>
    <p:sldId id="321" r:id="rId90"/>
    <p:sldId id="289" r:id="rId91"/>
    <p:sldId id="322" r:id="rId92"/>
    <p:sldId id="290" r:id="rId93"/>
    <p:sldId id="367" r:id="rId94"/>
    <p:sldId id="370" r:id="rId95"/>
    <p:sldId id="323" r:id="rId96"/>
    <p:sldId id="324" r:id="rId97"/>
    <p:sldId id="291" r:id="rId98"/>
    <p:sldId id="325" r:id="rId99"/>
    <p:sldId id="292" r:id="rId100"/>
    <p:sldId id="368" r:id="rId101"/>
    <p:sldId id="326" r:id="rId102"/>
    <p:sldId id="371" r:id="rId103"/>
    <p:sldId id="358" r:id="rId104"/>
    <p:sldId id="294" r:id="rId105"/>
    <p:sldId id="327" r:id="rId106"/>
    <p:sldId id="329" r:id="rId10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3C99D-BED6-470C-AB8C-003C249F114E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BF4E1-40C1-42F7-817C-10366BE87D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38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BF4E1-40C1-42F7-817C-10366BE87D26}" type="slidenum">
              <a:rPr lang="en-GB" smtClean="0"/>
              <a:pPr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7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4EC0-99F8-4A40-8856-3D2FB6089E49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F5F0-2BC0-472E-959A-1369A67109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5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4EC0-99F8-4A40-8856-3D2FB6089E49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F5F0-2BC0-472E-959A-1369A67109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38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4EC0-99F8-4A40-8856-3D2FB6089E49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F5F0-2BC0-472E-959A-1369A67109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70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4EC0-99F8-4A40-8856-3D2FB6089E49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F5F0-2BC0-472E-959A-1369A67109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91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4EC0-99F8-4A40-8856-3D2FB6089E49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F5F0-2BC0-472E-959A-1369A67109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6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4EC0-99F8-4A40-8856-3D2FB6089E49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F5F0-2BC0-472E-959A-1369A67109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2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4EC0-99F8-4A40-8856-3D2FB6089E49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F5F0-2BC0-472E-959A-1369A67109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7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4EC0-99F8-4A40-8856-3D2FB6089E49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F5F0-2BC0-472E-959A-1369A67109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56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4EC0-99F8-4A40-8856-3D2FB6089E49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F5F0-2BC0-472E-959A-1369A67109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0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4EC0-99F8-4A40-8856-3D2FB6089E49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F5F0-2BC0-472E-959A-1369A67109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97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4EC0-99F8-4A40-8856-3D2FB6089E49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F5F0-2BC0-472E-959A-1369A67109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3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24EC0-99F8-4A40-8856-3D2FB6089E49}" type="datetimeFigureOut">
              <a:rPr lang="en-GB" smtClean="0"/>
              <a:pPr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8F5F0-2BC0-472E-959A-1369A67109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82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eldspar" TargetMode="External"/><Relationship Id="rId13" Type="http://schemas.openxmlformats.org/officeDocument/2006/relationships/hyperlink" Target="https://en.wikipedia.org/wiki/Amphibole" TargetMode="External"/><Relationship Id="rId18" Type="http://schemas.openxmlformats.org/officeDocument/2006/relationships/hyperlink" Target="https://en.wikipedia.org/wiki/Austria" TargetMode="External"/><Relationship Id="rId3" Type="http://schemas.openxmlformats.org/officeDocument/2006/relationships/hyperlink" Target="https://en.wikipedia.org/wiki/Pluton" TargetMode="External"/><Relationship Id="rId21" Type="http://schemas.openxmlformats.org/officeDocument/2006/relationships/hyperlink" Target="https://en.wikipedia.org/wiki/Orthoclase" TargetMode="External"/><Relationship Id="rId7" Type="http://schemas.openxmlformats.org/officeDocument/2006/relationships/hyperlink" Target="https://en.wikipedia.org/wiki/Phaneritic" TargetMode="External"/><Relationship Id="rId12" Type="http://schemas.openxmlformats.org/officeDocument/2006/relationships/hyperlink" Target="https://en.wikipedia.org/wiki/Quartz" TargetMode="External"/><Relationship Id="rId17" Type="http://schemas.openxmlformats.org/officeDocument/2006/relationships/hyperlink" Target="https://en.wikipedia.org/wiki/Italy" TargetMode="External"/><Relationship Id="rId25" Type="http://schemas.openxmlformats.org/officeDocument/2006/relationships/hyperlink" Target="https://en.wikipedia.org/wiki/Trondheim" TargetMode="External"/><Relationship Id="rId2" Type="http://schemas.openxmlformats.org/officeDocument/2006/relationships/hyperlink" Target="https://en.wikipedia.org/wiki/Igneous_rock" TargetMode="External"/><Relationship Id="rId16" Type="http://schemas.openxmlformats.org/officeDocument/2006/relationships/hyperlink" Target="https://en.wikipedia.org/wiki/Tonale_Pass" TargetMode="External"/><Relationship Id="rId20" Type="http://schemas.openxmlformats.org/officeDocument/2006/relationships/hyperlink" Target="https://en.wikipedia.org/wiki/Trondhjemit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Felsic" TargetMode="External"/><Relationship Id="rId11" Type="http://schemas.openxmlformats.org/officeDocument/2006/relationships/hyperlink" Target="https://en.wikipedia.org/wiki/Andesine" TargetMode="External"/><Relationship Id="rId24" Type="http://schemas.openxmlformats.org/officeDocument/2006/relationships/hyperlink" Target="https://en.wikipedia.org/wiki/Norway" TargetMode="External"/><Relationship Id="rId5" Type="http://schemas.openxmlformats.org/officeDocument/2006/relationships/hyperlink" Target="https://en.wikipedia.org/wiki/Rock_(geology)" TargetMode="External"/><Relationship Id="rId15" Type="http://schemas.openxmlformats.org/officeDocument/2006/relationships/hyperlink" Target="https://en.wikipedia.org/wiki/Mineral" TargetMode="External"/><Relationship Id="rId23" Type="http://schemas.openxmlformats.org/officeDocument/2006/relationships/hyperlink" Target="https://en.wikipedia.org/wiki/Mafic" TargetMode="External"/><Relationship Id="rId10" Type="http://schemas.openxmlformats.org/officeDocument/2006/relationships/hyperlink" Target="https://en.wikipedia.org/wiki/Oligoclase" TargetMode="External"/><Relationship Id="rId19" Type="http://schemas.openxmlformats.org/officeDocument/2006/relationships/hyperlink" Target="https://en.wikipedia.org/wiki/Alps" TargetMode="External"/><Relationship Id="rId4" Type="http://schemas.openxmlformats.org/officeDocument/2006/relationships/hyperlink" Target="https://en.wikipedia.org/wiki/Intrusive_rock" TargetMode="External"/><Relationship Id="rId9" Type="http://schemas.openxmlformats.org/officeDocument/2006/relationships/hyperlink" Target="https://en.wikipedia.org/wiki/Plagioclase" TargetMode="External"/><Relationship Id="rId14" Type="http://schemas.openxmlformats.org/officeDocument/2006/relationships/hyperlink" Target="https://en.wikipedia.org/wiki/Pyroxene" TargetMode="External"/><Relationship Id="rId22" Type="http://schemas.openxmlformats.org/officeDocument/2006/relationships/hyperlink" Target="https://en.wikipedia.org/wiki/Biotit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eldspar" TargetMode="External"/><Relationship Id="rId13" Type="http://schemas.openxmlformats.org/officeDocument/2006/relationships/hyperlink" Target="https://en.wikipedia.org/wiki/Amphibole" TargetMode="External"/><Relationship Id="rId3" Type="http://schemas.openxmlformats.org/officeDocument/2006/relationships/hyperlink" Target="https://en.wikipedia.org/wiki/Pluton" TargetMode="External"/><Relationship Id="rId7" Type="http://schemas.openxmlformats.org/officeDocument/2006/relationships/hyperlink" Target="https://en.wikipedia.org/wiki/Phaneritic" TargetMode="External"/><Relationship Id="rId12" Type="http://schemas.openxmlformats.org/officeDocument/2006/relationships/hyperlink" Target="https://en.wikipedia.org/wiki/Quartz" TargetMode="External"/><Relationship Id="rId2" Type="http://schemas.openxmlformats.org/officeDocument/2006/relationships/hyperlink" Target="https://en.wikipedia.org/wiki/Igneous_roc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Felsic" TargetMode="External"/><Relationship Id="rId11" Type="http://schemas.openxmlformats.org/officeDocument/2006/relationships/hyperlink" Target="https://en.wikipedia.org/wiki/Andesine" TargetMode="External"/><Relationship Id="rId5" Type="http://schemas.openxmlformats.org/officeDocument/2006/relationships/hyperlink" Target="https://en.wikipedia.org/wiki/Rock_(geology)" TargetMode="External"/><Relationship Id="rId15" Type="http://schemas.openxmlformats.org/officeDocument/2006/relationships/hyperlink" Target="https://en.wikipedia.org/wiki/Mineral" TargetMode="External"/><Relationship Id="rId10" Type="http://schemas.openxmlformats.org/officeDocument/2006/relationships/hyperlink" Target="https://en.wikipedia.org/wiki/Oligoclase" TargetMode="External"/><Relationship Id="rId4" Type="http://schemas.openxmlformats.org/officeDocument/2006/relationships/hyperlink" Target="https://en.wikipedia.org/wiki/Intrusive_rock" TargetMode="External"/><Relationship Id="rId9" Type="http://schemas.openxmlformats.org/officeDocument/2006/relationships/hyperlink" Target="https://en.wikipedia.org/wiki/Plagioclase" TargetMode="External"/><Relationship Id="rId14" Type="http://schemas.openxmlformats.org/officeDocument/2006/relationships/hyperlink" Target="https://en.wikipedia.org/wiki/Pyroxene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otassium" TargetMode="External"/><Relationship Id="rId13" Type="http://schemas.openxmlformats.org/officeDocument/2006/relationships/hyperlink" Target="https://en.wikipedia.org/wiki/South_Africa" TargetMode="External"/><Relationship Id="rId3" Type="http://schemas.openxmlformats.org/officeDocument/2006/relationships/hyperlink" Target="https://en.wikipedia.org/wiki/Komatiite" TargetMode="External"/><Relationship Id="rId7" Type="http://schemas.openxmlformats.org/officeDocument/2006/relationships/hyperlink" Target="https://en.wikipedia.org/wiki/Silicon" TargetMode="External"/><Relationship Id="rId12" Type="http://schemas.openxmlformats.org/officeDocument/2006/relationships/hyperlink" Target="https://en.wikipedia.org/wiki/Komati_River" TargetMode="External"/><Relationship Id="rId2" Type="http://schemas.openxmlformats.org/officeDocument/2006/relationships/hyperlink" Target="https://en.wikipedia.org/wiki/Help:IPA_for_English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Volcanic_rock" TargetMode="External"/><Relationship Id="rId11" Type="http://schemas.openxmlformats.org/officeDocument/2006/relationships/hyperlink" Target="https://en.wikipedia.org/wiki/Type_locality_(geology)" TargetMode="External"/><Relationship Id="rId5" Type="http://schemas.openxmlformats.org/officeDocument/2006/relationships/hyperlink" Target="https://en.wikipedia.org/wiki/Mantle_(geology)" TargetMode="External"/><Relationship Id="rId10" Type="http://schemas.openxmlformats.org/officeDocument/2006/relationships/hyperlink" Target="https://en.wikipedia.org/wiki/Magnesium" TargetMode="External"/><Relationship Id="rId4" Type="http://schemas.openxmlformats.org/officeDocument/2006/relationships/hyperlink" Target="https://en.wikipedia.org/wiki/Ultramafic" TargetMode="External"/><Relationship Id="rId9" Type="http://schemas.openxmlformats.org/officeDocument/2006/relationships/hyperlink" Target="https://en.wikipedia.org/wiki/Aluminium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arth" TargetMode="External"/><Relationship Id="rId3" Type="http://schemas.openxmlformats.org/officeDocument/2006/relationships/hyperlink" Target="https://en.wikipedia.org/wiki/Proterozoic" TargetMode="External"/><Relationship Id="rId7" Type="http://schemas.openxmlformats.org/officeDocument/2006/relationships/hyperlink" Target="https://en.wikipedia.org/wiki/Mantle_(geology)" TargetMode="External"/><Relationship Id="rId2" Type="http://schemas.openxmlformats.org/officeDocument/2006/relationships/hyperlink" Target="https://en.wikipedia.org/wiki/Archea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Mesozoic" TargetMode="External"/><Relationship Id="rId5" Type="http://schemas.openxmlformats.org/officeDocument/2006/relationships/hyperlink" Target="https://en.wikipedia.org/wiki/Lamprophyre" TargetMode="External"/><Relationship Id="rId10" Type="http://schemas.openxmlformats.org/officeDocument/2006/relationships/hyperlink" Target="https://en.wikipedia.org/wiki/Radioactive" TargetMode="External"/><Relationship Id="rId4" Type="http://schemas.openxmlformats.org/officeDocument/2006/relationships/hyperlink" Target="https://en.wikipedia.org/wiki/Phanerozoic" TargetMode="External"/><Relationship Id="rId9" Type="http://schemas.openxmlformats.org/officeDocument/2006/relationships/hyperlink" Target="https://en.wikipedia.org/wiki/Planetary_accretion" TargetMode="Externa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628800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4000" b="1" dirty="0">
                <a:solidFill>
                  <a:srgbClr val="FF0000"/>
                </a:solidFill>
                <a:latin typeface="Arial Black" pitchFamily="34" charset="0"/>
              </a:rPr>
              <a:t>Modern theories </a:t>
            </a:r>
            <a:endParaRPr lang="en-GB" sz="4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/>
            <a:r>
              <a:rPr lang="en-GB" sz="4000" b="1" dirty="0" smtClean="0">
                <a:solidFill>
                  <a:srgbClr val="FF0000"/>
                </a:solidFill>
                <a:latin typeface="Arial Black" pitchFamily="34" charset="0"/>
              </a:rPr>
              <a:t>on </a:t>
            </a:r>
          </a:p>
          <a:p>
            <a:pPr lvl="0" algn="ctr"/>
            <a:r>
              <a:rPr lang="en-GB" sz="4000" b="1" dirty="0" smtClean="0">
                <a:solidFill>
                  <a:srgbClr val="FF0000"/>
                </a:solidFill>
                <a:latin typeface="Arial Black" pitchFamily="34" charset="0"/>
              </a:rPr>
              <a:t>Structural </a:t>
            </a:r>
            <a:r>
              <a:rPr lang="en-GB" sz="4000" b="1" dirty="0">
                <a:solidFill>
                  <a:srgbClr val="FF0000"/>
                </a:solidFill>
                <a:latin typeface="Arial Black" pitchFamily="34" charset="0"/>
              </a:rPr>
              <a:t>evolution of </a:t>
            </a:r>
            <a:endParaRPr lang="en-GB" sz="4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/>
            <a:r>
              <a:rPr lang="en-GB" sz="4000" b="1" dirty="0" smtClean="0">
                <a:solidFill>
                  <a:srgbClr val="FF0000"/>
                </a:solidFill>
                <a:latin typeface="Arial Black" pitchFamily="34" charset="0"/>
              </a:rPr>
              <a:t>the </a:t>
            </a:r>
            <a:r>
              <a:rPr lang="en-GB" sz="4000" b="1" dirty="0">
                <a:solidFill>
                  <a:srgbClr val="FF0000"/>
                </a:solidFill>
                <a:latin typeface="Arial Black" pitchFamily="34" charset="0"/>
              </a:rPr>
              <a:t>Earth´s crust</a:t>
            </a:r>
            <a:endParaRPr lang="en-GB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988840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 of the average Archean mantle temperature at 3 Ga vary from about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to 300 °C higher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modem temperatures (Figure 5.1).</a:t>
            </a:r>
          </a:p>
        </p:txBody>
      </p:sp>
    </p:spTree>
    <p:extLst>
      <p:ext uri="{BB962C8B-B14F-4D97-AF65-F5344CB8AC3E}">
        <p14:creationId xmlns:p14="http://schemas.microsoft.com/office/powerpoint/2010/main" val="18252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" r="5211" b="55910"/>
          <a:stretch/>
        </p:blipFill>
        <p:spPr bwMode="auto">
          <a:xfrm>
            <a:off x="233046" y="692696"/>
            <a:ext cx="872139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5451" y="5877272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5.6: Mechanism of continental growth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0039" y="1268760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 Cordilleran and Appalachian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orogens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North America represent collages of oceanic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terranes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added by collisions, either at convergent plate boundaries or along transform faults. </a:t>
            </a:r>
          </a:p>
        </p:txBody>
      </p:sp>
    </p:spTree>
    <p:extLst>
      <p:ext uri="{BB962C8B-B14F-4D97-AF65-F5344CB8AC3E}">
        <p14:creationId xmlns:p14="http://schemas.microsoft.com/office/powerpoint/2010/main" val="28730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012954"/>
            <a:ext cx="7488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Lithologic associations, chemical compositions,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terrane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lifespans, and tectonic histories of Cordilleran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terranes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northwestern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North America are consistent with collisional growth of the continent in this area (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Condie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Chomiak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1996). </a:t>
            </a:r>
          </a:p>
        </p:txBody>
      </p:sp>
    </p:spTree>
    <p:extLst>
      <p:ext uri="{BB962C8B-B14F-4D97-AF65-F5344CB8AC3E}">
        <p14:creationId xmlns:p14="http://schemas.microsoft.com/office/powerpoint/2010/main" val="19310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64" t="46706" r="5031" b="6721"/>
          <a:stretch/>
        </p:blipFill>
        <p:spPr bwMode="auto">
          <a:xfrm>
            <a:off x="580292" y="404664"/>
            <a:ext cx="8168172" cy="508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2868" y="5770421"/>
            <a:ext cx="8155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i="1" dirty="0">
                <a:latin typeface="Times New Roman"/>
              </a:rPr>
              <a:t>Figure 5.7 </a:t>
            </a:r>
            <a:r>
              <a:rPr lang="en-GB" dirty="0">
                <a:latin typeface="Times New Roman"/>
              </a:rPr>
              <a:t>Seismic P-wave velocity layers of Archean and Proterozoic crustal provinces. Note the high velocity roots of </a:t>
            </a:r>
            <a:r>
              <a:rPr lang="en-GB" dirty="0" smtClean="0">
                <a:latin typeface="Times New Roman"/>
              </a:rPr>
              <a:t>the Proterozoic </a:t>
            </a:r>
            <a:r>
              <a:rPr lang="en-GB" dirty="0">
                <a:latin typeface="Times New Roman"/>
              </a:rPr>
              <a:t>provinces.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9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980728"/>
            <a:ext cx="78488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Cordilleran crust appears to have formed mostly from oceanic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terranes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pre-collisional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tories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of variable complexities and durations. 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Although some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of these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terranes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began to evolve into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immature continental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crust before accretion to North America,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evolution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most probably began at or not long before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time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when they accreted to the continent. </a:t>
            </a:r>
          </a:p>
        </p:txBody>
      </p:sp>
    </p:spTree>
    <p:extLst>
      <p:ext uri="{BB962C8B-B14F-4D97-AF65-F5344CB8AC3E}">
        <p14:creationId xmlns:p14="http://schemas.microsoft.com/office/powerpoint/2010/main" val="39526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8100" y="1268760"/>
            <a:ext cx="7632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was accomplished largely by incompatible element enrichment resulting from subduction-related processes associated with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collisionally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-thickened crust. Similar mechanisms have been proposed for Archean continents (Percival and Williams, 1989). </a:t>
            </a:r>
          </a:p>
        </p:txBody>
      </p:sp>
    </p:spTree>
    <p:extLst>
      <p:ext uri="{BB962C8B-B14F-4D97-AF65-F5344CB8AC3E}">
        <p14:creationId xmlns:p14="http://schemas.microsoft.com/office/powerpoint/2010/main" val="122272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204864"/>
            <a:ext cx="54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Thank You</a:t>
            </a:r>
            <a:endParaRPr lang="en-GB" sz="6600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84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537321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i="1" dirty="0">
                <a:latin typeface="Arial" pitchFamily="34" charset="0"/>
                <a:cs typeface="Arial" pitchFamily="34" charset="0"/>
              </a:rPr>
              <a:t>Figure 5.1 </a:t>
            </a:r>
            <a:r>
              <a:rPr lang="en-GB" dirty="0">
                <a:latin typeface="Arial" pitchFamily="34" charset="0"/>
                <a:cs typeface="Arial" pitchFamily="34" charset="0"/>
              </a:rPr>
              <a:t>Average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temperature, viscosity</a:t>
            </a:r>
            <a:r>
              <a:rPr lang="en-GB" dirty="0">
                <a:latin typeface="Arial" pitchFamily="34" charset="0"/>
                <a:cs typeface="Arial" pitchFamily="34" charset="0"/>
              </a:rPr>
              <a:t>, and Rayleigh number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of the </a:t>
            </a:r>
            <a:r>
              <a:rPr lang="en-GB" dirty="0">
                <a:latin typeface="Arial" pitchFamily="34" charset="0"/>
                <a:cs typeface="Arial" pitchFamily="34" charset="0"/>
              </a:rPr>
              <a:t>mantle with time.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Modified after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McGovem</a:t>
            </a:r>
            <a:r>
              <a:rPr lang="en-GB" dirty="0">
                <a:latin typeface="Arial" pitchFamily="34" charset="0"/>
                <a:cs typeface="Arial" pitchFamily="34" charset="0"/>
              </a:rPr>
              <a:t> and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Schubert (1989</a:t>
            </a:r>
            <a:r>
              <a:rPr lang="en-GB" dirty="0"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t="7634" r="2311" b="4050"/>
          <a:stretch/>
        </p:blipFill>
        <p:spPr bwMode="auto">
          <a:xfrm>
            <a:off x="395536" y="908720"/>
            <a:ext cx="8475408" cy="442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8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980728"/>
            <a:ext cx="784887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commonly thought that the most realistic approach to calculating the Earth's thermal history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by:</a:t>
            </a:r>
          </a:p>
          <a:p>
            <a:pPr algn="just"/>
            <a:endParaRPr lang="en-GB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parameterized convection models in which </a:t>
            </a:r>
            <a:r>
              <a:rPr lang="en-GB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expressions 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solved that relate convective heat transport to the temperature difference between the surface and </a:t>
            </a:r>
            <a:r>
              <a:rPr lang="en-GB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interior of 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convecting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cell in the mantle and to the </a:t>
            </a:r>
            <a:r>
              <a:rPr lang="en-GB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viscosity distribution 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that cell. </a:t>
            </a:r>
          </a:p>
        </p:txBody>
      </p:sp>
    </p:spTree>
    <p:extLst>
      <p:ext uri="{BB962C8B-B14F-4D97-AF65-F5344CB8AC3E}">
        <p14:creationId xmlns:p14="http://schemas.microsoft.com/office/powerpoint/2010/main" val="28414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124744"/>
            <a:ext cx="784887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whole-mantle convection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show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that:</a:t>
            </a:r>
          </a:p>
          <a:p>
            <a:pPr lvl="2" algn="just"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mantle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temperature, </a:t>
            </a:r>
            <a:endParaRPr lang="en-GB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production, and </a:t>
            </a:r>
          </a:p>
          <a:p>
            <a:pPr lvl="2" algn="just"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Rayleigh number</a:t>
            </a:r>
          </a:p>
          <a:p>
            <a:pPr algn="just"/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time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mantle viscosity increases with time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in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accordance with a cooling Earth (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McGovem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Schubert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, 1989) (Figure 5.1). </a:t>
            </a:r>
          </a:p>
        </p:txBody>
      </p:sp>
    </p:spTree>
    <p:extLst>
      <p:ext uri="{BB962C8B-B14F-4D97-AF65-F5344CB8AC3E}">
        <p14:creationId xmlns:p14="http://schemas.microsoft.com/office/powerpoint/2010/main" val="29058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412776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in the Earth's history, when the mantle was very hot, viscosity was low and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convection very rapid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perhaps chaotic, as dictated by the high Rayleigh numbers.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of about 500 My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Earth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cooled rapidly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followed by gradual cooling of about 100 °C/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present time.</a:t>
            </a:r>
          </a:p>
        </p:txBody>
      </p:sp>
    </p:spTree>
    <p:extLst>
      <p:ext uri="{BB962C8B-B14F-4D97-AF65-F5344CB8AC3E}">
        <p14:creationId xmlns:p14="http://schemas.microsoft.com/office/powerpoint/2010/main" val="3471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873" y="5461810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latin typeface="Arial Black" panose="020B0A04020102020204" pitchFamily="34" charset="0"/>
              </a:rPr>
              <a:t>Figure 5.1 </a:t>
            </a:r>
            <a:r>
              <a:rPr lang="en-GB" sz="2000" b="1" dirty="0">
                <a:latin typeface="Arial Black" panose="020B0A04020102020204" pitchFamily="34" charset="0"/>
              </a:rPr>
              <a:t>Average </a:t>
            </a:r>
            <a:r>
              <a:rPr lang="en-GB" sz="2000" b="1" dirty="0" smtClean="0">
                <a:latin typeface="Arial Black" panose="020B0A04020102020204" pitchFamily="34" charset="0"/>
              </a:rPr>
              <a:t>temperature, viscosity</a:t>
            </a:r>
            <a:r>
              <a:rPr lang="en-GB" sz="2000" b="1" dirty="0">
                <a:latin typeface="Arial Black" panose="020B0A04020102020204" pitchFamily="34" charset="0"/>
              </a:rPr>
              <a:t>, and Rayleigh number </a:t>
            </a:r>
            <a:r>
              <a:rPr lang="en-GB" sz="2000" b="1" dirty="0" smtClean="0">
                <a:latin typeface="Arial Black" panose="020B0A04020102020204" pitchFamily="34" charset="0"/>
              </a:rPr>
              <a:t>of the </a:t>
            </a:r>
            <a:r>
              <a:rPr lang="en-GB" sz="2000" b="1" dirty="0">
                <a:latin typeface="Arial Black" panose="020B0A04020102020204" pitchFamily="34" charset="0"/>
              </a:rPr>
              <a:t>mantle with time. </a:t>
            </a:r>
            <a:r>
              <a:rPr lang="en-GB" sz="2000" b="1" dirty="0" smtClean="0">
                <a:latin typeface="Arial Black" panose="020B0A04020102020204" pitchFamily="34" charset="0"/>
              </a:rPr>
              <a:t>Modified after </a:t>
            </a:r>
            <a:r>
              <a:rPr lang="en-GB" sz="2000" b="1" dirty="0" err="1">
                <a:latin typeface="Arial Black" panose="020B0A04020102020204" pitchFamily="34" charset="0"/>
              </a:rPr>
              <a:t>McGovem</a:t>
            </a:r>
            <a:r>
              <a:rPr lang="en-GB" sz="2000" b="1" dirty="0">
                <a:latin typeface="Arial Black" panose="020B0A04020102020204" pitchFamily="34" charset="0"/>
              </a:rPr>
              <a:t> and </a:t>
            </a:r>
            <a:r>
              <a:rPr lang="en-GB" sz="2000" b="1" dirty="0" smtClean="0">
                <a:latin typeface="Arial Black" panose="020B0A04020102020204" pitchFamily="34" charset="0"/>
              </a:rPr>
              <a:t>Schubert (1989</a:t>
            </a:r>
            <a:r>
              <a:rPr lang="en-GB" sz="2000" b="1" dirty="0">
                <a:latin typeface="Arial Black" panose="020B0A04020102020204" pitchFamily="34" charset="0"/>
              </a:rPr>
              <a:t>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t="7634" r="2311" b="4050"/>
          <a:stretch/>
        </p:blipFill>
        <p:spPr bwMode="auto">
          <a:xfrm>
            <a:off x="395536" y="908720"/>
            <a:ext cx="8475408" cy="442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8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738258"/>
            <a:ext cx="792088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everincreasing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data base, several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outstanding questions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related to the origin of the Earth's early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crust can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addressed: </a:t>
            </a:r>
          </a:p>
          <a:p>
            <a:pPr algn="just"/>
            <a:endParaRPr lang="en-GB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the first crust of local or 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global extent?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and by what process did the 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</a:p>
          <a:p>
            <a:pPr algn="just"/>
            <a:r>
              <a:rPr lang="en-GB" sz="2600" b="1" smtClean="0">
                <a:latin typeface="Arial" panose="020B0604020202020204" pitchFamily="34" charset="0"/>
                <a:cs typeface="Arial" panose="020B0604020202020204" pitchFamily="34" charset="0"/>
              </a:rPr>
              <a:t>      crust 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was the composition of the early   crust?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and how did oceanic 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 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continental 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crustal types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1680" y="664240"/>
            <a:ext cx="64807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Earth's primitive crust</a:t>
            </a:r>
          </a:p>
          <a:p>
            <a:pPr lvl="0" algn="ctr"/>
            <a:r>
              <a:rPr lang="en-GB" sz="2400" b="1" i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Origin of the first crust</a:t>
            </a:r>
          </a:p>
        </p:txBody>
      </p:sp>
    </p:spTree>
    <p:extLst>
      <p:ext uri="{BB962C8B-B14F-4D97-AF65-F5344CB8AC3E}">
        <p14:creationId xmlns:p14="http://schemas.microsoft.com/office/powerpoint/2010/main" val="17146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268760"/>
            <a:ext cx="78587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discussed below, the oldest-preserved fragments of continental crust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at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4.0-3.8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 (4.28 Ga). </a:t>
            </a:r>
          </a:p>
          <a:p>
            <a:pPr lvl="0" algn="just"/>
            <a:endParaRPr lang="en-GB" sz="28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chiefly of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tonalitic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gneisses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containing fragments of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komatiite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basalt (amphibolite),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which may be remnants of the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oceanic crust. </a:t>
            </a:r>
          </a:p>
        </p:txBody>
      </p:sp>
    </p:spTree>
    <p:extLst>
      <p:ext uri="{BB962C8B-B14F-4D97-AF65-F5344CB8AC3E}">
        <p14:creationId xmlns:p14="http://schemas.microsoft.com/office/powerpoint/2010/main" val="23414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4888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</a:rPr>
              <a:t>Tonalite</a:t>
            </a:r>
            <a:r>
              <a:rPr lang="en-US" sz="2400" b="1" dirty="0" smtClean="0">
                <a:solidFill>
                  <a:srgbClr val="FF0000"/>
                </a:solidFill>
              </a:rPr>
              <a:t> is an </a:t>
            </a:r>
            <a:r>
              <a:rPr lang="en-US" sz="2400" b="1" dirty="0" smtClean="0">
                <a:solidFill>
                  <a:srgbClr val="FF0000"/>
                </a:solidFill>
                <a:hlinkClick r:id="rId2" tooltip="Igneous rock"/>
              </a:rPr>
              <a:t>igneous</a:t>
            </a:r>
            <a:r>
              <a:rPr lang="en-US" sz="2400" b="1" dirty="0" smtClean="0">
                <a:solidFill>
                  <a:srgbClr val="FF0000"/>
                </a:solidFill>
              </a:rPr>
              <a:t>, </a:t>
            </a:r>
            <a:r>
              <a:rPr lang="en-US" sz="2400" b="1" dirty="0" smtClean="0">
                <a:solidFill>
                  <a:srgbClr val="FF0000"/>
                </a:solidFill>
                <a:hlinkClick r:id="rId3" tooltip="Pluton"/>
              </a:rPr>
              <a:t>plutonic</a:t>
            </a:r>
            <a:r>
              <a:rPr lang="en-US" sz="2400" b="1" dirty="0" smtClean="0">
                <a:solidFill>
                  <a:srgbClr val="FF0000"/>
                </a:solidFill>
              </a:rPr>
              <a:t> (</a:t>
            </a:r>
            <a:r>
              <a:rPr lang="en-US" sz="2400" b="1" dirty="0" smtClean="0">
                <a:solidFill>
                  <a:srgbClr val="FF0000"/>
                </a:solidFill>
                <a:hlinkClick r:id="rId4" tooltip="Intrusive rock"/>
              </a:rPr>
              <a:t>intrusive</a:t>
            </a:r>
            <a:r>
              <a:rPr lang="en-US" sz="2400" b="1" dirty="0" smtClean="0">
                <a:solidFill>
                  <a:srgbClr val="FF0000"/>
                </a:solidFill>
              </a:rPr>
              <a:t>) </a:t>
            </a:r>
            <a:r>
              <a:rPr lang="en-US" sz="2400" b="1" dirty="0" smtClean="0">
                <a:solidFill>
                  <a:srgbClr val="FF0000"/>
                </a:solidFill>
                <a:hlinkClick r:id="rId5" tooltip="Rock (geology)"/>
              </a:rPr>
              <a:t>rock</a:t>
            </a:r>
            <a:r>
              <a:rPr lang="en-US" sz="2400" b="1" dirty="0" smtClean="0">
                <a:solidFill>
                  <a:srgbClr val="FF0000"/>
                </a:solidFill>
              </a:rPr>
              <a:t>, of </a:t>
            </a:r>
            <a:r>
              <a:rPr lang="en-US" sz="2400" b="1" dirty="0" err="1" smtClean="0">
                <a:solidFill>
                  <a:srgbClr val="FF0000"/>
                </a:solidFill>
                <a:hlinkClick r:id="rId6" tooltip="Felsic"/>
              </a:rPr>
              <a:t>felsic</a:t>
            </a:r>
            <a:r>
              <a:rPr lang="en-US" sz="2400" b="1" dirty="0" smtClean="0">
                <a:solidFill>
                  <a:srgbClr val="FF0000"/>
                </a:solidFill>
              </a:rPr>
              <a:t> composition, with </a:t>
            </a:r>
            <a:r>
              <a:rPr lang="en-US" sz="2400" b="1" dirty="0" err="1" smtClean="0">
                <a:solidFill>
                  <a:srgbClr val="FF0000"/>
                </a:solidFill>
                <a:hlinkClick r:id="rId7" tooltip="Phaneritic"/>
              </a:rPr>
              <a:t>phaneritic</a:t>
            </a:r>
            <a:r>
              <a:rPr lang="en-US" sz="2400" b="1" dirty="0" smtClean="0">
                <a:solidFill>
                  <a:srgbClr val="FF0000"/>
                </a:solidFill>
              </a:rPr>
              <a:t> texture. </a:t>
            </a:r>
            <a:r>
              <a:rPr lang="en-US" sz="2400" b="1" dirty="0" smtClean="0">
                <a:solidFill>
                  <a:srgbClr val="FF0000"/>
                </a:solidFill>
                <a:hlinkClick r:id="rId8" tooltip="Feldspar"/>
              </a:rPr>
              <a:t>Feldspar</a:t>
            </a:r>
            <a:r>
              <a:rPr lang="en-US" sz="2400" b="1" dirty="0" smtClean="0">
                <a:solidFill>
                  <a:srgbClr val="FF0000"/>
                </a:solidFill>
              </a:rPr>
              <a:t> is present as </a:t>
            </a:r>
            <a:r>
              <a:rPr lang="en-US" sz="2400" b="1" dirty="0" smtClean="0">
                <a:solidFill>
                  <a:srgbClr val="FF0000"/>
                </a:solidFill>
                <a:hlinkClick r:id="rId9" tooltip="Plagioclase"/>
              </a:rPr>
              <a:t>plagioclase</a:t>
            </a:r>
            <a:r>
              <a:rPr lang="en-US" sz="2400" b="1" dirty="0" smtClean="0">
                <a:solidFill>
                  <a:srgbClr val="FF0000"/>
                </a:solidFill>
              </a:rPr>
              <a:t> (typically </a:t>
            </a:r>
            <a:r>
              <a:rPr lang="en-US" sz="2400" b="1" dirty="0" err="1" smtClean="0">
                <a:solidFill>
                  <a:srgbClr val="FF0000"/>
                </a:solidFill>
                <a:hlinkClick r:id="rId10" tooltip="Oligoclase"/>
              </a:rPr>
              <a:t>oligoclase</a:t>
            </a:r>
            <a:r>
              <a:rPr lang="en-US" sz="2400" b="1" dirty="0" smtClean="0">
                <a:solidFill>
                  <a:srgbClr val="FF0000"/>
                </a:solidFill>
              </a:rPr>
              <a:t> or </a:t>
            </a:r>
            <a:r>
              <a:rPr lang="en-US" sz="2400" b="1" dirty="0" smtClean="0">
                <a:solidFill>
                  <a:srgbClr val="FF0000"/>
                </a:solidFill>
                <a:hlinkClick r:id="rId11" tooltip="Andesine"/>
              </a:rPr>
              <a:t>andesine</a:t>
            </a:r>
            <a:r>
              <a:rPr lang="en-US" sz="2400" b="1" dirty="0" smtClean="0">
                <a:solidFill>
                  <a:srgbClr val="FF0000"/>
                </a:solidFill>
              </a:rPr>
              <a:t>) with 10% or less alkali feldspar. </a:t>
            </a:r>
            <a:r>
              <a:rPr lang="en-US" sz="2400" b="1" dirty="0" smtClean="0">
                <a:solidFill>
                  <a:srgbClr val="FF0000"/>
                </a:solidFill>
                <a:hlinkClick r:id="rId12" tooltip="Quartz"/>
              </a:rPr>
              <a:t>Quartz</a:t>
            </a:r>
            <a:r>
              <a:rPr lang="en-US" sz="2400" b="1" dirty="0" smtClean="0">
                <a:solidFill>
                  <a:srgbClr val="FF0000"/>
                </a:solidFill>
              </a:rPr>
              <a:t> is present as more than 20% of the rock. </a:t>
            </a:r>
            <a:r>
              <a:rPr lang="en-US" sz="2400" b="1" dirty="0" smtClean="0">
                <a:solidFill>
                  <a:srgbClr val="FF0000"/>
                </a:solidFill>
                <a:hlinkClick r:id="rId13" tooltip="Amphibole"/>
              </a:rPr>
              <a:t>Amphiboles</a:t>
            </a:r>
            <a:r>
              <a:rPr lang="en-US" sz="2400" b="1" dirty="0" smtClean="0">
                <a:solidFill>
                  <a:srgbClr val="FF0000"/>
                </a:solidFill>
              </a:rPr>
              <a:t> and </a:t>
            </a:r>
            <a:r>
              <a:rPr lang="en-US" sz="2400" b="1" dirty="0" smtClean="0">
                <a:solidFill>
                  <a:srgbClr val="FF0000"/>
                </a:solidFill>
                <a:hlinkClick r:id="rId14" tooltip="Pyroxene"/>
              </a:rPr>
              <a:t>pyroxenes</a:t>
            </a:r>
            <a:r>
              <a:rPr lang="en-US" sz="2400" b="1" dirty="0" smtClean="0">
                <a:solidFill>
                  <a:srgbClr val="FF0000"/>
                </a:solidFill>
              </a:rPr>
              <a:t> are common accessory </a:t>
            </a:r>
            <a:r>
              <a:rPr lang="en-US" sz="2400" b="1" dirty="0" smtClean="0">
                <a:solidFill>
                  <a:srgbClr val="FF0000"/>
                </a:solidFill>
                <a:hlinkClick r:id="rId15" tooltip="Mineral"/>
              </a:rPr>
              <a:t>minerals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US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The name is derived from the type locality of </a:t>
            </a:r>
            <a:r>
              <a:rPr lang="en-US" sz="2400" b="1" dirty="0" err="1" smtClean="0">
                <a:solidFill>
                  <a:srgbClr val="FF0000"/>
                </a:solidFill>
              </a:rPr>
              <a:t>tonalites</a:t>
            </a:r>
            <a:r>
              <a:rPr lang="en-US" sz="2400" b="1" dirty="0" smtClean="0">
                <a:solidFill>
                  <a:srgbClr val="FF0000"/>
                </a:solidFill>
              </a:rPr>
              <a:t>, adjacent to the </a:t>
            </a:r>
            <a:r>
              <a:rPr lang="en-US" sz="2400" b="1" dirty="0" err="1" smtClean="0">
                <a:solidFill>
                  <a:srgbClr val="FF0000"/>
                </a:solidFill>
              </a:rPr>
              <a:t>Tonale</a:t>
            </a:r>
            <a:r>
              <a:rPr lang="en-US" sz="2400" b="1" dirty="0" smtClean="0">
                <a:solidFill>
                  <a:srgbClr val="FF0000"/>
                </a:solidFill>
              </a:rPr>
              <a:t> Line, a major structural lineament and mountain pass, </a:t>
            </a:r>
            <a:r>
              <a:rPr lang="en-US" sz="2400" b="1" dirty="0" err="1" smtClean="0">
                <a:solidFill>
                  <a:srgbClr val="FF0000"/>
                </a:solidFill>
                <a:hlinkClick r:id="rId16" tooltip="Tonale Pass"/>
              </a:rPr>
              <a:t>Tonale</a:t>
            </a:r>
            <a:r>
              <a:rPr lang="en-US" sz="2400" b="1" dirty="0" smtClean="0">
                <a:solidFill>
                  <a:srgbClr val="FF0000"/>
                </a:solidFill>
                <a:hlinkClick r:id="rId16" tooltip="Tonale Pass"/>
              </a:rPr>
              <a:t> Pass</a:t>
            </a:r>
            <a:r>
              <a:rPr lang="en-US" sz="2400" b="1" dirty="0" smtClean="0">
                <a:solidFill>
                  <a:srgbClr val="FF0000"/>
                </a:solidFill>
              </a:rPr>
              <a:t>, in the </a:t>
            </a:r>
            <a:r>
              <a:rPr lang="en-US" sz="2400" b="1" dirty="0" smtClean="0">
                <a:solidFill>
                  <a:srgbClr val="FF0000"/>
                </a:solidFill>
                <a:hlinkClick r:id="rId17" tooltip="Italy"/>
              </a:rPr>
              <a:t>Italian</a:t>
            </a:r>
            <a:r>
              <a:rPr lang="en-US" sz="2400" b="1" dirty="0" smtClean="0">
                <a:solidFill>
                  <a:srgbClr val="FF0000"/>
                </a:solidFill>
              </a:rPr>
              <a:t> and </a:t>
            </a:r>
            <a:r>
              <a:rPr lang="en-US" sz="2400" b="1" dirty="0" smtClean="0">
                <a:solidFill>
                  <a:srgbClr val="FF0000"/>
                </a:solidFill>
                <a:hlinkClick r:id="rId18" tooltip="Austria"/>
              </a:rPr>
              <a:t>Austrian</a:t>
            </a:r>
            <a:r>
              <a:rPr lang="en-US" sz="2400" b="1" dirty="0" smtClean="0">
                <a:solidFill>
                  <a:srgbClr val="FF0000"/>
                </a:solidFill>
              </a:rPr>
              <a:t> </a:t>
            </a:r>
            <a:r>
              <a:rPr lang="en-US" sz="2400" b="1" dirty="0" smtClean="0">
                <a:solidFill>
                  <a:srgbClr val="FF0000"/>
                </a:solidFill>
                <a:hlinkClick r:id="rId19" tooltip="Alps"/>
              </a:rPr>
              <a:t>Alps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US" sz="16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  <a:hlinkClick r:id="rId20" tooltip="Trondhjemite"/>
              </a:rPr>
              <a:t>Trondhjemite</a:t>
            </a:r>
            <a:r>
              <a:rPr lang="en-US" sz="2400" b="1" dirty="0" smtClean="0">
                <a:solidFill>
                  <a:srgbClr val="FF0000"/>
                </a:solidFill>
              </a:rPr>
              <a:t> is an </a:t>
            </a:r>
            <a:r>
              <a:rPr lang="en-US" sz="2400" b="1" dirty="0" smtClean="0">
                <a:solidFill>
                  <a:srgbClr val="FF0000"/>
                </a:solidFill>
                <a:hlinkClick r:id="rId21" tooltip="Orthoclase"/>
              </a:rPr>
              <a:t>orthoclase</a:t>
            </a:r>
            <a:r>
              <a:rPr lang="en-US" sz="2400" b="1" dirty="0" smtClean="0">
                <a:solidFill>
                  <a:srgbClr val="FF0000"/>
                </a:solidFill>
              </a:rPr>
              <a:t>-deficient variety of </a:t>
            </a:r>
            <a:r>
              <a:rPr lang="en-US" sz="2400" b="1" dirty="0" err="1" smtClean="0">
                <a:solidFill>
                  <a:srgbClr val="FF0000"/>
                </a:solidFill>
              </a:rPr>
              <a:t>tonalite</a:t>
            </a:r>
            <a:r>
              <a:rPr lang="en-US" sz="2400" b="1" dirty="0" smtClean="0">
                <a:solidFill>
                  <a:srgbClr val="FF0000"/>
                </a:solidFill>
              </a:rPr>
              <a:t> with minor </a:t>
            </a:r>
            <a:r>
              <a:rPr lang="en-US" sz="2400" b="1" dirty="0" smtClean="0">
                <a:solidFill>
                  <a:srgbClr val="FF0000"/>
                </a:solidFill>
                <a:hlinkClick r:id="rId22" tooltip="Biotite"/>
              </a:rPr>
              <a:t>biotite</a:t>
            </a:r>
            <a:r>
              <a:rPr lang="en-US" sz="2400" b="1" dirty="0" smtClean="0">
                <a:solidFill>
                  <a:srgbClr val="FF0000"/>
                </a:solidFill>
              </a:rPr>
              <a:t> as the only </a:t>
            </a:r>
            <a:r>
              <a:rPr lang="en-US" sz="2400" b="1" dirty="0" smtClean="0">
                <a:solidFill>
                  <a:srgbClr val="FF0000"/>
                </a:solidFill>
                <a:hlinkClick r:id="rId23" tooltip="Mafic"/>
              </a:rPr>
              <a:t>mafic</a:t>
            </a:r>
            <a:r>
              <a:rPr lang="en-US" sz="2400" b="1" dirty="0" smtClean="0">
                <a:solidFill>
                  <a:srgbClr val="FF0000"/>
                </a:solidFill>
              </a:rPr>
              <a:t> mineral, named after </a:t>
            </a:r>
            <a:r>
              <a:rPr lang="en-US" sz="2400" b="1" dirty="0" smtClean="0">
                <a:solidFill>
                  <a:srgbClr val="FF0000"/>
                </a:solidFill>
                <a:hlinkClick r:id="rId24" tooltip="Norway"/>
              </a:rPr>
              <a:t>Norway</a:t>
            </a:r>
            <a:r>
              <a:rPr lang="en-US" sz="2400" b="1" dirty="0" smtClean="0">
                <a:solidFill>
                  <a:srgbClr val="FF0000"/>
                </a:solidFill>
              </a:rPr>
              <a:t>'s third largest city, </a:t>
            </a:r>
            <a:r>
              <a:rPr lang="en-US" sz="2400" b="1" dirty="0" smtClean="0">
                <a:solidFill>
                  <a:srgbClr val="FF0000"/>
                </a:solidFill>
                <a:hlinkClick r:id="rId25" tooltip="Trondheim"/>
              </a:rPr>
              <a:t>Trondheim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908720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lead ages of the Earth and isotopic ages from meteorites suggest that the earliest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terrestrial crust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have formed just after or during the late stages of planetary accretion at about 4.5 Ga.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original extent of Early Archean continental fragments is not known,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comprise less than 10 per cent of preserved Archean crust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(Figure 5.2). </a:t>
            </a:r>
          </a:p>
        </p:txBody>
      </p:sp>
    </p:spTree>
    <p:extLst>
      <p:ext uri="{BB962C8B-B14F-4D97-AF65-F5344CB8AC3E}">
        <p14:creationId xmlns:p14="http://schemas.microsoft.com/office/powerpoint/2010/main" val="23175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262" y="980728"/>
            <a:ext cx="784297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One of the unique features of the Earth is its crust. 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of the other terrestrial planets seems to have a crust similar to that of the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Earth.</a:t>
            </a:r>
          </a:p>
          <a:p>
            <a:pPr algn="just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reason for this is related to plate tectonics, which in turn is related to the way the mantle cools and how it has evolved.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7864" y="221413"/>
            <a:ext cx="561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K.C. </a:t>
            </a:r>
            <a:r>
              <a:rPr lang="en-US" dirty="0" err="1" smtClean="0">
                <a:solidFill>
                  <a:srgbClr val="0070C0"/>
                </a:solidFill>
              </a:rPr>
              <a:t>Condie</a:t>
            </a:r>
            <a:r>
              <a:rPr lang="en-US" dirty="0" smtClean="0">
                <a:solidFill>
                  <a:srgbClr val="0070C0"/>
                </a:solidFill>
              </a:rPr>
              <a:t>,, 1997, Plate tectonics and Crustal evolution 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5152"/>
            <a:ext cx="8118008" cy="547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609329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Figure 5.2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Map showing the distribution of the Earth's oldest rocks.</a:t>
            </a:r>
          </a:p>
        </p:txBody>
      </p:sp>
    </p:spTree>
    <p:extLst>
      <p:ext uri="{BB962C8B-B14F-4D97-AF65-F5344CB8AC3E}">
        <p14:creationId xmlns:p14="http://schemas.microsoft.com/office/powerpoint/2010/main" val="12319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4304" r="4726" b="2357"/>
          <a:stretch/>
        </p:blipFill>
        <p:spPr bwMode="auto">
          <a:xfrm>
            <a:off x="395536" y="0"/>
            <a:ext cx="7632848" cy="589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5949280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(TTG: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tonalite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trondhjemite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granodiorite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the so-called TTG suite,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79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124744"/>
            <a:ext cx="806489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sity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of rocks older than 3.0 Ga may be related to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losses resulting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from recycling of early crust into the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mantle.</a:t>
            </a:r>
          </a:p>
          <a:p>
            <a:pPr lvl="0" algn="just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may be possible to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 more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about the first terrestrial crust by comparison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lunar crust and crusts of other terrestrial planets. </a:t>
            </a:r>
          </a:p>
        </p:txBody>
      </p:sp>
    </p:spTree>
    <p:extLst>
      <p:ext uri="{BB962C8B-B14F-4D97-AF65-F5344CB8AC3E}">
        <p14:creationId xmlns:p14="http://schemas.microsoft.com/office/powerpoint/2010/main" val="23590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484784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lunar highlands, for instance, are remnants of an early lunar crust (~ 4.5 Ga), which covered most or all of the Moon's surface (Taylor, 1982). </a:t>
            </a:r>
          </a:p>
        </p:txBody>
      </p:sp>
    </p:spTree>
    <p:extLst>
      <p:ext uri="{BB962C8B-B14F-4D97-AF65-F5344CB8AC3E}">
        <p14:creationId xmlns:p14="http://schemas.microsoft.com/office/powerpoint/2010/main" val="25107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268760"/>
            <a:ext cx="75608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of topographic features and cratering histories of Mercury and Mars also suggest the preservation of widespread primitive crusts.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early history of the Earth was similar to these planets, it also may have had an early crust that covered most of its surface. </a:t>
            </a:r>
          </a:p>
        </p:txBody>
      </p:sp>
    </p:spTree>
    <p:extLst>
      <p:ext uri="{BB962C8B-B14F-4D97-AF65-F5344CB8AC3E}">
        <p14:creationId xmlns:p14="http://schemas.microsoft.com/office/powerpoint/2010/main" val="35594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340768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remnants of this crust appear not to be preserved in the continents, if such a crust existed on the Earth soon after planetary accretion,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have been destroyed by continuing impacts on the surface and/or by recycling into the mantle. </a:t>
            </a:r>
          </a:p>
        </p:txBody>
      </p:sp>
    </p:spTree>
    <p:extLst>
      <p:ext uri="{BB962C8B-B14F-4D97-AF65-F5344CB8AC3E}">
        <p14:creationId xmlns:p14="http://schemas.microsoft.com/office/powerpoint/2010/main" val="20857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132856"/>
            <a:ext cx="7848872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Theories for the origin of the Earth's crust fall into three broad categories:</a:t>
            </a:r>
          </a:p>
          <a:p>
            <a:pPr lvl="0" algn="just"/>
            <a:endParaRPr lang="en-GB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Heterogeneous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accretion of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Earth</a:t>
            </a: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 Impact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</a:p>
          <a:p>
            <a:pPr lvl="0" algn="just"/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 Terrestrial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5696" y="101468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Origin of the first crust</a:t>
            </a:r>
            <a:endParaRPr lang="en-GB" sz="3200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916832"/>
            <a:ext cx="763284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this model, 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last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compounds to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condense from the Solar Nebula produce a thin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veneer on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planetary surfaces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 in alkali and other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volatile elements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which may form or evolve into the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first crust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1985" y="950731"/>
            <a:ext cx="8104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Tx/>
              <a:buAutoNum type="arabicPeriod"/>
            </a:pPr>
            <a:r>
              <a:rPr lang="en-GB" sz="2800" dirty="0">
                <a:solidFill>
                  <a:srgbClr val="FF0000"/>
                </a:solidFill>
                <a:latin typeface="Arial Black" panose="020B0A04020102020204" pitchFamily="34" charset="0"/>
              </a:rPr>
              <a:t>The heterogeneous accretion </a:t>
            </a:r>
            <a:r>
              <a:rPr lang="en-GB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model </a:t>
            </a:r>
            <a:endParaRPr lang="en-GB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506" y="1772816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major problem with this model is that many non-volatile elements, such as U,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REE, which are concentrated in the core and lower mantle in a heterogeneously-accreted Earth, are today concentrated in the crust. </a:t>
            </a:r>
          </a:p>
        </p:txBody>
      </p:sp>
    </p:spTree>
    <p:extLst>
      <p:ext uri="{BB962C8B-B14F-4D97-AF65-F5344CB8AC3E}">
        <p14:creationId xmlns:p14="http://schemas.microsoft.com/office/powerpoint/2010/main" val="40487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3288" y="1052736"/>
            <a:ext cx="77768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necessitates magmatic transfer from within the Earth,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 producing a crust of magmatic origin. </a:t>
            </a:r>
            <a:endParaRPr lang="en-GB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heterogeneous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accretion of the Earth is faced with other geochemical problems.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484784"/>
            <a:ext cx="748883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Thus, most investigators now agree that the history of the Earth's crust and mantle are closely related,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many of the features we find in the crust are controlled by processes in the mantle. </a:t>
            </a:r>
          </a:p>
        </p:txBody>
      </p:sp>
    </p:spTree>
    <p:extLst>
      <p:ext uri="{BB962C8B-B14F-4D97-AF65-F5344CB8AC3E}">
        <p14:creationId xmlns:p14="http://schemas.microsoft.com/office/powerpoint/2010/main" val="2548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090172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models have been proposed for crustal origin either directly or indirectly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involving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Impact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accreting objects.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3608" y="1052736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 </a:t>
            </a:r>
            <a:r>
              <a:rPr lang="en-GB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Impact models</a:t>
            </a:r>
            <a:endParaRPr lang="en-GB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196752"/>
            <a:ext cx="763284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call upon surface impacting that leads to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melting in the mantle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producing either mafic or felsic magmas that rise to the surface forming a crust.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impacts may have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produced mare-like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craters on the terrestrial surface that were filled with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impact-produced magmas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(Grieve, 1980). </a:t>
            </a:r>
          </a:p>
        </p:txBody>
      </p:sp>
    </p:spTree>
    <p:extLst>
      <p:ext uri="{BB962C8B-B14F-4D97-AF65-F5344CB8AC3E}">
        <p14:creationId xmlns:p14="http://schemas.microsoft.com/office/powerpoint/2010/main" val="32088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618" y="1268760"/>
            <a:ext cx="799288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magmas or their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differentiation products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felsic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continental nuclei may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formed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and continued to grow by magmatic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additions from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within the Earth. 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Alternatively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, if the impact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craters were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flooded with basalt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, they may have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become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oceanic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crust. </a:t>
            </a:r>
          </a:p>
        </p:txBody>
      </p:sp>
    </p:spTree>
    <p:extLst>
      <p:ext uri="{BB962C8B-B14F-4D97-AF65-F5344CB8AC3E}">
        <p14:creationId xmlns:p14="http://schemas.microsoft.com/office/powerpoint/2010/main" val="6493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124744"/>
            <a:ext cx="78488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initially attractive, impact models are faced with many difficulties in explaining crustal origin.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instance,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or all of the basalts that flood lunar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formed later than the impacts and are not related directly to impacting. </a:t>
            </a:r>
          </a:p>
        </p:txBody>
      </p:sp>
    </p:spTree>
    <p:extLst>
      <p:ext uri="{BB962C8B-B14F-4D97-AF65-F5344CB8AC3E}">
        <p14:creationId xmlns:p14="http://schemas.microsoft.com/office/powerpoint/2010/main" val="5256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196752"/>
            <a:ext cx="756084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Also, only relatively small amounts of magma were erupted into lunar mare craters.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Perhaps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significant problem with the lunar mare analogy, is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mare basins formed in still older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anorthositic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crust.</a:t>
            </a:r>
          </a:p>
        </p:txBody>
      </p:sp>
    </p:spTree>
    <p:extLst>
      <p:ext uri="{BB962C8B-B14F-4D97-AF65-F5344CB8AC3E}">
        <p14:creationId xmlns:p14="http://schemas.microsoft.com/office/powerpoint/2010/main" val="5363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2168" y="1628800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Models that call upon processes operating within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Earth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have been most popular in explaining the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origin of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Earth's early crust. 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fact that textures and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geochemical relationships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indicate that the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en-GB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anorthositic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crust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Moon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is a product of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magmatic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favours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 similar origin for the Earth's earliest crust.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2381" y="764704"/>
            <a:ext cx="4149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 Terrestrial </a:t>
            </a:r>
            <a:r>
              <a:rPr lang="en-GB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models</a:t>
            </a:r>
            <a:endParaRPr lang="en-GB" sz="2800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980728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likely that sufficient heat was retained in the Earth, after or during the late stages of planetary accretion, to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melt the upper mantle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partially or entirely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melting of the upper mantle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result in a magma ocean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upon cooling, should give rise to a widespread crust. </a:t>
            </a:r>
          </a:p>
        </p:txBody>
      </p:sp>
    </p:spTree>
    <p:extLst>
      <p:ext uri="{BB962C8B-B14F-4D97-AF65-F5344CB8AC3E}">
        <p14:creationId xmlns:p14="http://schemas.microsoft.com/office/powerpoint/2010/main" val="31408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1950" y="1196752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without a magma ocean,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 melting in the early upper mantle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produce large quantities of magma, some of which rises to the surface forming an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basaltic crust. </a:t>
            </a:r>
            <a:endParaRPr lang="en-GB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268760"/>
            <a:ext cx="748883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plate tectonics was operative at this time is not known. </a:t>
            </a:r>
            <a:endParaRPr lang="en-GB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some mechanism of plate creation and recycling must have been operative to accommodate the large amounts of heat loss and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vigorous convection in the early mantle.</a:t>
            </a:r>
          </a:p>
        </p:txBody>
      </p:sp>
    </p:spTree>
    <p:extLst>
      <p:ext uri="{BB962C8B-B14F-4D97-AF65-F5344CB8AC3E}">
        <p14:creationId xmlns:p14="http://schemas.microsoft.com/office/powerpoint/2010/main" val="25954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484784"/>
            <a:ext cx="813690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Numerous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compositions have been suggested for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Earth's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earliest crust. 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Partly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responsible for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diverging opinions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are the different approaches to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estimating composition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 algn="just">
              <a:buAutoNum type="arabicPeriod"/>
            </a:pP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 the relict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primitive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crust </a:t>
            </a:r>
          </a:p>
          <a:p>
            <a:pPr marL="971550" lvl="1" indent="-514350" algn="just">
              <a:buFontTx/>
              <a:buAutoNum type="arabicPeriod"/>
            </a:pP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Deduce composition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Archean crust</a:t>
            </a:r>
          </a:p>
          <a:p>
            <a:pPr marL="971550" lvl="1" indent="-514350" algn="just">
              <a:buFontTx/>
              <a:buAutoNum type="arabicPeriod"/>
            </a:pP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with the moon rocks </a:t>
            </a:r>
          </a:p>
          <a:p>
            <a:pPr marL="971550" lvl="1" indent="-514350" algn="just">
              <a:buFontTx/>
              <a:buAutoNum type="arabicPeriod"/>
            </a:pP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Geochemical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1106" y="648548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Composition of the primitive crust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3447" y="1124744"/>
            <a:ext cx="756084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now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just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closely the evolution of the crust is tied to the that of the mantle,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how this dynamic system has evolved as planet Earth has cooled over the last 4.6 Ga.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starting point, let us consider the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history of the Earth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565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268760"/>
            <a:ext cx="784887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direct approach is to find and describe a relict of the primitive crust.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investigators have not given up on this approach, the chances of a remnant of this crust being preserved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seem very small. </a:t>
            </a:r>
          </a:p>
          <a:p>
            <a:pPr marL="514350" lvl="0" indent="-514350" algn="just">
              <a:buAutoNum type="arabicPeriod"/>
            </a:pP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236" y="1628800"/>
            <a:ext cx="77768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Another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approach is to deduce the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composition from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studies of the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preserved Archean </a:t>
            </a:r>
            <a:r>
              <a:rPr lang="en-GB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crust. </a:t>
            </a:r>
          </a:p>
          <a:p>
            <a:pPr algn="just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, compositions and field relations of rock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types in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oldest preserved Archean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terrains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not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representative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of the earliest terrestrial crust. </a:t>
            </a:r>
          </a:p>
        </p:txBody>
      </p:sp>
    </p:spTree>
    <p:extLst>
      <p:ext uri="{BB962C8B-B14F-4D97-AF65-F5344CB8AC3E}">
        <p14:creationId xmlns:p14="http://schemas.microsoft.com/office/powerpoint/2010/main" val="13635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268759"/>
            <a:ext cx="781860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has been to assume that the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 and Moon have undergone similar early histories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hence to go to the Moon, where the early record is well-preserved, to determine the composition of the Earth's primitive crust.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443841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Geochemical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based on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crystal-melt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equilibria and a falling geothermal gradient with time have also been used to constrain the composition of the early terrestrial crust.</a:t>
            </a:r>
          </a:p>
        </p:txBody>
      </p:sp>
    </p:spTree>
    <p:extLst>
      <p:ext uri="{BB962C8B-B14F-4D97-AF65-F5344CB8AC3E}">
        <p14:creationId xmlns:p14="http://schemas.microsoft.com/office/powerpoint/2010/main" val="388208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41655"/>
            <a:ext cx="6511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Early crustal composition and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their mode of origin</a:t>
            </a:r>
            <a:endParaRPr lang="en-GB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599" y="2348880"/>
            <a:ext cx="75248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three models of the early crustal composition and their origin:</a:t>
            </a:r>
          </a:p>
          <a:p>
            <a:pPr lvl="0"/>
            <a:endParaRPr lang="en-GB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AutoNum type="alphaLcParenBoth"/>
            </a:pP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Felsic models</a:t>
            </a:r>
          </a:p>
          <a:p>
            <a:pPr marL="1257300" lvl="2" indent="-342900">
              <a:buFontTx/>
              <a:buAutoNum type="alphaLcParenBoth"/>
            </a:pP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Anorthosite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</a:p>
          <a:p>
            <a:pPr marL="1257300" lvl="2" indent="-342900">
              <a:buFontTx/>
              <a:buAutoNum type="alphaLcParenBoth"/>
            </a:pP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Basalt models</a:t>
            </a: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044" y="1772816"/>
            <a:ext cx="784887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models for the production of a primitive felsic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 andesitic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crust rely on the assumption that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 of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melting in the mantle will be reached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high degrees. </a:t>
            </a:r>
          </a:p>
          <a:p>
            <a:pPr algn="just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Hence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felsic magmas should be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produced before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mafic ones.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58525" y="1071900"/>
            <a:ext cx="3522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(a) Felsic </a:t>
            </a:r>
            <a:r>
              <a:rPr lang="en-GB" sz="2800" dirty="0">
                <a:solidFill>
                  <a:srgbClr val="FF0000"/>
                </a:solidFill>
                <a:latin typeface="Arial Black" panose="020B0A04020102020204" pitchFamily="34" charset="0"/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40938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5180" y="1196752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models call upon fractional  crystallization of basalt to form andesitic or felsic crust.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Shaw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(1976) proposed that the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mantle cooled and crystallized from the centre outwards,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concentrating incompatible elements into a near-surface basaltic magma layer. </a:t>
            </a:r>
          </a:p>
        </p:txBody>
      </p:sp>
    </p:spTree>
    <p:extLst>
      <p:ext uri="{BB962C8B-B14F-4D97-AF65-F5344CB8AC3E}">
        <p14:creationId xmlns:p14="http://schemas.microsoft.com/office/powerpoint/2010/main" val="36943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136" y="1484784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layer underwent fractional crystallization, resulting in the accumulation of an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anorthositic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scum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(froth or layer) in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irregular patches and in residual felsic magmas that crystallized to form the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stable crust by about 4 Ga. </a:t>
            </a:r>
            <a:endParaRPr lang="en-GB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5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2977" y="980728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main obstacles face the felsic crustal models. </a:t>
            </a:r>
            <a:endParaRPr lang="en-GB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high heat generation in the Early Archean probably produced large degrees of melting of the upper mantle, and it is unlikely therefore that felsic melts could form directly.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033" y="1628800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although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felsic or andesitic crust could be produced by fractional crystallization of basaltic magmas, this requires a large volume of basalt, which probably would have formed the first crust.</a:t>
            </a:r>
          </a:p>
        </p:txBody>
      </p:sp>
    </p:spTree>
    <p:extLst>
      <p:ext uri="{BB962C8B-B14F-4D97-AF65-F5344CB8AC3E}">
        <p14:creationId xmlns:p14="http://schemas.microsoft.com/office/powerpoint/2010/main" val="19845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250" y="1412776"/>
            <a:ext cx="77768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are two lines of evidence indicating that the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mantle was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hotter during the Archean. 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compelling evidence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is that the present-day heat loss from the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Earth is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approximately twice the amount of heat generated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radioactive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decay, which requires that the excess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heat come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from cooling of the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Earth (50-50%).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5656" y="680790"/>
            <a:ext cx="5802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The Earth's thermal history</a:t>
            </a:r>
          </a:p>
        </p:txBody>
      </p:sp>
    </p:spTree>
    <p:extLst>
      <p:ext uri="{BB962C8B-B14F-4D97-AF65-F5344CB8AC3E}">
        <p14:creationId xmlns:p14="http://schemas.microsoft.com/office/powerpoint/2010/main" val="13803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556792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Studies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of lunar samples indicate that the oldest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rocks on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lunar surface are gabbroic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anorthosites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anorthosites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of the lunar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highlands. </a:t>
            </a:r>
          </a:p>
          <a:p>
            <a:pPr algn="just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the remnants of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 widespread crust formed between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and 4.4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(Taylor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, 1982). </a:t>
            </a:r>
          </a:p>
        </p:txBody>
      </p:sp>
      <p:sp>
        <p:nvSpPr>
          <p:cNvPr id="3" name="Rectangle 2"/>
          <p:cNvSpPr/>
          <p:nvPr/>
        </p:nvSpPr>
        <p:spPr>
          <a:xfrm>
            <a:off x="899592" y="836712"/>
            <a:ext cx="466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(b) </a:t>
            </a:r>
            <a:r>
              <a:rPr lang="en-GB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Anorthosite</a:t>
            </a:r>
            <a:r>
              <a:rPr lang="en-GB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Arial Black" panose="020B0A04020102020204" pitchFamily="34" charset="0"/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3036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207" y="846947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primitive crust appears to have formed in response to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catastrophic heating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led to widespread melting of the lunar interior and production of a voluminous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magma ocean. </a:t>
            </a:r>
            <a:endParaRPr lang="en-GB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magma ocean rapidly cooled and underwent fractional 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pyroxenes and olivine sank and plagioclase (and some pyroxenes) floated, forming a crust of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anorthosite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gabbroic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anorthosite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85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268760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disrupted this crust and produced mare craters, and these craters were later filled with basaltic magmas (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3.9-2.5 Ga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Archean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anorthosites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similar in composition (i.e., high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content, associated chromite) to lunar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anorthosites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not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younger terrestrial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anorthosites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93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052736"/>
            <a:ext cx="78853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is clear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field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relationships, however, that these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Archean </a:t>
            </a:r>
            <a:r>
              <a:rPr lang="en-GB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anorthosites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remnants of an early terrestrial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crust, since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they commonly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intrude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tonalitic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gneisses. </a:t>
            </a:r>
            <a:endParaRPr lang="en-GB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Earth had an early melting history similar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that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of the Moon, the first crust may have been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composed dominantly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gabbroic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anorthosites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334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556792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scenario, preserved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Archean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anorthosites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represent the last stages of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anorthosite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continued after both mafic and felsic magmas were also being produced.</a:t>
            </a:r>
          </a:p>
        </p:txBody>
      </p:sp>
    </p:spTree>
    <p:extLst>
      <p:ext uri="{BB962C8B-B14F-4D97-AF65-F5344CB8AC3E}">
        <p14:creationId xmlns:p14="http://schemas.microsoft.com/office/powerpoint/2010/main" val="40190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7974" y="678668"/>
            <a:ext cx="78511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increased pressure gradient in the Earth limits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stability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of plagioclase to depths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considerably shallower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on the Moon.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 that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plagioclase is not a stable phase at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depths &gt; 35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Earth.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Hence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if such a model is applicable to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Earth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anorthositic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fraction, either as floating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crystals or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magmas, must find its way to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shallow depths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preserved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764704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serious problem with the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anorthositic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model, however, is related to the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hydrous nature of the Earth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Plagioclase will readily float in an anhydrous lunar magmatic ocean, but even small amounts of water in the system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it to sink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(Taylor, 1987; 1992).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Hence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terrestrial system, where water was probably abundant in the early mantle, an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anorthositic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scum (froth)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magma ocean would not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7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4429" y="1674985"/>
            <a:ext cx="770485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terms of our understanding of the Earth's early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thermal history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and from the geochemical and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data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base related to magma production, it seems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likely that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Earth's primitive crust was mafic in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composition. </a:t>
            </a:r>
          </a:p>
          <a:p>
            <a:pPr algn="just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 magma ocean existed, cooling would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produce a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widespread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basaltic crust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76718" y="882298"/>
            <a:ext cx="3773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(C) Basalt </a:t>
            </a:r>
            <a:r>
              <a:rPr lang="en-GB" sz="2800" dirty="0">
                <a:solidFill>
                  <a:srgbClr val="FF0000"/>
                </a:solidFill>
                <a:latin typeface="Arial Black" panose="020B0A04020102020204" pitchFamily="34" charset="0"/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34879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052736"/>
            <a:ext cx="77768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a magma ocean (or after its solidification),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basalts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also may have composed an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part of the early crust. </a:t>
            </a:r>
            <a:endParaRPr lang="en-GB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basalts in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Archean greenstone successions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attests to its probable importance on the surface of the Earth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to 4 Ga.</a:t>
            </a:r>
          </a:p>
        </p:txBody>
      </p:sp>
    </p:spTree>
    <p:extLst>
      <p:ext uri="{BB962C8B-B14F-4D97-AF65-F5344CB8AC3E}">
        <p14:creationId xmlns:p14="http://schemas.microsoft.com/office/powerpoint/2010/main" val="26059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417" y="2276872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oldest-preserved rocks occur as small,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highly deformed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terranes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tectonically incorporated within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Archean crustal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provinces (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5.2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54687" y="1335542"/>
            <a:ext cx="5739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The Earth's oldest rocks</a:t>
            </a:r>
          </a:p>
        </p:txBody>
      </p:sp>
    </p:spTree>
    <p:extLst>
      <p:ext uri="{BB962C8B-B14F-4D97-AF65-F5344CB8AC3E}">
        <p14:creationId xmlns:p14="http://schemas.microsoft.com/office/powerpoint/2010/main" val="11539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196752"/>
            <a:ext cx="763284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U,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K isotopes provide most of the Earth's radiogenic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heat. </a:t>
            </a:r>
          </a:p>
          <a:p>
            <a:pPr lvl="0" algn="just"/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decay rates of these isotopes, it would appear that heat production in the Archean was three to four times higher than today (Richter, 1988). </a:t>
            </a:r>
          </a:p>
        </p:txBody>
      </p:sp>
    </p:spTree>
    <p:extLst>
      <p:ext uri="{BB962C8B-B14F-4D97-AF65-F5344CB8AC3E}">
        <p14:creationId xmlns:p14="http://schemas.microsoft.com/office/powerpoint/2010/main" val="360728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2835"/>
            <a:ext cx="8118008" cy="547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609329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Figure 5.2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Map showing the distribution of the Earth's oldest rocks.</a:t>
            </a:r>
          </a:p>
        </p:txBody>
      </p:sp>
    </p:spTree>
    <p:extLst>
      <p:ext uri="{BB962C8B-B14F-4D97-AF65-F5344CB8AC3E}">
        <p14:creationId xmlns:p14="http://schemas.microsoft.com/office/powerpoint/2010/main" val="9229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8095" y="1124744"/>
            <a:ext cx="75608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terranes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generally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&lt;500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across, and are separated from surrounding crust by shear zones.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oldest known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rocks on Earth are the 4.0-Ga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Acasta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Gneisses from northwest Canada, the oldest minerals are detrital zircons from the 3-Ga Mt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Narryer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quartzites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Western Australia. </a:t>
            </a:r>
          </a:p>
        </p:txBody>
      </p:sp>
    </p:spTree>
    <p:extLst>
      <p:ext uri="{BB962C8B-B14F-4D97-AF65-F5344CB8AC3E}">
        <p14:creationId xmlns:p14="http://schemas.microsoft.com/office/powerpoint/2010/main" val="11257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692696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Detrital zircons from these sediments have U-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ion probe ages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ranging from about 3.5 Ga to 4.3 Ga,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only a small fraction of the zircons are &gt;4.0 Ga (Froude et al., 1983).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Nevertheless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these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zircons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important in that they indicate the presence of felsic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some of which contained domains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were 4.3 Ga. </a:t>
            </a:r>
          </a:p>
        </p:txBody>
      </p:sp>
    </p:spTree>
    <p:extLst>
      <p:ext uri="{BB962C8B-B14F-4D97-AF65-F5344CB8AC3E}">
        <p14:creationId xmlns:p14="http://schemas.microsoft.com/office/powerpoint/2010/main" val="410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340768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domains may have been remnants of continental crust, although the lateral extent of any given domain may have been much smaller than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microcontinents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such as Madagascar and the Lord Howe Rise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908720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oldest,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isotopically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-dated rocks on Earth are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Acasta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gneisses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in north-west Canada (Figure 5.3). 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These gneisses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are a heterogeneous assemblage of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highly deformed </a:t>
            </a:r>
            <a:r>
              <a:rPr lang="en-GB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tonalites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tectonically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interleaved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centimetre scale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amphibolites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ultramafic rocks,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granites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, at a few locations,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metasediments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(Bowring et al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., 1989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; 1990). </a:t>
            </a:r>
          </a:p>
        </p:txBody>
      </p:sp>
    </p:spTree>
    <p:extLst>
      <p:ext uri="{BB962C8B-B14F-4D97-AF65-F5344CB8AC3E}">
        <p14:creationId xmlns:p14="http://schemas.microsoft.com/office/powerpoint/2010/main" val="24060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628800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Tonalite</a:t>
            </a:r>
            <a:r>
              <a:rPr lang="en-US" sz="2400" b="1" dirty="0" smtClean="0">
                <a:solidFill>
                  <a:srgbClr val="FF0000"/>
                </a:solidFill>
              </a:rPr>
              <a:t> is an </a:t>
            </a:r>
            <a:r>
              <a:rPr lang="en-US" sz="2400" b="1" dirty="0" smtClean="0">
                <a:solidFill>
                  <a:srgbClr val="FF0000"/>
                </a:solidFill>
                <a:hlinkClick r:id="rId2" tooltip="Igneous rock"/>
              </a:rPr>
              <a:t>igneous</a:t>
            </a:r>
            <a:r>
              <a:rPr lang="en-US" sz="2400" b="1" dirty="0" smtClean="0">
                <a:solidFill>
                  <a:srgbClr val="FF0000"/>
                </a:solidFill>
              </a:rPr>
              <a:t>, </a:t>
            </a:r>
            <a:r>
              <a:rPr lang="en-US" sz="2400" b="1" dirty="0" smtClean="0">
                <a:solidFill>
                  <a:srgbClr val="FF0000"/>
                </a:solidFill>
                <a:hlinkClick r:id="rId3" tooltip="Pluton"/>
              </a:rPr>
              <a:t>plutonic</a:t>
            </a:r>
            <a:r>
              <a:rPr lang="en-US" sz="2400" b="1" dirty="0" smtClean="0">
                <a:solidFill>
                  <a:srgbClr val="FF0000"/>
                </a:solidFill>
              </a:rPr>
              <a:t> (</a:t>
            </a:r>
            <a:r>
              <a:rPr lang="en-US" sz="2400" b="1" dirty="0" smtClean="0">
                <a:solidFill>
                  <a:srgbClr val="FF0000"/>
                </a:solidFill>
                <a:hlinkClick r:id="rId4" tooltip="Intrusive rock"/>
              </a:rPr>
              <a:t>intrusive</a:t>
            </a:r>
            <a:r>
              <a:rPr lang="en-US" sz="2400" b="1" dirty="0" smtClean="0">
                <a:solidFill>
                  <a:srgbClr val="FF0000"/>
                </a:solidFill>
              </a:rPr>
              <a:t>) </a:t>
            </a:r>
            <a:r>
              <a:rPr lang="en-US" sz="2400" b="1" dirty="0" smtClean="0">
                <a:solidFill>
                  <a:srgbClr val="FF0000"/>
                </a:solidFill>
                <a:hlinkClick r:id="rId5" tooltip="Rock (geology)"/>
              </a:rPr>
              <a:t>rock</a:t>
            </a:r>
            <a:r>
              <a:rPr lang="en-US" sz="2400" b="1" dirty="0" smtClean="0">
                <a:solidFill>
                  <a:srgbClr val="FF0000"/>
                </a:solidFill>
              </a:rPr>
              <a:t>, of  </a:t>
            </a:r>
            <a:r>
              <a:rPr lang="en-US" sz="2400" b="1" dirty="0" err="1" smtClean="0">
                <a:solidFill>
                  <a:srgbClr val="FF0000"/>
                </a:solidFill>
                <a:hlinkClick r:id="rId6" tooltip="Felsic"/>
              </a:rPr>
              <a:t>felsic</a:t>
            </a:r>
            <a:r>
              <a:rPr lang="en-US" sz="2400" b="1" dirty="0" smtClean="0">
                <a:solidFill>
                  <a:srgbClr val="FF0000"/>
                </a:solidFill>
              </a:rPr>
              <a:t> composition, with </a:t>
            </a:r>
            <a:r>
              <a:rPr lang="en-US" sz="2400" b="1" dirty="0" err="1" smtClean="0">
                <a:solidFill>
                  <a:srgbClr val="FF0000"/>
                </a:solidFill>
                <a:hlinkClick r:id="rId7" tooltip="Phaneritic"/>
              </a:rPr>
              <a:t>phaneritic</a:t>
            </a:r>
            <a:r>
              <a:rPr lang="en-US" sz="2400" b="1" dirty="0" smtClean="0">
                <a:solidFill>
                  <a:srgbClr val="FF0000"/>
                </a:solidFill>
              </a:rPr>
              <a:t> texture. </a:t>
            </a:r>
            <a:r>
              <a:rPr lang="en-US" sz="2400" b="1" dirty="0" smtClean="0">
                <a:solidFill>
                  <a:srgbClr val="FF0000"/>
                </a:solidFill>
                <a:hlinkClick r:id="rId8" tooltip="Feldspar"/>
              </a:rPr>
              <a:t>Feldspar</a:t>
            </a:r>
            <a:r>
              <a:rPr lang="en-US" sz="2400" b="1" dirty="0" smtClean="0">
                <a:solidFill>
                  <a:srgbClr val="FF0000"/>
                </a:solidFill>
              </a:rPr>
              <a:t> is present as </a:t>
            </a:r>
            <a:r>
              <a:rPr lang="en-US" sz="2400" b="1" dirty="0" smtClean="0">
                <a:solidFill>
                  <a:srgbClr val="FF0000"/>
                </a:solidFill>
                <a:hlinkClick r:id="rId9" tooltip="Plagioclase"/>
              </a:rPr>
              <a:t>plagioclase</a:t>
            </a:r>
            <a:r>
              <a:rPr lang="en-US" sz="2400" b="1" dirty="0" smtClean="0">
                <a:solidFill>
                  <a:srgbClr val="FF0000"/>
                </a:solidFill>
              </a:rPr>
              <a:t> (typically </a:t>
            </a:r>
            <a:r>
              <a:rPr lang="en-US" sz="2400" b="1" dirty="0" err="1" smtClean="0">
                <a:solidFill>
                  <a:srgbClr val="FF0000"/>
                </a:solidFill>
                <a:hlinkClick r:id="rId10" tooltip="Oligoclase"/>
              </a:rPr>
              <a:t>oligoclase</a:t>
            </a:r>
            <a:r>
              <a:rPr lang="en-US" sz="2400" b="1" dirty="0" smtClean="0">
                <a:solidFill>
                  <a:srgbClr val="FF0000"/>
                </a:solidFill>
              </a:rPr>
              <a:t> or </a:t>
            </a:r>
            <a:r>
              <a:rPr lang="en-US" sz="2400" b="1" dirty="0" smtClean="0">
                <a:solidFill>
                  <a:srgbClr val="FF0000"/>
                </a:solidFill>
                <a:hlinkClick r:id="rId11" tooltip="Andesine"/>
              </a:rPr>
              <a:t>andesine</a:t>
            </a:r>
            <a:r>
              <a:rPr lang="en-US" sz="2400" b="1" dirty="0" smtClean="0">
                <a:solidFill>
                  <a:srgbClr val="FF0000"/>
                </a:solidFill>
              </a:rPr>
              <a:t>) with 10% or less alkali feldspar. </a:t>
            </a:r>
            <a:r>
              <a:rPr lang="en-US" sz="2400" b="1" dirty="0" smtClean="0">
                <a:solidFill>
                  <a:srgbClr val="FF0000"/>
                </a:solidFill>
                <a:hlinkClick r:id="rId12" tooltip="Quartz"/>
              </a:rPr>
              <a:t>Quartz</a:t>
            </a:r>
            <a:r>
              <a:rPr lang="en-US" sz="2400" b="1" dirty="0" smtClean="0">
                <a:solidFill>
                  <a:srgbClr val="FF0000"/>
                </a:solidFill>
              </a:rPr>
              <a:t> is present as more than 20% of the rock. </a:t>
            </a:r>
            <a:r>
              <a:rPr lang="en-US" sz="2400" b="1" dirty="0" smtClean="0">
                <a:solidFill>
                  <a:srgbClr val="FF0000"/>
                </a:solidFill>
                <a:hlinkClick r:id="rId13" tooltip="Amphibole"/>
              </a:rPr>
              <a:t>Amphiboles</a:t>
            </a:r>
            <a:r>
              <a:rPr lang="en-US" sz="2400" b="1" dirty="0" smtClean="0">
                <a:solidFill>
                  <a:srgbClr val="FF0000"/>
                </a:solidFill>
              </a:rPr>
              <a:t> and </a:t>
            </a:r>
            <a:r>
              <a:rPr lang="en-US" sz="2400" b="1" dirty="0" smtClean="0">
                <a:solidFill>
                  <a:srgbClr val="FF0000"/>
                </a:solidFill>
                <a:hlinkClick r:id="rId14" tooltip="Pyroxene"/>
              </a:rPr>
              <a:t>pyroxenes</a:t>
            </a:r>
            <a:r>
              <a:rPr lang="en-US" sz="2400" b="1" dirty="0" smtClean="0">
                <a:solidFill>
                  <a:srgbClr val="FF0000"/>
                </a:solidFill>
              </a:rPr>
              <a:t> are common accessory </a:t>
            </a:r>
            <a:r>
              <a:rPr lang="en-US" sz="2400" b="1" dirty="0" smtClean="0">
                <a:solidFill>
                  <a:srgbClr val="FF0000"/>
                </a:solidFill>
                <a:hlinkClick r:id="rId15" tooltip="Mineral"/>
              </a:rPr>
              <a:t>minerals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836712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Acasta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amphibolites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appear to represent basalts and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gabbros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many of which are deformed dykes and sills.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metasediments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include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-silicates,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quartzites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biotite-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sillimanite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schists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rare occurrence of the assemblage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tremolite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-serpentine-talc-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forsterite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ultramafic rocks indicates that the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metamorphic temperature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in the range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400-650 °C. </a:t>
            </a:r>
          </a:p>
        </p:txBody>
      </p:sp>
    </p:spTree>
    <p:extLst>
      <p:ext uri="{BB962C8B-B14F-4D97-AF65-F5344CB8AC3E}">
        <p14:creationId xmlns:p14="http://schemas.microsoft.com/office/powerpoint/2010/main" val="15980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610" y="1628800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zircon ages from the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tonalitic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amphibolite fractions of the gneiss yield ages of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4.03-3.96 Ga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some components, especially the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pink granites,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ages as low as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 Ga.</a:t>
            </a:r>
          </a:p>
        </p:txBody>
      </p:sp>
    </p:spTree>
    <p:extLst>
      <p:ext uri="{BB962C8B-B14F-4D97-AF65-F5344CB8AC3E}">
        <p14:creationId xmlns:p14="http://schemas.microsoft.com/office/powerpoint/2010/main" val="4240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980728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Thus, it would appear that this early crustal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 evolved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about 400 My, and developed a full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in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 of igneous rocks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mafic to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K-rich felsic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types. </a:t>
            </a:r>
            <a:endParaRPr lang="en-GB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deformation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Acasta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gneisses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original field relations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the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lithologies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well-known. </a:t>
            </a:r>
          </a:p>
        </p:txBody>
      </p:sp>
    </p:spTree>
    <p:extLst>
      <p:ext uri="{BB962C8B-B14F-4D97-AF65-F5344CB8AC3E}">
        <p14:creationId xmlns:p14="http://schemas.microsoft.com/office/powerpoint/2010/main" val="31333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980728"/>
            <a:ext cx="79980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the  chemical compositions of the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Acasta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rocks are very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less deformed Archean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greenstone-TTG assemblages (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tonalite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trondhjemite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granodiorite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, the so-called TTG suite, compose most of the preserved Archean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crust), suggesting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 similar origin and tectonic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setting.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6769" y="1412776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second argument for higher Archean mantle temperatures is the presence of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high-Mg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komatiites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Archean greenstones which,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discussed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later),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higher mantle temperatures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their generation.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443841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and best-preserved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fragment of Early Archean continental crust is the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Itsaq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Gneiss Complex in Southwest Greenland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Nutman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et al., 1993;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Nutman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et al., 1996). </a:t>
            </a:r>
          </a:p>
          <a:p>
            <a:pPr lvl="0" algn="just"/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area, three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terranes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been identified, each with its own tectonic and magmatic history, until their collision at about 2.7 Ga (Figure 5.4) (Friend et al., 1988). </a:t>
            </a:r>
          </a:p>
        </p:txBody>
      </p:sp>
    </p:spTree>
    <p:extLst>
      <p:ext uri="{BB962C8B-B14F-4D97-AF65-F5344CB8AC3E}">
        <p14:creationId xmlns:p14="http://schemas.microsoft.com/office/powerpoint/2010/main" val="36857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r="7030" b="3563"/>
          <a:stretch/>
        </p:blipFill>
        <p:spPr bwMode="auto">
          <a:xfrm>
            <a:off x="1763688" y="188640"/>
            <a:ext cx="4896544" cy="65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412776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Akulleq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terrane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dominated by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Amitsoq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TTG complex, most of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formed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3.9- 3.8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underwent high-grade metamorphism at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 Ga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of the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terranes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also contains remnants of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deformed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supracrustal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rocks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4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321533"/>
            <a:ext cx="763284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probable characteristics of the early oceanic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continental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crust are summarized in Table 5.1. 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Oceanic crust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is generated today at ocean ridges by partial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melting of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upper mantle, and there is no reason to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believe that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early oceanic crust did not form in the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same way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7784" y="692696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Crustal </a:t>
            </a:r>
            <a:r>
              <a:rPr lang="en-GB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Origin</a:t>
            </a:r>
            <a:endParaRPr lang="en-GB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89338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5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" r="42963" b="4213"/>
          <a:stretch/>
        </p:blipFill>
        <p:spPr bwMode="auto">
          <a:xfrm>
            <a:off x="1403648" y="284116"/>
            <a:ext cx="6260658" cy="486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8" t="3855" r="3785" b="75093"/>
          <a:stretch/>
        </p:blipFill>
        <p:spPr bwMode="auto">
          <a:xfrm>
            <a:off x="2117597" y="5310551"/>
            <a:ext cx="5524896" cy="121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1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0676" y="1268760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when the first oceanic crust formed is unknown because it was undoubtedly recycled into the mantle, but it is probable that it crystallized from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magma ocean soon after planetary accretion. </a:t>
            </a:r>
          </a:p>
        </p:txBody>
      </p:sp>
    </p:spTree>
    <p:extLst>
      <p:ext uri="{BB962C8B-B14F-4D97-AF65-F5344CB8AC3E}">
        <p14:creationId xmlns:p14="http://schemas.microsoft.com/office/powerpoint/2010/main" val="24839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124744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of the greater amount of heat in the Archean upper mantle, oceanic crust may have been produced 4-6 times faster than at present, and thus would have been considerably thicker than modem oceanic crust.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modem oceanic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crust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however, it was probably widely distributed on the Earth's surface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268760"/>
            <a:ext cx="794837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Earth may be the only terrestrial planet with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continental crust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. If so, what is unique about the Earth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gives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rise to continents? Two factors immediately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 out: </a:t>
            </a:r>
          </a:p>
          <a:p>
            <a:pPr algn="just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Earth is the only planet with significant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amounts of water </a:t>
            </a:r>
          </a:p>
          <a:p>
            <a:pPr algn="just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may be the only planet on which plate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tectonics has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operative. </a:t>
            </a: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92696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important constraint on the origin of Archean continents is the composition of Archean TTG (</a:t>
            </a:r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tonalite-trondhjemite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granodiorite). </a:t>
            </a:r>
            <a:endParaRPr lang="pt-BR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pt-BR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</a:t>
            </a:r>
            <a:r>
              <a:rPr lang="pt-B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favour an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 for Archean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tonalites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partial melting of amphibolite or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eclogite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presence of significant amounts of water (Rapp and Watson, 1995).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the water, magmas of TTG compositions cannot form.</a:t>
            </a:r>
          </a:p>
        </p:txBody>
      </p:sp>
    </p:spTree>
    <p:extLst>
      <p:ext uri="{BB962C8B-B14F-4D97-AF65-F5344CB8AC3E}">
        <p14:creationId xmlns:p14="http://schemas.microsoft.com/office/powerpoint/2010/main" val="31601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268760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Komatiite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 tooltip="Help:IPA for English"/>
              </a:rPr>
              <a:t>/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 tooltip="Help:IPA for English"/>
              </a:rPr>
              <a:t>koʊˈmɑːti.aɪt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 tooltip="Help:IPA for English"/>
              </a:rPr>
              <a:t>/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[1]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is a type of 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 tooltip="Ultramafic"/>
              </a:rPr>
              <a:t>ultramafic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5" tooltip="Mantle (geology)"/>
              </a:rPr>
              <a:t>mantle-derived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6" tooltip="Volcanic rock"/>
              </a:rPr>
              <a:t>volcanic rock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Komatiites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have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7" tooltip="Silicon"/>
              </a:rPr>
              <a:t>silicon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8" tooltip="Potassium"/>
              </a:rPr>
              <a:t>potassium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and 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9" tooltip="Aluminium"/>
              </a:rPr>
              <a:t>aluminium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and high to extremely high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10" tooltip="Magnesium"/>
              </a:rPr>
              <a:t>magnesium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content.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Komatiite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was named for its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11" tooltip="Type locality (geology)"/>
              </a:rPr>
              <a:t>type locality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along the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12" tooltip="Komati River"/>
              </a:rPr>
              <a:t>Komati River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in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13" tooltip="South Africa"/>
              </a:rPr>
              <a:t>South Africa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836712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production of large amounts of Archean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continental crust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subduction of large quantities of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hydrated basalt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large quantities of water. </a:t>
            </a:r>
            <a:endParaRPr lang="en-GB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Hence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, with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possible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exception of Venus, the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of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continental crust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other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terrestrial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planets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may reflect the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small amounts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of water and the absence of plate tectonics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these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planets.</a:t>
            </a:r>
          </a:p>
        </p:txBody>
      </p:sp>
    </p:spTree>
    <p:extLst>
      <p:ext uri="{BB962C8B-B14F-4D97-AF65-F5344CB8AC3E}">
        <p14:creationId xmlns:p14="http://schemas.microsoft.com/office/powerpoint/2010/main" val="38931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980728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It is likely that the earliest felsic crust developed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mafic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submarine plateaux, either by partial melting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thickened mafic roots of the plateaux or by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melting of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slabs subducted around their margins. 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either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case, 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resulting TTG magmas rise and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underplate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mafic and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komatiitic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rocks, some of which are preserved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today in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greenstone belts. </a:t>
            </a:r>
          </a:p>
        </p:txBody>
      </p:sp>
    </p:spTree>
    <p:extLst>
      <p:ext uri="{BB962C8B-B14F-4D97-AF65-F5344CB8AC3E}">
        <p14:creationId xmlns:p14="http://schemas.microsoft.com/office/powerpoint/2010/main" val="125217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980728"/>
            <a:ext cx="770485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granites do not appear in the geologic record until about 3.2 Ga and do not become important until after 2.6 Ga. </a:t>
            </a:r>
            <a:endParaRPr lang="en-GB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Geochemical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experimental data suggest that these granites are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melting or fractional crystallization of TTG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Condie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1986), and it is not until TTG is relatively widespread that granites appear in the geologic record. </a:t>
            </a:r>
          </a:p>
        </p:txBody>
      </p:sp>
    </p:spTree>
    <p:extLst>
      <p:ext uri="{BB962C8B-B14F-4D97-AF65-F5344CB8AC3E}">
        <p14:creationId xmlns:p14="http://schemas.microsoft.com/office/powerpoint/2010/main" val="19302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764704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Thus, the story of early continental crust is the story of three rock types: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basalt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tonalite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granite </a:t>
            </a:r>
            <a:endParaRPr lang="en-GB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listed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general order of appearance in the Archean geologic record.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 in most Archean granite-greenstone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terranes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also indicate this order of relative ages. </a:t>
            </a:r>
          </a:p>
        </p:txBody>
      </p:sp>
    </p:spTree>
    <p:extLst>
      <p:ext uri="{BB962C8B-B14F-4D97-AF65-F5344CB8AC3E}">
        <p14:creationId xmlns:p14="http://schemas.microsoft.com/office/powerpoint/2010/main" val="9317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054" y="1124744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would appear that Early Archean basalts were hydrated by seafloor alteration and later they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partially melted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either in descending slabs or in thickened root zones of submarine plateaux,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giving rise to TTG magmas. </a:t>
            </a:r>
            <a:endParaRPr lang="en-GB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TTG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turn, was partially melted or fractionally crystallized to produce granites.</a:t>
            </a:r>
          </a:p>
        </p:txBody>
      </p:sp>
    </p:spTree>
    <p:extLst>
      <p:ext uri="{BB962C8B-B14F-4D97-AF65-F5344CB8AC3E}">
        <p14:creationId xmlns:p14="http://schemas.microsoft.com/office/powerpoint/2010/main" val="30741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288" y="908720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Thus, unlike the first oceanic crust, which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probably covered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much or all of the Earth's surface, the first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continental crust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was probably of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local extent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with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subduction zones and submarine plateaux. </a:t>
            </a:r>
            <a:endParaRPr lang="en-GB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340768"/>
            <a:ext cx="74888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that we have continental 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crust. </a:t>
            </a:r>
          </a:p>
          <a:p>
            <a:pPr lvl="0" algn="just"/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question is that 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of:</a:t>
            </a:r>
          </a:p>
          <a:p>
            <a:pPr lvl="0" algn="just"/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endParaRPr lang="en-GB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rate </a:t>
            </a:r>
            <a:endParaRPr lang="en-GB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continents grow?</a:t>
            </a:r>
          </a:p>
        </p:txBody>
      </p:sp>
    </p:spTree>
    <p:extLst>
      <p:ext uri="{BB962C8B-B14F-4D97-AF65-F5344CB8AC3E}">
        <p14:creationId xmlns:p14="http://schemas.microsoft.com/office/powerpoint/2010/main" val="41953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875" y="1268760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Although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most investigators agree that production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post-Archean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continental crust is related to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subduction, just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how continents are produced in arc systems is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well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understood. 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Oceanic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terranes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such as island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arcs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submarine plateaux may be important building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blocks for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continents as they collide and accrete to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continental margins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9712" y="548680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How continents grow</a:t>
            </a:r>
          </a:p>
        </p:txBody>
      </p:sp>
    </p:spTree>
    <p:extLst>
      <p:ext uri="{BB962C8B-B14F-4D97-AF65-F5344CB8AC3E}">
        <p14:creationId xmlns:p14="http://schemas.microsoft.com/office/powerpoint/2010/main" val="7018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052736"/>
            <a:ext cx="7632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the fact that these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terranes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largely mafic (Kay and Kay, 1985;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DeBari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Sleep, 1991), yet upper continental crust is felsic in composition, indicates that oceanic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terranes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have undergone dramatic changes in composition to become part of the continents. </a:t>
            </a:r>
          </a:p>
        </p:txBody>
      </p:sp>
    </p:spTree>
    <p:extLst>
      <p:ext uri="{BB962C8B-B14F-4D97-AF65-F5344CB8AC3E}">
        <p14:creationId xmlns:p14="http://schemas.microsoft.com/office/powerpoint/2010/main" val="40787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764704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details of the mechanisms by which mafic oceanic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terranes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evolve into continental crust are poorly known, delamination of lower crust during or soon after collision may play a role.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Perhaps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colliding oceanic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terranes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partially melt and felsic magmas rise to the upper continental crust leaving a depleted mafic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restite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lower crust. </a:t>
            </a:r>
          </a:p>
        </p:txBody>
      </p:sp>
    </p:spTree>
    <p:extLst>
      <p:ext uri="{BB962C8B-B14F-4D97-AF65-F5344CB8AC3E}">
        <p14:creationId xmlns:p14="http://schemas.microsoft.com/office/powerpoint/2010/main" val="30937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908720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True komatiites are very rare and essentially restricted to rocks of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 tooltip="Archean"/>
              </a:rPr>
              <a:t>Archean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age, with few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tooltip="Proterozoic"/>
              </a:rPr>
              <a:t>Proterozoic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or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 tooltip="Phanerozoic"/>
              </a:rPr>
              <a:t>Phanerozoic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komatiites known (although high-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magnesian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5" tooltip="Lamprophyre"/>
              </a:rPr>
              <a:t>lamprophyres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are known from the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6" tooltip="Mesozoic"/>
              </a:rPr>
              <a:t>Mesozoic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 algn="just"/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This restriction in age is thought to be due to cooling of the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7" tooltip="Mantle (geology)"/>
              </a:rPr>
              <a:t>mantle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which may have been up to 500 °C hotter during the early to middle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Archaean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(3.8 to 2.8 billion years ago). The early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8" tooltip="Earth"/>
              </a:rPr>
              <a:t>Earth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had much higher heat production, due to the residual heat from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9" tooltip="Planetary accretion"/>
              </a:rPr>
              <a:t>planetary accretion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as well as the greater abundance of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10" tooltip="Radioactive"/>
              </a:rPr>
              <a:t>radioactive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elements.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692696"/>
            <a:ext cx="79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there is no apparent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seismic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for thick, depleted continental roots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beneath recently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accreted crust, if this mechanism is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important, 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depleted root must delaminate and sink into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mantle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, perhaps during plate collisions. 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Supporting the possibility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of modem collisional delamination is a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major vertical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seismic gap in the Western Mediterranean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basin.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3499" y="836712"/>
            <a:ext cx="79928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Tomographic images in this region indicate the presence of a high-velocity slab beneath low-velocity mantle, interpreted to be a piece of delaminated continental mantle lithosphere (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Seber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1996).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alternative to delamination, oceanic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terranes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evolve into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continental crust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introduction of felsic components coming from mantle wedges above subduction zones.</a:t>
            </a:r>
          </a:p>
        </p:txBody>
      </p:sp>
    </p:spTree>
    <p:extLst>
      <p:ext uri="{BB962C8B-B14F-4D97-AF65-F5344CB8AC3E}">
        <p14:creationId xmlns:p14="http://schemas.microsoft.com/office/powerpoint/2010/main" val="26193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692696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Various mechanisms have been suggested for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growth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of the continents, the most important of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are: </a:t>
            </a:r>
          </a:p>
          <a:p>
            <a:pPr algn="just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agma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additions by crustal over- and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underplating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</a:p>
          <a:p>
            <a:pPr algn="just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terrane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collisions with continental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margins (Rudnick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, 1995). 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874729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Magma from the mantle may be added to the crust by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underplating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involving the intrusion of sills and plutons, and by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overplating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volcanic rocks (Figure 5.6a). </a:t>
            </a:r>
          </a:p>
        </p:txBody>
      </p:sp>
    </p:spTree>
    <p:extLst>
      <p:ext uri="{BB962C8B-B14F-4D97-AF65-F5344CB8AC3E}">
        <p14:creationId xmlns:p14="http://schemas.microsoft.com/office/powerpoint/2010/main" val="37542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" r="5211" b="55910"/>
          <a:stretch/>
        </p:blipFill>
        <p:spPr bwMode="auto">
          <a:xfrm>
            <a:off x="233046" y="692696"/>
            <a:ext cx="872139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5451" y="5877272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5.6: Mechanism of continental growth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908720"/>
            <a:ext cx="76141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Magma additions can occur in a variety of tectonic environments, the most important of which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are: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arcs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GB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0" lvl="2" indent="-514350" algn="just">
              <a:buFont typeface="+mj-lt"/>
              <a:buAutoNum type="arabicPeriod"/>
            </a:pP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continental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rifts, and </a:t>
            </a:r>
            <a:endParaRPr lang="en-GB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0" lvl="2" indent="-514350" algn="just">
              <a:buFont typeface="+mj-lt"/>
              <a:buAutoNum type="arabicPeriod"/>
            </a:pP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beneath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basalts. </a:t>
            </a:r>
            <a:endParaRPr lang="en-GB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20 per cent of the crust in the Basin and Range Province in Nevada was added during the Tertiary by juvenile volcanism and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plutonism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(Johnson, 1993). </a:t>
            </a:r>
          </a:p>
        </p:txBody>
      </p:sp>
    </p:spTree>
    <p:extLst>
      <p:ext uri="{BB962C8B-B14F-4D97-AF65-F5344CB8AC3E}">
        <p14:creationId xmlns:p14="http://schemas.microsoft.com/office/powerpoint/2010/main" val="80657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124744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volumes of juvenile magma from the mantle are added to both oceanic and continental margin arcs.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continental growth by this mechanism can occur during seaward migration of subduction zones, when arc magmatism must keep up with slab migration. </a:t>
            </a:r>
          </a:p>
        </p:txBody>
      </p:sp>
    </p:spTree>
    <p:extLst>
      <p:ext uri="{BB962C8B-B14F-4D97-AF65-F5344CB8AC3E}">
        <p14:creationId xmlns:p14="http://schemas.microsoft.com/office/powerpoint/2010/main" val="42505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836712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relationships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exposed lower crustal sections, such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Ivrea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Zone in Italy, suggest that many mafic </a:t>
            </a:r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granulites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intrusive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gabbros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that additions of mafic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magmas to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lower continental crust may be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important. </a:t>
            </a:r>
          </a:p>
          <a:p>
            <a:pPr lvl="0" algn="just"/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high-velocity layer at the base of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Proterozoic shields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been interpreted as a mafic </a:t>
            </a:r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underplate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Durrheim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Mooney, 1991). </a:t>
            </a:r>
          </a:p>
        </p:txBody>
      </p:sp>
    </p:spTree>
    <p:extLst>
      <p:ext uri="{BB962C8B-B14F-4D97-AF65-F5344CB8AC3E}">
        <p14:creationId xmlns:p14="http://schemas.microsoft.com/office/powerpoint/2010/main" val="4566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764704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accounts for a difference in average thickness of Archean shields (~ 35 km) and Proterozoic shields (~ 45 km) (Figure 5.7). </a:t>
            </a:r>
            <a:endParaRPr lang="en-GB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Archean continents were not also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underplated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mafic magma is not understood, but may be related to the thick, depleted lithospheric roots beneath Archean shields that somehow protect the crust from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underplating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874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5651" y="1484784"/>
            <a:ext cx="75833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Continental growth also occurs when oceanic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terranes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collide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with and become sutured to continents (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5.6b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Collision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of submarine plateaux with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continental margins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may be one of the most important ways in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continents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have grown (Abbott and Mooney,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1995;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, 1994). </a:t>
            </a:r>
          </a:p>
        </p:txBody>
      </p:sp>
    </p:spTree>
    <p:extLst>
      <p:ext uri="{BB962C8B-B14F-4D97-AF65-F5344CB8AC3E}">
        <p14:creationId xmlns:p14="http://schemas.microsoft.com/office/powerpoint/2010/main" val="14485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4398</Words>
  <Application>Microsoft Office PowerPoint</Application>
  <PresentationFormat>On-screen Show (4:3)</PresentationFormat>
  <Paragraphs>302</Paragraphs>
  <Slides>106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2" baseType="lpstr">
      <vt:lpstr>Aharoni</vt:lpstr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Bishal Nath Upreti</dc:creator>
  <cp:lastModifiedBy>Bishal Nath Upreti</cp:lastModifiedBy>
  <cp:revision>61</cp:revision>
  <dcterms:created xsi:type="dcterms:W3CDTF">2012-07-07T19:39:30Z</dcterms:created>
  <dcterms:modified xsi:type="dcterms:W3CDTF">2017-05-31T07:05:39Z</dcterms:modified>
</cp:coreProperties>
</file>