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96"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1F11AE9-2366-4F83-AA15-83F94D7377DB}" type="datetimeFigureOut">
              <a:rPr lang="en-GB" smtClean="0"/>
              <a:pPr/>
              <a:t>03/06/2017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FCA9B7-8770-4B39-878C-9AA11A69B0FA}" type="slidenum">
              <a:rPr lang="en-GB" smtClean="0"/>
              <a:pPr/>
              <a:t>‹#›</a:t>
            </a:fld>
            <a:endParaRPr lang="en-GB"/>
          </a:p>
        </p:txBody>
      </p:sp>
    </p:spTree>
    <p:extLst>
      <p:ext uri="{BB962C8B-B14F-4D97-AF65-F5344CB8AC3E}">
        <p14:creationId xmlns:p14="http://schemas.microsoft.com/office/powerpoint/2010/main" val="496627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F11AE9-2366-4F83-AA15-83F94D7377DB}" type="datetimeFigureOut">
              <a:rPr lang="en-GB" smtClean="0"/>
              <a:pPr/>
              <a:t>03/06/2017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FCA9B7-8770-4B39-878C-9AA11A69B0FA}" type="slidenum">
              <a:rPr lang="en-GB" smtClean="0"/>
              <a:pPr/>
              <a:t>‹#›</a:t>
            </a:fld>
            <a:endParaRPr lang="en-GB"/>
          </a:p>
        </p:txBody>
      </p:sp>
    </p:spTree>
    <p:extLst>
      <p:ext uri="{BB962C8B-B14F-4D97-AF65-F5344CB8AC3E}">
        <p14:creationId xmlns:p14="http://schemas.microsoft.com/office/powerpoint/2010/main" val="2457611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F11AE9-2366-4F83-AA15-83F94D7377DB}" type="datetimeFigureOut">
              <a:rPr lang="en-GB" smtClean="0"/>
              <a:pPr/>
              <a:t>03/06/2017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FCA9B7-8770-4B39-878C-9AA11A69B0FA}" type="slidenum">
              <a:rPr lang="en-GB" smtClean="0"/>
              <a:pPr/>
              <a:t>‹#›</a:t>
            </a:fld>
            <a:endParaRPr lang="en-GB"/>
          </a:p>
        </p:txBody>
      </p:sp>
    </p:spTree>
    <p:extLst>
      <p:ext uri="{BB962C8B-B14F-4D97-AF65-F5344CB8AC3E}">
        <p14:creationId xmlns:p14="http://schemas.microsoft.com/office/powerpoint/2010/main" val="673921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F11AE9-2366-4F83-AA15-83F94D7377DB}" type="datetimeFigureOut">
              <a:rPr lang="en-GB" smtClean="0"/>
              <a:pPr/>
              <a:t>03/06/2017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FCA9B7-8770-4B39-878C-9AA11A69B0FA}" type="slidenum">
              <a:rPr lang="en-GB" smtClean="0"/>
              <a:pPr/>
              <a:t>‹#›</a:t>
            </a:fld>
            <a:endParaRPr lang="en-GB"/>
          </a:p>
        </p:txBody>
      </p:sp>
    </p:spTree>
    <p:extLst>
      <p:ext uri="{BB962C8B-B14F-4D97-AF65-F5344CB8AC3E}">
        <p14:creationId xmlns:p14="http://schemas.microsoft.com/office/powerpoint/2010/main" val="806602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F11AE9-2366-4F83-AA15-83F94D7377DB}" type="datetimeFigureOut">
              <a:rPr lang="en-GB" smtClean="0"/>
              <a:pPr/>
              <a:t>03/06/2017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FCA9B7-8770-4B39-878C-9AA11A69B0FA}" type="slidenum">
              <a:rPr lang="en-GB" smtClean="0"/>
              <a:pPr/>
              <a:t>‹#›</a:t>
            </a:fld>
            <a:endParaRPr lang="en-GB"/>
          </a:p>
        </p:txBody>
      </p:sp>
    </p:spTree>
    <p:extLst>
      <p:ext uri="{BB962C8B-B14F-4D97-AF65-F5344CB8AC3E}">
        <p14:creationId xmlns:p14="http://schemas.microsoft.com/office/powerpoint/2010/main" val="53425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1F11AE9-2366-4F83-AA15-83F94D7377DB}" type="datetimeFigureOut">
              <a:rPr lang="en-GB" smtClean="0"/>
              <a:pPr/>
              <a:t>03/06/2017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FCA9B7-8770-4B39-878C-9AA11A69B0FA}" type="slidenum">
              <a:rPr lang="en-GB" smtClean="0"/>
              <a:pPr/>
              <a:t>‹#›</a:t>
            </a:fld>
            <a:endParaRPr lang="en-GB"/>
          </a:p>
        </p:txBody>
      </p:sp>
    </p:spTree>
    <p:extLst>
      <p:ext uri="{BB962C8B-B14F-4D97-AF65-F5344CB8AC3E}">
        <p14:creationId xmlns:p14="http://schemas.microsoft.com/office/powerpoint/2010/main" val="3297377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1F11AE9-2366-4F83-AA15-83F94D7377DB}" type="datetimeFigureOut">
              <a:rPr lang="en-GB" smtClean="0"/>
              <a:pPr/>
              <a:t>03/06/2017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FCA9B7-8770-4B39-878C-9AA11A69B0FA}" type="slidenum">
              <a:rPr lang="en-GB" smtClean="0"/>
              <a:pPr/>
              <a:t>‹#›</a:t>
            </a:fld>
            <a:endParaRPr lang="en-GB"/>
          </a:p>
        </p:txBody>
      </p:sp>
    </p:spTree>
    <p:extLst>
      <p:ext uri="{BB962C8B-B14F-4D97-AF65-F5344CB8AC3E}">
        <p14:creationId xmlns:p14="http://schemas.microsoft.com/office/powerpoint/2010/main" val="3719112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1F11AE9-2366-4F83-AA15-83F94D7377DB}" type="datetimeFigureOut">
              <a:rPr lang="en-GB" smtClean="0"/>
              <a:pPr/>
              <a:t>03/06/2017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FCA9B7-8770-4B39-878C-9AA11A69B0FA}" type="slidenum">
              <a:rPr lang="en-GB" smtClean="0"/>
              <a:pPr/>
              <a:t>‹#›</a:t>
            </a:fld>
            <a:endParaRPr lang="en-GB"/>
          </a:p>
        </p:txBody>
      </p:sp>
    </p:spTree>
    <p:extLst>
      <p:ext uri="{BB962C8B-B14F-4D97-AF65-F5344CB8AC3E}">
        <p14:creationId xmlns:p14="http://schemas.microsoft.com/office/powerpoint/2010/main" val="1578276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F11AE9-2366-4F83-AA15-83F94D7377DB}" type="datetimeFigureOut">
              <a:rPr lang="en-GB" smtClean="0"/>
              <a:pPr/>
              <a:t>03/06/2017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FCA9B7-8770-4B39-878C-9AA11A69B0FA}" type="slidenum">
              <a:rPr lang="en-GB" smtClean="0"/>
              <a:pPr/>
              <a:t>‹#›</a:t>
            </a:fld>
            <a:endParaRPr lang="en-GB"/>
          </a:p>
        </p:txBody>
      </p:sp>
    </p:spTree>
    <p:extLst>
      <p:ext uri="{BB962C8B-B14F-4D97-AF65-F5344CB8AC3E}">
        <p14:creationId xmlns:p14="http://schemas.microsoft.com/office/powerpoint/2010/main" val="305755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11AE9-2366-4F83-AA15-83F94D7377DB}" type="datetimeFigureOut">
              <a:rPr lang="en-GB" smtClean="0"/>
              <a:pPr/>
              <a:t>03/06/2017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FCA9B7-8770-4B39-878C-9AA11A69B0FA}" type="slidenum">
              <a:rPr lang="en-GB" smtClean="0"/>
              <a:pPr/>
              <a:t>‹#›</a:t>
            </a:fld>
            <a:endParaRPr lang="en-GB"/>
          </a:p>
        </p:txBody>
      </p:sp>
    </p:spTree>
    <p:extLst>
      <p:ext uri="{BB962C8B-B14F-4D97-AF65-F5344CB8AC3E}">
        <p14:creationId xmlns:p14="http://schemas.microsoft.com/office/powerpoint/2010/main" val="263549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11AE9-2366-4F83-AA15-83F94D7377DB}" type="datetimeFigureOut">
              <a:rPr lang="en-GB" smtClean="0"/>
              <a:pPr/>
              <a:t>03/06/2017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FCA9B7-8770-4B39-878C-9AA11A69B0FA}" type="slidenum">
              <a:rPr lang="en-GB" smtClean="0"/>
              <a:pPr/>
              <a:t>‹#›</a:t>
            </a:fld>
            <a:endParaRPr lang="en-GB"/>
          </a:p>
        </p:txBody>
      </p:sp>
    </p:spTree>
    <p:extLst>
      <p:ext uri="{BB962C8B-B14F-4D97-AF65-F5344CB8AC3E}">
        <p14:creationId xmlns:p14="http://schemas.microsoft.com/office/powerpoint/2010/main" val="638012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F11AE9-2366-4F83-AA15-83F94D7377DB}" type="datetimeFigureOut">
              <a:rPr lang="en-GB" smtClean="0"/>
              <a:pPr/>
              <a:t>03/06/2017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CA9B7-8770-4B39-878C-9AA11A69B0FA}" type="slidenum">
              <a:rPr lang="en-GB" smtClean="0"/>
              <a:pPr/>
              <a:t>‹#›</a:t>
            </a:fld>
            <a:endParaRPr lang="en-GB"/>
          </a:p>
        </p:txBody>
      </p:sp>
    </p:spTree>
    <p:extLst>
      <p:ext uri="{BB962C8B-B14F-4D97-AF65-F5344CB8AC3E}">
        <p14:creationId xmlns:p14="http://schemas.microsoft.com/office/powerpoint/2010/main" val="869330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704" y="2132856"/>
            <a:ext cx="5328592" cy="1754326"/>
          </a:xfrm>
          <a:prstGeom prst="rect">
            <a:avLst/>
          </a:prstGeom>
        </p:spPr>
        <p:txBody>
          <a:bodyPr wrap="square">
            <a:spAutoFit/>
          </a:bodyPr>
          <a:lstStyle/>
          <a:p>
            <a:pPr algn="ctr"/>
            <a:r>
              <a:rPr lang="en-GB" sz="3600" b="1" dirty="0">
                <a:solidFill>
                  <a:srgbClr val="FF0000"/>
                </a:solidFill>
                <a:latin typeface="Arial Black" panose="020B0A04020102020204" pitchFamily="34" charset="0"/>
                <a:ea typeface="Calibri"/>
                <a:cs typeface="Arial" pitchFamily="34" charset="0"/>
              </a:rPr>
              <a:t>Driving Mechanism </a:t>
            </a:r>
            <a:endParaRPr lang="en-GB" sz="3600" b="1" dirty="0" smtClean="0">
              <a:solidFill>
                <a:srgbClr val="FF0000"/>
              </a:solidFill>
              <a:latin typeface="Arial Black" panose="020B0A04020102020204" pitchFamily="34" charset="0"/>
              <a:ea typeface="Calibri"/>
              <a:cs typeface="Arial" pitchFamily="34" charset="0"/>
            </a:endParaRPr>
          </a:p>
          <a:p>
            <a:pPr algn="ctr"/>
            <a:r>
              <a:rPr lang="en-GB" sz="3600" b="1" dirty="0" smtClean="0">
                <a:solidFill>
                  <a:srgbClr val="FF0000"/>
                </a:solidFill>
                <a:latin typeface="Arial Black" panose="020B0A04020102020204" pitchFamily="34" charset="0"/>
                <a:ea typeface="Calibri"/>
                <a:cs typeface="Arial" pitchFamily="34" charset="0"/>
              </a:rPr>
              <a:t>For </a:t>
            </a:r>
          </a:p>
          <a:p>
            <a:pPr algn="ctr"/>
            <a:r>
              <a:rPr lang="en-GB" sz="3600" b="1" dirty="0" smtClean="0">
                <a:solidFill>
                  <a:srgbClr val="FF0000"/>
                </a:solidFill>
                <a:latin typeface="Arial Black" panose="020B0A04020102020204" pitchFamily="34" charset="0"/>
                <a:ea typeface="Calibri"/>
                <a:cs typeface="Arial" pitchFamily="34" charset="0"/>
              </a:rPr>
              <a:t>Plate </a:t>
            </a:r>
            <a:r>
              <a:rPr lang="en-GB" sz="3600" b="1" dirty="0">
                <a:solidFill>
                  <a:srgbClr val="FF0000"/>
                </a:solidFill>
                <a:latin typeface="Arial Black" panose="020B0A04020102020204" pitchFamily="34" charset="0"/>
                <a:ea typeface="Calibri"/>
                <a:cs typeface="Arial" pitchFamily="34" charset="0"/>
              </a:rPr>
              <a:t>Tectonics</a:t>
            </a:r>
            <a:endParaRPr lang="en-GB" sz="2400" dirty="0">
              <a:latin typeface="Arial Black" panose="020B0A04020102020204" pitchFamily="34" charset="0"/>
            </a:endParaRPr>
          </a:p>
        </p:txBody>
      </p:sp>
    </p:spTree>
    <p:extLst>
      <p:ext uri="{BB962C8B-B14F-4D97-AF65-F5344CB8AC3E}">
        <p14:creationId xmlns:p14="http://schemas.microsoft.com/office/powerpoint/2010/main" val="443708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Bishal Nath Upreti\Pictures\My Scans\scan0058.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r="48995" b="18055"/>
          <a:stretch/>
        </p:blipFill>
        <p:spPr bwMode="auto">
          <a:xfrm>
            <a:off x="755576" y="332656"/>
            <a:ext cx="7416824" cy="53567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23628" y="5689376"/>
            <a:ext cx="7092788" cy="646331"/>
          </a:xfrm>
          <a:prstGeom prst="rect">
            <a:avLst/>
          </a:prstGeom>
          <a:noFill/>
        </p:spPr>
        <p:txBody>
          <a:bodyPr wrap="square" rtlCol="0">
            <a:spAutoFit/>
          </a:bodyPr>
          <a:lstStyle/>
          <a:p>
            <a:r>
              <a:rPr lang="en-US" b="1" dirty="0" smtClean="0"/>
              <a:t>Fig. 17.21. Two suggested models of plate tectonics show how flow of he mantle might be related to plate movements </a:t>
            </a:r>
            <a:endParaRPr lang="en-GB" b="1" dirty="0"/>
          </a:p>
        </p:txBody>
      </p:sp>
    </p:spTree>
    <p:extLst>
      <p:ext uri="{BB962C8B-B14F-4D97-AF65-F5344CB8AC3E}">
        <p14:creationId xmlns:p14="http://schemas.microsoft.com/office/powerpoint/2010/main" val="276054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988840"/>
            <a:ext cx="7704856" cy="3108543"/>
          </a:xfrm>
          <a:prstGeom prst="rect">
            <a:avLst/>
          </a:prstGeom>
        </p:spPr>
        <p:txBody>
          <a:bodyPr wrap="square">
            <a:spAutoFit/>
          </a:bodyPr>
          <a:lstStyle/>
          <a:p>
            <a:pPr lvl="0" algn="just"/>
            <a:r>
              <a:rPr lang="en-GB" sz="2800" b="1" dirty="0" smtClean="0">
                <a:latin typeface="Arial" pitchFamily="34" charset="0"/>
                <a:ea typeface="Calibri"/>
                <a:cs typeface="Arial" pitchFamily="34" charset="0"/>
              </a:rPr>
              <a:t>At </a:t>
            </a:r>
            <a:r>
              <a:rPr lang="en-GB" sz="2800" b="1" dirty="0">
                <a:latin typeface="Arial" pitchFamily="34" charset="0"/>
                <a:ea typeface="Calibri"/>
                <a:cs typeface="Arial" pitchFamily="34" charset="0"/>
              </a:rPr>
              <a:t>first glance, this hypothesis looked pretty good, but on closer examination, it failed. </a:t>
            </a:r>
          </a:p>
          <a:p>
            <a:pPr lvl="0" algn="just"/>
            <a:endParaRPr lang="en-GB" sz="2800" b="1" dirty="0">
              <a:latin typeface="Arial" pitchFamily="34" charset="0"/>
              <a:ea typeface="Calibri"/>
              <a:cs typeface="Arial" pitchFamily="34" charset="0"/>
            </a:endParaRPr>
          </a:p>
          <a:p>
            <a:pPr lvl="0" algn="just"/>
            <a:r>
              <a:rPr lang="en-GB" sz="2800" b="1" dirty="0">
                <a:latin typeface="Arial" pitchFamily="34" charset="0"/>
                <a:ea typeface="Calibri"/>
                <a:cs typeface="Arial" pitchFamily="34" charset="0"/>
              </a:rPr>
              <a:t>Among other reasons, it is impossible to draw a global arrangement of convection cells that can explain the complex geometry of plate boundaries on Earth. </a:t>
            </a:r>
          </a:p>
        </p:txBody>
      </p:sp>
      <p:sp>
        <p:nvSpPr>
          <p:cNvPr id="3" name="Rectangle 2"/>
          <p:cNvSpPr/>
          <p:nvPr/>
        </p:nvSpPr>
        <p:spPr>
          <a:xfrm>
            <a:off x="2771800" y="1196752"/>
            <a:ext cx="3201517" cy="523220"/>
          </a:xfrm>
          <a:prstGeom prst="rect">
            <a:avLst/>
          </a:prstGeom>
        </p:spPr>
        <p:txBody>
          <a:bodyPr wrap="none">
            <a:spAutoFit/>
          </a:bodyPr>
          <a:lstStyle/>
          <a:p>
            <a:pPr lvl="0" algn="just"/>
            <a:r>
              <a:rPr lang="en-GB" sz="2800" b="1" dirty="0">
                <a:solidFill>
                  <a:srgbClr val="FF0000"/>
                </a:solidFill>
                <a:latin typeface="Arial" pitchFamily="34" charset="0"/>
                <a:ea typeface="Calibri"/>
                <a:cs typeface="Arial" pitchFamily="34" charset="0"/>
              </a:rPr>
              <a:t>The New </a:t>
            </a:r>
            <a:r>
              <a:rPr lang="en-GB" sz="2800" b="1" dirty="0" smtClean="0">
                <a:solidFill>
                  <a:srgbClr val="FF0000"/>
                </a:solidFill>
                <a:latin typeface="Arial" pitchFamily="34" charset="0"/>
                <a:ea typeface="Calibri"/>
                <a:cs typeface="Arial" pitchFamily="34" charset="0"/>
              </a:rPr>
              <a:t>Concept</a:t>
            </a:r>
            <a:endParaRPr lang="en-GB" sz="2800" b="1" dirty="0">
              <a:solidFill>
                <a:srgbClr val="FF0000"/>
              </a:solidFill>
              <a:latin typeface="Arial" pitchFamily="34" charset="0"/>
              <a:ea typeface="Calibri"/>
              <a:cs typeface="Arial" pitchFamily="34" charset="0"/>
            </a:endParaRPr>
          </a:p>
        </p:txBody>
      </p:sp>
    </p:spTree>
    <p:extLst>
      <p:ext uri="{BB962C8B-B14F-4D97-AF65-F5344CB8AC3E}">
        <p14:creationId xmlns:p14="http://schemas.microsoft.com/office/powerpoint/2010/main" val="2785607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908720"/>
            <a:ext cx="7848872" cy="4401205"/>
          </a:xfrm>
          <a:prstGeom prst="rect">
            <a:avLst/>
          </a:prstGeom>
        </p:spPr>
        <p:txBody>
          <a:bodyPr wrap="square">
            <a:spAutoFit/>
          </a:bodyPr>
          <a:lstStyle/>
          <a:p>
            <a:pPr algn="just">
              <a:spcAft>
                <a:spcPts val="0"/>
              </a:spcAft>
            </a:pPr>
            <a:r>
              <a:rPr lang="en-GB" sz="2800" b="1" dirty="0">
                <a:latin typeface="Arial" pitchFamily="34" charset="0"/>
                <a:ea typeface="Calibri"/>
                <a:cs typeface="Arial" pitchFamily="34" charset="0"/>
              </a:rPr>
              <a:t>Gradually, </a:t>
            </a:r>
            <a:r>
              <a:rPr lang="en-GB" sz="2800" b="1" dirty="0" smtClean="0">
                <a:latin typeface="Arial" pitchFamily="34" charset="0"/>
                <a:ea typeface="Calibri"/>
                <a:cs typeface="Arial" pitchFamily="34" charset="0"/>
              </a:rPr>
              <a:t>geoscientists </a:t>
            </a:r>
            <a:r>
              <a:rPr lang="en-GB" sz="2800" b="1" dirty="0">
                <a:latin typeface="Arial" pitchFamily="34" charset="0"/>
                <a:ea typeface="Calibri"/>
                <a:cs typeface="Arial" pitchFamily="34" charset="0"/>
              </a:rPr>
              <a:t>came to the conclusion that convective flow within the asthenosphere does occur, but does not directly drive plate motion. </a:t>
            </a:r>
            <a:endParaRPr lang="en-GB" sz="2800" b="1" dirty="0" smtClean="0">
              <a:latin typeface="Arial" pitchFamily="34" charset="0"/>
              <a:ea typeface="Calibri"/>
              <a:cs typeface="Arial" pitchFamily="34" charset="0"/>
            </a:endParaRPr>
          </a:p>
          <a:p>
            <a:pPr algn="just">
              <a:spcAft>
                <a:spcPts val="0"/>
              </a:spcAft>
            </a:pPr>
            <a:endParaRPr lang="en-GB" sz="2800" b="1" dirty="0">
              <a:latin typeface="Arial" pitchFamily="34" charset="0"/>
              <a:ea typeface="Calibri"/>
              <a:cs typeface="Arial" pitchFamily="34" charset="0"/>
            </a:endParaRPr>
          </a:p>
          <a:p>
            <a:pPr algn="just">
              <a:spcAft>
                <a:spcPts val="0"/>
              </a:spcAft>
            </a:pPr>
            <a:r>
              <a:rPr lang="en-GB" sz="2800" b="1" dirty="0" smtClean="0">
                <a:latin typeface="Arial" pitchFamily="34" charset="0"/>
                <a:ea typeface="Calibri"/>
                <a:cs typeface="Arial" pitchFamily="34" charset="0"/>
              </a:rPr>
              <a:t>In </a:t>
            </a:r>
            <a:r>
              <a:rPr lang="en-GB" sz="2800" b="1" dirty="0">
                <a:latin typeface="Arial" pitchFamily="34" charset="0"/>
                <a:ea typeface="Calibri"/>
                <a:cs typeface="Arial" pitchFamily="34" charset="0"/>
              </a:rPr>
              <a:t>other words, hot asthenosphere does rise in some places and sink in others because of temperature contrasts, but the specific directions of this flow do not necessarily coincide with the directions of plate motion</a:t>
            </a:r>
            <a:r>
              <a:rPr lang="en-GB" sz="2800" b="1" dirty="0">
                <a:solidFill>
                  <a:srgbClr val="0070C0"/>
                </a:solidFill>
                <a:latin typeface="Arial" pitchFamily="34" charset="0"/>
                <a:ea typeface="Calibri"/>
                <a:cs typeface="Arial" pitchFamily="34" charset="0"/>
              </a:rPr>
              <a:t>. </a:t>
            </a:r>
          </a:p>
        </p:txBody>
      </p:sp>
    </p:spTree>
    <p:extLst>
      <p:ext uri="{BB962C8B-B14F-4D97-AF65-F5344CB8AC3E}">
        <p14:creationId xmlns:p14="http://schemas.microsoft.com/office/powerpoint/2010/main" val="2365249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412776"/>
            <a:ext cx="7416824" cy="4401205"/>
          </a:xfrm>
          <a:prstGeom prst="rect">
            <a:avLst/>
          </a:prstGeom>
        </p:spPr>
        <p:txBody>
          <a:bodyPr wrap="square">
            <a:spAutoFit/>
          </a:bodyPr>
          <a:lstStyle/>
          <a:p>
            <a:pPr marL="90170" algn="just"/>
            <a:r>
              <a:rPr lang="en-GB" sz="2800" b="1" dirty="0">
                <a:solidFill>
                  <a:srgbClr val="000000"/>
                </a:solidFill>
                <a:latin typeface="Arial" pitchFamily="34" charset="0"/>
                <a:ea typeface="Calibri"/>
                <a:cs typeface="Arial" pitchFamily="34" charset="0"/>
              </a:rPr>
              <a:t>Another model of convection theory considers the plates themselves to be active participants in the convection process </a:t>
            </a:r>
            <a:r>
              <a:rPr lang="en-GB" sz="2800" b="1" dirty="0">
                <a:solidFill>
                  <a:srgbClr val="FF0000"/>
                </a:solidFill>
                <a:latin typeface="Arial" pitchFamily="34" charset="0"/>
                <a:ea typeface="Calibri"/>
                <a:cs typeface="Arial" pitchFamily="34" charset="0"/>
              </a:rPr>
              <a:t>(</a:t>
            </a:r>
            <a:r>
              <a:rPr lang="en-GB" sz="2800" b="1" dirty="0" smtClean="0">
                <a:solidFill>
                  <a:srgbClr val="FF0000"/>
                </a:solidFill>
                <a:latin typeface="Arial" pitchFamily="34" charset="0"/>
                <a:ea typeface="Calibri"/>
                <a:cs typeface="Arial" pitchFamily="34" charset="0"/>
              </a:rPr>
              <a:t>Fig. 17.21B), </a:t>
            </a:r>
            <a:r>
              <a:rPr lang="en-GB" sz="2800" b="1" dirty="0">
                <a:solidFill>
                  <a:srgbClr val="000000"/>
                </a:solidFill>
                <a:latin typeface="Arial" pitchFamily="34" charset="0"/>
                <a:ea typeface="Calibri"/>
                <a:cs typeface="Arial" pitchFamily="34" charset="0"/>
              </a:rPr>
              <a:t>not passive passengers on a churning mantle. </a:t>
            </a:r>
            <a:endParaRPr lang="en-GB" sz="2800" b="1" dirty="0" smtClean="0">
              <a:solidFill>
                <a:srgbClr val="000000"/>
              </a:solidFill>
              <a:latin typeface="Arial" pitchFamily="34" charset="0"/>
              <a:ea typeface="Calibri"/>
              <a:cs typeface="Arial" pitchFamily="34" charset="0"/>
            </a:endParaRPr>
          </a:p>
          <a:p>
            <a:pPr marL="90170" algn="just"/>
            <a:endParaRPr lang="en-GB" sz="2800" b="1" dirty="0" smtClean="0">
              <a:solidFill>
                <a:srgbClr val="000000"/>
              </a:solidFill>
              <a:latin typeface="Arial" pitchFamily="34" charset="0"/>
              <a:ea typeface="Calibri"/>
              <a:cs typeface="Arial" pitchFamily="34" charset="0"/>
            </a:endParaRPr>
          </a:p>
          <a:p>
            <a:pPr marL="90170" algn="just"/>
            <a:r>
              <a:rPr lang="en-GB" sz="2800" b="1" dirty="0" smtClean="0">
                <a:solidFill>
                  <a:srgbClr val="000000"/>
                </a:solidFill>
                <a:latin typeface="Arial" pitchFamily="34" charset="0"/>
                <a:ea typeface="Calibri"/>
                <a:cs typeface="Arial" pitchFamily="34" charset="0"/>
              </a:rPr>
              <a:t>In </a:t>
            </a:r>
            <a:r>
              <a:rPr lang="en-GB" sz="2800" b="1" dirty="0">
                <a:solidFill>
                  <a:srgbClr val="000000"/>
                </a:solidFill>
                <a:latin typeface="Arial" pitchFamily="34" charset="0"/>
                <a:ea typeface="Calibri"/>
                <a:cs typeface="Arial" pitchFamily="34" charset="0"/>
              </a:rPr>
              <a:t>this </a:t>
            </a:r>
            <a:r>
              <a:rPr lang="en-GB" sz="2800" b="1" dirty="0">
                <a:latin typeface="Arial" pitchFamily="34" charset="0"/>
                <a:ea typeface="Calibri"/>
                <a:cs typeface="Arial" pitchFamily="34" charset="0"/>
              </a:rPr>
              <a:t>model, the lithosphere is the cold upper layer of the convection cell. Because of its greater density, the lithosphere eventually sinks. </a:t>
            </a:r>
          </a:p>
        </p:txBody>
      </p:sp>
      <p:sp>
        <p:nvSpPr>
          <p:cNvPr id="3" name="TextBox 2"/>
          <p:cNvSpPr txBox="1"/>
          <p:nvPr/>
        </p:nvSpPr>
        <p:spPr>
          <a:xfrm>
            <a:off x="1115616" y="620688"/>
            <a:ext cx="4104456" cy="584775"/>
          </a:xfrm>
          <a:prstGeom prst="rect">
            <a:avLst/>
          </a:prstGeom>
          <a:noFill/>
        </p:spPr>
        <p:txBody>
          <a:bodyPr wrap="square" rtlCol="0">
            <a:spAutoFit/>
          </a:bodyPr>
          <a:lstStyle/>
          <a:p>
            <a:r>
              <a:rPr lang="en-GB" sz="3200" b="1" dirty="0" smtClean="0">
                <a:solidFill>
                  <a:srgbClr val="FF0000"/>
                </a:solidFill>
              </a:rPr>
              <a:t>The Active lithosphere</a:t>
            </a:r>
            <a:endParaRPr lang="en-US" sz="3200" b="1" dirty="0">
              <a:solidFill>
                <a:srgbClr val="FF0000"/>
              </a:solidFill>
            </a:endParaRPr>
          </a:p>
        </p:txBody>
      </p:sp>
    </p:spTree>
    <p:extLst>
      <p:ext uri="{BB962C8B-B14F-4D97-AF65-F5344CB8AC3E}">
        <p14:creationId xmlns:p14="http://schemas.microsoft.com/office/powerpoint/2010/main" val="2202990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Bishal Nath Upreti\Pictures\My Scans\scan0058.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50000" t="6740" b="10781"/>
          <a:stretch/>
        </p:blipFill>
        <p:spPr bwMode="auto">
          <a:xfrm>
            <a:off x="611560" y="188640"/>
            <a:ext cx="7416824" cy="54999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89754" y="5688630"/>
            <a:ext cx="7128792" cy="646331"/>
          </a:xfrm>
          <a:prstGeom prst="rect">
            <a:avLst/>
          </a:prstGeom>
          <a:noFill/>
        </p:spPr>
        <p:txBody>
          <a:bodyPr wrap="square" rtlCol="0">
            <a:spAutoFit/>
          </a:bodyPr>
          <a:lstStyle/>
          <a:p>
            <a:r>
              <a:rPr lang="en-US" b="1" dirty="0" smtClean="0"/>
              <a:t>Fig. 17.21. Two suggested models of plate tectonics show how flow of he mantle might be related to plate movements </a:t>
            </a:r>
            <a:endParaRPr lang="en-GB" b="1" dirty="0"/>
          </a:p>
        </p:txBody>
      </p:sp>
    </p:spTree>
    <p:extLst>
      <p:ext uri="{BB962C8B-B14F-4D97-AF65-F5344CB8AC3E}">
        <p14:creationId xmlns:p14="http://schemas.microsoft.com/office/powerpoint/2010/main" val="3864883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Bishal Nath Upreti\Pictures\My Scans\scan0058.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23528" y="1052736"/>
            <a:ext cx="8489474"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563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484784"/>
            <a:ext cx="7632848" cy="3539430"/>
          </a:xfrm>
          <a:prstGeom prst="rect">
            <a:avLst/>
          </a:prstGeom>
        </p:spPr>
        <p:txBody>
          <a:bodyPr wrap="square">
            <a:spAutoFit/>
          </a:bodyPr>
          <a:lstStyle/>
          <a:p>
            <a:pPr marL="90170" lvl="0" algn="just"/>
            <a:r>
              <a:rPr lang="en-GB" sz="2800" b="1" dirty="0">
                <a:latin typeface="Arial" pitchFamily="34" charset="0"/>
                <a:ea typeface="Calibri"/>
                <a:cs typeface="Arial" pitchFamily="34" charset="0"/>
              </a:rPr>
              <a:t>Subduction occurs not because the plate is pulled down by the descending mantle, but simply because the plate becomes denser than the underlying asthenosphere. </a:t>
            </a:r>
            <a:endParaRPr lang="en-GB" sz="2800" b="1" dirty="0" smtClean="0">
              <a:latin typeface="Arial" pitchFamily="34" charset="0"/>
              <a:ea typeface="Calibri"/>
              <a:cs typeface="Arial" pitchFamily="34" charset="0"/>
            </a:endParaRPr>
          </a:p>
          <a:p>
            <a:pPr marL="90170" lvl="0" algn="just"/>
            <a:endParaRPr lang="en-GB" sz="2000" b="1" dirty="0">
              <a:latin typeface="Arial" pitchFamily="34" charset="0"/>
              <a:ea typeface="Calibri"/>
              <a:cs typeface="Arial" pitchFamily="34" charset="0"/>
            </a:endParaRPr>
          </a:p>
          <a:p>
            <a:pPr marL="90170" lvl="0" algn="just"/>
            <a:r>
              <a:rPr lang="en-GB" sz="2800" b="1" dirty="0" smtClean="0">
                <a:latin typeface="Arial" pitchFamily="34" charset="0"/>
                <a:ea typeface="Calibri"/>
                <a:cs typeface="Arial" pitchFamily="34" charset="0"/>
              </a:rPr>
              <a:t>Thus</a:t>
            </a:r>
            <a:r>
              <a:rPr lang="en-GB" sz="2800" b="1" dirty="0">
                <a:latin typeface="Arial" pitchFamily="34" charset="0"/>
                <a:ea typeface="Calibri"/>
                <a:cs typeface="Arial" pitchFamily="34" charset="0"/>
              </a:rPr>
              <a:t>, the plate may be moved by forces that are largely independent of the motion of the mantle beneath the plate. </a:t>
            </a:r>
          </a:p>
        </p:txBody>
      </p:sp>
    </p:spTree>
    <p:extLst>
      <p:ext uri="{BB962C8B-B14F-4D97-AF65-F5344CB8AC3E}">
        <p14:creationId xmlns:p14="http://schemas.microsoft.com/office/powerpoint/2010/main" val="810149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628800"/>
            <a:ext cx="7560840" cy="3108543"/>
          </a:xfrm>
          <a:prstGeom prst="rect">
            <a:avLst/>
          </a:prstGeom>
        </p:spPr>
        <p:txBody>
          <a:bodyPr wrap="square">
            <a:spAutoFit/>
          </a:bodyPr>
          <a:lstStyle/>
          <a:p>
            <a:pPr lvl="0" algn="just"/>
            <a:r>
              <a:rPr lang="en-GB" sz="2800" b="1" dirty="0">
                <a:solidFill>
                  <a:srgbClr val="000000"/>
                </a:solidFill>
                <a:latin typeface="Arial" pitchFamily="34" charset="0"/>
                <a:ea typeface="Calibri"/>
                <a:cs typeface="Arial" pitchFamily="34" charset="0"/>
              </a:rPr>
              <a:t>Today, geoscientists </a:t>
            </a:r>
            <a:r>
              <a:rPr lang="en-GB" sz="2800" b="1" dirty="0" err="1">
                <a:solidFill>
                  <a:srgbClr val="000000"/>
                </a:solidFill>
                <a:latin typeface="Arial" pitchFamily="34" charset="0"/>
                <a:ea typeface="Calibri"/>
                <a:cs typeface="Arial" pitchFamily="34" charset="0"/>
              </a:rPr>
              <a:t>favor</a:t>
            </a:r>
            <a:r>
              <a:rPr lang="en-GB" sz="2800" b="1" dirty="0">
                <a:solidFill>
                  <a:srgbClr val="000000"/>
                </a:solidFill>
                <a:latin typeface="Arial" pitchFamily="34" charset="0"/>
                <a:ea typeface="Calibri"/>
                <a:cs typeface="Arial" pitchFamily="34" charset="0"/>
              </a:rPr>
              <a:t> the hypothesis that two </a:t>
            </a:r>
            <a:r>
              <a:rPr lang="en-GB" sz="2800" b="1" dirty="0" smtClean="0">
                <a:solidFill>
                  <a:srgbClr val="000000"/>
                </a:solidFill>
                <a:latin typeface="Arial" pitchFamily="34" charset="0"/>
                <a:ea typeface="Calibri"/>
                <a:cs typeface="Arial" pitchFamily="34" charset="0"/>
              </a:rPr>
              <a:t>forces:</a:t>
            </a:r>
          </a:p>
          <a:p>
            <a:pPr lvl="0" algn="just"/>
            <a:endParaRPr lang="en-GB" sz="2800" b="1" dirty="0" smtClean="0">
              <a:solidFill>
                <a:srgbClr val="000000"/>
              </a:solidFill>
              <a:latin typeface="Arial" pitchFamily="34" charset="0"/>
              <a:ea typeface="Calibri"/>
              <a:cs typeface="Arial" pitchFamily="34" charset="0"/>
            </a:endParaRPr>
          </a:p>
          <a:p>
            <a:pPr marL="971550" lvl="1" indent="-514350" algn="just">
              <a:buFont typeface="+mj-lt"/>
              <a:buAutoNum type="arabicPeriod"/>
            </a:pPr>
            <a:r>
              <a:rPr lang="en-GB" sz="2800" b="1" dirty="0">
                <a:solidFill>
                  <a:srgbClr val="FF0000"/>
                </a:solidFill>
                <a:latin typeface="Arial" pitchFamily="34" charset="0"/>
                <a:ea typeface="Calibri"/>
                <a:cs typeface="Arial" pitchFamily="34" charset="0"/>
              </a:rPr>
              <a:t>R</a:t>
            </a:r>
            <a:r>
              <a:rPr lang="en-GB" sz="2800" b="1" dirty="0" smtClean="0">
                <a:solidFill>
                  <a:srgbClr val="FF0000"/>
                </a:solidFill>
                <a:latin typeface="Arial" pitchFamily="34" charset="0"/>
                <a:ea typeface="Calibri"/>
                <a:cs typeface="Arial" pitchFamily="34" charset="0"/>
              </a:rPr>
              <a:t>idge- </a:t>
            </a:r>
            <a:r>
              <a:rPr lang="en-GB" sz="2800" b="1" dirty="0">
                <a:solidFill>
                  <a:srgbClr val="FF0000"/>
                </a:solidFill>
                <a:latin typeface="Arial" pitchFamily="34" charset="0"/>
                <a:ea typeface="Calibri"/>
                <a:cs typeface="Arial" pitchFamily="34" charset="0"/>
              </a:rPr>
              <a:t>push force and </a:t>
            </a:r>
            <a:endParaRPr lang="en-GB" sz="2800" b="1" dirty="0" smtClean="0">
              <a:solidFill>
                <a:srgbClr val="FF0000"/>
              </a:solidFill>
              <a:latin typeface="Arial" pitchFamily="34" charset="0"/>
              <a:ea typeface="Calibri"/>
              <a:cs typeface="Arial" pitchFamily="34" charset="0"/>
            </a:endParaRPr>
          </a:p>
          <a:p>
            <a:pPr marL="971550" lvl="1" indent="-514350" algn="just">
              <a:buFont typeface="+mj-lt"/>
              <a:buAutoNum type="arabicPeriod"/>
            </a:pPr>
            <a:r>
              <a:rPr lang="en-GB" sz="2800" b="1" dirty="0">
                <a:solidFill>
                  <a:srgbClr val="FF0000"/>
                </a:solidFill>
                <a:latin typeface="Arial" pitchFamily="34" charset="0"/>
                <a:ea typeface="Calibri"/>
                <a:cs typeface="Arial" pitchFamily="34" charset="0"/>
              </a:rPr>
              <a:t>S</a:t>
            </a:r>
            <a:r>
              <a:rPr lang="en-GB" sz="2800" b="1" dirty="0" smtClean="0">
                <a:solidFill>
                  <a:srgbClr val="FF0000"/>
                </a:solidFill>
                <a:latin typeface="Arial" pitchFamily="34" charset="0"/>
                <a:ea typeface="Calibri"/>
                <a:cs typeface="Arial" pitchFamily="34" charset="0"/>
              </a:rPr>
              <a:t>lab-pull force</a:t>
            </a:r>
          </a:p>
          <a:p>
            <a:pPr lvl="0" algn="just"/>
            <a:endParaRPr lang="en-GB" sz="2800" b="1" dirty="0">
              <a:solidFill>
                <a:srgbClr val="000000"/>
              </a:solidFill>
              <a:latin typeface="Arial" pitchFamily="34" charset="0"/>
              <a:ea typeface="Calibri"/>
              <a:cs typeface="Arial" pitchFamily="34" charset="0"/>
            </a:endParaRPr>
          </a:p>
          <a:p>
            <a:pPr lvl="0" algn="just"/>
            <a:r>
              <a:rPr lang="en-GB" sz="2800" b="1" dirty="0" smtClean="0">
                <a:solidFill>
                  <a:srgbClr val="000000"/>
                </a:solidFill>
                <a:latin typeface="Arial" pitchFamily="34" charset="0"/>
                <a:ea typeface="Calibri"/>
                <a:cs typeface="Arial" pitchFamily="34" charset="0"/>
              </a:rPr>
              <a:t>strongly </a:t>
            </a:r>
            <a:r>
              <a:rPr lang="en-GB" sz="2800" b="1" dirty="0">
                <a:solidFill>
                  <a:srgbClr val="000000"/>
                </a:solidFill>
                <a:latin typeface="Arial" pitchFamily="34" charset="0"/>
                <a:ea typeface="Calibri"/>
                <a:cs typeface="Arial" pitchFamily="34" charset="0"/>
              </a:rPr>
              <a:t>influence individual plate motion. </a:t>
            </a:r>
          </a:p>
        </p:txBody>
      </p:sp>
    </p:spTree>
    <p:extLst>
      <p:ext uri="{BB962C8B-B14F-4D97-AF65-F5344CB8AC3E}">
        <p14:creationId xmlns:p14="http://schemas.microsoft.com/office/powerpoint/2010/main" val="1859068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980728"/>
            <a:ext cx="7776864" cy="4401205"/>
          </a:xfrm>
          <a:prstGeom prst="rect">
            <a:avLst/>
          </a:prstGeom>
        </p:spPr>
        <p:txBody>
          <a:bodyPr wrap="square">
            <a:spAutoFit/>
          </a:bodyPr>
          <a:lstStyle/>
          <a:p>
            <a:pPr algn="just"/>
            <a:r>
              <a:rPr lang="en-GB" sz="2800" b="1" dirty="0">
                <a:solidFill>
                  <a:srgbClr val="FF0000"/>
                </a:solidFill>
                <a:latin typeface="Arial" pitchFamily="34" charset="0"/>
                <a:ea typeface="Calibri"/>
                <a:cs typeface="Arial" pitchFamily="34" charset="0"/>
              </a:rPr>
              <a:t>Ridge-push </a:t>
            </a:r>
            <a:r>
              <a:rPr lang="en-GB" sz="2800" b="1" dirty="0" smtClean="0">
                <a:solidFill>
                  <a:srgbClr val="FF0000"/>
                </a:solidFill>
                <a:latin typeface="Arial" pitchFamily="34" charset="0"/>
                <a:ea typeface="Calibri"/>
                <a:cs typeface="Arial" pitchFamily="34" charset="0"/>
              </a:rPr>
              <a:t>force:</a:t>
            </a:r>
          </a:p>
          <a:p>
            <a:pPr algn="just"/>
            <a:r>
              <a:rPr lang="en-GB" sz="2800" b="1" dirty="0" smtClean="0">
                <a:solidFill>
                  <a:srgbClr val="000000"/>
                </a:solidFill>
                <a:latin typeface="Arial" pitchFamily="34" charset="0"/>
                <a:ea typeface="Calibri"/>
                <a:cs typeface="Arial" pitchFamily="34" charset="0"/>
              </a:rPr>
              <a:t>It </a:t>
            </a:r>
            <a:r>
              <a:rPr lang="en-GB" sz="2800" b="1" dirty="0">
                <a:solidFill>
                  <a:srgbClr val="000000"/>
                </a:solidFill>
                <a:latin typeface="Arial" pitchFamily="34" charset="0"/>
                <a:ea typeface="Calibri"/>
                <a:cs typeface="Arial" pitchFamily="34" charset="0"/>
              </a:rPr>
              <a:t>develops because mid-ocean </a:t>
            </a:r>
            <a:r>
              <a:rPr lang="en-GB" sz="2800" b="1" dirty="0" smtClean="0">
                <a:solidFill>
                  <a:srgbClr val="000000"/>
                </a:solidFill>
                <a:latin typeface="Arial" pitchFamily="34" charset="0"/>
                <a:ea typeface="Calibri"/>
                <a:cs typeface="Arial" pitchFamily="34" charset="0"/>
              </a:rPr>
              <a:t>ridge axis </a:t>
            </a:r>
            <a:r>
              <a:rPr lang="en-GB" sz="2800" b="1" dirty="0">
                <a:solidFill>
                  <a:srgbClr val="000000"/>
                </a:solidFill>
                <a:latin typeface="Arial" pitchFamily="34" charset="0"/>
                <a:ea typeface="Calibri"/>
                <a:cs typeface="Arial" pitchFamily="34" charset="0"/>
              </a:rPr>
              <a:t>lie at a higher elevation than the adjacent abyssal plains of the ocean </a:t>
            </a:r>
            <a:r>
              <a:rPr lang="en-GB" sz="2800" b="1" dirty="0">
                <a:solidFill>
                  <a:srgbClr val="FF0000"/>
                </a:solidFill>
                <a:latin typeface="Arial" pitchFamily="34" charset="0"/>
                <a:ea typeface="Calibri"/>
                <a:cs typeface="Arial" pitchFamily="34" charset="0"/>
              </a:rPr>
              <a:t>(Fig. 4.28a</a:t>
            </a:r>
            <a:r>
              <a:rPr lang="en-GB" sz="2800" b="1" dirty="0" smtClean="0">
                <a:solidFill>
                  <a:srgbClr val="000000"/>
                </a:solidFill>
                <a:latin typeface="Arial" pitchFamily="34" charset="0"/>
                <a:ea typeface="Calibri"/>
                <a:cs typeface="Arial" pitchFamily="34" charset="0"/>
              </a:rPr>
              <a:t>).</a:t>
            </a:r>
          </a:p>
          <a:p>
            <a:pPr algn="just"/>
            <a:endParaRPr lang="en-GB" sz="2800" b="1" dirty="0">
              <a:solidFill>
                <a:srgbClr val="000000"/>
              </a:solidFill>
              <a:latin typeface="Arial" pitchFamily="34" charset="0"/>
              <a:ea typeface="Calibri"/>
              <a:cs typeface="Arial" pitchFamily="34" charset="0"/>
            </a:endParaRPr>
          </a:p>
          <a:p>
            <a:pPr algn="just"/>
            <a:r>
              <a:rPr lang="en-GB" sz="2800" b="1" dirty="0" smtClean="0">
                <a:solidFill>
                  <a:srgbClr val="000000"/>
                </a:solidFill>
                <a:latin typeface="Arial" pitchFamily="34" charset="0"/>
                <a:ea typeface="Calibri"/>
                <a:cs typeface="Arial" pitchFamily="34" charset="0"/>
              </a:rPr>
              <a:t>Thus</a:t>
            </a:r>
            <a:r>
              <a:rPr lang="en-GB" sz="2800" b="1" dirty="0">
                <a:solidFill>
                  <a:srgbClr val="000000"/>
                </a:solidFill>
                <a:latin typeface="Arial" pitchFamily="34" charset="0"/>
                <a:ea typeface="Calibri"/>
                <a:cs typeface="Arial" pitchFamily="34" charset="0"/>
              </a:rPr>
              <a:t>, the surface of the sea floor overall slopes away from the ridge axis. Gravity causes the elevated lithosphere at the ridge axis to push on the lithosphere that lies farther from the axis </a:t>
            </a:r>
            <a:r>
              <a:rPr lang="en-GB" sz="2800" b="1" dirty="0" smtClean="0">
                <a:solidFill>
                  <a:srgbClr val="000000"/>
                </a:solidFill>
                <a:latin typeface="Arial" pitchFamily="34" charset="0"/>
                <a:ea typeface="Calibri"/>
                <a:cs typeface="Arial" pitchFamily="34" charset="0"/>
              </a:rPr>
              <a:t>making </a:t>
            </a:r>
            <a:r>
              <a:rPr lang="en-GB" sz="2800" b="1" dirty="0">
                <a:solidFill>
                  <a:srgbClr val="000000"/>
                </a:solidFill>
                <a:latin typeface="Arial" pitchFamily="34" charset="0"/>
                <a:ea typeface="Calibri"/>
                <a:cs typeface="Arial" pitchFamily="34" charset="0"/>
              </a:rPr>
              <a:t>it move away.</a:t>
            </a:r>
            <a:r>
              <a:rPr lang="en-GB" sz="2800" b="1" dirty="0" smtClean="0">
                <a:solidFill>
                  <a:srgbClr val="000000"/>
                </a:solidFill>
                <a:latin typeface="Arial" pitchFamily="34" charset="0"/>
                <a:ea typeface="Calibri"/>
                <a:cs typeface="Arial" pitchFamily="34" charset="0"/>
              </a:rPr>
              <a:t> </a:t>
            </a:r>
            <a:endParaRPr lang="en-GB" sz="2800" b="1" dirty="0">
              <a:solidFill>
                <a:srgbClr val="000000"/>
              </a:solidFill>
              <a:latin typeface="Arial" pitchFamily="34" charset="0"/>
              <a:ea typeface="Calibri"/>
              <a:cs typeface="Arial" pitchFamily="34" charset="0"/>
            </a:endParaRPr>
          </a:p>
        </p:txBody>
      </p:sp>
    </p:spTree>
    <p:extLst>
      <p:ext uri="{BB962C8B-B14F-4D97-AF65-F5344CB8AC3E}">
        <p14:creationId xmlns:p14="http://schemas.microsoft.com/office/powerpoint/2010/main" val="1878121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ishal Nath Upreti\Pictures\My Scans\scan0061 - Copy.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2318" t="28732" r="50000" b="4031"/>
          <a:stretch/>
        </p:blipFill>
        <p:spPr bwMode="auto">
          <a:xfrm>
            <a:off x="471425" y="332656"/>
            <a:ext cx="8265850" cy="46912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Bishal Nath Upreti\Pictures\My Scans\scan0061 - Copy.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r="17407" b="71564"/>
          <a:stretch/>
        </p:blipFill>
        <p:spPr bwMode="auto">
          <a:xfrm>
            <a:off x="107504" y="5023903"/>
            <a:ext cx="8900779" cy="1233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708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053" y="850061"/>
            <a:ext cx="7992888" cy="4770537"/>
          </a:xfrm>
          <a:prstGeom prst="rect">
            <a:avLst/>
          </a:prstGeom>
        </p:spPr>
        <p:txBody>
          <a:bodyPr wrap="square">
            <a:spAutoFit/>
          </a:bodyPr>
          <a:lstStyle/>
          <a:p>
            <a:pPr marR="249555" algn="just"/>
            <a:r>
              <a:rPr lang="en-GB" sz="2800" b="1" dirty="0" smtClean="0">
                <a:solidFill>
                  <a:srgbClr val="FF0000"/>
                </a:solidFill>
                <a:latin typeface="Arial" pitchFamily="34" charset="0"/>
                <a:ea typeface="Calibri"/>
                <a:cs typeface="Arial" pitchFamily="34" charset="0"/>
              </a:rPr>
              <a:t>What drives plate motion?</a:t>
            </a:r>
          </a:p>
          <a:p>
            <a:pPr marR="249555" algn="just"/>
            <a:r>
              <a:rPr lang="en-GB" sz="1600" b="1" dirty="0" smtClean="0">
                <a:solidFill>
                  <a:srgbClr val="FF0000"/>
                </a:solidFill>
                <a:latin typeface="Arial" pitchFamily="34" charset="0"/>
                <a:ea typeface="Calibri"/>
                <a:cs typeface="Arial" pitchFamily="34" charset="0"/>
              </a:rPr>
              <a:t> </a:t>
            </a:r>
            <a:endParaRPr lang="en-GB" sz="1600" b="1" dirty="0">
              <a:solidFill>
                <a:srgbClr val="FF0000"/>
              </a:solidFill>
              <a:latin typeface="Arial" pitchFamily="34" charset="0"/>
              <a:ea typeface="Calibri"/>
              <a:cs typeface="Arial" pitchFamily="34" charset="0"/>
            </a:endParaRPr>
          </a:p>
          <a:p>
            <a:pPr marR="249555" lvl="0" algn="just"/>
            <a:r>
              <a:rPr lang="en-GB" sz="2800" b="1" dirty="0" smtClean="0">
                <a:latin typeface="Arial" pitchFamily="34" charset="0"/>
                <a:ea typeface="Calibri"/>
                <a:cs typeface="Arial" pitchFamily="34" charset="0"/>
              </a:rPr>
              <a:t>It is clear that </a:t>
            </a:r>
            <a:r>
              <a:rPr lang="en-GB" sz="2800" b="1" dirty="0">
                <a:latin typeface="Arial" pitchFamily="34" charset="0"/>
                <a:ea typeface="Calibri"/>
                <a:cs typeface="Arial" pitchFamily="34" charset="0"/>
              </a:rPr>
              <a:t>the tectonic plates move. But why do </a:t>
            </a:r>
            <a:r>
              <a:rPr lang="en-GB" sz="2800" b="1" dirty="0" smtClean="0">
                <a:latin typeface="Arial" pitchFamily="34" charset="0"/>
                <a:ea typeface="Calibri"/>
                <a:cs typeface="Arial" pitchFamily="34" charset="0"/>
              </a:rPr>
              <a:t>they </a:t>
            </a:r>
            <a:r>
              <a:rPr lang="en-GB" sz="2800" b="1" dirty="0">
                <a:latin typeface="Arial" pitchFamily="34" charset="0"/>
                <a:ea typeface="Calibri"/>
                <a:cs typeface="Arial" pitchFamily="34" charset="0"/>
              </a:rPr>
              <a:t>move? </a:t>
            </a:r>
            <a:endParaRPr lang="en-GB" sz="2800" b="1" dirty="0" smtClean="0">
              <a:latin typeface="Arial" pitchFamily="34" charset="0"/>
              <a:ea typeface="Calibri"/>
              <a:cs typeface="Arial" pitchFamily="34" charset="0"/>
            </a:endParaRPr>
          </a:p>
          <a:p>
            <a:pPr marR="249555" lvl="0" algn="just"/>
            <a:endParaRPr lang="en-GB" b="1" dirty="0">
              <a:latin typeface="Arial" pitchFamily="34" charset="0"/>
              <a:ea typeface="Calibri"/>
              <a:cs typeface="Arial" pitchFamily="34" charset="0"/>
            </a:endParaRPr>
          </a:p>
          <a:p>
            <a:pPr marR="249555" lvl="0" algn="just"/>
            <a:r>
              <a:rPr lang="en-GB" sz="2800" b="1" dirty="0" smtClean="0">
                <a:latin typeface="Arial" pitchFamily="34" charset="0"/>
                <a:ea typeface="Calibri"/>
                <a:cs typeface="Arial" pitchFamily="34" charset="0"/>
              </a:rPr>
              <a:t>Ultimately</a:t>
            </a:r>
            <a:r>
              <a:rPr lang="en-GB" sz="2800" b="1" dirty="0">
                <a:latin typeface="Arial" pitchFamily="34" charset="0"/>
                <a:ea typeface="Calibri"/>
                <a:cs typeface="Arial" pitchFamily="34" charset="0"/>
              </a:rPr>
              <a:t>, the energy that drives plate tectonics is heat transported out of the hot core and mantle to Earth's surface. </a:t>
            </a:r>
            <a:endParaRPr lang="en-GB" sz="2800" b="1" dirty="0" smtClean="0">
              <a:latin typeface="Arial" pitchFamily="34" charset="0"/>
              <a:ea typeface="Calibri"/>
              <a:cs typeface="Arial" pitchFamily="34" charset="0"/>
            </a:endParaRPr>
          </a:p>
          <a:p>
            <a:pPr marR="249555" lvl="0" algn="just"/>
            <a:endParaRPr lang="en-GB" b="1" dirty="0">
              <a:latin typeface="Arial" pitchFamily="34" charset="0"/>
              <a:ea typeface="Calibri"/>
              <a:cs typeface="Arial" pitchFamily="34" charset="0"/>
            </a:endParaRPr>
          </a:p>
          <a:p>
            <a:pPr marR="249555" lvl="0" algn="just"/>
            <a:r>
              <a:rPr lang="en-GB" sz="2800" b="1" dirty="0" smtClean="0">
                <a:latin typeface="Arial" pitchFamily="34" charset="0"/>
                <a:ea typeface="Calibri"/>
                <a:cs typeface="Arial" pitchFamily="34" charset="0"/>
              </a:rPr>
              <a:t>Plate </a:t>
            </a:r>
            <a:r>
              <a:rPr lang="en-GB" sz="2800" b="1" dirty="0">
                <a:latin typeface="Arial" pitchFamily="34" charset="0"/>
                <a:ea typeface="Calibri"/>
                <a:cs typeface="Arial" pitchFamily="34" charset="0"/>
              </a:rPr>
              <a:t>tectonics is a type of convection and is the result of Earth's effort to cool and reach thermal equilibrium with cold space. </a:t>
            </a:r>
          </a:p>
        </p:txBody>
      </p:sp>
    </p:spTree>
    <p:extLst>
      <p:ext uri="{BB962C8B-B14F-4D97-AF65-F5344CB8AC3E}">
        <p14:creationId xmlns:p14="http://schemas.microsoft.com/office/powerpoint/2010/main" val="3570567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028343"/>
            <a:ext cx="7488832" cy="3816429"/>
          </a:xfrm>
          <a:prstGeom prst="rect">
            <a:avLst/>
          </a:prstGeom>
        </p:spPr>
        <p:txBody>
          <a:bodyPr wrap="square">
            <a:spAutoFit/>
          </a:bodyPr>
          <a:lstStyle/>
          <a:p>
            <a:pPr algn="just">
              <a:spcAft>
                <a:spcPts val="0"/>
              </a:spcAft>
            </a:pPr>
            <a:r>
              <a:rPr lang="en-GB" sz="2800" b="1" dirty="0" smtClean="0">
                <a:latin typeface="Arial" pitchFamily="34" charset="0"/>
                <a:ea typeface="Calibri"/>
                <a:cs typeface="Arial" pitchFamily="34" charset="0"/>
              </a:rPr>
              <a:t>As </a:t>
            </a:r>
            <a:r>
              <a:rPr lang="en-GB" sz="2800" b="1" dirty="0">
                <a:latin typeface="Arial" pitchFamily="34" charset="0"/>
                <a:ea typeface="Calibri"/>
                <a:cs typeface="Arial" pitchFamily="34" charset="0"/>
              </a:rPr>
              <a:t>lithosphere moves away from the ridge axis, new hot asthenosphere rises to fill the gap; it then moves away, cools, and it- self becomes lithosphere. </a:t>
            </a:r>
            <a:endParaRPr lang="en-GB" sz="2800" b="1" dirty="0" smtClean="0">
              <a:latin typeface="Arial" pitchFamily="34" charset="0"/>
              <a:ea typeface="Calibri"/>
              <a:cs typeface="Arial" pitchFamily="34" charset="0"/>
            </a:endParaRPr>
          </a:p>
          <a:p>
            <a:pPr algn="just">
              <a:spcAft>
                <a:spcPts val="0"/>
              </a:spcAft>
            </a:pPr>
            <a:endParaRPr lang="en-GB" sz="1600" b="1" dirty="0" smtClean="0">
              <a:latin typeface="Arial" pitchFamily="34" charset="0"/>
              <a:ea typeface="Calibri"/>
              <a:cs typeface="Arial" pitchFamily="34" charset="0"/>
            </a:endParaRPr>
          </a:p>
          <a:p>
            <a:pPr algn="just">
              <a:spcAft>
                <a:spcPts val="0"/>
              </a:spcAft>
            </a:pPr>
            <a:r>
              <a:rPr lang="en-GB" sz="2800" b="1" dirty="0" smtClean="0">
                <a:latin typeface="Arial" pitchFamily="34" charset="0"/>
                <a:ea typeface="Calibri"/>
                <a:cs typeface="Arial" pitchFamily="34" charset="0"/>
              </a:rPr>
              <a:t>Note </a:t>
            </a:r>
            <a:r>
              <a:rPr lang="en-GB" sz="2800" b="1" dirty="0">
                <a:latin typeface="Arial" pitchFamily="34" charset="0"/>
                <a:ea typeface="Calibri"/>
                <a:cs typeface="Arial" pitchFamily="34" charset="0"/>
              </a:rPr>
              <a:t>that the upward movement of asthenosphere beneath a mid-ocean ridge is a consequence of sea-floor spreading, not the cause. </a:t>
            </a:r>
          </a:p>
        </p:txBody>
      </p:sp>
    </p:spTree>
    <p:extLst>
      <p:ext uri="{BB962C8B-B14F-4D97-AF65-F5344CB8AC3E}">
        <p14:creationId xmlns:p14="http://schemas.microsoft.com/office/powerpoint/2010/main" val="4152238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836712"/>
            <a:ext cx="7416824" cy="3970318"/>
          </a:xfrm>
          <a:prstGeom prst="rect">
            <a:avLst/>
          </a:prstGeom>
        </p:spPr>
        <p:txBody>
          <a:bodyPr wrap="square">
            <a:spAutoFit/>
          </a:bodyPr>
          <a:lstStyle/>
          <a:p>
            <a:pPr algn="just"/>
            <a:r>
              <a:rPr lang="en-GB" sz="2800" b="1" dirty="0">
                <a:solidFill>
                  <a:srgbClr val="FF0000"/>
                </a:solidFill>
                <a:latin typeface="Arial" pitchFamily="34" charset="0"/>
                <a:ea typeface="Calibri"/>
                <a:cs typeface="Arial" pitchFamily="34" charset="0"/>
              </a:rPr>
              <a:t>Slab-pull </a:t>
            </a:r>
            <a:r>
              <a:rPr lang="en-GB" sz="2800" b="1" dirty="0" smtClean="0">
                <a:solidFill>
                  <a:srgbClr val="FF0000"/>
                </a:solidFill>
                <a:latin typeface="Arial" pitchFamily="34" charset="0"/>
                <a:ea typeface="Calibri"/>
                <a:cs typeface="Arial" pitchFamily="34" charset="0"/>
              </a:rPr>
              <a:t>force </a:t>
            </a:r>
          </a:p>
          <a:p>
            <a:pPr algn="just"/>
            <a:endParaRPr lang="en-GB" sz="2800" b="1" dirty="0">
              <a:solidFill>
                <a:srgbClr val="000000"/>
              </a:solidFill>
              <a:latin typeface="Arial" pitchFamily="34" charset="0"/>
              <a:ea typeface="Calibri"/>
              <a:cs typeface="Arial" pitchFamily="34" charset="0"/>
            </a:endParaRPr>
          </a:p>
          <a:p>
            <a:pPr algn="just"/>
            <a:r>
              <a:rPr lang="en-GB" sz="2800" b="1" dirty="0" smtClean="0">
                <a:solidFill>
                  <a:srgbClr val="000000"/>
                </a:solidFill>
                <a:latin typeface="Arial" pitchFamily="34" charset="0"/>
                <a:ea typeface="Calibri"/>
                <a:cs typeface="Arial" pitchFamily="34" charset="0"/>
              </a:rPr>
              <a:t>It is the </a:t>
            </a:r>
            <a:r>
              <a:rPr lang="en-GB" sz="2800" b="1" dirty="0">
                <a:solidFill>
                  <a:srgbClr val="000000"/>
                </a:solidFill>
                <a:latin typeface="Arial" pitchFamily="34" charset="0"/>
                <a:ea typeface="Calibri"/>
                <a:cs typeface="Arial" pitchFamily="34" charset="0"/>
              </a:rPr>
              <a:t>force that subducting plates (also called down going slabs) apply to oceanic lithosphere at a convergent margin, arises simply because lithosphere that was formed more than 10 million years ago is denser than asthenosphere, so it can sink into the asthenosphere </a:t>
            </a:r>
            <a:r>
              <a:rPr lang="en-GB" sz="2800" b="1" dirty="0">
                <a:solidFill>
                  <a:srgbClr val="FF0000"/>
                </a:solidFill>
                <a:latin typeface="Arial" pitchFamily="34" charset="0"/>
                <a:ea typeface="Calibri"/>
                <a:cs typeface="Arial" pitchFamily="34" charset="0"/>
              </a:rPr>
              <a:t>(Fig. 4.28b). </a:t>
            </a:r>
          </a:p>
        </p:txBody>
      </p:sp>
    </p:spTree>
    <p:extLst>
      <p:ext uri="{BB962C8B-B14F-4D97-AF65-F5344CB8AC3E}">
        <p14:creationId xmlns:p14="http://schemas.microsoft.com/office/powerpoint/2010/main" val="38980664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ishal Nath Upreti\Pictures\My Scans\scan0061 - Copy.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50000" t="25698"/>
          <a:stretch/>
        </p:blipFill>
        <p:spPr bwMode="auto">
          <a:xfrm>
            <a:off x="306895" y="332654"/>
            <a:ext cx="8568952" cy="51250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Bishal Nath Upreti\Pictures\My Scans\scan0061 - Copy.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r="17407" b="71564"/>
          <a:stretch/>
        </p:blipFill>
        <p:spPr bwMode="auto">
          <a:xfrm>
            <a:off x="107504" y="5157192"/>
            <a:ext cx="8900779" cy="1233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920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772816"/>
            <a:ext cx="7560840" cy="2677656"/>
          </a:xfrm>
          <a:prstGeom prst="rect">
            <a:avLst/>
          </a:prstGeom>
        </p:spPr>
        <p:txBody>
          <a:bodyPr wrap="square">
            <a:spAutoFit/>
          </a:bodyPr>
          <a:lstStyle/>
          <a:p>
            <a:pPr lvl="0" algn="just"/>
            <a:r>
              <a:rPr lang="en-GB" sz="2800" b="1" dirty="0">
                <a:solidFill>
                  <a:srgbClr val="000000"/>
                </a:solidFill>
                <a:latin typeface="Arial" pitchFamily="34" charset="0"/>
                <a:ea typeface="Calibri"/>
                <a:cs typeface="Arial" pitchFamily="34" charset="0"/>
              </a:rPr>
              <a:t>Thus, once an oceanic plate starts to sink down into the mantle, it gradually pulls the rest of the plate along behind it, like an anchor pulling down the anchor line. </a:t>
            </a:r>
            <a:endParaRPr lang="en-GB" sz="2800" b="1" dirty="0" smtClean="0">
              <a:solidFill>
                <a:srgbClr val="000000"/>
              </a:solidFill>
              <a:latin typeface="Arial" pitchFamily="34" charset="0"/>
              <a:ea typeface="Calibri"/>
              <a:cs typeface="Arial" pitchFamily="34" charset="0"/>
            </a:endParaRPr>
          </a:p>
          <a:p>
            <a:pPr lvl="0" algn="just"/>
            <a:endParaRPr lang="en-GB" sz="2800" b="1" dirty="0" smtClean="0">
              <a:solidFill>
                <a:srgbClr val="000000"/>
              </a:solidFill>
              <a:latin typeface="Arial" pitchFamily="34" charset="0"/>
              <a:ea typeface="Calibri"/>
              <a:cs typeface="Arial" pitchFamily="34" charset="0"/>
            </a:endParaRPr>
          </a:p>
          <a:p>
            <a:pPr lvl="0" algn="just"/>
            <a:r>
              <a:rPr lang="en-GB" sz="2800" b="1" dirty="0" smtClean="0">
                <a:solidFill>
                  <a:srgbClr val="FF0000"/>
                </a:solidFill>
                <a:latin typeface="Arial" pitchFamily="34" charset="0"/>
                <a:ea typeface="Calibri"/>
                <a:cs typeface="Arial" pitchFamily="34" charset="0"/>
              </a:rPr>
              <a:t>This </a:t>
            </a:r>
            <a:r>
              <a:rPr lang="en-GB" sz="2800" b="1" dirty="0">
                <a:solidFill>
                  <a:srgbClr val="FF0000"/>
                </a:solidFill>
                <a:latin typeface="Arial" pitchFamily="34" charset="0"/>
                <a:ea typeface="Calibri"/>
                <a:cs typeface="Arial" pitchFamily="34" charset="0"/>
              </a:rPr>
              <a:t>"pull" is the slab-pull force. </a:t>
            </a:r>
          </a:p>
        </p:txBody>
      </p:sp>
    </p:spTree>
    <p:extLst>
      <p:ext uri="{BB962C8B-B14F-4D97-AF65-F5344CB8AC3E}">
        <p14:creationId xmlns:p14="http://schemas.microsoft.com/office/powerpoint/2010/main" val="1621386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1499" y="908720"/>
            <a:ext cx="7776864" cy="5016758"/>
          </a:xfrm>
          <a:prstGeom prst="rect">
            <a:avLst/>
          </a:prstGeom>
        </p:spPr>
        <p:txBody>
          <a:bodyPr wrap="square">
            <a:spAutoFit/>
          </a:bodyPr>
          <a:lstStyle/>
          <a:p>
            <a:pPr marL="3175" algn="just">
              <a:spcAft>
                <a:spcPts val="0"/>
              </a:spcAft>
            </a:pPr>
            <a:r>
              <a:rPr lang="en-GB" sz="2800" b="1" dirty="0">
                <a:solidFill>
                  <a:srgbClr val="000000"/>
                </a:solidFill>
                <a:latin typeface="Arial" pitchFamily="34" charset="0"/>
                <a:ea typeface="Calibri"/>
                <a:cs typeface="Arial" pitchFamily="34" charset="0"/>
              </a:rPr>
              <a:t>Now let's summarize our discussion of forces that drive plate </a:t>
            </a:r>
            <a:r>
              <a:rPr lang="en-GB" sz="2800" b="1" dirty="0" smtClean="0">
                <a:solidFill>
                  <a:srgbClr val="000000"/>
                </a:solidFill>
                <a:latin typeface="Arial" pitchFamily="34" charset="0"/>
                <a:ea typeface="Calibri"/>
                <a:cs typeface="Arial" pitchFamily="34" charset="0"/>
              </a:rPr>
              <a:t>motions: </a:t>
            </a:r>
          </a:p>
          <a:p>
            <a:pPr marL="3175" algn="just">
              <a:spcAft>
                <a:spcPts val="0"/>
              </a:spcAft>
            </a:pPr>
            <a:endParaRPr lang="en-GB" sz="2000" b="1" dirty="0">
              <a:solidFill>
                <a:srgbClr val="000000"/>
              </a:solidFill>
              <a:latin typeface="Arial" pitchFamily="34" charset="0"/>
              <a:ea typeface="Calibri"/>
              <a:cs typeface="Arial" pitchFamily="34" charset="0"/>
            </a:endParaRPr>
          </a:p>
          <a:p>
            <a:pPr marL="3175" algn="just">
              <a:spcAft>
                <a:spcPts val="0"/>
              </a:spcAft>
            </a:pPr>
            <a:r>
              <a:rPr lang="en-GB" sz="2800" b="1" dirty="0" smtClean="0">
                <a:solidFill>
                  <a:srgbClr val="000000"/>
                </a:solidFill>
                <a:latin typeface="Arial" pitchFamily="34" charset="0"/>
                <a:ea typeface="Calibri"/>
                <a:cs typeface="Arial" pitchFamily="34" charset="0"/>
              </a:rPr>
              <a:t>Plates </a:t>
            </a:r>
            <a:r>
              <a:rPr lang="en-GB" sz="2800" b="1" dirty="0">
                <a:solidFill>
                  <a:srgbClr val="000000"/>
                </a:solidFill>
                <a:latin typeface="Arial" pitchFamily="34" charset="0"/>
                <a:ea typeface="Calibri"/>
                <a:cs typeface="Arial" pitchFamily="34" charset="0"/>
              </a:rPr>
              <a:t>move away from </a:t>
            </a:r>
            <a:r>
              <a:rPr lang="en-GB" sz="2800" b="1" dirty="0" smtClean="0">
                <a:solidFill>
                  <a:srgbClr val="000000"/>
                </a:solidFill>
                <a:latin typeface="Arial" pitchFamily="34" charset="0"/>
                <a:ea typeface="Calibri"/>
                <a:cs typeface="Arial" pitchFamily="34" charset="0"/>
              </a:rPr>
              <a:t>ridges- in </a:t>
            </a:r>
            <a:r>
              <a:rPr lang="en-GB" sz="2800" b="1" dirty="0">
                <a:solidFill>
                  <a:srgbClr val="000000"/>
                </a:solidFill>
                <a:latin typeface="Arial" pitchFamily="34" charset="0"/>
                <a:ea typeface="Calibri"/>
                <a:cs typeface="Arial" pitchFamily="34" charset="0"/>
              </a:rPr>
              <a:t>other words, sea-floor spreading </a:t>
            </a:r>
            <a:r>
              <a:rPr lang="en-GB" sz="2800" b="1" dirty="0" smtClean="0">
                <a:solidFill>
                  <a:srgbClr val="000000"/>
                </a:solidFill>
                <a:latin typeface="Arial" pitchFamily="34" charset="0"/>
                <a:ea typeface="Calibri"/>
                <a:cs typeface="Arial" pitchFamily="34" charset="0"/>
              </a:rPr>
              <a:t>occurs- in </a:t>
            </a:r>
            <a:r>
              <a:rPr lang="en-GB" sz="2800" b="1" dirty="0">
                <a:solidFill>
                  <a:srgbClr val="000000"/>
                </a:solidFill>
                <a:latin typeface="Arial" pitchFamily="34" charset="0"/>
                <a:ea typeface="Calibri"/>
                <a:cs typeface="Arial" pitchFamily="34" charset="0"/>
              </a:rPr>
              <a:t>response to the </a:t>
            </a:r>
            <a:r>
              <a:rPr lang="en-GB" sz="2800" b="1" dirty="0" smtClean="0">
                <a:solidFill>
                  <a:srgbClr val="000000"/>
                </a:solidFill>
                <a:latin typeface="Arial" pitchFamily="34" charset="0"/>
                <a:ea typeface="Calibri"/>
                <a:cs typeface="Arial" pitchFamily="34" charset="0"/>
              </a:rPr>
              <a:t>ridge-push </a:t>
            </a:r>
            <a:r>
              <a:rPr lang="en-GB" sz="2800" b="1" dirty="0">
                <a:solidFill>
                  <a:srgbClr val="000000"/>
                </a:solidFill>
                <a:latin typeface="Arial" pitchFamily="34" charset="0"/>
                <a:ea typeface="Calibri"/>
                <a:cs typeface="Arial" pitchFamily="34" charset="0"/>
              </a:rPr>
              <a:t>force. Subducting Iithosphere generates a slab-pull force that </a:t>
            </a:r>
            <a:r>
              <a:rPr lang="en-GB" sz="2800" b="1" dirty="0" smtClean="0">
                <a:solidFill>
                  <a:srgbClr val="FF0000"/>
                </a:solidFill>
                <a:latin typeface="Arial" pitchFamily="34" charset="0"/>
                <a:ea typeface="Calibri"/>
                <a:cs typeface="Arial" pitchFamily="34" charset="0"/>
              </a:rPr>
              <a:t>tow (pull)</a:t>
            </a:r>
            <a:r>
              <a:rPr lang="en-GB" sz="2800" b="1" dirty="0" smtClean="0">
                <a:solidFill>
                  <a:srgbClr val="000000"/>
                </a:solidFill>
                <a:latin typeface="Arial" pitchFamily="34" charset="0"/>
                <a:ea typeface="Calibri"/>
                <a:cs typeface="Arial" pitchFamily="34" charset="0"/>
              </a:rPr>
              <a:t> </a:t>
            </a:r>
            <a:r>
              <a:rPr lang="en-GB" sz="2800" b="1" dirty="0">
                <a:solidFill>
                  <a:srgbClr val="000000"/>
                </a:solidFill>
                <a:latin typeface="Arial" pitchFamily="34" charset="0"/>
                <a:ea typeface="Calibri"/>
                <a:cs typeface="Arial" pitchFamily="34" charset="0"/>
              </a:rPr>
              <a:t>the rest of the plate along with it. </a:t>
            </a:r>
            <a:endParaRPr lang="en-GB" sz="2800" b="1" dirty="0" smtClean="0">
              <a:solidFill>
                <a:srgbClr val="000000"/>
              </a:solidFill>
              <a:latin typeface="Arial" pitchFamily="34" charset="0"/>
              <a:ea typeface="Calibri"/>
              <a:cs typeface="Arial" pitchFamily="34" charset="0"/>
            </a:endParaRPr>
          </a:p>
          <a:p>
            <a:pPr marL="3175" algn="just">
              <a:spcAft>
                <a:spcPts val="0"/>
              </a:spcAft>
            </a:pPr>
            <a:endParaRPr lang="en-GB" sz="2000" b="1" dirty="0">
              <a:solidFill>
                <a:srgbClr val="000000"/>
              </a:solidFill>
              <a:latin typeface="Arial" pitchFamily="34" charset="0"/>
              <a:ea typeface="Calibri"/>
              <a:cs typeface="Arial" pitchFamily="34" charset="0"/>
            </a:endParaRPr>
          </a:p>
          <a:p>
            <a:pPr marL="3175" algn="just">
              <a:spcAft>
                <a:spcPts val="0"/>
              </a:spcAft>
            </a:pPr>
            <a:r>
              <a:rPr lang="en-GB" sz="2800" b="1" dirty="0" smtClean="0">
                <a:solidFill>
                  <a:srgbClr val="000000"/>
                </a:solidFill>
                <a:latin typeface="Arial" pitchFamily="34" charset="0"/>
                <a:ea typeface="Calibri"/>
                <a:cs typeface="Arial" pitchFamily="34" charset="0"/>
              </a:rPr>
              <a:t>But </a:t>
            </a:r>
            <a:r>
              <a:rPr lang="en-GB" sz="2800" b="1" dirty="0">
                <a:solidFill>
                  <a:srgbClr val="000000"/>
                </a:solidFill>
                <a:latin typeface="Arial" pitchFamily="34" charset="0"/>
                <a:ea typeface="Calibri"/>
                <a:cs typeface="Arial" pitchFamily="34" charset="0"/>
              </a:rPr>
              <a:t>ridge push and slab pull are not the only forces acting on the plate. </a:t>
            </a:r>
          </a:p>
        </p:txBody>
      </p:sp>
    </p:spTree>
    <p:extLst>
      <p:ext uri="{BB962C8B-B14F-4D97-AF65-F5344CB8AC3E}">
        <p14:creationId xmlns:p14="http://schemas.microsoft.com/office/powerpoint/2010/main" val="2113307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166843"/>
            <a:ext cx="7632848" cy="4832092"/>
          </a:xfrm>
          <a:prstGeom prst="rect">
            <a:avLst/>
          </a:prstGeom>
        </p:spPr>
        <p:txBody>
          <a:bodyPr wrap="square">
            <a:spAutoFit/>
          </a:bodyPr>
          <a:lstStyle/>
          <a:p>
            <a:pPr algn="just">
              <a:spcAft>
                <a:spcPts val="0"/>
              </a:spcAft>
            </a:pPr>
            <a:r>
              <a:rPr lang="en-GB" sz="2800" b="1" dirty="0">
                <a:solidFill>
                  <a:srgbClr val="000000"/>
                </a:solidFill>
                <a:latin typeface="Arial" pitchFamily="34" charset="0"/>
                <a:ea typeface="Calibri"/>
                <a:cs typeface="Arial" pitchFamily="34" charset="0"/>
              </a:rPr>
              <a:t>The asthenosphere does </a:t>
            </a:r>
            <a:r>
              <a:rPr lang="en-GB" sz="2800" b="1" dirty="0" err="1">
                <a:solidFill>
                  <a:srgbClr val="000000"/>
                </a:solidFill>
                <a:latin typeface="Arial" pitchFamily="34" charset="0"/>
                <a:ea typeface="Calibri"/>
                <a:cs typeface="Arial" pitchFamily="34" charset="0"/>
              </a:rPr>
              <a:t>convect</a:t>
            </a:r>
            <a:r>
              <a:rPr lang="en-GB" sz="2800" b="1" dirty="0">
                <a:solidFill>
                  <a:srgbClr val="000000"/>
                </a:solidFill>
                <a:latin typeface="Arial" pitchFamily="34" charset="0"/>
                <a:ea typeface="Calibri"/>
                <a:cs typeface="Arial" pitchFamily="34" charset="0"/>
              </a:rPr>
              <a:t>, and the flow of the asthenosphere probably exerts a force on the base of the plate, just as flowing water exerts a force on the bottom of a boat tied to a dock. </a:t>
            </a:r>
            <a:endParaRPr lang="en-GB" sz="2800" b="1" dirty="0" smtClean="0">
              <a:solidFill>
                <a:srgbClr val="000000"/>
              </a:solidFill>
              <a:latin typeface="Arial" pitchFamily="34" charset="0"/>
              <a:ea typeface="Calibri"/>
              <a:cs typeface="Arial" pitchFamily="34" charset="0"/>
            </a:endParaRPr>
          </a:p>
          <a:p>
            <a:pPr algn="just">
              <a:spcAft>
                <a:spcPts val="0"/>
              </a:spcAft>
            </a:pPr>
            <a:endParaRPr lang="en-GB" sz="2800" b="1" dirty="0">
              <a:solidFill>
                <a:srgbClr val="000000"/>
              </a:solidFill>
              <a:latin typeface="Arial" pitchFamily="34" charset="0"/>
              <a:ea typeface="Calibri"/>
              <a:cs typeface="Arial" pitchFamily="34" charset="0"/>
            </a:endParaRPr>
          </a:p>
          <a:p>
            <a:pPr algn="just">
              <a:spcAft>
                <a:spcPts val="0"/>
              </a:spcAft>
            </a:pPr>
            <a:r>
              <a:rPr lang="en-GB" sz="2800" b="1" dirty="0" smtClean="0">
                <a:solidFill>
                  <a:srgbClr val="000000"/>
                </a:solidFill>
                <a:latin typeface="Arial" pitchFamily="34" charset="0"/>
                <a:ea typeface="Calibri"/>
                <a:cs typeface="Arial" pitchFamily="34" charset="0"/>
              </a:rPr>
              <a:t>If </a:t>
            </a:r>
            <a:r>
              <a:rPr lang="en-GB" sz="2800" b="1" dirty="0">
                <a:solidFill>
                  <a:srgbClr val="000000"/>
                </a:solidFill>
                <a:latin typeface="Arial" pitchFamily="34" charset="0"/>
                <a:ea typeface="Calibri"/>
                <a:cs typeface="Arial" pitchFamily="34" charset="0"/>
              </a:rPr>
              <a:t>this force, or shear, happens to be in the same direction the plate is already moving, it can speed up the plate motion, but if the shear is in the opposite direction, it might slow the plate down. </a:t>
            </a:r>
          </a:p>
        </p:txBody>
      </p:sp>
    </p:spTree>
    <p:extLst>
      <p:ext uri="{BB962C8B-B14F-4D97-AF65-F5344CB8AC3E}">
        <p14:creationId xmlns:p14="http://schemas.microsoft.com/office/powerpoint/2010/main" val="2053167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0748" y="1340768"/>
            <a:ext cx="7416824" cy="2677656"/>
          </a:xfrm>
          <a:prstGeom prst="rect">
            <a:avLst/>
          </a:prstGeom>
        </p:spPr>
        <p:txBody>
          <a:bodyPr wrap="square">
            <a:spAutoFit/>
          </a:bodyPr>
          <a:lstStyle/>
          <a:p>
            <a:pPr lvl="0" algn="just"/>
            <a:r>
              <a:rPr lang="en-GB" sz="2800" b="1" dirty="0">
                <a:latin typeface="Arial" pitchFamily="34" charset="0"/>
                <a:ea typeface="Calibri"/>
                <a:cs typeface="Arial" pitchFamily="34" charset="0"/>
              </a:rPr>
              <a:t>Also, where one plate grinds against another, as occurs along a transform fault or at the base of an overriding plate at a convergent margin, </a:t>
            </a:r>
            <a:r>
              <a:rPr lang="en-GB" sz="2800" b="1" dirty="0">
                <a:solidFill>
                  <a:srgbClr val="FF0000"/>
                </a:solidFill>
                <a:latin typeface="Arial" pitchFamily="34" charset="0"/>
                <a:ea typeface="Calibri"/>
                <a:cs typeface="Arial" pitchFamily="34" charset="0"/>
              </a:rPr>
              <a:t>friction</a:t>
            </a:r>
            <a:r>
              <a:rPr lang="en-GB" sz="2800" b="1" dirty="0">
                <a:latin typeface="Arial" pitchFamily="34" charset="0"/>
                <a:ea typeface="Calibri"/>
                <a:cs typeface="Arial" pitchFamily="34" charset="0"/>
              </a:rPr>
              <a:t> (the force that resists sliding on a surface) may slow the plate down. </a:t>
            </a:r>
          </a:p>
        </p:txBody>
      </p:sp>
    </p:spTree>
    <p:extLst>
      <p:ext uri="{BB962C8B-B14F-4D97-AF65-F5344CB8AC3E}">
        <p14:creationId xmlns:p14="http://schemas.microsoft.com/office/powerpoint/2010/main" val="23756284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052736"/>
            <a:ext cx="7920880" cy="4401205"/>
          </a:xfrm>
          <a:prstGeom prst="rect">
            <a:avLst/>
          </a:prstGeom>
        </p:spPr>
        <p:txBody>
          <a:bodyPr wrap="square">
            <a:spAutoFit/>
          </a:bodyPr>
          <a:lstStyle/>
          <a:p>
            <a:pPr marR="249555" algn="just">
              <a:spcAft>
                <a:spcPts val="0"/>
              </a:spcAft>
            </a:pPr>
            <a:r>
              <a:rPr lang="en-GB" sz="2800" b="1" dirty="0" smtClean="0">
                <a:latin typeface="Arial" pitchFamily="34" charset="0"/>
                <a:ea typeface="Calibri"/>
                <a:cs typeface="Arial" pitchFamily="34" charset="0"/>
              </a:rPr>
              <a:t>Forces </a:t>
            </a:r>
            <a:r>
              <a:rPr lang="en-GB" sz="2800" b="1" dirty="0">
                <a:latin typeface="Arial" pitchFamily="34" charset="0"/>
                <a:ea typeface="Calibri"/>
                <a:cs typeface="Arial" pitchFamily="34" charset="0"/>
              </a:rPr>
              <a:t>that influence the motion of a plate </a:t>
            </a:r>
            <a:r>
              <a:rPr lang="en-GB" sz="2800" b="1" dirty="0" smtClean="0">
                <a:latin typeface="Arial" pitchFamily="34" charset="0"/>
                <a:ea typeface="Calibri"/>
                <a:cs typeface="Arial" pitchFamily="34" charset="0"/>
              </a:rPr>
              <a:t>include: </a:t>
            </a:r>
          </a:p>
          <a:p>
            <a:pPr marR="249555" algn="just">
              <a:spcAft>
                <a:spcPts val="0"/>
              </a:spcAft>
            </a:pPr>
            <a:endParaRPr lang="en-GB" sz="2800" b="1" dirty="0" smtClean="0">
              <a:latin typeface="Arial" pitchFamily="34" charset="0"/>
              <a:ea typeface="Calibri"/>
              <a:cs typeface="Arial" pitchFamily="34" charset="0"/>
            </a:endParaRPr>
          </a:p>
          <a:p>
            <a:pPr marL="971550" marR="249555" lvl="1" indent="-514350" algn="just">
              <a:buAutoNum type="arabicParenBoth"/>
            </a:pPr>
            <a:r>
              <a:rPr lang="en-GB" sz="2800" b="1" dirty="0" smtClean="0">
                <a:latin typeface="Arial" pitchFamily="34" charset="0"/>
                <a:ea typeface="Calibri"/>
                <a:cs typeface="Arial" pitchFamily="34" charset="0"/>
              </a:rPr>
              <a:t>slab-pull</a:t>
            </a:r>
            <a:r>
              <a:rPr lang="en-GB" sz="2800" b="1" dirty="0">
                <a:latin typeface="Arial" pitchFamily="34" charset="0"/>
                <a:ea typeface="Calibri"/>
                <a:cs typeface="Arial" pitchFamily="34" charset="0"/>
              </a:rPr>
              <a:t>, </a:t>
            </a:r>
            <a:endParaRPr lang="en-GB" sz="2800" b="1" dirty="0" smtClean="0">
              <a:latin typeface="Arial" pitchFamily="34" charset="0"/>
              <a:ea typeface="Calibri"/>
              <a:cs typeface="Arial" pitchFamily="34" charset="0"/>
            </a:endParaRPr>
          </a:p>
          <a:p>
            <a:pPr marR="249555" lvl="1" algn="just"/>
            <a:r>
              <a:rPr lang="en-GB" sz="2800" b="1" dirty="0" smtClean="0">
                <a:latin typeface="Arial" pitchFamily="34" charset="0"/>
                <a:ea typeface="Calibri"/>
                <a:cs typeface="Arial" pitchFamily="34" charset="0"/>
              </a:rPr>
              <a:t>(</a:t>
            </a:r>
            <a:r>
              <a:rPr lang="en-GB" sz="2800" b="1" dirty="0">
                <a:latin typeface="Arial" pitchFamily="34" charset="0"/>
                <a:ea typeface="Calibri"/>
                <a:cs typeface="Arial" pitchFamily="34" charset="0"/>
              </a:rPr>
              <a:t>2) ridge-push, </a:t>
            </a:r>
            <a:endParaRPr lang="en-GB" sz="2800" b="1" dirty="0" smtClean="0">
              <a:latin typeface="Arial" pitchFamily="34" charset="0"/>
              <a:ea typeface="Calibri"/>
              <a:cs typeface="Arial" pitchFamily="34" charset="0"/>
            </a:endParaRPr>
          </a:p>
          <a:p>
            <a:pPr marR="249555" lvl="1" algn="just"/>
            <a:r>
              <a:rPr lang="en-GB" sz="2800" b="1" dirty="0" smtClean="0">
                <a:latin typeface="Arial" pitchFamily="34" charset="0"/>
                <a:ea typeface="Calibri"/>
                <a:cs typeface="Arial" pitchFamily="34" charset="0"/>
              </a:rPr>
              <a:t>(</a:t>
            </a:r>
            <a:r>
              <a:rPr lang="en-GB" sz="2800" b="1" dirty="0">
                <a:latin typeface="Arial" pitchFamily="34" charset="0"/>
                <a:ea typeface="Calibri"/>
                <a:cs typeface="Arial" pitchFamily="34" charset="0"/>
              </a:rPr>
              <a:t>3) basal drag, </a:t>
            </a:r>
            <a:endParaRPr lang="en-GB" sz="2800" b="1" dirty="0" smtClean="0">
              <a:latin typeface="Arial" pitchFamily="34" charset="0"/>
              <a:ea typeface="Calibri"/>
              <a:cs typeface="Arial" pitchFamily="34" charset="0"/>
            </a:endParaRPr>
          </a:p>
          <a:p>
            <a:pPr marR="249555" lvl="1" algn="just"/>
            <a:r>
              <a:rPr lang="en-GB" sz="2800" b="1" dirty="0" smtClean="0">
                <a:latin typeface="Arial" pitchFamily="34" charset="0"/>
                <a:ea typeface="Calibri"/>
                <a:cs typeface="Arial" pitchFamily="34" charset="0"/>
              </a:rPr>
              <a:t>(</a:t>
            </a:r>
            <a:r>
              <a:rPr lang="en-GB" sz="2800" b="1" dirty="0">
                <a:latin typeface="Arial" pitchFamily="34" charset="0"/>
                <a:ea typeface="Calibri"/>
                <a:cs typeface="Arial" pitchFamily="34" charset="0"/>
              </a:rPr>
              <a:t>4) friction along transform faults, </a:t>
            </a:r>
            <a:r>
              <a:rPr lang="en-GB" sz="2800" b="1" dirty="0" smtClean="0">
                <a:latin typeface="Arial" pitchFamily="34" charset="0"/>
                <a:ea typeface="Calibri"/>
                <a:cs typeface="Arial" pitchFamily="34" charset="0"/>
              </a:rPr>
              <a:t>and</a:t>
            </a:r>
          </a:p>
          <a:p>
            <a:pPr marR="249555" lvl="1" algn="just"/>
            <a:r>
              <a:rPr lang="en-GB" sz="2800" b="1" dirty="0" smtClean="0">
                <a:latin typeface="Arial" pitchFamily="34" charset="0"/>
                <a:ea typeface="Calibri"/>
                <a:cs typeface="Arial" pitchFamily="34" charset="0"/>
              </a:rPr>
              <a:t>(5</a:t>
            </a:r>
            <a:r>
              <a:rPr lang="en-GB" sz="2800" b="1" dirty="0">
                <a:latin typeface="Arial" pitchFamily="34" charset="0"/>
                <a:ea typeface="Calibri"/>
                <a:cs typeface="Arial" pitchFamily="34" charset="0"/>
              </a:rPr>
              <a:t>) friction between the converging </a:t>
            </a:r>
            <a:r>
              <a:rPr lang="en-GB" sz="2800" b="1" dirty="0" smtClean="0">
                <a:latin typeface="Arial" pitchFamily="34" charset="0"/>
                <a:ea typeface="Calibri"/>
                <a:cs typeface="Arial" pitchFamily="34" charset="0"/>
              </a:rPr>
              <a:t>slabs</a:t>
            </a:r>
          </a:p>
          <a:p>
            <a:pPr marR="249555" lvl="1" algn="just"/>
            <a:r>
              <a:rPr lang="en-GB" sz="2800" b="1" dirty="0" smtClean="0">
                <a:latin typeface="Arial" pitchFamily="34" charset="0"/>
                <a:ea typeface="Calibri"/>
                <a:cs typeface="Arial" pitchFamily="34" charset="0"/>
              </a:rPr>
              <a:t>     of </a:t>
            </a:r>
            <a:r>
              <a:rPr lang="en-GB" sz="2800" b="1" dirty="0">
                <a:latin typeface="Arial" pitchFamily="34" charset="0"/>
                <a:ea typeface="Calibri"/>
                <a:cs typeface="Arial" pitchFamily="34" charset="0"/>
              </a:rPr>
              <a:t>the lithosphere in a </a:t>
            </a:r>
            <a:r>
              <a:rPr lang="en-GB" sz="2800" b="1" dirty="0" err="1" smtClean="0">
                <a:latin typeface="Arial" pitchFamily="34" charset="0"/>
                <a:ea typeface="Calibri"/>
                <a:cs typeface="Arial" pitchFamily="34" charset="0"/>
              </a:rPr>
              <a:t>subduction</a:t>
            </a:r>
            <a:endParaRPr lang="en-GB" sz="2800" b="1" dirty="0" smtClean="0">
              <a:latin typeface="Arial" pitchFamily="34" charset="0"/>
              <a:ea typeface="Calibri"/>
              <a:cs typeface="Arial" pitchFamily="34" charset="0"/>
            </a:endParaRPr>
          </a:p>
          <a:p>
            <a:pPr marR="249555" lvl="1" algn="just"/>
            <a:r>
              <a:rPr lang="en-GB" sz="2800" b="1" dirty="0" smtClean="0">
                <a:latin typeface="Arial" pitchFamily="34" charset="0"/>
                <a:ea typeface="Calibri"/>
                <a:cs typeface="Arial" pitchFamily="34" charset="0"/>
              </a:rPr>
              <a:t>     zone</a:t>
            </a:r>
            <a:r>
              <a:rPr lang="en-GB" sz="2800" b="1" dirty="0">
                <a:latin typeface="Arial" pitchFamily="34" charset="0"/>
                <a:ea typeface="Calibri"/>
                <a:cs typeface="Arial" pitchFamily="34" charset="0"/>
              </a:rPr>
              <a:t>. </a:t>
            </a:r>
          </a:p>
        </p:txBody>
      </p:sp>
    </p:spTree>
    <p:extLst>
      <p:ext uri="{BB962C8B-B14F-4D97-AF65-F5344CB8AC3E}">
        <p14:creationId xmlns:p14="http://schemas.microsoft.com/office/powerpoint/2010/main" val="12459477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7" y="2060848"/>
            <a:ext cx="7920881" cy="1815882"/>
          </a:xfrm>
          <a:prstGeom prst="rect">
            <a:avLst/>
          </a:prstGeom>
        </p:spPr>
        <p:txBody>
          <a:bodyPr wrap="square">
            <a:spAutoFit/>
          </a:bodyPr>
          <a:lstStyle/>
          <a:p>
            <a:pPr marL="90170" algn="just">
              <a:spcAft>
                <a:spcPts val="0"/>
              </a:spcAft>
            </a:pPr>
            <a:r>
              <a:rPr lang="en-GB" sz="2800" b="1" dirty="0">
                <a:solidFill>
                  <a:srgbClr val="000000"/>
                </a:solidFill>
                <a:latin typeface="Arial" pitchFamily="34" charset="0"/>
                <a:ea typeface="Calibri"/>
                <a:cs typeface="Arial" pitchFamily="34" charset="0"/>
              </a:rPr>
              <a:t>To better understand why the plates move, let us examine the forces that act upon them. The most important forces are shown diagrammatically in </a:t>
            </a:r>
            <a:r>
              <a:rPr lang="en-GB" sz="2800" b="1" dirty="0" smtClean="0">
                <a:solidFill>
                  <a:srgbClr val="FF0000"/>
                </a:solidFill>
                <a:latin typeface="Arial" pitchFamily="34" charset="0"/>
                <a:ea typeface="Calibri"/>
                <a:cs typeface="Arial" pitchFamily="34" charset="0"/>
              </a:rPr>
              <a:t>Fig. 17.22, 10.66</a:t>
            </a:r>
            <a:r>
              <a:rPr lang="en-GB" sz="2800" b="1" dirty="0" smtClean="0">
                <a:solidFill>
                  <a:srgbClr val="000000"/>
                </a:solidFill>
                <a:latin typeface="Arial" pitchFamily="34" charset="0"/>
                <a:ea typeface="Calibri"/>
                <a:cs typeface="Arial" pitchFamily="34" charset="0"/>
              </a:rPr>
              <a:t>. </a:t>
            </a:r>
          </a:p>
        </p:txBody>
      </p:sp>
    </p:spTree>
    <p:extLst>
      <p:ext uri="{BB962C8B-B14F-4D97-AF65-F5344CB8AC3E}">
        <p14:creationId xmlns:p14="http://schemas.microsoft.com/office/powerpoint/2010/main" val="2198820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268760"/>
            <a:ext cx="7776864" cy="4493538"/>
          </a:xfrm>
          <a:prstGeom prst="rect">
            <a:avLst/>
          </a:prstGeom>
        </p:spPr>
        <p:txBody>
          <a:bodyPr wrap="square">
            <a:spAutoFit/>
          </a:bodyPr>
          <a:lstStyle/>
          <a:p>
            <a:pPr marL="90170" algn="just">
              <a:spcAft>
                <a:spcPts val="0"/>
              </a:spcAft>
            </a:pPr>
            <a:r>
              <a:rPr lang="en-GB" sz="2800" b="1" dirty="0" smtClean="0">
                <a:solidFill>
                  <a:srgbClr val="000000"/>
                </a:solidFill>
                <a:latin typeface="Arial" pitchFamily="34" charset="0"/>
                <a:ea typeface="Calibri"/>
                <a:cs typeface="Arial" pitchFamily="34" charset="0"/>
              </a:rPr>
              <a:t>Forces that influence motion of the plate include: </a:t>
            </a:r>
          </a:p>
          <a:p>
            <a:pPr marL="90170" algn="just">
              <a:spcAft>
                <a:spcPts val="0"/>
              </a:spcAft>
            </a:pPr>
            <a:r>
              <a:rPr lang="en-GB" sz="1600" b="1" dirty="0" smtClean="0">
                <a:solidFill>
                  <a:srgbClr val="000000"/>
                </a:solidFill>
                <a:latin typeface="Arial" pitchFamily="34" charset="0"/>
                <a:ea typeface="Calibri"/>
                <a:cs typeface="Arial" pitchFamily="34" charset="0"/>
              </a:rPr>
              <a:t> </a:t>
            </a:r>
          </a:p>
          <a:p>
            <a:pPr marL="90170" lvl="0" indent="-342900" algn="just">
              <a:spcAft>
                <a:spcPts val="0"/>
              </a:spcAft>
              <a:buClr>
                <a:srgbClr val="FF0000"/>
              </a:buClr>
              <a:buFont typeface="Times New Roman"/>
              <a:buAutoNum type="arabicPeriod"/>
            </a:pPr>
            <a:r>
              <a:rPr lang="en-GB" sz="2800" b="1" dirty="0" smtClean="0">
                <a:solidFill>
                  <a:srgbClr val="FF0000"/>
                </a:solidFill>
                <a:latin typeface="Arial" pitchFamily="34" charset="0"/>
                <a:ea typeface="Calibri"/>
                <a:cs typeface="Arial" pitchFamily="34" charset="0"/>
              </a:rPr>
              <a:t>Slab-pull: </a:t>
            </a:r>
            <a:r>
              <a:rPr lang="en-GB" sz="2800" b="1" dirty="0" smtClean="0">
                <a:solidFill>
                  <a:srgbClr val="000000"/>
                </a:solidFill>
                <a:latin typeface="Arial" pitchFamily="34" charset="0"/>
                <a:ea typeface="Calibri"/>
                <a:cs typeface="Arial" pitchFamily="34" charset="0"/>
              </a:rPr>
              <a:t>a pull exerted on the plate as the dense oceanic slab descends under its own weight into the </a:t>
            </a:r>
            <a:r>
              <a:rPr lang="en-GB" sz="2800" b="1" dirty="0" err="1" smtClean="0">
                <a:solidFill>
                  <a:srgbClr val="000000"/>
                </a:solidFill>
                <a:latin typeface="Arial" pitchFamily="34" charset="0"/>
                <a:ea typeface="Calibri"/>
                <a:cs typeface="Arial" pitchFamily="34" charset="0"/>
              </a:rPr>
              <a:t>asthenosphere</a:t>
            </a:r>
            <a:r>
              <a:rPr lang="en-GB" sz="2800" b="1" dirty="0" smtClean="0">
                <a:solidFill>
                  <a:srgbClr val="000000"/>
                </a:solidFill>
                <a:latin typeface="Arial" pitchFamily="34" charset="0"/>
                <a:ea typeface="Calibri"/>
                <a:cs typeface="Arial" pitchFamily="34" charset="0"/>
              </a:rPr>
              <a:t> in a </a:t>
            </a:r>
            <a:r>
              <a:rPr lang="en-GB" sz="2800" b="1" dirty="0" err="1" smtClean="0">
                <a:solidFill>
                  <a:srgbClr val="000000"/>
                </a:solidFill>
                <a:latin typeface="Arial" pitchFamily="34" charset="0"/>
                <a:ea typeface="Calibri"/>
                <a:cs typeface="Arial" pitchFamily="34" charset="0"/>
              </a:rPr>
              <a:t>subduction</a:t>
            </a:r>
            <a:r>
              <a:rPr lang="en-GB" sz="2800" b="1" dirty="0" smtClean="0">
                <a:solidFill>
                  <a:srgbClr val="000000"/>
                </a:solidFill>
                <a:latin typeface="Arial" pitchFamily="34" charset="0"/>
                <a:ea typeface="Calibri"/>
                <a:cs typeface="Arial" pitchFamily="34" charset="0"/>
              </a:rPr>
              <a:t> zone. </a:t>
            </a:r>
          </a:p>
          <a:p>
            <a:pPr marL="90170" lvl="0" indent="-342900" algn="just">
              <a:spcAft>
                <a:spcPts val="0"/>
              </a:spcAft>
              <a:buClr>
                <a:srgbClr val="FF0000"/>
              </a:buClr>
              <a:buFont typeface="Times New Roman"/>
              <a:buAutoNum type="arabicPeriod"/>
            </a:pPr>
            <a:endParaRPr lang="en-GB" b="1" dirty="0" smtClean="0">
              <a:solidFill>
                <a:srgbClr val="000000"/>
              </a:solidFill>
              <a:latin typeface="Arial" pitchFamily="34" charset="0"/>
              <a:ea typeface="Calibri"/>
              <a:cs typeface="Arial" pitchFamily="34" charset="0"/>
            </a:endParaRPr>
          </a:p>
          <a:p>
            <a:pPr marL="90170" lvl="0" indent="-342900" algn="just">
              <a:spcAft>
                <a:spcPts val="0"/>
              </a:spcAft>
              <a:buClr>
                <a:srgbClr val="FF0000"/>
              </a:buClr>
            </a:pPr>
            <a:r>
              <a:rPr lang="en-GB" sz="2800" b="1" dirty="0" smtClean="0">
                <a:solidFill>
                  <a:srgbClr val="000000"/>
                </a:solidFill>
                <a:latin typeface="Arial" pitchFamily="34" charset="0"/>
                <a:ea typeface="Calibri"/>
                <a:cs typeface="Arial" pitchFamily="34" charset="0"/>
              </a:rPr>
              <a:t>In essence, the slab sinks because it is denser than the </a:t>
            </a:r>
            <a:r>
              <a:rPr lang="en-GB" sz="2800" b="1" dirty="0" err="1" smtClean="0">
                <a:solidFill>
                  <a:srgbClr val="000000"/>
                </a:solidFill>
                <a:latin typeface="Arial" pitchFamily="34" charset="0"/>
                <a:ea typeface="Calibri"/>
                <a:cs typeface="Arial" pitchFamily="34" charset="0"/>
              </a:rPr>
              <a:t>asthenosphere</a:t>
            </a:r>
            <a:r>
              <a:rPr lang="en-GB" sz="2800" b="1" dirty="0" smtClean="0">
                <a:solidFill>
                  <a:srgbClr val="000000"/>
                </a:solidFill>
                <a:latin typeface="Arial" pitchFamily="34" charset="0"/>
                <a:ea typeface="Calibri"/>
                <a:cs typeface="Arial" pitchFamily="34" charset="0"/>
              </a:rPr>
              <a:t>, and it pulls the rest of the lithosphere along with it. </a:t>
            </a:r>
            <a:endParaRPr lang="en-GB" sz="2800" b="1" dirty="0">
              <a:solidFill>
                <a:srgbClr val="000000"/>
              </a:solidFill>
              <a:latin typeface="Arial" pitchFamily="34" charset="0"/>
              <a:ea typeface="Calibri"/>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692696"/>
            <a:ext cx="7560840" cy="5509200"/>
          </a:xfrm>
          <a:prstGeom prst="rect">
            <a:avLst/>
          </a:prstGeom>
        </p:spPr>
        <p:txBody>
          <a:bodyPr wrap="square">
            <a:spAutoFit/>
          </a:bodyPr>
          <a:lstStyle/>
          <a:p>
            <a:pPr marL="3175" algn="just">
              <a:spcAft>
                <a:spcPts val="0"/>
              </a:spcAft>
            </a:pPr>
            <a:r>
              <a:rPr lang="en-GB" sz="2800" b="1" dirty="0" smtClean="0">
                <a:latin typeface="Arial" pitchFamily="34" charset="0"/>
                <a:ea typeface="Calibri"/>
                <a:cs typeface="Arial" pitchFamily="34" charset="0"/>
              </a:rPr>
              <a:t>The </a:t>
            </a:r>
            <a:r>
              <a:rPr lang="en-GB" sz="2800" b="1" dirty="0">
                <a:latin typeface="Arial" pitchFamily="34" charset="0"/>
                <a:ea typeface="Calibri"/>
                <a:cs typeface="Arial" pitchFamily="34" charset="0"/>
              </a:rPr>
              <a:t>mantle consists of solid rock. But beneath the base of the Iithosphere, this rock is so hot that it behaves somewhat plastically, and it can flow at very slow </a:t>
            </a:r>
            <a:r>
              <a:rPr lang="en-GB" sz="2800" b="1" dirty="0" smtClean="0">
                <a:latin typeface="Arial" pitchFamily="34" charset="0"/>
                <a:ea typeface="Calibri"/>
                <a:cs typeface="Arial" pitchFamily="34" charset="0"/>
              </a:rPr>
              <a:t>rates- 1 </a:t>
            </a:r>
            <a:r>
              <a:rPr lang="en-GB" sz="2800" b="1" dirty="0">
                <a:latin typeface="Arial" pitchFamily="34" charset="0"/>
                <a:ea typeface="Calibri"/>
                <a:cs typeface="Arial" pitchFamily="34" charset="0"/>
              </a:rPr>
              <a:t>to 15 cm per year. </a:t>
            </a:r>
            <a:endParaRPr lang="en-GB" sz="2800" b="1" dirty="0" smtClean="0">
              <a:latin typeface="Arial" pitchFamily="34" charset="0"/>
              <a:ea typeface="Calibri"/>
              <a:cs typeface="Arial" pitchFamily="34" charset="0"/>
            </a:endParaRPr>
          </a:p>
          <a:p>
            <a:pPr marL="3175" algn="just">
              <a:spcAft>
                <a:spcPts val="0"/>
              </a:spcAft>
            </a:pPr>
            <a:endParaRPr lang="en-GB" sz="1600" b="1" dirty="0">
              <a:latin typeface="Arial" pitchFamily="34" charset="0"/>
              <a:ea typeface="Calibri"/>
              <a:cs typeface="Arial" pitchFamily="34" charset="0"/>
            </a:endParaRPr>
          </a:p>
          <a:p>
            <a:pPr marL="3175" algn="just">
              <a:spcAft>
                <a:spcPts val="0"/>
              </a:spcAft>
            </a:pPr>
            <a:r>
              <a:rPr lang="en-GB" sz="2800" b="1" dirty="0" smtClean="0">
                <a:latin typeface="Arial" pitchFamily="34" charset="0"/>
                <a:ea typeface="Calibri"/>
                <a:cs typeface="Arial" pitchFamily="34" charset="0"/>
              </a:rPr>
              <a:t>Because </a:t>
            </a:r>
            <a:r>
              <a:rPr lang="en-GB" sz="2800" b="1" dirty="0">
                <a:latin typeface="Arial" pitchFamily="34" charset="0"/>
                <a:ea typeface="Calibri"/>
                <a:cs typeface="Arial" pitchFamily="34" charset="0"/>
              </a:rPr>
              <a:t>of its ability to flow, the mantle beneath the lithosphere </a:t>
            </a:r>
            <a:r>
              <a:rPr lang="en-GB" sz="2800" b="1" dirty="0" err="1">
                <a:latin typeface="Arial" pitchFamily="34" charset="0"/>
                <a:ea typeface="Calibri"/>
                <a:cs typeface="Arial" pitchFamily="34" charset="0"/>
              </a:rPr>
              <a:t>convects</a:t>
            </a:r>
            <a:r>
              <a:rPr lang="en-GB" sz="2800" b="1" dirty="0">
                <a:latin typeface="Arial" pitchFamily="34" charset="0"/>
                <a:ea typeface="Calibri"/>
                <a:cs typeface="Arial" pitchFamily="34" charset="0"/>
              </a:rPr>
              <a:t>, like a vast </a:t>
            </a:r>
            <a:r>
              <a:rPr lang="en-GB" sz="2800" b="1" dirty="0" smtClean="0">
                <a:latin typeface="Arial" pitchFamily="34" charset="0"/>
                <a:ea typeface="Calibri"/>
                <a:cs typeface="Arial" pitchFamily="34" charset="0"/>
              </a:rPr>
              <a:t>vat (drum) </a:t>
            </a:r>
            <a:r>
              <a:rPr lang="en-GB" sz="2800" b="1" dirty="0">
                <a:latin typeface="Arial" pitchFamily="34" charset="0"/>
                <a:ea typeface="Calibri"/>
                <a:cs typeface="Arial" pitchFamily="34" charset="0"/>
              </a:rPr>
              <a:t>of simmering chocolate. </a:t>
            </a:r>
            <a:endParaRPr lang="en-GB" sz="2800" b="1" dirty="0" smtClean="0">
              <a:latin typeface="Arial" pitchFamily="34" charset="0"/>
              <a:ea typeface="Calibri"/>
              <a:cs typeface="Arial" pitchFamily="34" charset="0"/>
            </a:endParaRPr>
          </a:p>
          <a:p>
            <a:pPr marL="3175" algn="just">
              <a:spcAft>
                <a:spcPts val="0"/>
              </a:spcAft>
            </a:pPr>
            <a:endParaRPr lang="en-GB" b="1" dirty="0">
              <a:latin typeface="Arial" pitchFamily="34" charset="0"/>
              <a:ea typeface="Calibri"/>
              <a:cs typeface="Arial" pitchFamily="34" charset="0"/>
            </a:endParaRPr>
          </a:p>
          <a:p>
            <a:pPr marL="3175" algn="just">
              <a:spcAft>
                <a:spcPts val="0"/>
              </a:spcAft>
            </a:pPr>
            <a:r>
              <a:rPr lang="en-GB" sz="2800" b="1" dirty="0" smtClean="0">
                <a:latin typeface="Arial" pitchFamily="34" charset="0"/>
                <a:ea typeface="Calibri"/>
                <a:cs typeface="Arial" pitchFamily="34" charset="0"/>
              </a:rPr>
              <a:t>During </a:t>
            </a:r>
            <a:r>
              <a:rPr lang="en-GB" sz="2800" b="1" dirty="0">
                <a:latin typeface="Arial" pitchFamily="34" charset="0"/>
                <a:ea typeface="Calibri"/>
                <a:cs typeface="Arial" pitchFamily="34" charset="0"/>
              </a:rPr>
              <a:t>convection, hotter mantle from greater depths rises, while cooler mantle at shallow levels sinks. </a:t>
            </a:r>
            <a:r>
              <a:rPr lang="en-GB" sz="2800" b="1" dirty="0">
                <a:solidFill>
                  <a:srgbClr val="000000"/>
                </a:solidFill>
                <a:latin typeface="Arial" pitchFamily="34" charset="0"/>
                <a:ea typeface="Calibri"/>
                <a:cs typeface="Arial" pitchFamily="34" charset="0"/>
              </a:rPr>
              <a:t> </a:t>
            </a:r>
          </a:p>
        </p:txBody>
      </p:sp>
    </p:spTree>
    <p:extLst>
      <p:ext uri="{BB962C8B-B14F-4D97-AF65-F5344CB8AC3E}">
        <p14:creationId xmlns:p14="http://schemas.microsoft.com/office/powerpoint/2010/main" val="570044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ishal Nath Upreti\Pictures\My Scans\scan0060.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39552" y="476672"/>
            <a:ext cx="8214595"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1257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Bishal Nath Upreti\Pictures\My Scans\scan0005.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2037" t="69914" r="65240" b="23214"/>
          <a:stretch/>
        </p:blipFill>
        <p:spPr bwMode="auto">
          <a:xfrm>
            <a:off x="1475656" y="6093296"/>
            <a:ext cx="5306744" cy="5063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C:\Users\Bishal Nath Upreti\Pictures\My Scans\scan0005.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34566" t="3053" r="2431" b="5145"/>
          <a:stretch/>
        </p:blipFill>
        <p:spPr bwMode="auto">
          <a:xfrm>
            <a:off x="611560" y="116631"/>
            <a:ext cx="8287673" cy="6077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7962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733246"/>
            <a:ext cx="7704856" cy="5416868"/>
          </a:xfrm>
          <a:prstGeom prst="rect">
            <a:avLst/>
          </a:prstGeom>
        </p:spPr>
        <p:txBody>
          <a:bodyPr wrap="square">
            <a:spAutoFit/>
          </a:bodyPr>
          <a:lstStyle/>
          <a:p>
            <a:pPr marL="514350" lvl="0" indent="-514350" algn="just">
              <a:spcAft>
                <a:spcPts val="0"/>
              </a:spcAft>
              <a:buClr>
                <a:srgbClr val="FF0000"/>
              </a:buClr>
              <a:buFont typeface="+mj-lt"/>
              <a:buAutoNum type="arabicPeriod" startAt="2"/>
            </a:pPr>
            <a:r>
              <a:rPr lang="en-GB" sz="2800" b="1" dirty="0">
                <a:solidFill>
                  <a:srgbClr val="FF0000"/>
                </a:solidFill>
                <a:latin typeface="Arial" pitchFamily="34" charset="0"/>
                <a:ea typeface="Calibri"/>
                <a:cs typeface="Arial" pitchFamily="34" charset="0"/>
              </a:rPr>
              <a:t>Ridge-push: </a:t>
            </a:r>
            <a:r>
              <a:rPr lang="en-GB" sz="2800" b="1" dirty="0">
                <a:solidFill>
                  <a:srgbClr val="000000"/>
                </a:solidFill>
                <a:latin typeface="Arial" pitchFamily="34" charset="0"/>
                <a:ea typeface="Calibri"/>
                <a:cs typeface="Arial" pitchFamily="34" charset="0"/>
              </a:rPr>
              <a:t>gravity makes the lithosphere slip off the elevated ridge. </a:t>
            </a:r>
          </a:p>
          <a:p>
            <a:pPr marL="514350" lvl="0" indent="-514350" algn="just">
              <a:spcAft>
                <a:spcPts val="0"/>
              </a:spcAft>
              <a:buClr>
                <a:srgbClr val="FF0000"/>
              </a:buClr>
              <a:buFont typeface="+mj-lt"/>
              <a:buAutoNum type="arabicPeriod" startAt="2"/>
            </a:pPr>
            <a:endParaRPr lang="en-GB" b="1" dirty="0" smtClean="0">
              <a:solidFill>
                <a:srgbClr val="000000"/>
              </a:solidFill>
              <a:latin typeface="Arial" pitchFamily="34" charset="0"/>
              <a:ea typeface="Calibri"/>
              <a:cs typeface="Arial" pitchFamily="34" charset="0"/>
            </a:endParaRPr>
          </a:p>
          <a:p>
            <a:pPr marL="514350" lvl="0" indent="-514350" algn="just">
              <a:spcAft>
                <a:spcPts val="0"/>
              </a:spcAft>
              <a:buClr>
                <a:srgbClr val="FF0000"/>
              </a:buClr>
              <a:buFont typeface="+mj-lt"/>
              <a:buAutoNum type="arabicPeriod" startAt="2"/>
            </a:pPr>
            <a:r>
              <a:rPr lang="en-GB" sz="2800" b="1" dirty="0" smtClean="0">
                <a:solidFill>
                  <a:srgbClr val="FF0000"/>
                </a:solidFill>
                <a:latin typeface="Arial" pitchFamily="34" charset="0"/>
                <a:ea typeface="Calibri"/>
                <a:cs typeface="Arial" pitchFamily="34" charset="0"/>
              </a:rPr>
              <a:t>Basal </a:t>
            </a:r>
            <a:r>
              <a:rPr lang="en-GB" sz="2800" b="1" dirty="0">
                <a:solidFill>
                  <a:srgbClr val="FF0000"/>
                </a:solidFill>
                <a:latin typeface="Arial" pitchFamily="34" charset="0"/>
                <a:ea typeface="Calibri"/>
                <a:cs typeface="Arial" pitchFamily="34" charset="0"/>
              </a:rPr>
              <a:t>drag: </a:t>
            </a:r>
            <a:r>
              <a:rPr lang="en-GB" sz="2800" b="1" dirty="0">
                <a:solidFill>
                  <a:srgbClr val="000000"/>
                </a:solidFill>
                <a:latin typeface="Arial" pitchFamily="34" charset="0"/>
                <a:ea typeface="Calibri"/>
                <a:cs typeface="Arial" pitchFamily="34" charset="0"/>
              </a:rPr>
              <a:t>resistance to flow exerted on the bottom of the plate by the underlying asthenosphere. Depending on the direction of flow in the asthenosphere, this could aid or hinder plate movement. </a:t>
            </a:r>
          </a:p>
          <a:p>
            <a:pPr marL="514350" lvl="0" indent="-514350" algn="just">
              <a:spcAft>
                <a:spcPts val="0"/>
              </a:spcAft>
              <a:buClr>
                <a:srgbClr val="FF0000"/>
              </a:buClr>
              <a:buFont typeface="+mj-lt"/>
              <a:buAutoNum type="arabicPeriod" startAt="2"/>
            </a:pPr>
            <a:endParaRPr lang="en-GB" b="1" dirty="0" smtClean="0">
              <a:solidFill>
                <a:srgbClr val="000000"/>
              </a:solidFill>
              <a:latin typeface="Arial" pitchFamily="34" charset="0"/>
              <a:ea typeface="Calibri"/>
              <a:cs typeface="Arial" pitchFamily="34" charset="0"/>
            </a:endParaRPr>
          </a:p>
          <a:p>
            <a:pPr marL="514350" lvl="0" indent="-514350" algn="just">
              <a:spcAft>
                <a:spcPts val="0"/>
              </a:spcAft>
              <a:buClr>
                <a:srgbClr val="FF0000"/>
              </a:buClr>
              <a:buFont typeface="+mj-lt"/>
              <a:buAutoNum type="arabicPeriod" startAt="2"/>
            </a:pPr>
            <a:r>
              <a:rPr lang="en-GB" sz="2800" b="1" dirty="0" smtClean="0">
                <a:solidFill>
                  <a:srgbClr val="FF0000"/>
                </a:solidFill>
                <a:latin typeface="Arial" pitchFamily="34" charset="0"/>
                <a:ea typeface="Calibri"/>
                <a:cs typeface="Arial" pitchFamily="34" charset="0"/>
              </a:rPr>
              <a:t>Mantle </a:t>
            </a:r>
            <a:r>
              <a:rPr lang="en-GB" sz="2800" b="1" dirty="0">
                <a:solidFill>
                  <a:srgbClr val="FF0000"/>
                </a:solidFill>
                <a:latin typeface="Arial" pitchFamily="34" charset="0"/>
                <a:ea typeface="Calibri"/>
                <a:cs typeface="Arial" pitchFamily="34" charset="0"/>
              </a:rPr>
              <a:t>resistance: </a:t>
            </a:r>
            <a:r>
              <a:rPr lang="en-GB" sz="2800" b="1" dirty="0">
                <a:solidFill>
                  <a:srgbClr val="000000"/>
                </a:solidFill>
                <a:latin typeface="Arial" pitchFamily="34" charset="0"/>
                <a:ea typeface="Calibri"/>
                <a:cs typeface="Arial" pitchFamily="34" charset="0"/>
              </a:rPr>
              <a:t>resistance to the movement of the subducting plate through the asthenosphere and mesosphere. </a:t>
            </a:r>
            <a:endParaRPr lang="en-GB" sz="2800" b="1" dirty="0" smtClean="0">
              <a:solidFill>
                <a:srgbClr val="000000"/>
              </a:solidFill>
              <a:latin typeface="Arial" pitchFamily="34" charset="0"/>
              <a:ea typeface="Calibri"/>
              <a:cs typeface="Arial" pitchFamily="34" charset="0"/>
            </a:endParaRPr>
          </a:p>
        </p:txBody>
      </p:sp>
    </p:spTree>
    <p:extLst>
      <p:ext uri="{BB962C8B-B14F-4D97-AF65-F5344CB8AC3E}">
        <p14:creationId xmlns:p14="http://schemas.microsoft.com/office/powerpoint/2010/main" val="22460593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0321" y="764704"/>
            <a:ext cx="7632848" cy="5447645"/>
          </a:xfrm>
          <a:prstGeom prst="rect">
            <a:avLst/>
          </a:prstGeom>
        </p:spPr>
        <p:txBody>
          <a:bodyPr wrap="square">
            <a:spAutoFit/>
          </a:bodyPr>
          <a:lstStyle/>
          <a:p>
            <a:pPr marL="514350" lvl="0" indent="-514350" algn="just">
              <a:buClr>
                <a:srgbClr val="FF0000"/>
              </a:buClr>
              <a:buFont typeface="+mj-lt"/>
              <a:buAutoNum type="arabicPeriod" startAt="5"/>
            </a:pPr>
            <a:r>
              <a:rPr lang="en-GB" sz="2800" b="1" dirty="0" smtClean="0">
                <a:solidFill>
                  <a:srgbClr val="FF0000"/>
                </a:solidFill>
                <a:latin typeface="Arial" pitchFamily="34" charset="0"/>
                <a:ea typeface="Calibri"/>
                <a:cs typeface="Arial" pitchFamily="34" charset="0"/>
              </a:rPr>
              <a:t>Friction</a:t>
            </a:r>
            <a:r>
              <a:rPr lang="en-GB" sz="2800" b="1" dirty="0">
                <a:solidFill>
                  <a:srgbClr val="FF0000"/>
                </a:solidFill>
                <a:latin typeface="Arial" pitchFamily="34" charset="0"/>
                <a:ea typeface="Calibri"/>
                <a:cs typeface="Arial" pitchFamily="34" charset="0"/>
              </a:rPr>
              <a:t>: </a:t>
            </a:r>
            <a:r>
              <a:rPr lang="en-GB" sz="2800" b="1" dirty="0">
                <a:solidFill>
                  <a:srgbClr val="000000"/>
                </a:solidFill>
                <a:latin typeface="Arial" pitchFamily="34" charset="0"/>
                <a:ea typeface="Calibri"/>
                <a:cs typeface="Arial" pitchFamily="34" charset="0"/>
              </a:rPr>
              <a:t>resistance along transform faults and between the converging slabs of lithosphere in a subduction zone</a:t>
            </a:r>
            <a:r>
              <a:rPr lang="en-GB" sz="2800" b="1" dirty="0" smtClean="0">
                <a:solidFill>
                  <a:srgbClr val="000000"/>
                </a:solidFill>
                <a:latin typeface="Arial" pitchFamily="34" charset="0"/>
                <a:ea typeface="Calibri"/>
                <a:cs typeface="Arial" pitchFamily="34" charset="0"/>
              </a:rPr>
              <a:t>.</a:t>
            </a:r>
          </a:p>
          <a:p>
            <a:pPr marL="514350" lvl="0" indent="-514350" algn="just">
              <a:buClr>
                <a:srgbClr val="FF0000"/>
              </a:buClr>
              <a:buFont typeface="+mj-lt"/>
              <a:buAutoNum type="arabicPeriod" startAt="5"/>
            </a:pPr>
            <a:endParaRPr lang="en-GB" sz="1600" b="1" dirty="0">
              <a:solidFill>
                <a:srgbClr val="000000"/>
              </a:solidFill>
              <a:latin typeface="Arial" pitchFamily="34" charset="0"/>
              <a:ea typeface="Calibri"/>
              <a:cs typeface="Arial" pitchFamily="34" charset="0"/>
            </a:endParaRPr>
          </a:p>
          <a:p>
            <a:pPr algn="just">
              <a:buClr>
                <a:srgbClr val="FF0000"/>
              </a:buClr>
            </a:pPr>
            <a:r>
              <a:rPr lang="en-GB" sz="2800" b="1" dirty="0">
                <a:solidFill>
                  <a:srgbClr val="000000"/>
                </a:solidFill>
                <a:latin typeface="Arial" pitchFamily="34" charset="0"/>
                <a:ea typeface="Calibri"/>
                <a:cs typeface="Arial" pitchFamily="34" charset="0"/>
              </a:rPr>
              <a:t>Although the basic description of plate tectonics was worked out in the 1960s, we do not yet know which of these forces is most important for plate </a:t>
            </a:r>
            <a:r>
              <a:rPr lang="en-GB" sz="2800" b="1" dirty="0" smtClean="0">
                <a:solidFill>
                  <a:srgbClr val="000000"/>
                </a:solidFill>
                <a:latin typeface="Arial" pitchFamily="34" charset="0"/>
                <a:ea typeface="Calibri"/>
                <a:cs typeface="Arial" pitchFamily="34" charset="0"/>
              </a:rPr>
              <a:t>movement. </a:t>
            </a:r>
          </a:p>
          <a:p>
            <a:pPr algn="just">
              <a:buClr>
                <a:srgbClr val="FF0000"/>
              </a:buClr>
            </a:pPr>
            <a:endParaRPr lang="en-GB" sz="1600" b="1" dirty="0">
              <a:solidFill>
                <a:srgbClr val="000000"/>
              </a:solidFill>
              <a:latin typeface="Arial" pitchFamily="34" charset="0"/>
              <a:ea typeface="Calibri"/>
              <a:cs typeface="Arial" pitchFamily="34" charset="0"/>
            </a:endParaRPr>
          </a:p>
          <a:p>
            <a:pPr algn="just">
              <a:buClr>
                <a:srgbClr val="FF0000"/>
              </a:buClr>
            </a:pPr>
            <a:r>
              <a:rPr lang="en-GB" sz="2800" b="1" dirty="0" smtClean="0">
                <a:solidFill>
                  <a:srgbClr val="000000"/>
                </a:solidFill>
                <a:latin typeface="Arial" pitchFamily="34" charset="0"/>
                <a:ea typeface="Calibri"/>
                <a:cs typeface="Arial" pitchFamily="34" charset="0"/>
              </a:rPr>
              <a:t>Testing </a:t>
            </a:r>
            <a:r>
              <a:rPr lang="en-GB" sz="2800" b="1" dirty="0">
                <a:solidFill>
                  <a:srgbClr val="000000"/>
                </a:solidFill>
                <a:latin typeface="Arial" pitchFamily="34" charset="0"/>
                <a:ea typeface="Calibri"/>
                <a:cs typeface="Arial" pitchFamily="34" charset="0"/>
              </a:rPr>
              <a:t>the actions of the possible driving forces is extremely difficult. Moreover, different forces act in different proportions on different plates at different times. </a:t>
            </a:r>
          </a:p>
        </p:txBody>
      </p:sp>
    </p:spTree>
    <p:extLst>
      <p:ext uri="{BB962C8B-B14F-4D97-AF65-F5344CB8AC3E}">
        <p14:creationId xmlns:p14="http://schemas.microsoft.com/office/powerpoint/2010/main" val="11249088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052736"/>
            <a:ext cx="8136904" cy="4832092"/>
          </a:xfrm>
          <a:prstGeom prst="rect">
            <a:avLst/>
          </a:prstGeom>
        </p:spPr>
        <p:txBody>
          <a:bodyPr wrap="square">
            <a:spAutoFit/>
          </a:bodyPr>
          <a:lstStyle/>
          <a:p>
            <a:pPr marL="90170" algn="just">
              <a:spcAft>
                <a:spcPts val="0"/>
              </a:spcAft>
            </a:pPr>
            <a:r>
              <a:rPr lang="en-GB" sz="2800" b="1" smtClean="0">
                <a:solidFill>
                  <a:srgbClr val="000000"/>
                </a:solidFill>
                <a:latin typeface="Arial" pitchFamily="34" charset="0"/>
                <a:ea typeface="Calibri"/>
                <a:cs typeface="Arial" pitchFamily="34" charset="0"/>
              </a:rPr>
              <a:t>In as much </a:t>
            </a:r>
            <a:r>
              <a:rPr lang="en-GB" sz="2800" b="1" dirty="0">
                <a:solidFill>
                  <a:srgbClr val="000000"/>
                </a:solidFill>
                <a:latin typeface="Arial" pitchFamily="34" charset="0"/>
                <a:ea typeface="Calibri"/>
                <a:cs typeface="Arial" pitchFamily="34" charset="0"/>
              </a:rPr>
              <a:t>as each plate has a nearly constant </a:t>
            </a:r>
            <a:r>
              <a:rPr lang="en-GB" sz="2800" b="1" dirty="0" smtClean="0">
                <a:solidFill>
                  <a:srgbClr val="000000"/>
                </a:solidFill>
                <a:latin typeface="Arial" pitchFamily="34" charset="0"/>
                <a:ea typeface="Calibri"/>
                <a:cs typeface="Arial" pitchFamily="34" charset="0"/>
              </a:rPr>
              <a:t>velocity- is </a:t>
            </a:r>
            <a:r>
              <a:rPr lang="en-GB" sz="2800" b="1" dirty="0">
                <a:solidFill>
                  <a:srgbClr val="000000"/>
                </a:solidFill>
                <a:latin typeface="Arial" pitchFamily="34" charset="0"/>
                <a:ea typeface="Calibri"/>
                <a:cs typeface="Arial" pitchFamily="34" charset="0"/>
              </a:rPr>
              <a:t>neither accelerating nor </a:t>
            </a:r>
            <a:r>
              <a:rPr lang="en-GB" sz="2800" b="1" dirty="0" smtClean="0">
                <a:solidFill>
                  <a:srgbClr val="000000"/>
                </a:solidFill>
                <a:latin typeface="Arial" pitchFamily="34" charset="0"/>
                <a:ea typeface="Calibri"/>
                <a:cs typeface="Arial" pitchFamily="34" charset="0"/>
              </a:rPr>
              <a:t>decelerating- most </a:t>
            </a:r>
            <a:r>
              <a:rPr lang="en-GB" sz="2800" b="1" dirty="0">
                <a:solidFill>
                  <a:srgbClr val="000000"/>
                </a:solidFill>
                <a:latin typeface="Arial" pitchFamily="34" charset="0"/>
                <a:ea typeface="Calibri"/>
                <a:cs typeface="Arial" pitchFamily="34" charset="0"/>
              </a:rPr>
              <a:t>researchers believe that the forces that drive the plates are approximately balanced by forces that resist their movement. </a:t>
            </a:r>
            <a:endParaRPr lang="en-GB" sz="2800" b="1" dirty="0" smtClean="0">
              <a:solidFill>
                <a:srgbClr val="000000"/>
              </a:solidFill>
              <a:latin typeface="Arial" pitchFamily="34" charset="0"/>
              <a:ea typeface="Calibri"/>
              <a:cs typeface="Arial" pitchFamily="34" charset="0"/>
            </a:endParaRPr>
          </a:p>
          <a:p>
            <a:pPr marL="90170" algn="just">
              <a:spcAft>
                <a:spcPts val="0"/>
              </a:spcAft>
            </a:pPr>
            <a:endParaRPr lang="en-GB" b="1" dirty="0">
              <a:solidFill>
                <a:srgbClr val="000000"/>
              </a:solidFill>
              <a:latin typeface="Arial" pitchFamily="34" charset="0"/>
              <a:ea typeface="Calibri"/>
              <a:cs typeface="Arial" pitchFamily="34" charset="0"/>
            </a:endParaRPr>
          </a:p>
          <a:p>
            <a:pPr marL="90170" algn="just">
              <a:spcAft>
                <a:spcPts val="0"/>
              </a:spcAft>
            </a:pPr>
            <a:r>
              <a:rPr lang="en-GB" sz="2800" b="1" dirty="0" smtClean="0">
                <a:solidFill>
                  <a:srgbClr val="000000"/>
                </a:solidFill>
                <a:latin typeface="Arial" pitchFamily="34" charset="0"/>
                <a:ea typeface="Calibri"/>
                <a:cs typeface="Arial" pitchFamily="34" charset="0"/>
              </a:rPr>
              <a:t>Thus</a:t>
            </a:r>
            <a:r>
              <a:rPr lang="en-GB" sz="2800" b="1" dirty="0">
                <a:solidFill>
                  <a:srgbClr val="000000"/>
                </a:solidFill>
                <a:latin typeface="Arial" pitchFamily="34" charset="0"/>
                <a:ea typeface="Calibri"/>
                <a:cs typeface="Arial" pitchFamily="34" charset="0"/>
              </a:rPr>
              <a:t>, the driving forces provided by slab-pull and ridge-push are probably balanced by resisting forces such as basal drag, mantle resistance, and friction at plate boundaries</a:t>
            </a:r>
            <a:r>
              <a:rPr lang="en-GB" dirty="0">
                <a:latin typeface="Arial"/>
                <a:ea typeface="Times New Roman"/>
              </a:rPr>
              <a:t>. </a:t>
            </a:r>
            <a:endParaRPr lang="en-GB" dirty="0">
              <a:effectLst/>
              <a:latin typeface="Arial"/>
              <a:ea typeface="Times New Roman"/>
            </a:endParaRPr>
          </a:p>
        </p:txBody>
      </p:sp>
    </p:spTree>
    <p:extLst>
      <p:ext uri="{BB962C8B-B14F-4D97-AF65-F5344CB8AC3E}">
        <p14:creationId xmlns:p14="http://schemas.microsoft.com/office/powerpoint/2010/main" val="11179602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6752" y="1052736"/>
            <a:ext cx="7560840" cy="3970318"/>
          </a:xfrm>
          <a:prstGeom prst="rect">
            <a:avLst/>
          </a:prstGeom>
        </p:spPr>
        <p:txBody>
          <a:bodyPr wrap="square">
            <a:spAutoFit/>
          </a:bodyPr>
          <a:lstStyle/>
          <a:p>
            <a:pPr algn="just"/>
            <a:r>
              <a:rPr lang="en-GB" sz="2800" b="1" dirty="0" smtClean="0">
                <a:solidFill>
                  <a:srgbClr val="000000"/>
                </a:solidFill>
                <a:latin typeface="Arial" pitchFamily="34" charset="0"/>
                <a:ea typeface="Calibri"/>
                <a:cs typeface="Arial" pitchFamily="34" charset="0"/>
              </a:rPr>
              <a:t>The absolute </a:t>
            </a:r>
            <a:r>
              <a:rPr lang="en-GB" sz="2800" b="1" dirty="0">
                <a:solidFill>
                  <a:srgbClr val="000000"/>
                </a:solidFill>
                <a:latin typeface="Arial" pitchFamily="34" charset="0"/>
                <a:ea typeface="Calibri"/>
                <a:cs typeface="Arial" pitchFamily="34" charset="0"/>
              </a:rPr>
              <a:t>velocity of a plate is strongly </a:t>
            </a:r>
            <a:r>
              <a:rPr lang="en-GB" sz="2800" b="1" dirty="0" smtClean="0">
                <a:solidFill>
                  <a:srgbClr val="000000"/>
                </a:solidFill>
                <a:latin typeface="Arial" pitchFamily="34" charset="0"/>
                <a:ea typeface="Calibri"/>
                <a:cs typeface="Arial" pitchFamily="34" charset="0"/>
              </a:rPr>
              <a:t>related </a:t>
            </a:r>
            <a:r>
              <a:rPr lang="en-GB" sz="2800" b="1" dirty="0">
                <a:solidFill>
                  <a:srgbClr val="000000"/>
                </a:solidFill>
                <a:latin typeface="Arial" pitchFamily="34" charset="0"/>
                <a:ea typeface="Calibri"/>
                <a:cs typeface="Arial" pitchFamily="34" charset="0"/>
              </a:rPr>
              <a:t>to the proportion of its margin that is subducting. </a:t>
            </a:r>
            <a:endParaRPr lang="en-GB" sz="2800" b="1" dirty="0" smtClean="0">
              <a:solidFill>
                <a:srgbClr val="000000"/>
              </a:solidFill>
              <a:latin typeface="Arial" pitchFamily="34" charset="0"/>
              <a:ea typeface="Calibri"/>
              <a:cs typeface="Arial" pitchFamily="34" charset="0"/>
            </a:endParaRPr>
          </a:p>
          <a:p>
            <a:pPr algn="just"/>
            <a:endParaRPr lang="en-GB" sz="2800" b="1" dirty="0">
              <a:solidFill>
                <a:srgbClr val="000000"/>
              </a:solidFill>
              <a:latin typeface="Arial" pitchFamily="34" charset="0"/>
              <a:ea typeface="Calibri"/>
              <a:cs typeface="Arial" pitchFamily="34" charset="0"/>
            </a:endParaRPr>
          </a:p>
          <a:p>
            <a:pPr algn="just"/>
            <a:r>
              <a:rPr lang="en-GB" sz="2800" b="1" dirty="0" smtClean="0">
                <a:solidFill>
                  <a:srgbClr val="000000"/>
                </a:solidFill>
                <a:latin typeface="Arial" pitchFamily="34" charset="0"/>
                <a:ea typeface="Calibri"/>
                <a:cs typeface="Arial" pitchFamily="34" charset="0"/>
              </a:rPr>
              <a:t>For </a:t>
            </a:r>
            <a:r>
              <a:rPr lang="en-GB" sz="2800" b="1" dirty="0">
                <a:solidFill>
                  <a:srgbClr val="000000"/>
                </a:solidFill>
                <a:latin typeface="Arial" pitchFamily="34" charset="0"/>
                <a:ea typeface="Calibri"/>
                <a:cs typeface="Arial" pitchFamily="34" charset="0"/>
              </a:rPr>
              <a:t>example, plates like the Pacific and </a:t>
            </a:r>
            <a:r>
              <a:rPr lang="en-GB" sz="2800" b="1" dirty="0" err="1">
                <a:solidFill>
                  <a:srgbClr val="000000"/>
                </a:solidFill>
                <a:latin typeface="Arial" pitchFamily="34" charset="0"/>
                <a:ea typeface="Calibri"/>
                <a:cs typeface="Arial" pitchFamily="34" charset="0"/>
              </a:rPr>
              <a:t>Cocos</a:t>
            </a:r>
            <a:r>
              <a:rPr lang="en-GB" sz="2800" b="1" dirty="0">
                <a:solidFill>
                  <a:srgbClr val="000000"/>
                </a:solidFill>
                <a:latin typeface="Arial" pitchFamily="34" charset="0"/>
                <a:ea typeface="Calibri"/>
                <a:cs typeface="Arial" pitchFamily="34" charset="0"/>
              </a:rPr>
              <a:t> plates, which have about 40% of their margins represented by subduction zones, have high plate velocities (greater than </a:t>
            </a:r>
            <a:r>
              <a:rPr lang="en-GB" sz="2800" b="1" dirty="0" smtClean="0">
                <a:solidFill>
                  <a:srgbClr val="000000"/>
                </a:solidFill>
                <a:latin typeface="Arial" pitchFamily="34" charset="0"/>
                <a:ea typeface="Calibri"/>
                <a:cs typeface="Arial" pitchFamily="34" charset="0"/>
              </a:rPr>
              <a:t>5 cm/yr</a:t>
            </a:r>
            <a:r>
              <a:rPr lang="en-GB" sz="2800" b="1" dirty="0">
                <a:solidFill>
                  <a:srgbClr val="000000"/>
                </a:solidFill>
                <a:latin typeface="Arial" pitchFamily="34" charset="0"/>
                <a:ea typeface="Calibri"/>
                <a:cs typeface="Arial" pitchFamily="34" charset="0"/>
              </a:rPr>
              <a:t>). </a:t>
            </a:r>
            <a:endParaRPr lang="en-GB" sz="2800" b="1" dirty="0" smtClean="0">
              <a:solidFill>
                <a:srgbClr val="000000"/>
              </a:solidFill>
              <a:latin typeface="Arial" pitchFamily="34" charset="0"/>
              <a:ea typeface="Calibri"/>
              <a:cs typeface="Arial" pitchFamily="34" charset="0"/>
            </a:endParaRPr>
          </a:p>
        </p:txBody>
      </p:sp>
    </p:spTree>
    <p:extLst>
      <p:ext uri="{BB962C8B-B14F-4D97-AF65-F5344CB8AC3E}">
        <p14:creationId xmlns:p14="http://schemas.microsoft.com/office/powerpoint/2010/main" val="2014166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124744"/>
            <a:ext cx="7776864" cy="4401205"/>
          </a:xfrm>
          <a:prstGeom prst="rect">
            <a:avLst/>
          </a:prstGeom>
        </p:spPr>
        <p:txBody>
          <a:bodyPr wrap="square">
            <a:spAutoFit/>
          </a:bodyPr>
          <a:lstStyle/>
          <a:p>
            <a:pPr algn="just"/>
            <a:r>
              <a:rPr lang="en-GB" sz="2800" b="1" dirty="0">
                <a:solidFill>
                  <a:srgbClr val="000000"/>
                </a:solidFill>
                <a:latin typeface="Arial" pitchFamily="34" charset="0"/>
                <a:ea typeface="Calibri"/>
                <a:cs typeface="Arial" pitchFamily="34" charset="0"/>
              </a:rPr>
              <a:t>Plates like the North American, which have smaller proportions of subducting margins, move more slowly (1 to 3 cm/</a:t>
            </a:r>
            <a:r>
              <a:rPr lang="en-GB" sz="2800" b="1" dirty="0" err="1">
                <a:solidFill>
                  <a:srgbClr val="000000"/>
                </a:solidFill>
                <a:latin typeface="Arial" pitchFamily="34" charset="0"/>
                <a:ea typeface="Calibri"/>
                <a:cs typeface="Arial" pitchFamily="34" charset="0"/>
              </a:rPr>
              <a:t>yr</a:t>
            </a:r>
            <a:r>
              <a:rPr lang="en-GB" sz="2800" b="1" dirty="0">
                <a:solidFill>
                  <a:srgbClr val="000000"/>
                </a:solidFill>
                <a:latin typeface="Arial" pitchFamily="34" charset="0"/>
                <a:ea typeface="Calibri"/>
                <a:cs typeface="Arial" pitchFamily="34" charset="0"/>
              </a:rPr>
              <a:t>). Hence, many </a:t>
            </a:r>
            <a:r>
              <a:rPr lang="en-GB" sz="2800" b="1" dirty="0" smtClean="0">
                <a:solidFill>
                  <a:srgbClr val="000000"/>
                </a:solidFill>
                <a:latin typeface="Arial" pitchFamily="34" charset="0"/>
                <a:ea typeface="Calibri"/>
                <a:cs typeface="Arial" pitchFamily="34" charset="0"/>
              </a:rPr>
              <a:t>researchers </a:t>
            </a:r>
            <a:r>
              <a:rPr lang="en-GB" sz="2800" b="1" dirty="0">
                <a:solidFill>
                  <a:srgbClr val="000000"/>
                </a:solidFill>
                <a:latin typeface="Arial" pitchFamily="34" charset="0"/>
                <a:ea typeface="Calibri"/>
                <a:cs typeface="Arial" pitchFamily="34" charset="0"/>
              </a:rPr>
              <a:t>have concluded that slab-pull is a major driving force. </a:t>
            </a:r>
            <a:endParaRPr lang="en-GB" sz="2800" b="1" dirty="0" smtClean="0">
              <a:solidFill>
                <a:srgbClr val="000000"/>
              </a:solidFill>
              <a:latin typeface="Arial" pitchFamily="34" charset="0"/>
              <a:ea typeface="Calibri"/>
              <a:cs typeface="Arial" pitchFamily="34" charset="0"/>
            </a:endParaRPr>
          </a:p>
          <a:p>
            <a:pPr algn="just"/>
            <a:endParaRPr lang="en-US" sz="2800" b="1" dirty="0">
              <a:solidFill>
                <a:srgbClr val="000000"/>
              </a:solidFill>
              <a:latin typeface="Arial" pitchFamily="34" charset="0"/>
              <a:cs typeface="Arial" pitchFamily="34" charset="0"/>
            </a:endParaRPr>
          </a:p>
          <a:p>
            <a:pPr algn="just"/>
            <a:r>
              <a:rPr lang="en-GB" sz="2800" b="1" dirty="0">
                <a:solidFill>
                  <a:srgbClr val="000000"/>
                </a:solidFill>
                <a:latin typeface="Arial" pitchFamily="34" charset="0"/>
                <a:ea typeface="Calibri"/>
                <a:cs typeface="Arial" pitchFamily="34" charset="0"/>
              </a:rPr>
              <a:t>The correlation between the rate of plate motion and the proportion of subducting edges is so strong that other forces may be only minor.</a:t>
            </a:r>
          </a:p>
        </p:txBody>
      </p:sp>
    </p:spTree>
    <p:extLst>
      <p:ext uri="{BB962C8B-B14F-4D97-AF65-F5344CB8AC3E}">
        <p14:creationId xmlns:p14="http://schemas.microsoft.com/office/powerpoint/2010/main" val="17639228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196752"/>
            <a:ext cx="7560840" cy="3970318"/>
          </a:xfrm>
          <a:prstGeom prst="rect">
            <a:avLst/>
          </a:prstGeom>
        </p:spPr>
        <p:txBody>
          <a:bodyPr wrap="square">
            <a:spAutoFit/>
          </a:bodyPr>
          <a:lstStyle/>
          <a:p>
            <a:pPr marL="90170" algn="just">
              <a:spcAft>
                <a:spcPts val="0"/>
              </a:spcAft>
            </a:pPr>
            <a:r>
              <a:rPr lang="en-GB" sz="2800" b="1" dirty="0" smtClean="0">
                <a:solidFill>
                  <a:srgbClr val="000000"/>
                </a:solidFill>
                <a:latin typeface="Arial" pitchFamily="34" charset="0"/>
                <a:ea typeface="Calibri"/>
                <a:cs typeface="Arial" pitchFamily="34" charset="0"/>
              </a:rPr>
              <a:t>Slab-pull </a:t>
            </a:r>
            <a:r>
              <a:rPr lang="en-GB" sz="2800" b="1" dirty="0">
                <a:solidFill>
                  <a:srgbClr val="000000"/>
                </a:solidFill>
                <a:latin typeface="Arial" pitchFamily="34" charset="0"/>
                <a:ea typeface="Calibri"/>
                <a:cs typeface="Arial" pitchFamily="34" charset="0"/>
              </a:rPr>
              <a:t>is aided by the metamorphic </a:t>
            </a:r>
            <a:r>
              <a:rPr lang="en-GB" sz="2800" b="1" dirty="0">
                <a:solidFill>
                  <a:srgbClr val="FF0000"/>
                </a:solidFill>
                <a:latin typeface="Arial" pitchFamily="34" charset="0"/>
                <a:ea typeface="Calibri"/>
                <a:cs typeface="Arial" pitchFamily="34" charset="0"/>
              </a:rPr>
              <a:t>phase transitions </a:t>
            </a:r>
            <a:r>
              <a:rPr lang="en-GB" sz="2800" b="1" dirty="0">
                <a:solidFill>
                  <a:srgbClr val="000000"/>
                </a:solidFill>
                <a:latin typeface="Arial" pitchFamily="34" charset="0"/>
                <a:ea typeface="Calibri"/>
                <a:cs typeface="Arial" pitchFamily="34" charset="0"/>
              </a:rPr>
              <a:t>that occur in subducting plates. </a:t>
            </a:r>
            <a:endParaRPr lang="en-GB" sz="2800" b="1" dirty="0" smtClean="0">
              <a:solidFill>
                <a:srgbClr val="000000"/>
              </a:solidFill>
              <a:latin typeface="Arial" pitchFamily="34" charset="0"/>
              <a:ea typeface="Calibri"/>
              <a:cs typeface="Arial" pitchFamily="34" charset="0"/>
            </a:endParaRPr>
          </a:p>
          <a:p>
            <a:pPr marL="90170" algn="just">
              <a:spcAft>
                <a:spcPts val="0"/>
              </a:spcAft>
            </a:pPr>
            <a:endParaRPr lang="en-GB" sz="2800" b="1" dirty="0">
              <a:solidFill>
                <a:srgbClr val="000000"/>
              </a:solidFill>
              <a:latin typeface="Arial" pitchFamily="34" charset="0"/>
              <a:ea typeface="Calibri"/>
              <a:cs typeface="Arial" pitchFamily="34" charset="0"/>
            </a:endParaRPr>
          </a:p>
          <a:p>
            <a:pPr marL="90170" algn="just">
              <a:spcAft>
                <a:spcPts val="0"/>
              </a:spcAft>
            </a:pPr>
            <a:r>
              <a:rPr lang="en-GB" sz="2800" b="1" dirty="0" smtClean="0">
                <a:solidFill>
                  <a:srgbClr val="000000"/>
                </a:solidFill>
                <a:latin typeface="Arial" pitchFamily="34" charset="0"/>
                <a:ea typeface="Calibri"/>
                <a:cs typeface="Arial" pitchFamily="34" charset="0"/>
              </a:rPr>
              <a:t>As </a:t>
            </a:r>
            <a:r>
              <a:rPr lang="en-GB" sz="2800" b="1" dirty="0">
                <a:solidFill>
                  <a:srgbClr val="000000"/>
                </a:solidFill>
                <a:latin typeface="Arial" pitchFamily="34" charset="0"/>
                <a:ea typeface="Calibri"/>
                <a:cs typeface="Arial" pitchFamily="34" charset="0"/>
              </a:rPr>
              <a:t>the plate moves deeper into the mantle, low density phases </a:t>
            </a:r>
            <a:r>
              <a:rPr lang="en-GB" sz="2800" b="1" dirty="0">
                <a:solidFill>
                  <a:srgbClr val="FF0000"/>
                </a:solidFill>
                <a:latin typeface="Arial" pitchFamily="34" charset="0"/>
                <a:ea typeface="Calibri"/>
                <a:cs typeface="Arial" pitchFamily="34" charset="0"/>
              </a:rPr>
              <a:t>convert into higher density phases</a:t>
            </a:r>
            <a:r>
              <a:rPr lang="en-GB" sz="2800" b="1" dirty="0">
                <a:solidFill>
                  <a:srgbClr val="000000"/>
                </a:solidFill>
                <a:latin typeface="Arial" pitchFamily="34" charset="0"/>
                <a:ea typeface="Calibri"/>
                <a:cs typeface="Arial" pitchFamily="34" charset="0"/>
              </a:rPr>
              <a:t>. These changes effectively create a sinker that pulls the plate deeper into the mantle</a:t>
            </a:r>
            <a:r>
              <a:rPr lang="en-GB" dirty="0">
                <a:latin typeface="Arial"/>
                <a:ea typeface="Times New Roman"/>
              </a:rPr>
              <a:t>. </a:t>
            </a:r>
            <a:endParaRPr lang="en-GB" dirty="0">
              <a:effectLst/>
              <a:latin typeface="Arial"/>
              <a:ea typeface="Times New Roman"/>
            </a:endParaRPr>
          </a:p>
        </p:txBody>
      </p:sp>
    </p:spTree>
    <p:extLst>
      <p:ext uri="{BB962C8B-B14F-4D97-AF65-F5344CB8AC3E}">
        <p14:creationId xmlns:p14="http://schemas.microsoft.com/office/powerpoint/2010/main" val="21848707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1985" y="1268760"/>
            <a:ext cx="7632848" cy="4401205"/>
          </a:xfrm>
          <a:prstGeom prst="rect">
            <a:avLst/>
          </a:prstGeom>
        </p:spPr>
        <p:txBody>
          <a:bodyPr wrap="square">
            <a:spAutoFit/>
          </a:bodyPr>
          <a:lstStyle/>
          <a:p>
            <a:pPr algn="just"/>
            <a:r>
              <a:rPr lang="en-GB" sz="2800" b="1" dirty="0">
                <a:solidFill>
                  <a:srgbClr val="000000"/>
                </a:solidFill>
                <a:latin typeface="Arial" pitchFamily="34" charset="0"/>
                <a:ea typeface="Calibri"/>
                <a:cs typeface="Arial" pitchFamily="34" charset="0"/>
              </a:rPr>
              <a:t>Ridge-push is believed to be a less important, but still significant, motivator of tectonic plates. </a:t>
            </a:r>
            <a:endParaRPr lang="en-GB" sz="2800" b="1" dirty="0" smtClean="0">
              <a:solidFill>
                <a:srgbClr val="000000"/>
              </a:solidFill>
              <a:latin typeface="Arial" pitchFamily="34" charset="0"/>
              <a:ea typeface="Calibri"/>
              <a:cs typeface="Arial" pitchFamily="34" charset="0"/>
            </a:endParaRPr>
          </a:p>
          <a:p>
            <a:pPr algn="just"/>
            <a:endParaRPr lang="en-GB" sz="2800" b="1" dirty="0">
              <a:solidFill>
                <a:srgbClr val="000000"/>
              </a:solidFill>
              <a:latin typeface="Arial" pitchFamily="34" charset="0"/>
              <a:ea typeface="Calibri"/>
              <a:cs typeface="Arial" pitchFamily="34" charset="0"/>
            </a:endParaRPr>
          </a:p>
          <a:p>
            <a:pPr algn="just"/>
            <a:r>
              <a:rPr lang="en-GB" sz="2800" b="1" dirty="0" smtClean="0">
                <a:solidFill>
                  <a:srgbClr val="000000"/>
                </a:solidFill>
                <a:latin typeface="Arial" pitchFamily="34" charset="0"/>
                <a:ea typeface="Calibri"/>
                <a:cs typeface="Arial" pitchFamily="34" charset="0"/>
              </a:rPr>
              <a:t>Ridge-push </a:t>
            </a:r>
            <a:r>
              <a:rPr lang="en-GB" sz="2800" b="1" dirty="0">
                <a:solidFill>
                  <a:srgbClr val="000000"/>
                </a:solidFill>
                <a:latin typeface="Arial" pitchFamily="34" charset="0"/>
                <a:ea typeface="Calibri"/>
                <a:cs typeface="Arial" pitchFamily="34" charset="0"/>
              </a:rPr>
              <a:t>is related to the elevation of the ridge, which in turn is caused by the hot buoyant material that rises beneath it. The asthenosphere acts as a slippery layer beneath the slab, and the lithosphere simply slides downhill. </a:t>
            </a:r>
          </a:p>
        </p:txBody>
      </p:sp>
    </p:spTree>
    <p:extLst>
      <p:ext uri="{BB962C8B-B14F-4D97-AF65-F5344CB8AC3E}">
        <p14:creationId xmlns:p14="http://schemas.microsoft.com/office/powerpoint/2010/main" val="38194197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052736"/>
            <a:ext cx="7560840" cy="4832092"/>
          </a:xfrm>
          <a:prstGeom prst="rect">
            <a:avLst/>
          </a:prstGeom>
        </p:spPr>
        <p:txBody>
          <a:bodyPr wrap="square">
            <a:spAutoFit/>
          </a:bodyPr>
          <a:lstStyle/>
          <a:p>
            <a:pPr algn="just">
              <a:spcAft>
                <a:spcPts val="0"/>
              </a:spcAft>
            </a:pPr>
            <a:r>
              <a:rPr lang="en-GB" sz="2800" b="1" dirty="0">
                <a:latin typeface="Arial" pitchFamily="34" charset="0"/>
                <a:ea typeface="Calibri"/>
                <a:cs typeface="Arial" pitchFamily="34" charset="0"/>
              </a:rPr>
              <a:t>Observations of plate movement and theoretical calculations both suggest that the forces supplied by slab-pull and ridge-push are so large that the question may become, </a:t>
            </a:r>
            <a:r>
              <a:rPr lang="en-GB" sz="2800" b="1" dirty="0" smtClean="0">
                <a:latin typeface="Arial" pitchFamily="34" charset="0"/>
                <a:ea typeface="Calibri"/>
                <a:cs typeface="Arial" pitchFamily="34" charset="0"/>
              </a:rPr>
              <a:t>what </a:t>
            </a:r>
            <a:r>
              <a:rPr lang="en-GB" sz="2800" b="1" dirty="0">
                <a:latin typeface="Arial" pitchFamily="34" charset="0"/>
                <a:ea typeface="Calibri"/>
                <a:cs typeface="Arial" pitchFamily="34" charset="0"/>
              </a:rPr>
              <a:t>slows the plates down? </a:t>
            </a:r>
            <a:endParaRPr lang="en-GB" sz="2800" b="1" dirty="0" smtClean="0">
              <a:latin typeface="Arial" pitchFamily="34" charset="0"/>
              <a:ea typeface="Calibri"/>
              <a:cs typeface="Arial" pitchFamily="34" charset="0"/>
            </a:endParaRPr>
          </a:p>
          <a:p>
            <a:pPr algn="just">
              <a:spcAft>
                <a:spcPts val="0"/>
              </a:spcAft>
            </a:pPr>
            <a:endParaRPr lang="en-GB" sz="2000" b="1" dirty="0">
              <a:latin typeface="Arial" pitchFamily="34" charset="0"/>
              <a:ea typeface="Calibri"/>
              <a:cs typeface="Arial" pitchFamily="34" charset="0"/>
            </a:endParaRPr>
          </a:p>
          <a:p>
            <a:pPr algn="just">
              <a:spcAft>
                <a:spcPts val="0"/>
              </a:spcAft>
            </a:pPr>
            <a:r>
              <a:rPr lang="en-GB" sz="2800" b="1" dirty="0" smtClean="0">
                <a:latin typeface="Arial" pitchFamily="34" charset="0"/>
                <a:ea typeface="Calibri"/>
                <a:cs typeface="Arial" pitchFamily="34" charset="0"/>
              </a:rPr>
              <a:t>The </a:t>
            </a:r>
            <a:r>
              <a:rPr lang="en-GB" sz="2800" b="1" dirty="0">
                <a:latin typeface="Arial" pitchFamily="34" charset="0"/>
                <a:ea typeface="Calibri"/>
                <a:cs typeface="Arial" pitchFamily="34" charset="0"/>
              </a:rPr>
              <a:t>major retarding force is probably resistance in the mantle to the sinking of a subducting slab. Friction at plate boundaries must also slow the movement of the plates. </a:t>
            </a:r>
          </a:p>
        </p:txBody>
      </p:sp>
    </p:spTree>
    <p:extLst>
      <p:ext uri="{BB962C8B-B14F-4D97-AF65-F5344CB8AC3E}">
        <p14:creationId xmlns:p14="http://schemas.microsoft.com/office/powerpoint/2010/main" val="2453694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392" y="1052736"/>
            <a:ext cx="7991064" cy="4401205"/>
          </a:xfrm>
          <a:prstGeom prst="rect">
            <a:avLst/>
          </a:prstGeom>
        </p:spPr>
        <p:txBody>
          <a:bodyPr wrap="square">
            <a:spAutoFit/>
          </a:bodyPr>
          <a:lstStyle/>
          <a:p>
            <a:pPr algn="just"/>
            <a:r>
              <a:rPr lang="en-GB" sz="2800" b="1" dirty="0">
                <a:latin typeface="Arial" pitchFamily="34" charset="0"/>
                <a:ea typeface="Calibri"/>
                <a:cs typeface="Arial" pitchFamily="34" charset="0"/>
              </a:rPr>
              <a:t>When geoscientists first proposed plate tectonics, they thought the process occurred simply because convective flow in the asthenosphere actively dragged plates along, as if the plates were rafts on a flowing river. </a:t>
            </a:r>
            <a:endParaRPr lang="en-GB" sz="2800" b="1" dirty="0" smtClean="0">
              <a:latin typeface="Arial" pitchFamily="34" charset="0"/>
              <a:ea typeface="Calibri"/>
              <a:cs typeface="Arial" pitchFamily="34" charset="0"/>
            </a:endParaRPr>
          </a:p>
          <a:p>
            <a:pPr algn="just"/>
            <a:endParaRPr lang="en-GB" sz="2800" b="1" dirty="0">
              <a:latin typeface="Arial" pitchFamily="34" charset="0"/>
              <a:ea typeface="Calibri"/>
              <a:cs typeface="Arial" pitchFamily="34" charset="0"/>
            </a:endParaRPr>
          </a:p>
          <a:p>
            <a:pPr algn="just"/>
            <a:r>
              <a:rPr lang="en-GB" sz="2800" b="1" dirty="0" smtClean="0">
                <a:latin typeface="Arial" pitchFamily="34" charset="0"/>
                <a:ea typeface="Calibri"/>
                <a:cs typeface="Arial" pitchFamily="34" charset="0"/>
              </a:rPr>
              <a:t>Thus</a:t>
            </a:r>
            <a:r>
              <a:rPr lang="en-GB" sz="2800" b="1" dirty="0">
                <a:latin typeface="Arial" pitchFamily="34" charset="0"/>
                <a:ea typeface="Calibri"/>
                <a:cs typeface="Arial" pitchFamily="34" charset="0"/>
              </a:rPr>
              <a:t>, early images depicting plate motion showed simple convection cells-elliptical flow paths of </a:t>
            </a:r>
            <a:r>
              <a:rPr lang="en-GB" sz="2800" b="1" dirty="0" err="1">
                <a:latin typeface="Arial" pitchFamily="34" charset="0"/>
                <a:ea typeface="Calibri"/>
                <a:cs typeface="Arial" pitchFamily="34" charset="0"/>
              </a:rPr>
              <a:t>convecting</a:t>
            </a:r>
            <a:r>
              <a:rPr lang="en-GB" sz="2800" b="1" dirty="0">
                <a:latin typeface="Arial" pitchFamily="34" charset="0"/>
                <a:ea typeface="Calibri"/>
                <a:cs typeface="Arial" pitchFamily="34" charset="0"/>
              </a:rPr>
              <a:t> asthenosphere-beneath </a:t>
            </a:r>
            <a:r>
              <a:rPr lang="en-GB" sz="2800" b="1" dirty="0">
                <a:solidFill>
                  <a:srgbClr val="000000"/>
                </a:solidFill>
                <a:latin typeface="Arial" pitchFamily="34" charset="0"/>
                <a:ea typeface="Calibri"/>
                <a:cs typeface="Arial" pitchFamily="34" charset="0"/>
              </a:rPr>
              <a:t>mid-ocean ridges </a:t>
            </a:r>
            <a:r>
              <a:rPr lang="en-GB" sz="2800" b="1" dirty="0">
                <a:solidFill>
                  <a:srgbClr val="FF0000"/>
                </a:solidFill>
                <a:latin typeface="Arial" pitchFamily="34" charset="0"/>
                <a:ea typeface="Calibri"/>
                <a:cs typeface="Arial" pitchFamily="34" charset="0"/>
              </a:rPr>
              <a:t>(Fig. </a:t>
            </a:r>
            <a:r>
              <a:rPr lang="en-GB" sz="2800" b="1" dirty="0" smtClean="0">
                <a:solidFill>
                  <a:srgbClr val="FF0000"/>
                </a:solidFill>
                <a:latin typeface="Arial" pitchFamily="34" charset="0"/>
                <a:ea typeface="Calibri"/>
                <a:cs typeface="Arial" pitchFamily="34" charset="0"/>
              </a:rPr>
              <a:t>4.27, 19.21A). </a:t>
            </a:r>
            <a:endParaRPr lang="en-GB" sz="2800" b="1" dirty="0">
              <a:solidFill>
                <a:srgbClr val="FF0000"/>
              </a:solidFill>
              <a:latin typeface="Arial" pitchFamily="34" charset="0"/>
              <a:ea typeface="Calibri"/>
              <a:cs typeface="Arial" pitchFamily="34" charset="0"/>
            </a:endParaRPr>
          </a:p>
        </p:txBody>
      </p:sp>
    </p:spTree>
    <p:extLst>
      <p:ext uri="{BB962C8B-B14F-4D97-AF65-F5344CB8AC3E}">
        <p14:creationId xmlns:p14="http://schemas.microsoft.com/office/powerpoint/2010/main" val="622985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2204864"/>
            <a:ext cx="5040560" cy="1200329"/>
          </a:xfrm>
          <a:prstGeom prst="rect">
            <a:avLst/>
          </a:prstGeom>
          <a:noFill/>
        </p:spPr>
        <p:txBody>
          <a:bodyPr wrap="square" rtlCol="0">
            <a:spAutoFit/>
          </a:bodyPr>
          <a:lstStyle/>
          <a:p>
            <a:r>
              <a:rPr lang="en-US" sz="7200" b="1" dirty="0" smtClean="0">
                <a:solidFill>
                  <a:srgbClr val="FF0000"/>
                </a:solidFill>
                <a:latin typeface="Albertus Extra Bold" pitchFamily="34" charset="0"/>
              </a:rPr>
              <a:t>Thank you</a:t>
            </a:r>
            <a:endParaRPr lang="en-GB" sz="7200" b="1" dirty="0">
              <a:solidFill>
                <a:srgbClr val="FF0000"/>
              </a:solidFill>
              <a:latin typeface="Albertus Extra Bold" pitchFamily="34" charset="0"/>
            </a:endParaRPr>
          </a:p>
        </p:txBody>
      </p:sp>
    </p:spTree>
    <p:extLst>
      <p:ext uri="{BB962C8B-B14F-4D97-AF65-F5344CB8AC3E}">
        <p14:creationId xmlns:p14="http://schemas.microsoft.com/office/powerpoint/2010/main" val="2659568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ishal Nath Upreti\Pictures\My Scans\scan006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547664" y="-5265"/>
            <a:ext cx="6120680" cy="6535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576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Bishal Nath Upreti\Pictures\My Scans\scan0058.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r="48995" b="18055"/>
          <a:stretch/>
        </p:blipFill>
        <p:spPr bwMode="auto">
          <a:xfrm>
            <a:off x="755576" y="332656"/>
            <a:ext cx="7416824" cy="53567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23628" y="5689376"/>
            <a:ext cx="7092788" cy="646331"/>
          </a:xfrm>
          <a:prstGeom prst="rect">
            <a:avLst/>
          </a:prstGeom>
          <a:noFill/>
        </p:spPr>
        <p:txBody>
          <a:bodyPr wrap="square" rtlCol="0">
            <a:spAutoFit/>
          </a:bodyPr>
          <a:lstStyle/>
          <a:p>
            <a:r>
              <a:rPr lang="en-US" b="1" dirty="0" smtClean="0"/>
              <a:t>Fig. 19.21. Two suggested models of plate tectonics show how flow of the mantle might be related to plate movements </a:t>
            </a:r>
            <a:endParaRPr lang="en-GB" b="1" dirty="0"/>
          </a:p>
        </p:txBody>
      </p:sp>
    </p:spTree>
    <p:extLst>
      <p:ext uri="{BB962C8B-B14F-4D97-AF65-F5344CB8AC3E}">
        <p14:creationId xmlns:p14="http://schemas.microsoft.com/office/powerpoint/2010/main" val="2245736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980728"/>
            <a:ext cx="7704856" cy="5262979"/>
          </a:xfrm>
          <a:prstGeom prst="rect">
            <a:avLst/>
          </a:prstGeom>
        </p:spPr>
        <p:txBody>
          <a:bodyPr wrap="square">
            <a:spAutoFit/>
          </a:bodyPr>
          <a:lstStyle/>
          <a:p>
            <a:pPr marL="90170" algn="just">
              <a:spcAft>
                <a:spcPts val="0"/>
              </a:spcAft>
            </a:pPr>
            <a:r>
              <a:rPr lang="en-GB" sz="2800" b="1" dirty="0" smtClean="0">
                <a:latin typeface="Arial" pitchFamily="34" charset="0"/>
                <a:ea typeface="Calibri"/>
                <a:cs typeface="Arial" pitchFamily="34" charset="0"/>
              </a:rPr>
              <a:t>The </a:t>
            </a:r>
            <a:r>
              <a:rPr lang="en-GB" sz="2800" b="1" dirty="0">
                <a:latin typeface="Arial" pitchFamily="34" charset="0"/>
                <a:ea typeface="Calibri"/>
                <a:cs typeface="Arial" pitchFamily="34" charset="0"/>
              </a:rPr>
              <a:t>rising limbs of the </a:t>
            </a:r>
            <a:r>
              <a:rPr lang="en-GB" sz="2800" b="1" dirty="0" err="1">
                <a:latin typeface="Arial" pitchFamily="34" charset="0"/>
                <a:ea typeface="Calibri"/>
                <a:cs typeface="Arial" pitchFamily="34" charset="0"/>
              </a:rPr>
              <a:t>convecting</a:t>
            </a:r>
            <a:r>
              <a:rPr lang="en-GB" sz="2800" b="1" dirty="0">
                <a:latin typeface="Arial" pitchFamily="34" charset="0"/>
                <a:ea typeface="Calibri"/>
                <a:cs typeface="Arial" pitchFamily="34" charset="0"/>
              </a:rPr>
              <a:t> cells in the mantle would therefore determine the positions of the oceanic ridges. </a:t>
            </a:r>
            <a:endParaRPr lang="en-GB" sz="2800" b="1" dirty="0" smtClean="0">
              <a:latin typeface="Arial" pitchFamily="34" charset="0"/>
              <a:ea typeface="Calibri"/>
              <a:cs typeface="Arial" pitchFamily="34" charset="0"/>
            </a:endParaRPr>
          </a:p>
          <a:p>
            <a:pPr marL="90170" algn="just">
              <a:spcAft>
                <a:spcPts val="0"/>
              </a:spcAft>
            </a:pPr>
            <a:endParaRPr lang="en-GB" sz="2800" b="1" dirty="0" smtClean="0">
              <a:latin typeface="Arial" pitchFamily="34" charset="0"/>
              <a:ea typeface="Calibri"/>
              <a:cs typeface="Arial" pitchFamily="34" charset="0"/>
            </a:endParaRPr>
          </a:p>
          <a:p>
            <a:pPr marL="90170" lvl="0" algn="just"/>
            <a:r>
              <a:rPr lang="en-GB" sz="2800" b="1" dirty="0">
                <a:latin typeface="Arial" pitchFamily="34" charset="0"/>
                <a:ea typeface="Calibri"/>
                <a:cs typeface="Arial" pitchFamily="34" charset="0"/>
              </a:rPr>
              <a:t>The </a:t>
            </a:r>
            <a:r>
              <a:rPr lang="en-GB" sz="2800" b="1" dirty="0" err="1">
                <a:latin typeface="Arial" pitchFamily="34" charset="0"/>
                <a:ea typeface="Calibri"/>
                <a:cs typeface="Arial" pitchFamily="34" charset="0"/>
              </a:rPr>
              <a:t>convecting</a:t>
            </a:r>
            <a:r>
              <a:rPr lang="en-GB" sz="2800" b="1" dirty="0">
                <a:latin typeface="Arial" pitchFamily="34" charset="0"/>
                <a:ea typeface="Calibri"/>
                <a:cs typeface="Arial" pitchFamily="34" charset="0"/>
              </a:rPr>
              <a:t> mantle would cause the lithosphere to split, and the moving mantle would carry the lithosphere laterally toward the subduction zone. </a:t>
            </a:r>
          </a:p>
          <a:p>
            <a:pPr marL="90170" lvl="0" algn="just"/>
            <a:endParaRPr lang="en-GB" sz="2800" b="1" dirty="0">
              <a:latin typeface="Arial" pitchFamily="34" charset="0"/>
              <a:ea typeface="Calibri"/>
              <a:cs typeface="Arial" pitchFamily="34" charset="0"/>
            </a:endParaRPr>
          </a:p>
          <a:p>
            <a:pPr marL="90170" lvl="0" algn="just"/>
            <a:r>
              <a:rPr lang="en-GB" sz="2800" b="1" dirty="0">
                <a:latin typeface="Arial" pitchFamily="34" charset="0"/>
                <a:ea typeface="Calibri"/>
                <a:cs typeface="Arial" pitchFamily="34" charset="0"/>
              </a:rPr>
              <a:t>The descending cell would mark the location of the trench and would drag the lithosphere down into the mantle. </a:t>
            </a:r>
          </a:p>
        </p:txBody>
      </p:sp>
    </p:spTree>
    <p:extLst>
      <p:ext uri="{BB962C8B-B14F-4D97-AF65-F5344CB8AC3E}">
        <p14:creationId xmlns:p14="http://schemas.microsoft.com/office/powerpoint/2010/main" val="1127903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268760"/>
            <a:ext cx="7488832" cy="4401205"/>
          </a:xfrm>
          <a:prstGeom prst="rect">
            <a:avLst/>
          </a:prstGeom>
        </p:spPr>
        <p:txBody>
          <a:bodyPr wrap="square">
            <a:spAutoFit/>
          </a:bodyPr>
          <a:lstStyle/>
          <a:p>
            <a:pPr marL="90170" lvl="0" algn="just"/>
            <a:r>
              <a:rPr lang="en-GB" sz="2800" b="1" dirty="0">
                <a:latin typeface="Arial" pitchFamily="34" charset="0"/>
                <a:ea typeface="Calibri"/>
                <a:cs typeface="Arial" pitchFamily="34" charset="0"/>
              </a:rPr>
              <a:t>Movements in the asthenosphere were thought to be coupled strongly to the lithosphere. In other words, convection cells in the mantle supposedly caused ridges, trenches, and the movement of plates. </a:t>
            </a:r>
            <a:endParaRPr lang="en-GB" sz="2800" b="1" dirty="0" smtClean="0">
              <a:latin typeface="Arial" pitchFamily="34" charset="0"/>
              <a:ea typeface="Calibri"/>
              <a:cs typeface="Arial" pitchFamily="34" charset="0"/>
            </a:endParaRPr>
          </a:p>
          <a:p>
            <a:pPr marL="90170" lvl="0" algn="just"/>
            <a:endParaRPr lang="en-GB" sz="2800" b="1" dirty="0">
              <a:latin typeface="Arial" pitchFamily="34" charset="0"/>
              <a:ea typeface="Calibri"/>
              <a:cs typeface="Arial" pitchFamily="34" charset="0"/>
            </a:endParaRPr>
          </a:p>
          <a:p>
            <a:pPr marL="90170" lvl="0" algn="just"/>
            <a:r>
              <a:rPr lang="en-GB" sz="2800" b="1" dirty="0" smtClean="0">
                <a:latin typeface="Arial" pitchFamily="34" charset="0"/>
                <a:ea typeface="Calibri"/>
                <a:cs typeface="Arial" pitchFamily="34" charset="0"/>
              </a:rPr>
              <a:t>The </a:t>
            </a:r>
            <a:r>
              <a:rPr lang="en-GB" sz="2800" b="1" dirty="0">
                <a:latin typeface="Arial" pitchFamily="34" charset="0"/>
                <a:ea typeface="Calibri"/>
                <a:cs typeface="Arial" pitchFamily="34" charset="0"/>
              </a:rPr>
              <a:t>distance between plate boundaries was thought to be caused by the size of the convection cell. </a:t>
            </a:r>
          </a:p>
        </p:txBody>
      </p:sp>
    </p:spTree>
    <p:extLst>
      <p:ext uri="{BB962C8B-B14F-4D97-AF65-F5344CB8AC3E}">
        <p14:creationId xmlns:p14="http://schemas.microsoft.com/office/powerpoint/2010/main" val="600515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484784"/>
            <a:ext cx="7344816" cy="3108543"/>
          </a:xfrm>
          <a:prstGeom prst="rect">
            <a:avLst/>
          </a:prstGeom>
        </p:spPr>
        <p:txBody>
          <a:bodyPr wrap="square">
            <a:spAutoFit/>
          </a:bodyPr>
          <a:lstStyle/>
          <a:p>
            <a:pPr lvl="0" algn="just"/>
            <a:r>
              <a:rPr lang="en-GB" sz="2800" b="1" dirty="0" smtClean="0">
                <a:latin typeface="Arial" pitchFamily="34" charset="0"/>
                <a:ea typeface="Calibri"/>
                <a:cs typeface="Arial" pitchFamily="34" charset="0"/>
              </a:rPr>
              <a:t>These </a:t>
            </a:r>
            <a:r>
              <a:rPr lang="en-GB" sz="2800" b="1" dirty="0">
                <a:latin typeface="Arial" pitchFamily="34" charset="0"/>
                <a:ea typeface="Calibri"/>
                <a:cs typeface="Arial" pitchFamily="34" charset="0"/>
              </a:rPr>
              <a:t>models to explain the driving mechanism of plate tectonics suggested that convection cells within the mantle carried the plates, and that the plates played little or no active part in the convection </a:t>
            </a:r>
            <a:r>
              <a:rPr lang="en-GB" sz="2800" b="1" dirty="0">
                <a:solidFill>
                  <a:srgbClr val="FF0000"/>
                </a:solidFill>
                <a:latin typeface="Arial" pitchFamily="34" charset="0"/>
                <a:ea typeface="Calibri"/>
                <a:cs typeface="Arial" pitchFamily="34" charset="0"/>
              </a:rPr>
              <a:t>(Fig. 17.21A). </a:t>
            </a:r>
          </a:p>
          <a:p>
            <a:pPr lvl="0" algn="just"/>
            <a:endParaRPr lang="en-GB" sz="2800" b="1" dirty="0">
              <a:solidFill>
                <a:srgbClr val="0070C0"/>
              </a:solidFill>
              <a:latin typeface="Arial" pitchFamily="34" charset="0"/>
              <a:ea typeface="Calibri"/>
              <a:cs typeface="Arial" pitchFamily="34" charset="0"/>
            </a:endParaRPr>
          </a:p>
        </p:txBody>
      </p:sp>
    </p:spTree>
    <p:extLst>
      <p:ext uri="{BB962C8B-B14F-4D97-AF65-F5344CB8AC3E}">
        <p14:creationId xmlns:p14="http://schemas.microsoft.com/office/powerpoint/2010/main" val="232652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1681</Words>
  <Application>Microsoft Office PowerPoint</Application>
  <PresentationFormat>On-screen Show (4:3)</PresentationFormat>
  <Paragraphs>116</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Albertus Extra Bold</vt:lpstr>
      <vt:lpstr>Arial</vt:lpstr>
      <vt:lpstr>Arial Black</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Bishal Nath Upreti</dc:creator>
  <cp:lastModifiedBy>MR NKHATA</cp:lastModifiedBy>
  <cp:revision>12</cp:revision>
  <dcterms:created xsi:type="dcterms:W3CDTF">2014-02-19T20:40:11Z</dcterms:created>
  <dcterms:modified xsi:type="dcterms:W3CDTF">2017-06-03T18:28:53Z</dcterms:modified>
</cp:coreProperties>
</file>