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5" r:id="rId5"/>
    <p:sldId id="261" r:id="rId6"/>
    <p:sldId id="264" r:id="rId7"/>
    <p:sldId id="266" r:id="rId8"/>
    <p:sldId id="268" r:id="rId9"/>
    <p:sldId id="259" r:id="rId10"/>
    <p:sldId id="267"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91C1D-3BA0-40EF-8B4C-7C3D817658E5}"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404606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91C1D-3BA0-40EF-8B4C-7C3D817658E5}"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56116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91C1D-3BA0-40EF-8B4C-7C3D817658E5}"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277646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91C1D-3BA0-40EF-8B4C-7C3D817658E5}"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8679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91C1D-3BA0-40EF-8B4C-7C3D817658E5}"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20581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91C1D-3BA0-40EF-8B4C-7C3D817658E5}"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309264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91C1D-3BA0-40EF-8B4C-7C3D817658E5}" type="datetimeFigureOut">
              <a:rPr lang="en-US" smtClean="0"/>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314293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91C1D-3BA0-40EF-8B4C-7C3D817658E5}" type="datetimeFigureOut">
              <a:rPr lang="en-US" smtClean="0"/>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374754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91C1D-3BA0-40EF-8B4C-7C3D817658E5}" type="datetimeFigureOut">
              <a:rPr lang="en-US" smtClean="0"/>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403994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C1D-3BA0-40EF-8B4C-7C3D817658E5}"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111940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C1D-3BA0-40EF-8B4C-7C3D817658E5}"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7E753-295A-422C-BFC8-A37FEAAF4B47}" type="slidenum">
              <a:rPr lang="en-US" smtClean="0"/>
              <a:t>‹#›</a:t>
            </a:fld>
            <a:endParaRPr lang="en-US"/>
          </a:p>
        </p:txBody>
      </p:sp>
    </p:spTree>
    <p:extLst>
      <p:ext uri="{BB962C8B-B14F-4D97-AF65-F5344CB8AC3E}">
        <p14:creationId xmlns:p14="http://schemas.microsoft.com/office/powerpoint/2010/main" val="25899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91C1D-3BA0-40EF-8B4C-7C3D817658E5}" type="datetimeFigureOut">
              <a:rPr lang="en-US" smtClean="0"/>
              <a:t>7/7/2017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7E753-295A-422C-BFC8-A37FEAAF4B47}" type="slidenum">
              <a:rPr lang="en-US" smtClean="0"/>
              <a:t>‹#›</a:t>
            </a:fld>
            <a:endParaRPr lang="en-US"/>
          </a:p>
        </p:txBody>
      </p:sp>
    </p:spTree>
    <p:extLst>
      <p:ext uri="{BB962C8B-B14F-4D97-AF65-F5344CB8AC3E}">
        <p14:creationId xmlns:p14="http://schemas.microsoft.com/office/powerpoint/2010/main" val="80678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0" y="2140529"/>
            <a:ext cx="12150438" cy="1323439"/>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TECTONOSTRATIGRAPHIC SYNOPSIS OF AFRICA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23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5195"/>
            <a:ext cx="12095018" cy="2677656"/>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Clastic and chemical sedimentary rocks with important </a:t>
            </a:r>
            <a:r>
              <a:rPr lang="en-US" sz="2800" dirty="0" err="1">
                <a:latin typeface="Times New Roman" panose="02020603050405020304" pitchFamily="18" charset="0"/>
                <a:cs typeface="Times New Roman" panose="02020603050405020304" pitchFamily="18" charset="0"/>
              </a:rPr>
              <a:t>fluvio</a:t>
            </a:r>
            <a:r>
              <a:rPr lang="en-US" sz="2800" dirty="0">
                <a:latin typeface="Times New Roman" panose="02020603050405020304" pitchFamily="18" charset="0"/>
                <a:cs typeface="Times New Roman" panose="02020603050405020304" pitchFamily="18" charset="0"/>
              </a:rPr>
              <a:t>-glacial deposits and </a:t>
            </a:r>
            <a:r>
              <a:rPr lang="en-US" sz="2800" dirty="0" err="1">
                <a:latin typeface="Times New Roman" panose="02020603050405020304" pitchFamily="18" charset="0"/>
                <a:cs typeface="Times New Roman" panose="02020603050405020304" pitchFamily="18" charset="0"/>
              </a:rPr>
              <a:t>stromatolitic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limestones</a:t>
            </a:r>
            <a:r>
              <a:rPr lang="en-US" sz="2800" dirty="0">
                <a:latin typeface="Times New Roman" panose="02020603050405020304" pitchFamily="18" charset="0"/>
                <a:cs typeface="Times New Roman" panose="02020603050405020304" pitchFamily="18" charset="0"/>
              </a:rPr>
              <a:t> are widespread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Volcanic rocks occur either as minor intercalations in thick sedimentary sequences or as important volcano-sedimentary provinces tectonically interleaved with the sedimentary sequences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some cases these rocks are at very low metamorphic grades </a:t>
            </a:r>
          </a:p>
        </p:txBody>
      </p:sp>
    </p:spTree>
    <p:extLst>
      <p:ext uri="{BB962C8B-B14F-4D97-AF65-F5344CB8AC3E}">
        <p14:creationId xmlns:p14="http://schemas.microsoft.com/office/powerpoint/2010/main" val="376231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 y="248335"/>
            <a:ext cx="12105410" cy="5262979"/>
          </a:xfrm>
          <a:prstGeom prst="rect">
            <a:avLst/>
          </a:prstGeom>
        </p:spPr>
        <p:txBody>
          <a:bodyPr wrap="square">
            <a:spAutoFit/>
          </a:bodyPr>
          <a:lstStyle/>
          <a:p>
            <a:r>
              <a:rPr lang="en-US" sz="2800" b="1" u="sng" dirty="0">
                <a:solidFill>
                  <a:srgbClr val="141314"/>
                </a:solidFill>
                <a:latin typeface="Times New Roman" panose="02020603050405020304" pitchFamily="18" charset="0"/>
                <a:cs typeface="Times New Roman" panose="02020603050405020304" pitchFamily="18" charset="0"/>
              </a:rPr>
              <a:t>Phanerozoic Development</a:t>
            </a:r>
            <a:r>
              <a:rPr lang="en-US" sz="2800" u="sng"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Africa </a:t>
            </a:r>
            <a:r>
              <a:rPr lang="en-US" sz="2800" dirty="0">
                <a:latin typeface="Times New Roman" panose="02020603050405020304" pitchFamily="18" charset="0"/>
                <a:cs typeface="Times New Roman" panose="02020603050405020304" pitchFamily="18" charset="0"/>
              </a:rPr>
              <a:t>lay at the </a:t>
            </a:r>
            <a:r>
              <a:rPr lang="en-US" sz="2800" dirty="0" err="1">
                <a:latin typeface="Times New Roman" panose="02020603050405020304" pitchFamily="18" charset="0"/>
                <a:cs typeface="Times New Roman" panose="02020603050405020304" pitchFamily="18" charset="0"/>
              </a:rPr>
              <a:t>centre</a:t>
            </a:r>
            <a:r>
              <a:rPr lang="en-US" sz="2800" dirty="0">
                <a:latin typeface="Times New Roman" panose="02020603050405020304" pitchFamily="18" charset="0"/>
                <a:cs typeface="Times New Roman" panose="02020603050405020304" pitchFamily="18" charset="0"/>
              </a:rPr>
              <a:t> of </a:t>
            </a:r>
            <a:r>
              <a:rPr lang="en-US" sz="2800" dirty="0" err="1">
                <a:latin typeface="Times New Roman" panose="02020603050405020304" pitchFamily="18" charset="0"/>
                <a:cs typeface="Times New Roman" panose="02020603050405020304" pitchFamily="18" charset="0"/>
              </a:rPr>
              <a:t>Gondwana</a:t>
            </a:r>
            <a:r>
              <a:rPr lang="en-US" sz="2800" dirty="0">
                <a:latin typeface="Times New Roman" panose="02020603050405020304" pitchFamily="18" charset="0"/>
                <a:cs typeface="Times New Roman" panose="02020603050405020304" pitchFamily="18" charset="0"/>
              </a:rPr>
              <a:t> at the close of the </a:t>
            </a:r>
            <a:r>
              <a:rPr lang="en-US" sz="2800" dirty="0" smtClean="0">
                <a:latin typeface="Times New Roman" panose="02020603050405020304" pitchFamily="18" charset="0"/>
                <a:cs typeface="Times New Roman" panose="02020603050405020304" pitchFamily="18" charset="0"/>
              </a:rPr>
              <a:t>Precambrian</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Anorogenic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granitoid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magmatism</a:t>
            </a:r>
            <a:r>
              <a:rPr lang="en-US" sz="2800" dirty="0">
                <a:latin typeface="Times New Roman" panose="02020603050405020304" pitchFamily="18" charset="0"/>
                <a:cs typeface="Times New Roman" panose="02020603050405020304" pitchFamily="18" charset="0"/>
              </a:rPr>
              <a:t> and uplift </a:t>
            </a:r>
            <a:r>
              <a:rPr lang="en-US" sz="2800" dirty="0" smtClean="0">
                <a:latin typeface="Times New Roman" panose="02020603050405020304" pitchFamily="18" charset="0"/>
                <a:cs typeface="Times New Roman" panose="02020603050405020304" pitchFamily="18" charset="0"/>
              </a:rPr>
              <a:t>were widespread </a:t>
            </a:r>
            <a:r>
              <a:rPr lang="en-US" sz="2800" dirty="0">
                <a:latin typeface="Times New Roman" panose="02020603050405020304" pitchFamily="18" charset="0"/>
                <a:cs typeface="Times New Roman" panose="02020603050405020304" pitchFamily="18" charset="0"/>
              </a:rPr>
              <a:t>in the mobile belts </a:t>
            </a:r>
            <a:r>
              <a:rPr lang="en-US" sz="2800" dirty="0"/>
              <a:t/>
            </a:r>
            <a:br>
              <a:rPr lang="en-US" sz="2800" dirty="0"/>
            </a:br>
            <a:endParaRPr lang="en-US" sz="2800" b="1" dirty="0" smtClean="0"/>
          </a:p>
          <a:p>
            <a:r>
              <a:rPr lang="en-US" sz="2800" b="1" u="sng" dirty="0" err="1" smtClean="0">
                <a:latin typeface="Times New Roman" panose="02020603050405020304" pitchFamily="18" charset="0"/>
                <a:cs typeface="Times New Roman" panose="02020603050405020304" pitchFamily="18" charset="0"/>
              </a:rPr>
              <a:t>Anorogenic</a:t>
            </a:r>
            <a:r>
              <a:rPr lang="en-US" sz="2800" b="1" u="sng" dirty="0" smtClean="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Magmatism</a:t>
            </a:r>
            <a:r>
              <a:rPr lang="en-US" sz="2800" u="sng" dirty="0">
                <a:latin typeface="Times New Roman" panose="02020603050405020304" pitchFamily="18" charset="0"/>
                <a:cs typeface="Times New Roman" panose="02020603050405020304" pitchFamily="18" charset="0"/>
              </a:rPr>
              <a:t> </a:t>
            </a:r>
            <a:endParaRPr lang="en-US" sz="2800" u="sng"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Phanerozoic </a:t>
            </a:r>
            <a:r>
              <a:rPr lang="en-US" sz="2800" dirty="0" err="1">
                <a:latin typeface="Times New Roman" panose="02020603050405020304" pitchFamily="18" charset="0"/>
                <a:cs typeface="Times New Roman" panose="02020603050405020304" pitchFamily="18" charset="0"/>
              </a:rPr>
              <a:t>anorogenic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magmatism</a:t>
            </a:r>
            <a:r>
              <a:rPr lang="en-US" sz="2800" dirty="0">
                <a:latin typeface="Times New Roman" panose="02020603050405020304" pitchFamily="18" charset="0"/>
                <a:cs typeface="Times New Roman" panose="02020603050405020304" pitchFamily="18" charset="0"/>
              </a:rPr>
              <a:t> is </a:t>
            </a:r>
            <a:r>
              <a:rPr lang="en-US" sz="2800" dirty="0" smtClean="0">
                <a:latin typeface="Times New Roman" panose="02020603050405020304" pitchFamily="18" charset="0"/>
                <a:cs typeface="Times New Roman" panose="02020603050405020304" pitchFamily="18" charset="0"/>
              </a:rPr>
              <a:t>widespread and </a:t>
            </a:r>
            <a:r>
              <a:rPr lang="en-US" sz="2800" dirty="0">
                <a:latin typeface="Times New Roman" panose="02020603050405020304" pitchFamily="18" charset="0"/>
                <a:cs typeface="Times New Roman" panose="02020603050405020304" pitchFamily="18" charset="0"/>
              </a:rPr>
              <a:t>generally linked to major faulting and </a:t>
            </a:r>
            <a:r>
              <a:rPr lang="en-US" sz="2800" dirty="0" smtClean="0">
                <a:latin typeface="Times New Roman" panose="02020603050405020304" pitchFamily="18" charset="0"/>
                <a:cs typeface="Times New Roman" panose="02020603050405020304" pitchFamily="18" charset="0"/>
              </a:rPr>
              <a:t>rifting associated </a:t>
            </a:r>
            <a:r>
              <a:rPr lang="en-US" sz="2800" dirty="0">
                <a:latin typeface="Times New Roman" panose="02020603050405020304" pitchFamily="18" charset="0"/>
                <a:cs typeface="Times New Roman" panose="02020603050405020304" pitchFamily="18" charset="0"/>
              </a:rPr>
              <a:t>with the break-up of </a:t>
            </a:r>
            <a:r>
              <a:rPr lang="en-US" sz="2800" dirty="0" err="1">
                <a:latin typeface="Times New Roman" panose="02020603050405020304" pitchFamily="18" charset="0"/>
                <a:cs typeface="Times New Roman" panose="02020603050405020304" pitchFamily="18" charset="0"/>
              </a:rPr>
              <a:t>Gondwana</a:t>
            </a:r>
            <a:r>
              <a:rPr lang="en-US" sz="2800" dirty="0">
                <a:latin typeface="Times New Roman" panose="02020603050405020304" pitchFamily="18" charset="0"/>
                <a:cs typeface="Times New Roman" panose="02020603050405020304" pitchFamily="18" charset="0"/>
              </a:rPr>
              <a:t> and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subsequently since the Mesozoic with the </a:t>
            </a:r>
            <a:r>
              <a:rPr lang="en-US" sz="2800" dirty="0" smtClean="0">
                <a:latin typeface="Times New Roman" panose="02020603050405020304" pitchFamily="18" charset="0"/>
                <a:cs typeface="Times New Roman" panose="02020603050405020304" pitchFamily="18" charset="0"/>
              </a:rPr>
              <a:t>development of </a:t>
            </a:r>
            <a:r>
              <a:rPr lang="en-US" sz="2800" dirty="0">
                <a:latin typeface="Times New Roman" panose="02020603050405020304" pitchFamily="18" charset="0"/>
                <a:cs typeface="Times New Roman" panose="02020603050405020304" pitchFamily="18" charset="0"/>
              </a:rPr>
              <a:t>the East African Rift System. </a:t>
            </a: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i="1" u="sng" dirty="0">
                <a:latin typeface="Times New Roman" panose="02020603050405020304" pitchFamily="18" charset="0"/>
                <a:cs typeface="Times New Roman" panose="02020603050405020304" pitchFamily="18" charset="0"/>
              </a:rPr>
              <a:t>Proterozoic mobile belts </a:t>
            </a:r>
            <a:r>
              <a:rPr lang="en-US" sz="2800" dirty="0">
                <a:latin typeface="Times New Roman" panose="02020603050405020304" pitchFamily="18" charset="0"/>
                <a:cs typeface="Times New Roman" panose="02020603050405020304" pitchFamily="18" charset="0"/>
              </a:rPr>
              <a:t>have been the sites of </a:t>
            </a:r>
            <a:r>
              <a:rPr lang="en-US" sz="2800" i="1" u="sng" dirty="0">
                <a:latin typeface="Times New Roman" panose="02020603050405020304" pitchFamily="18" charset="0"/>
                <a:cs typeface="Times New Roman" panose="02020603050405020304" pitchFamily="18" charset="0"/>
              </a:rPr>
              <a:t>Phanerozoic brittle tectonics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magmatism</a:t>
            </a:r>
            <a:r>
              <a:rPr lang="en-US" sz="2800" dirty="0">
                <a:latin typeface="Times New Roman" panose="02020603050405020304" pitchFamily="18" charset="0"/>
                <a:cs typeface="Times New Roman" panose="02020603050405020304" pitchFamily="18" charset="0"/>
              </a:rPr>
              <a:t> since the end of the </a:t>
            </a:r>
            <a:r>
              <a:rPr lang="en-US" sz="2800" i="1" u="sng" dirty="0">
                <a:latin typeface="Times New Roman" panose="02020603050405020304" pitchFamily="18" charset="0"/>
                <a:cs typeface="Times New Roman" panose="02020603050405020304" pitchFamily="18" charset="0"/>
              </a:rPr>
              <a:t>Pan-African Orogeny. </a:t>
            </a:r>
          </a:p>
        </p:txBody>
      </p:sp>
    </p:spTree>
    <p:extLst>
      <p:ext uri="{BB962C8B-B14F-4D97-AF65-F5344CB8AC3E}">
        <p14:creationId xmlns:p14="http://schemas.microsoft.com/office/powerpoint/2010/main" val="419188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 y="83128"/>
            <a:ext cx="5063339" cy="6743700"/>
          </a:xfrm>
          <a:prstGeom prst="rect">
            <a:avLst/>
          </a:prstGeom>
        </p:spPr>
      </p:pic>
      <p:sp>
        <p:nvSpPr>
          <p:cNvPr id="3" name="Rectangle 2"/>
          <p:cNvSpPr/>
          <p:nvPr/>
        </p:nvSpPr>
        <p:spPr>
          <a:xfrm>
            <a:off x="6456210" y="2698299"/>
            <a:ext cx="5465624" cy="954107"/>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141314"/>
                </a:solidFill>
                <a:latin typeface="Times New Roman" panose="02020603050405020304" pitchFamily="18" charset="0"/>
                <a:cs typeface="Times New Roman" panose="02020603050405020304" pitchFamily="18" charset="0"/>
              </a:rPr>
              <a:t>Phanerozoic Rifts and Associated</a:t>
            </a:r>
            <a:br>
              <a:rPr lang="en-US" sz="2800" dirty="0">
                <a:solidFill>
                  <a:srgbClr val="141314"/>
                </a:solidFill>
                <a:latin typeface="Times New Roman" panose="02020603050405020304" pitchFamily="18" charset="0"/>
                <a:cs typeface="Times New Roman" panose="02020603050405020304" pitchFamily="18" charset="0"/>
              </a:rPr>
            </a:br>
            <a:r>
              <a:rPr lang="en-US" sz="2800" dirty="0" err="1">
                <a:solidFill>
                  <a:srgbClr val="141314"/>
                </a:solidFill>
                <a:latin typeface="Times New Roman" panose="02020603050405020304" pitchFamily="18" charset="0"/>
                <a:cs typeface="Times New Roman" panose="02020603050405020304" pitchFamily="18" charset="0"/>
              </a:rPr>
              <a:t>Magmatism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754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015" y="0"/>
            <a:ext cx="5513970" cy="6858000"/>
          </a:xfrm>
          <a:prstGeom prst="rect">
            <a:avLst/>
          </a:prstGeom>
        </p:spPr>
      </p:pic>
      <p:sp>
        <p:nvSpPr>
          <p:cNvPr id="3" name="TextBox 2"/>
          <p:cNvSpPr txBox="1"/>
          <p:nvPr/>
        </p:nvSpPr>
        <p:spPr>
          <a:xfrm>
            <a:off x="20779" y="2490933"/>
            <a:ext cx="3318235" cy="1114712"/>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Karoo Basins of Africa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31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446" y="593161"/>
            <a:ext cx="4889381" cy="6256835"/>
          </a:xfrm>
          <a:prstGeom prst="rect">
            <a:avLst/>
          </a:prstGeom>
        </p:spPr>
      </p:pic>
      <p:sp>
        <p:nvSpPr>
          <p:cNvPr id="3" name="Rectangle 2"/>
          <p:cNvSpPr/>
          <p:nvPr/>
        </p:nvSpPr>
        <p:spPr>
          <a:xfrm>
            <a:off x="20781" y="99994"/>
            <a:ext cx="7304809" cy="6740307"/>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Africa encompasses a land area of </a:t>
            </a:r>
            <a:r>
              <a:rPr lang="en-US" sz="2400" i="1" u="sng" dirty="0">
                <a:solidFill>
                  <a:srgbClr val="141314"/>
                </a:solidFill>
                <a:latin typeface="Times New Roman" panose="02020603050405020304" pitchFamily="18" charset="0"/>
                <a:cs typeface="Times New Roman" panose="02020603050405020304" pitchFamily="18" charset="0"/>
              </a:rPr>
              <a:t>30.3 million km²</a:t>
            </a:r>
            <a:r>
              <a:rPr lang="en-US" sz="2400" dirty="0">
                <a:solidFill>
                  <a:srgbClr val="141314"/>
                </a:solidFill>
                <a:latin typeface="Times New Roman" panose="02020603050405020304" pitchFamily="18" charset="0"/>
                <a:cs typeface="Times New Roman" panose="02020603050405020304" pitchFamily="18" charset="0"/>
              </a:rPr>
              <a:t>, occupying about one-fifth of the land surface of the Earth. </a:t>
            </a:r>
          </a:p>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From a geological viewpoint it is a </a:t>
            </a:r>
            <a:r>
              <a:rPr lang="en-US" sz="2400" i="1" u="sng" dirty="0">
                <a:solidFill>
                  <a:srgbClr val="141314"/>
                </a:solidFill>
                <a:latin typeface="Times New Roman" panose="02020603050405020304" pitchFamily="18" charset="0"/>
                <a:cs typeface="Times New Roman" panose="02020603050405020304" pitchFamily="18" charset="0"/>
              </a:rPr>
              <a:t>very old continent </a:t>
            </a:r>
            <a:r>
              <a:rPr lang="en-US" sz="2400" dirty="0">
                <a:solidFill>
                  <a:srgbClr val="141314"/>
                </a:solidFill>
                <a:latin typeface="Times New Roman" panose="02020603050405020304" pitchFamily="18" charset="0"/>
                <a:cs typeface="Times New Roman" panose="02020603050405020304" pitchFamily="18" charset="0"/>
              </a:rPr>
              <a:t>spanning at least 3,800Ma of the </a:t>
            </a:r>
            <a:r>
              <a:rPr lang="en-US" sz="2400" dirty="0" err="1">
                <a:solidFill>
                  <a:srgbClr val="141314"/>
                </a:solidFill>
                <a:latin typeface="Times New Roman" panose="02020603050405020304" pitchFamily="18" charset="0"/>
                <a:cs typeface="Times New Roman" panose="02020603050405020304" pitchFamily="18" charset="0"/>
              </a:rPr>
              <a:t>Earthʼ</a:t>
            </a:r>
            <a:r>
              <a:rPr lang="en-US" sz="2400" dirty="0">
                <a:solidFill>
                  <a:srgbClr val="141314"/>
                </a:solidFill>
                <a:latin typeface="Times New Roman" panose="02020603050405020304" pitchFamily="18" charset="0"/>
                <a:cs typeface="Times New Roman" panose="02020603050405020304" pitchFamily="18" charset="0"/>
              </a:rPr>
              <a:t> history </a:t>
            </a:r>
          </a:p>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The </a:t>
            </a:r>
            <a:r>
              <a:rPr lang="en-US" sz="2400" i="1" u="sng" dirty="0">
                <a:solidFill>
                  <a:srgbClr val="141314"/>
                </a:solidFill>
                <a:latin typeface="Times New Roman" panose="02020603050405020304" pitchFamily="18" charset="0"/>
                <a:cs typeface="Times New Roman" panose="02020603050405020304" pitchFamily="18" charset="0"/>
              </a:rPr>
              <a:t>African continent </a:t>
            </a:r>
            <a:r>
              <a:rPr lang="en-US" sz="2400" dirty="0">
                <a:solidFill>
                  <a:srgbClr val="141314"/>
                </a:solidFill>
                <a:latin typeface="Times New Roman" panose="02020603050405020304" pitchFamily="18" charset="0"/>
                <a:cs typeface="Times New Roman" panose="02020603050405020304" pitchFamily="18" charset="0"/>
              </a:rPr>
              <a:t>is underlain by Precambrian </a:t>
            </a:r>
            <a:r>
              <a:rPr lang="en-US" sz="2400" dirty="0" smtClean="0">
                <a:solidFill>
                  <a:srgbClr val="141314"/>
                </a:solidFill>
                <a:latin typeface="Times New Roman" panose="02020603050405020304" pitchFamily="18" charset="0"/>
                <a:cs typeface="Times New Roman" panose="02020603050405020304" pitchFamily="18" charset="0"/>
              </a:rPr>
              <a:t>basement and;</a:t>
            </a:r>
          </a:p>
          <a:p>
            <a:pPr marL="285750" indent="-285750">
              <a:buFont typeface="Arial" panose="020B0604020202020204" pitchFamily="34" charset="0"/>
              <a:buChar char="•"/>
            </a:pPr>
            <a:r>
              <a:rPr lang="en-US" sz="2400" dirty="0" smtClean="0">
                <a:solidFill>
                  <a:srgbClr val="141314"/>
                </a:solidFill>
                <a:latin typeface="Times New Roman" panose="02020603050405020304" pitchFamily="18" charset="0"/>
                <a:cs typeface="Times New Roman" panose="02020603050405020304" pitchFamily="18" charset="0"/>
              </a:rPr>
              <a:t> Phanerozoic </a:t>
            </a:r>
            <a:r>
              <a:rPr lang="en-US" sz="2400" dirty="0">
                <a:solidFill>
                  <a:srgbClr val="141314"/>
                </a:solidFill>
                <a:latin typeface="Times New Roman" panose="02020603050405020304" pitchFamily="18" charset="0"/>
                <a:cs typeface="Times New Roman" panose="02020603050405020304" pitchFamily="18" charset="0"/>
              </a:rPr>
              <a:t>cover rocks </a:t>
            </a:r>
            <a:r>
              <a:rPr lang="en-US" sz="2400" dirty="0" smtClean="0">
                <a:solidFill>
                  <a:srgbClr val="141314"/>
                </a:solidFill>
                <a:latin typeface="Times New Roman" panose="02020603050405020304" pitchFamily="18" charset="0"/>
                <a:cs typeface="Times New Roman" panose="02020603050405020304" pitchFamily="18" charset="0"/>
              </a:rPr>
              <a:t>that are </a:t>
            </a:r>
            <a:r>
              <a:rPr lang="en-US" sz="2400" dirty="0">
                <a:solidFill>
                  <a:srgbClr val="141314"/>
                </a:solidFill>
                <a:latin typeface="Times New Roman" panose="02020603050405020304" pitchFamily="18" charset="0"/>
                <a:cs typeface="Times New Roman" panose="02020603050405020304" pitchFamily="18" charset="0"/>
              </a:rPr>
              <a:t>only of limited areal extent </a:t>
            </a:r>
          </a:p>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The </a:t>
            </a:r>
            <a:r>
              <a:rPr lang="en-US" sz="2400" i="1" u="sng" dirty="0">
                <a:solidFill>
                  <a:srgbClr val="141314"/>
                </a:solidFill>
                <a:latin typeface="Times New Roman" panose="02020603050405020304" pitchFamily="18" charset="0"/>
                <a:cs typeface="Times New Roman" panose="02020603050405020304" pitchFamily="18" charset="0"/>
              </a:rPr>
              <a:t>crystalline basement </a:t>
            </a:r>
            <a:r>
              <a:rPr lang="en-US" sz="2400" dirty="0">
                <a:solidFill>
                  <a:srgbClr val="141314"/>
                </a:solidFill>
                <a:latin typeface="Times New Roman" panose="02020603050405020304" pitchFamily="18" charset="0"/>
                <a:cs typeface="Times New Roman" panose="02020603050405020304" pitchFamily="18" charset="0"/>
              </a:rPr>
              <a:t>of Africa is composed of </a:t>
            </a:r>
            <a:r>
              <a:rPr lang="en-US" sz="2400" dirty="0" err="1">
                <a:solidFill>
                  <a:srgbClr val="141314"/>
                </a:solidFill>
                <a:latin typeface="Times New Roman" panose="02020603050405020304" pitchFamily="18" charset="0"/>
                <a:cs typeface="Times New Roman" panose="02020603050405020304" pitchFamily="18" charset="0"/>
              </a:rPr>
              <a:t>metasedimentary</a:t>
            </a:r>
            <a:r>
              <a:rPr lang="en-US" sz="2400" dirty="0">
                <a:solidFill>
                  <a:srgbClr val="141314"/>
                </a:solidFill>
                <a:latin typeface="Times New Roman" panose="02020603050405020304" pitchFamily="18" charset="0"/>
                <a:cs typeface="Times New Roman" panose="02020603050405020304" pitchFamily="18" charset="0"/>
              </a:rPr>
              <a:t>, meta-igneous and igneous rocks, which vary in age from </a:t>
            </a:r>
            <a:r>
              <a:rPr lang="en-US" sz="2400" dirty="0" err="1">
                <a:solidFill>
                  <a:srgbClr val="141314"/>
                </a:solidFill>
                <a:latin typeface="Times New Roman" panose="02020603050405020304" pitchFamily="18" charset="0"/>
                <a:cs typeface="Times New Roman" panose="02020603050405020304" pitchFamily="18" charset="0"/>
              </a:rPr>
              <a:t>Paleoarchean</a:t>
            </a:r>
            <a:r>
              <a:rPr lang="en-US" sz="2400" dirty="0">
                <a:solidFill>
                  <a:srgbClr val="141314"/>
                </a:solidFill>
                <a:latin typeface="Times New Roman" panose="02020603050405020304" pitchFamily="18" charset="0"/>
                <a:cs typeface="Times New Roman" panose="02020603050405020304" pitchFamily="18" charset="0"/>
              </a:rPr>
              <a:t> to Cenozoic times </a:t>
            </a:r>
          </a:p>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Within the Precambrian crystalline blocks, granitic gneissic greenstone belts of the </a:t>
            </a:r>
            <a:r>
              <a:rPr lang="en-US" sz="2400" dirty="0" err="1">
                <a:solidFill>
                  <a:srgbClr val="141314"/>
                </a:solidFill>
                <a:latin typeface="Times New Roman" panose="02020603050405020304" pitchFamily="18" charset="0"/>
                <a:cs typeface="Times New Roman" panose="02020603050405020304" pitchFamily="18" charset="0"/>
              </a:rPr>
              <a:t>Archean</a:t>
            </a:r>
            <a:r>
              <a:rPr lang="en-US" sz="2400" dirty="0">
                <a:solidFill>
                  <a:srgbClr val="141314"/>
                </a:solidFill>
                <a:latin typeface="Times New Roman" panose="02020603050405020304" pitchFamily="18" charset="0"/>
                <a:cs typeface="Times New Roman" panose="02020603050405020304" pitchFamily="18" charset="0"/>
              </a:rPr>
              <a:t> </a:t>
            </a:r>
            <a:r>
              <a:rPr lang="en-US" sz="2400" dirty="0" err="1">
                <a:solidFill>
                  <a:srgbClr val="141314"/>
                </a:solidFill>
                <a:latin typeface="Times New Roman" panose="02020603050405020304" pitchFamily="18" charset="0"/>
                <a:cs typeface="Times New Roman" panose="02020603050405020304" pitchFamily="18" charset="0"/>
              </a:rPr>
              <a:t>cratonic</a:t>
            </a:r>
            <a:r>
              <a:rPr lang="en-US" sz="2400" dirty="0">
                <a:solidFill>
                  <a:srgbClr val="141314"/>
                </a:solidFill>
                <a:latin typeface="Times New Roman" panose="02020603050405020304" pitchFamily="18" charset="0"/>
                <a:cs typeface="Times New Roman" panose="02020603050405020304" pitchFamily="18" charset="0"/>
              </a:rPr>
              <a:t> nuclei are surrounded by essentially Proterozoic</a:t>
            </a:r>
            <a:br>
              <a:rPr lang="en-US" sz="2400" dirty="0">
                <a:solidFill>
                  <a:srgbClr val="141314"/>
                </a:solidFill>
                <a:latin typeface="Times New Roman" panose="02020603050405020304" pitchFamily="18" charset="0"/>
                <a:cs typeface="Times New Roman" panose="02020603050405020304" pitchFamily="18" charset="0"/>
              </a:rPr>
            </a:br>
            <a:r>
              <a:rPr lang="en-US" sz="2400" dirty="0" err="1">
                <a:solidFill>
                  <a:srgbClr val="141314"/>
                </a:solidFill>
                <a:latin typeface="Times New Roman" panose="02020603050405020304" pitchFamily="18" charset="0"/>
                <a:cs typeface="Times New Roman" panose="02020603050405020304" pitchFamily="18" charset="0"/>
              </a:rPr>
              <a:t>orogenic</a:t>
            </a:r>
            <a:r>
              <a:rPr lang="en-US" sz="2400" dirty="0">
                <a:solidFill>
                  <a:srgbClr val="141314"/>
                </a:solidFill>
                <a:latin typeface="Times New Roman" panose="02020603050405020304" pitchFamily="18" charset="0"/>
                <a:cs typeface="Times New Roman" panose="02020603050405020304" pitchFamily="18" charset="0"/>
              </a:rPr>
              <a:t> provinces often referred to as </a:t>
            </a:r>
            <a:r>
              <a:rPr lang="en-US" sz="2400" b="1" i="1" u="sng" dirty="0">
                <a:solidFill>
                  <a:srgbClr val="141314"/>
                </a:solidFill>
                <a:latin typeface="Times New Roman" panose="02020603050405020304" pitchFamily="18" charset="0"/>
                <a:cs typeface="Times New Roman" panose="02020603050405020304" pitchFamily="18" charset="0"/>
              </a:rPr>
              <a:t>mobile belts</a:t>
            </a:r>
          </a:p>
          <a:p>
            <a:pPr marL="285750" indent="-285750">
              <a:buFont typeface="Arial" panose="020B0604020202020204" pitchFamily="34" charset="0"/>
              <a:buChar char="•"/>
            </a:pPr>
            <a:r>
              <a:rPr lang="en-US" sz="2400" dirty="0">
                <a:solidFill>
                  <a:srgbClr val="141314"/>
                </a:solidFill>
                <a:latin typeface="Times New Roman" panose="02020603050405020304" pitchFamily="18" charset="0"/>
                <a:cs typeface="Times New Roman" panose="02020603050405020304" pitchFamily="18" charset="0"/>
              </a:rPr>
              <a:t>Parts of the crystalline basement are igneous intrusions associated with </a:t>
            </a:r>
            <a:r>
              <a:rPr lang="en-US" sz="2400" dirty="0" err="1">
                <a:solidFill>
                  <a:srgbClr val="141314"/>
                </a:solidFill>
                <a:latin typeface="Times New Roman" panose="02020603050405020304" pitchFamily="18" charset="0"/>
                <a:cs typeface="Times New Roman" panose="02020603050405020304" pitchFamily="18" charset="0"/>
              </a:rPr>
              <a:t>anorogenic</a:t>
            </a:r>
            <a:r>
              <a:rPr lang="en-US" sz="2400" dirty="0">
                <a:solidFill>
                  <a:srgbClr val="141314"/>
                </a:solidFill>
                <a:latin typeface="Times New Roman" panose="02020603050405020304" pitchFamily="18" charset="0"/>
                <a:cs typeface="Times New Roman" panose="02020603050405020304" pitchFamily="18" charset="0"/>
              </a:rPr>
              <a:t> </a:t>
            </a:r>
            <a:r>
              <a:rPr lang="en-US" sz="2400" dirty="0" err="1">
                <a:solidFill>
                  <a:srgbClr val="141314"/>
                </a:solidFill>
                <a:latin typeface="Times New Roman" panose="02020603050405020304" pitchFamily="18" charset="0"/>
                <a:cs typeface="Times New Roman" panose="02020603050405020304" pitchFamily="18" charset="0"/>
              </a:rPr>
              <a:t>magmatism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85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8" y="536049"/>
            <a:ext cx="4899181" cy="6311558"/>
          </a:xfrm>
          <a:prstGeom prst="rect">
            <a:avLst/>
          </a:prstGeom>
        </p:spPr>
      </p:pic>
      <p:sp>
        <p:nvSpPr>
          <p:cNvPr id="5" name="TextBox 4"/>
          <p:cNvSpPr txBox="1"/>
          <p:nvPr/>
        </p:nvSpPr>
        <p:spPr>
          <a:xfrm>
            <a:off x="1995055" y="0"/>
            <a:ext cx="7886700" cy="591970"/>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TECTONOSTRATIGRAPHIC SYNOPSIS</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851" y="581577"/>
            <a:ext cx="5259496" cy="6266030"/>
          </a:xfrm>
          <a:prstGeom prst="rect">
            <a:avLst/>
          </a:prstGeom>
        </p:spPr>
      </p:pic>
    </p:spTree>
    <p:extLst>
      <p:ext uri="{BB962C8B-B14F-4D97-AF65-F5344CB8AC3E}">
        <p14:creationId xmlns:p14="http://schemas.microsoft.com/office/powerpoint/2010/main" val="276772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028" y="111680"/>
            <a:ext cx="6041432" cy="4491491"/>
          </a:xfrm>
          <a:prstGeom prst="rect">
            <a:avLst/>
          </a:prstGeom>
        </p:spPr>
      </p:pic>
      <p:sp>
        <p:nvSpPr>
          <p:cNvPr id="3" name="Rectangle 2"/>
          <p:cNvSpPr/>
          <p:nvPr/>
        </p:nvSpPr>
        <p:spPr>
          <a:xfrm>
            <a:off x="0" y="22261"/>
            <a:ext cx="6141028" cy="6894195"/>
          </a:xfrm>
          <a:prstGeom prst="rect">
            <a:avLst/>
          </a:prstGeom>
        </p:spPr>
        <p:txBody>
          <a:bodyPr wrap="square">
            <a:spAutoFit/>
          </a:bodyPr>
          <a:lstStyle/>
          <a:p>
            <a:r>
              <a:rPr lang="en-US" sz="2800" b="1" u="sng" dirty="0">
                <a:solidFill>
                  <a:srgbClr val="141314"/>
                </a:solidFill>
                <a:latin typeface="Times New Roman" panose="02020603050405020304" pitchFamily="18" charset="0"/>
                <a:cs typeface="Times New Roman" panose="02020603050405020304" pitchFamily="18" charset="0"/>
              </a:rPr>
              <a:t>Greenstone </a:t>
            </a:r>
            <a:r>
              <a:rPr lang="en-US" sz="2800" b="1" u="sng" dirty="0" smtClean="0">
                <a:solidFill>
                  <a:srgbClr val="141314"/>
                </a:solidFill>
                <a:latin typeface="Times New Roman" panose="02020603050405020304" pitchFamily="18" charset="0"/>
                <a:cs typeface="Times New Roman" panose="02020603050405020304" pitchFamily="18" charset="0"/>
              </a:rPr>
              <a:t>Belts</a:t>
            </a:r>
            <a:endParaRPr lang="en-US" sz="2000" u="sng" dirty="0" smtClean="0">
              <a:solidFill>
                <a:srgbClr val="141314"/>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300" dirty="0" smtClean="0">
                <a:solidFill>
                  <a:srgbClr val="141314"/>
                </a:solidFill>
                <a:latin typeface="Times New Roman" panose="02020603050405020304" pitchFamily="18" charset="0"/>
                <a:cs typeface="Times New Roman" panose="02020603050405020304" pitchFamily="18" charset="0"/>
              </a:rPr>
              <a:t>The </a:t>
            </a:r>
            <a:r>
              <a:rPr lang="en-US" sz="2300" dirty="0">
                <a:solidFill>
                  <a:srgbClr val="141314"/>
                </a:solidFill>
                <a:latin typeface="Times New Roman" panose="02020603050405020304" pitchFamily="18" charset="0"/>
                <a:cs typeface="Times New Roman" panose="02020603050405020304" pitchFamily="18" charset="0"/>
              </a:rPr>
              <a:t>oldest greenstones (</a:t>
            </a:r>
            <a:r>
              <a:rPr lang="en-US" sz="2300" dirty="0" err="1">
                <a:solidFill>
                  <a:srgbClr val="141314"/>
                </a:solidFill>
                <a:latin typeface="Times New Roman" panose="02020603050405020304" pitchFamily="18" charset="0"/>
                <a:cs typeface="Times New Roman" panose="02020603050405020304" pitchFamily="18" charset="0"/>
              </a:rPr>
              <a:t>Kaapvaal</a:t>
            </a:r>
            <a:r>
              <a:rPr lang="en-US" sz="2300" dirty="0">
                <a:solidFill>
                  <a:srgbClr val="141314"/>
                </a:solidFill>
                <a:latin typeface="Times New Roman" panose="02020603050405020304" pitchFamily="18" charset="0"/>
                <a:cs typeface="Times New Roman" panose="02020603050405020304" pitchFamily="18" charset="0"/>
              </a:rPr>
              <a:t> &amp; Zimbabwe </a:t>
            </a:r>
            <a:r>
              <a:rPr lang="en-US" sz="2300" dirty="0" err="1">
                <a:solidFill>
                  <a:srgbClr val="141314"/>
                </a:solidFill>
                <a:latin typeface="Times New Roman" panose="02020603050405020304" pitchFamily="18" charset="0"/>
                <a:cs typeface="Times New Roman" panose="02020603050405020304" pitchFamily="18" charset="0"/>
              </a:rPr>
              <a:t>Craton</a:t>
            </a:r>
            <a:r>
              <a:rPr lang="en-US" sz="2300" dirty="0">
                <a:solidFill>
                  <a:srgbClr val="141314"/>
                </a:solidFill>
                <a:latin typeface="Times New Roman" panose="02020603050405020304" pitchFamily="18" charset="0"/>
                <a:cs typeface="Times New Roman" panose="02020603050405020304" pitchFamily="18" charset="0"/>
              </a:rPr>
              <a:t>) were laid down between about 3,550Ma and about 3,050Ma. These older greenstone belts are thought to have originated above mantle plumes, due to the existence of hotter, thinner and more mobile crust within </a:t>
            </a:r>
            <a:r>
              <a:rPr lang="en-US" sz="2300" dirty="0" err="1">
                <a:solidFill>
                  <a:srgbClr val="141314"/>
                </a:solidFill>
                <a:latin typeface="Times New Roman" panose="02020603050405020304" pitchFamily="18" charset="0"/>
                <a:cs typeface="Times New Roman" panose="02020603050405020304" pitchFamily="18" charset="0"/>
              </a:rPr>
              <a:t>ensialic</a:t>
            </a:r>
            <a:r>
              <a:rPr lang="en-US" sz="2300" dirty="0">
                <a:solidFill>
                  <a:srgbClr val="141314"/>
                </a:solidFill>
                <a:latin typeface="Times New Roman" panose="02020603050405020304" pitchFamily="18" charset="0"/>
                <a:cs typeface="Times New Roman" panose="02020603050405020304" pitchFamily="18" charset="0"/>
              </a:rPr>
              <a:t> rifts </a:t>
            </a:r>
          </a:p>
          <a:p>
            <a:pPr marL="457200" indent="-457200">
              <a:buFont typeface="Arial" panose="020B0604020202020204" pitchFamily="34" charset="0"/>
              <a:buChar char="•"/>
            </a:pPr>
            <a:r>
              <a:rPr lang="en-US" sz="2300" dirty="0">
                <a:solidFill>
                  <a:srgbClr val="141314"/>
                </a:solidFill>
                <a:latin typeface="Times New Roman" panose="02020603050405020304" pitchFamily="18" charset="0"/>
                <a:cs typeface="Times New Roman" panose="02020603050405020304" pitchFamily="18" charset="0"/>
              </a:rPr>
              <a:t>Within these greenstone belts there are essentially single cycles from basal, mainly basic, </a:t>
            </a:r>
            <a:r>
              <a:rPr lang="en-US" sz="2300" dirty="0" err="1">
                <a:solidFill>
                  <a:srgbClr val="141314"/>
                </a:solidFill>
                <a:latin typeface="Times New Roman" panose="02020603050405020304" pitchFamily="18" charset="0"/>
                <a:cs typeface="Times New Roman" panose="02020603050405020304" pitchFamily="18" charset="0"/>
              </a:rPr>
              <a:t>volcanics</a:t>
            </a:r>
            <a:r>
              <a:rPr lang="en-US" sz="2300" dirty="0">
                <a:solidFill>
                  <a:srgbClr val="141314"/>
                </a:solidFill>
                <a:latin typeface="Times New Roman" panose="02020603050405020304" pitchFamily="18" charset="0"/>
                <a:cs typeface="Times New Roman" panose="02020603050405020304" pitchFamily="18" charset="0"/>
              </a:rPr>
              <a:t> with diagnostic high-</a:t>
            </a:r>
            <a:r>
              <a:rPr lang="en-US" sz="2300" dirty="0" err="1">
                <a:solidFill>
                  <a:srgbClr val="141314"/>
                </a:solidFill>
                <a:latin typeface="Times New Roman" panose="02020603050405020304" pitchFamily="18" charset="0"/>
                <a:cs typeface="Times New Roman" panose="02020603050405020304" pitchFamily="18" charset="0"/>
              </a:rPr>
              <a:t>MgO</a:t>
            </a:r>
            <a:r>
              <a:rPr lang="en-US" sz="2300" dirty="0">
                <a:solidFill>
                  <a:srgbClr val="141314"/>
                </a:solidFill>
                <a:latin typeface="Times New Roman" panose="02020603050405020304" pitchFamily="18" charset="0"/>
                <a:cs typeface="Times New Roman" panose="02020603050405020304" pitchFamily="18" charset="0"/>
              </a:rPr>
              <a:t> rocks (</a:t>
            </a:r>
            <a:r>
              <a:rPr lang="en-US" sz="2300" dirty="0" err="1">
                <a:solidFill>
                  <a:srgbClr val="141314"/>
                </a:solidFill>
                <a:latin typeface="Times New Roman" panose="02020603050405020304" pitchFamily="18" charset="0"/>
                <a:cs typeface="Times New Roman" panose="02020603050405020304" pitchFamily="18" charset="0"/>
              </a:rPr>
              <a:t>komatiites</a:t>
            </a:r>
            <a:r>
              <a:rPr lang="en-US" sz="2300" dirty="0">
                <a:solidFill>
                  <a:srgbClr val="141314"/>
                </a:solidFill>
                <a:latin typeface="Times New Roman" panose="02020603050405020304" pitchFamily="18" charset="0"/>
                <a:cs typeface="Times New Roman" panose="02020603050405020304" pitchFamily="18" charset="0"/>
              </a:rPr>
              <a:t>), upwards into </a:t>
            </a:r>
            <a:r>
              <a:rPr lang="en-US" sz="2300" dirty="0" err="1">
                <a:solidFill>
                  <a:srgbClr val="141314"/>
                </a:solidFill>
                <a:latin typeface="Times New Roman" panose="02020603050405020304" pitchFamily="18" charset="0"/>
                <a:cs typeface="Times New Roman" panose="02020603050405020304" pitchFamily="18" charset="0"/>
              </a:rPr>
              <a:t>clastic</a:t>
            </a:r>
            <a:r>
              <a:rPr lang="en-US" sz="2300" dirty="0">
                <a:solidFill>
                  <a:srgbClr val="141314"/>
                </a:solidFill>
                <a:latin typeface="Times New Roman" panose="02020603050405020304" pitchFamily="18" charset="0"/>
                <a:cs typeface="Times New Roman" panose="02020603050405020304" pitchFamily="18" charset="0"/>
              </a:rPr>
              <a:t> sediment-dominated sequences</a:t>
            </a:r>
          </a:p>
          <a:p>
            <a:pPr marL="457200" indent="-457200">
              <a:buFont typeface="Arial" panose="020B0604020202020204" pitchFamily="34" charset="0"/>
              <a:buChar char="•"/>
            </a:pPr>
            <a:r>
              <a:rPr lang="en-US" sz="2300" dirty="0">
                <a:solidFill>
                  <a:srgbClr val="141314"/>
                </a:solidFill>
                <a:latin typeface="Times New Roman" panose="02020603050405020304" pitchFamily="18" charset="0"/>
                <a:cs typeface="Times New Roman" panose="02020603050405020304" pitchFamily="18" charset="0"/>
              </a:rPr>
              <a:t>The younger greenstone belts (West African </a:t>
            </a:r>
            <a:r>
              <a:rPr lang="en-US" sz="2300" dirty="0" err="1">
                <a:solidFill>
                  <a:srgbClr val="141314"/>
                </a:solidFill>
                <a:latin typeface="Times New Roman" panose="02020603050405020304" pitchFamily="18" charset="0"/>
                <a:cs typeface="Times New Roman" panose="02020603050405020304" pitchFamily="18" charset="0"/>
              </a:rPr>
              <a:t>Craton</a:t>
            </a:r>
            <a:r>
              <a:rPr lang="en-US" sz="2300" dirty="0">
                <a:solidFill>
                  <a:srgbClr val="141314"/>
                </a:solidFill>
                <a:latin typeface="Times New Roman" panose="02020603050405020304" pitchFamily="18" charset="0"/>
                <a:cs typeface="Times New Roman" panose="02020603050405020304" pitchFamily="18" charset="0"/>
              </a:rPr>
              <a:t> &amp; the central African </a:t>
            </a:r>
            <a:r>
              <a:rPr lang="en-US" sz="2300" dirty="0" err="1">
                <a:solidFill>
                  <a:srgbClr val="141314"/>
                </a:solidFill>
                <a:latin typeface="Times New Roman" panose="02020603050405020304" pitchFamily="18" charset="0"/>
                <a:cs typeface="Times New Roman" panose="02020603050405020304" pitchFamily="18" charset="0"/>
              </a:rPr>
              <a:t>craton</a:t>
            </a:r>
            <a:r>
              <a:rPr lang="en-US" sz="2300" dirty="0">
                <a:solidFill>
                  <a:srgbClr val="141314"/>
                </a:solidFill>
                <a:latin typeface="Times New Roman" panose="02020603050405020304" pitchFamily="18" charset="0"/>
                <a:cs typeface="Times New Roman" panose="02020603050405020304" pitchFamily="18" charset="0"/>
              </a:rPr>
              <a:t>) were laid down between about 2,800Ma and about 2,600Ma, although there was a minor development of greenstone belts on the Zimbabwe </a:t>
            </a:r>
            <a:r>
              <a:rPr lang="en-US" sz="2300" dirty="0" err="1">
                <a:solidFill>
                  <a:srgbClr val="141314"/>
                </a:solidFill>
                <a:latin typeface="Times New Roman" panose="02020603050405020304" pitchFamily="18" charset="0"/>
                <a:cs typeface="Times New Roman" panose="02020603050405020304" pitchFamily="18" charset="0"/>
              </a:rPr>
              <a:t>Craton</a:t>
            </a:r>
            <a:r>
              <a:rPr lang="en-US" sz="2300" dirty="0">
                <a:solidFill>
                  <a:srgbClr val="141314"/>
                </a:solidFill>
                <a:latin typeface="Times New Roman" panose="02020603050405020304" pitchFamily="18" charset="0"/>
                <a:cs typeface="Times New Roman" panose="02020603050405020304" pitchFamily="18" charset="0"/>
              </a:rPr>
              <a:t> at about 2,950Ma</a:t>
            </a:r>
          </a:p>
        </p:txBody>
      </p:sp>
      <p:sp>
        <p:nvSpPr>
          <p:cNvPr id="4" name="Rectangle 3"/>
          <p:cNvSpPr/>
          <p:nvPr/>
        </p:nvSpPr>
        <p:spPr>
          <a:xfrm>
            <a:off x="6099464" y="4775350"/>
            <a:ext cx="6096000" cy="954107"/>
          </a:xfrm>
          <a:prstGeom prst="rect">
            <a:avLst/>
          </a:prstGeom>
        </p:spPr>
        <p:txBody>
          <a:bodyPr>
            <a:spAutoFit/>
          </a:bodyPr>
          <a:lstStyle/>
          <a:p>
            <a:pPr marL="285750" indent="-285750">
              <a:buFont typeface="Arial" panose="020B0604020202020204" pitchFamily="34" charset="0"/>
              <a:buChar char="•"/>
            </a:pPr>
            <a:r>
              <a:rPr lang="en-US" sz="2800" i="1" u="sng" dirty="0" err="1" smtClean="0">
                <a:solidFill>
                  <a:srgbClr val="141314"/>
                </a:solidFill>
                <a:latin typeface="Times New Roman" panose="02020603050405020304" pitchFamily="18" charset="0"/>
                <a:cs typeface="Times New Roman" panose="02020603050405020304" pitchFamily="18" charset="0"/>
              </a:rPr>
              <a:t>Kimberlite</a:t>
            </a:r>
            <a:r>
              <a:rPr lang="en-US" sz="2800" i="1" u="sng" dirty="0" smtClean="0">
                <a:solidFill>
                  <a:srgbClr val="141314"/>
                </a:solidFill>
                <a:latin typeface="Times New Roman" panose="02020603050405020304" pitchFamily="18" charset="0"/>
                <a:cs typeface="Times New Roman" panose="02020603050405020304" pitchFamily="18" charset="0"/>
              </a:rPr>
              <a:t> bodies </a:t>
            </a:r>
            <a:r>
              <a:rPr lang="en-US" sz="2800" dirty="0" smtClean="0">
                <a:solidFill>
                  <a:srgbClr val="141314"/>
                </a:solidFill>
                <a:latin typeface="Times New Roman" panose="02020603050405020304" pitchFamily="18" charset="0"/>
                <a:cs typeface="Times New Roman" panose="02020603050405020304" pitchFamily="18" charset="0"/>
              </a:rPr>
              <a:t>are common in </a:t>
            </a:r>
            <a:r>
              <a:rPr lang="en-US" sz="2800" dirty="0" err="1" smtClean="0">
                <a:solidFill>
                  <a:srgbClr val="141314"/>
                </a:solidFill>
                <a:latin typeface="Times New Roman" panose="02020603050405020304" pitchFamily="18" charset="0"/>
                <a:cs typeface="Times New Roman" panose="02020603050405020304" pitchFamily="18" charset="0"/>
              </a:rPr>
              <a:t>Archean</a:t>
            </a:r>
            <a:r>
              <a:rPr lang="en-US" sz="2800" dirty="0" smtClean="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cratonic</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smtClean="0">
                <a:solidFill>
                  <a:srgbClr val="141314"/>
                </a:solidFill>
                <a:latin typeface="Times New Roman" panose="02020603050405020304" pitchFamily="18" charset="0"/>
                <a:cs typeface="Times New Roman" panose="02020603050405020304" pitchFamily="18" charset="0"/>
              </a:rPr>
              <a:t>greenstone belt areas</a:t>
            </a:r>
            <a:endParaRPr lang="en-US" dirty="0"/>
          </a:p>
        </p:txBody>
      </p:sp>
    </p:spTree>
    <p:extLst>
      <p:ext uri="{BB962C8B-B14F-4D97-AF65-F5344CB8AC3E}">
        <p14:creationId xmlns:p14="http://schemas.microsoft.com/office/powerpoint/2010/main" val="6515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2" y="6334"/>
            <a:ext cx="12171218" cy="6986528"/>
          </a:xfrm>
          <a:prstGeom prst="rect">
            <a:avLst/>
          </a:prstGeom>
        </p:spPr>
        <p:txBody>
          <a:bodyPr wrap="square">
            <a:spAutoFit/>
          </a:bodyPr>
          <a:lstStyle/>
          <a:p>
            <a:r>
              <a:rPr lang="en-US" sz="2800" b="1" u="sng" dirty="0" err="1" smtClean="0">
                <a:latin typeface="Times New Roman" panose="02020603050405020304" pitchFamily="18" charset="0"/>
                <a:cs typeface="Times New Roman" panose="02020603050405020304" pitchFamily="18" charset="0"/>
              </a:rPr>
              <a:t>Paleoproterozoic</a:t>
            </a:r>
            <a:r>
              <a:rPr lang="en-US" sz="2800" b="1" u="sng" dirty="0" smtClean="0">
                <a:latin typeface="Times New Roman" panose="02020603050405020304" pitchFamily="18" charset="0"/>
                <a:cs typeface="Times New Roman" panose="02020603050405020304" pitchFamily="18" charset="0"/>
              </a:rPr>
              <a:t> Basement Development</a:t>
            </a:r>
            <a:r>
              <a:rPr lang="en-US" sz="2800" u="sng" dirty="0" smtClean="0">
                <a:latin typeface="Times New Roman" panose="02020603050405020304" pitchFamily="18" charset="0"/>
                <a:cs typeface="Times New Roman" panose="02020603050405020304" pitchFamily="18" charset="0"/>
              </a:rPr>
              <a:t> </a:t>
            </a:r>
            <a:endParaRPr lang="en-US" sz="2800" u="sng" dirty="0" smtClean="0">
              <a:solidFill>
                <a:srgbClr val="141314"/>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rgbClr val="141314"/>
                </a:solidFill>
                <a:latin typeface="Times New Roman" panose="02020603050405020304" pitchFamily="18" charset="0"/>
                <a:cs typeface="Times New Roman" panose="02020603050405020304" pitchFamily="18" charset="0"/>
              </a:rPr>
              <a:t>The </a:t>
            </a:r>
            <a:r>
              <a:rPr lang="en-US" sz="2800" dirty="0">
                <a:solidFill>
                  <a:srgbClr val="141314"/>
                </a:solidFill>
                <a:latin typeface="Times New Roman" panose="02020603050405020304" pitchFamily="18" charset="0"/>
                <a:cs typeface="Times New Roman" panose="02020603050405020304" pitchFamily="18" charset="0"/>
              </a:rPr>
              <a:t>pre-existing stable </a:t>
            </a:r>
            <a:r>
              <a:rPr lang="en-US" sz="2800" dirty="0" err="1">
                <a:solidFill>
                  <a:srgbClr val="141314"/>
                </a:solidFill>
                <a:latin typeface="Times New Roman" panose="02020603050405020304" pitchFamily="18" charset="0"/>
                <a:cs typeface="Times New Roman" panose="02020603050405020304" pitchFamily="18" charset="0"/>
              </a:rPr>
              <a:t>Archean</a:t>
            </a:r>
            <a:r>
              <a:rPr lang="en-US" sz="2800" dirty="0">
                <a:solidFill>
                  <a:srgbClr val="141314"/>
                </a:solidFill>
                <a:latin typeface="Times New Roman" panose="02020603050405020304" pitchFamily="18" charset="0"/>
                <a:cs typeface="Times New Roman" panose="02020603050405020304" pitchFamily="18" charset="0"/>
              </a:rPr>
              <a:t> provinces </a:t>
            </a:r>
            <a:r>
              <a:rPr lang="en-US" sz="2800" dirty="0" smtClean="0">
                <a:solidFill>
                  <a:srgbClr val="141314"/>
                </a:solidFill>
                <a:latin typeface="Times New Roman" panose="02020603050405020304" pitchFamily="18" charset="0"/>
                <a:cs typeface="Times New Roman" panose="02020603050405020304" pitchFamily="18" charset="0"/>
              </a:rPr>
              <a:t>must have </a:t>
            </a:r>
            <a:r>
              <a:rPr lang="en-US" sz="2800" dirty="0">
                <a:solidFill>
                  <a:srgbClr val="141314"/>
                </a:solidFill>
                <a:latin typeface="Times New Roman" panose="02020603050405020304" pitchFamily="18" charset="0"/>
                <a:cs typeface="Times New Roman" panose="02020603050405020304" pitchFamily="18" charset="0"/>
              </a:rPr>
              <a:t>had a profound influence on the evolution </a:t>
            </a:r>
            <a:r>
              <a:rPr lang="en-US" sz="2800" dirty="0" smtClean="0">
                <a:solidFill>
                  <a:srgbClr val="141314"/>
                </a:solidFill>
                <a:latin typeface="Times New Roman" panose="02020603050405020304" pitchFamily="18" charset="0"/>
                <a:cs typeface="Times New Roman" panose="02020603050405020304" pitchFamily="18" charset="0"/>
              </a:rPr>
              <a:t>of the </a:t>
            </a:r>
            <a:r>
              <a:rPr lang="en-US" sz="2800" i="1" u="sng" dirty="0" err="1">
                <a:solidFill>
                  <a:srgbClr val="141314"/>
                </a:solidFill>
                <a:latin typeface="Times New Roman" panose="02020603050405020304" pitchFamily="18" charset="0"/>
                <a:cs typeface="Times New Roman" panose="02020603050405020304" pitchFamily="18" charset="0"/>
              </a:rPr>
              <a:t>Eburnian</a:t>
            </a:r>
            <a:r>
              <a:rPr lang="en-US" sz="2800" i="1" u="sng" dirty="0">
                <a:solidFill>
                  <a:srgbClr val="141314"/>
                </a:solidFill>
                <a:latin typeface="Times New Roman" panose="02020603050405020304" pitchFamily="18" charset="0"/>
                <a:cs typeface="Times New Roman" panose="02020603050405020304" pitchFamily="18" charset="0"/>
              </a:rPr>
              <a:t> belts of </a:t>
            </a:r>
            <a:r>
              <a:rPr lang="en-US" sz="2800" i="1" u="sng" dirty="0" smtClean="0">
                <a:solidFill>
                  <a:srgbClr val="141314"/>
                </a:solidFill>
                <a:latin typeface="Times New Roman" panose="02020603050405020304" pitchFamily="18" charset="0"/>
                <a:cs typeface="Times New Roman" panose="02020603050405020304" pitchFamily="18" charset="0"/>
              </a:rPr>
              <a:t>Africa </a:t>
            </a:r>
          </a:p>
          <a:p>
            <a:pPr marL="457200" indent="-457200">
              <a:buFont typeface="Arial" panose="020B0604020202020204" pitchFamily="34" charset="0"/>
              <a:buChar char="•"/>
            </a:pPr>
            <a:r>
              <a:rPr lang="en-US" sz="2800" dirty="0" smtClean="0">
                <a:solidFill>
                  <a:srgbClr val="141314"/>
                </a:solidFill>
                <a:latin typeface="Times New Roman" panose="02020603050405020304" pitchFamily="18" charset="0"/>
                <a:cs typeface="Times New Roman" panose="02020603050405020304" pitchFamily="18" charset="0"/>
              </a:rPr>
              <a:t>It </a:t>
            </a:r>
            <a:r>
              <a:rPr lang="en-US" sz="2800" dirty="0">
                <a:solidFill>
                  <a:srgbClr val="141314"/>
                </a:solidFill>
                <a:latin typeface="Times New Roman" panose="02020603050405020304" pitchFamily="18" charset="0"/>
                <a:cs typeface="Times New Roman" panose="02020603050405020304" pitchFamily="18" charset="0"/>
              </a:rPr>
              <a:t>is thought that </a:t>
            </a:r>
            <a:r>
              <a:rPr lang="en-US" sz="2800" dirty="0" smtClean="0">
                <a:solidFill>
                  <a:srgbClr val="141314"/>
                </a:solidFill>
                <a:latin typeface="Times New Roman" panose="02020603050405020304" pitchFamily="18" charset="0"/>
                <a:cs typeface="Times New Roman" panose="02020603050405020304" pitchFamily="18" charset="0"/>
              </a:rPr>
              <a:t>the </a:t>
            </a:r>
            <a:r>
              <a:rPr lang="en-US" sz="2800" dirty="0" err="1" smtClean="0">
                <a:solidFill>
                  <a:srgbClr val="141314"/>
                </a:solidFill>
                <a:latin typeface="Times New Roman" panose="02020603050405020304" pitchFamily="18" charset="0"/>
                <a:cs typeface="Times New Roman" panose="02020603050405020304" pitchFamily="18" charset="0"/>
              </a:rPr>
              <a:t>Paleoproterozoic</a:t>
            </a:r>
            <a:r>
              <a:rPr lang="en-US" sz="2800" dirty="0" smtClean="0">
                <a:solidFill>
                  <a:srgbClr val="141314"/>
                </a:solidFill>
                <a:latin typeface="Times New Roman" panose="02020603050405020304" pitchFamily="18" charset="0"/>
                <a:cs typeface="Times New Roman" panose="02020603050405020304" pitchFamily="18" charset="0"/>
              </a:rPr>
              <a:t> </a:t>
            </a:r>
            <a:r>
              <a:rPr lang="en-US" sz="2800" dirty="0">
                <a:solidFill>
                  <a:srgbClr val="141314"/>
                </a:solidFill>
                <a:latin typeface="Times New Roman" panose="02020603050405020304" pitchFamily="18" charset="0"/>
                <a:cs typeface="Times New Roman" panose="02020603050405020304" pitchFamily="18" charset="0"/>
              </a:rPr>
              <a:t>provinces resulted from </a:t>
            </a:r>
            <a:r>
              <a:rPr lang="en-US" sz="2800" dirty="0" smtClean="0">
                <a:solidFill>
                  <a:srgbClr val="141314"/>
                </a:solidFill>
                <a:latin typeface="Times New Roman" panose="02020603050405020304" pitchFamily="18" charset="0"/>
                <a:cs typeface="Times New Roman" panose="02020603050405020304" pitchFamily="18" charset="0"/>
              </a:rPr>
              <a:t>either full </a:t>
            </a:r>
            <a:r>
              <a:rPr lang="en-US" sz="2800" i="1" u="sng" dirty="0">
                <a:solidFill>
                  <a:srgbClr val="141314"/>
                </a:solidFill>
                <a:latin typeface="Times New Roman" panose="02020603050405020304" pitchFamily="18" charset="0"/>
                <a:cs typeface="Times New Roman" panose="02020603050405020304" pitchFamily="18" charset="0"/>
              </a:rPr>
              <a:t>Wilson-cycle </a:t>
            </a:r>
            <a:r>
              <a:rPr lang="en-US" sz="2800" i="1" u="sng" dirty="0" err="1">
                <a:solidFill>
                  <a:srgbClr val="141314"/>
                </a:solidFill>
                <a:latin typeface="Times New Roman" panose="02020603050405020304" pitchFamily="18" charset="0"/>
                <a:cs typeface="Times New Roman" panose="02020603050405020304" pitchFamily="18" charset="0"/>
              </a:rPr>
              <a:t>orogenesis</a:t>
            </a:r>
            <a:r>
              <a:rPr lang="en-US" sz="2800" dirty="0">
                <a:solidFill>
                  <a:srgbClr val="141314"/>
                </a:solidFill>
                <a:latin typeface="Times New Roman" panose="02020603050405020304" pitchFamily="18" charset="0"/>
                <a:cs typeface="Times New Roman" panose="02020603050405020304" pitchFamily="18" charset="0"/>
              </a:rPr>
              <a:t>, involving collision </a:t>
            </a:r>
            <a:r>
              <a:rPr lang="en-US" sz="2800" dirty="0" smtClean="0">
                <a:solidFill>
                  <a:srgbClr val="141314"/>
                </a:solidFill>
                <a:latin typeface="Times New Roman" panose="02020603050405020304" pitchFamily="18" charset="0"/>
                <a:cs typeface="Times New Roman" panose="02020603050405020304" pitchFamily="18" charset="0"/>
              </a:rPr>
              <a:t>of separate</a:t>
            </a:r>
            <a:r>
              <a:rPr lang="en-US" sz="2800" dirty="0">
                <a:solidFill>
                  <a:srgbClr val="141314"/>
                </a:solidFill>
                <a:latin typeface="Times New Roman" panose="02020603050405020304" pitchFamily="18" charset="0"/>
                <a:cs typeface="Times New Roman" panose="02020603050405020304" pitchFamily="18" charset="0"/>
              </a:rPr>
              <a:t>, relatively small </a:t>
            </a:r>
            <a:r>
              <a:rPr lang="en-US" sz="2800" dirty="0" err="1">
                <a:solidFill>
                  <a:srgbClr val="141314"/>
                </a:solidFill>
                <a:latin typeface="Times New Roman" panose="02020603050405020304" pitchFamily="18" charset="0"/>
                <a:cs typeface="Times New Roman" panose="02020603050405020304" pitchFamily="18" charset="0"/>
              </a:rPr>
              <a:t>Archean</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cratons</a:t>
            </a:r>
            <a:r>
              <a:rPr lang="en-US" sz="2800" dirty="0">
                <a:solidFill>
                  <a:srgbClr val="141314"/>
                </a:solidFill>
                <a:latin typeface="Times New Roman" panose="02020603050405020304" pitchFamily="18" charset="0"/>
                <a:cs typeface="Times New Roman" panose="02020603050405020304" pitchFamily="18" charset="0"/>
              </a:rPr>
              <a:t>, or </a:t>
            </a:r>
            <a:r>
              <a:rPr lang="en-US" sz="2800" dirty="0" err="1" smtClean="0">
                <a:solidFill>
                  <a:srgbClr val="141314"/>
                </a:solidFill>
                <a:latin typeface="Times New Roman" panose="02020603050405020304" pitchFamily="18" charset="0"/>
                <a:cs typeface="Times New Roman" panose="02020603050405020304" pitchFamily="18" charset="0"/>
              </a:rPr>
              <a:t>ensialic</a:t>
            </a:r>
            <a:r>
              <a:rPr lang="en-US" sz="2800" dirty="0" smtClean="0">
                <a:solidFill>
                  <a:srgbClr val="141314"/>
                </a:solidFill>
                <a:latin typeface="Times New Roman" panose="02020603050405020304" pitchFamily="18" charset="0"/>
                <a:cs typeface="Times New Roman" panose="02020603050405020304" pitchFamily="18" charset="0"/>
              </a:rPr>
              <a:t> disruption </a:t>
            </a:r>
            <a:r>
              <a:rPr lang="en-US" sz="2800" dirty="0">
                <a:solidFill>
                  <a:srgbClr val="141314"/>
                </a:solidFill>
                <a:latin typeface="Times New Roman" panose="02020603050405020304" pitchFamily="18" charset="0"/>
                <a:cs typeface="Times New Roman" panose="02020603050405020304" pitchFamily="18" charset="0"/>
              </a:rPr>
              <a:t>of a single large </a:t>
            </a:r>
            <a:r>
              <a:rPr lang="en-US" sz="2800" dirty="0" err="1" smtClean="0">
                <a:solidFill>
                  <a:srgbClr val="141314"/>
                </a:solidFill>
                <a:latin typeface="Times New Roman" panose="02020603050405020304" pitchFamily="18" charset="0"/>
                <a:cs typeface="Times New Roman" panose="02020603050405020304" pitchFamily="18" charset="0"/>
              </a:rPr>
              <a:t>craton</a:t>
            </a:r>
            <a:endParaRPr lang="en-US" sz="2800" dirty="0" smtClean="0">
              <a:solidFill>
                <a:srgbClr val="141314"/>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rgbClr val="141314"/>
                </a:solidFill>
                <a:latin typeface="Times New Roman" panose="02020603050405020304" pitchFamily="18" charset="0"/>
                <a:cs typeface="Times New Roman" panose="02020603050405020304" pitchFamily="18" charset="0"/>
              </a:rPr>
              <a:t>Low-grade </a:t>
            </a:r>
            <a:r>
              <a:rPr lang="en-US" sz="2800" dirty="0" err="1">
                <a:solidFill>
                  <a:srgbClr val="141314"/>
                </a:solidFill>
                <a:latin typeface="Times New Roman" panose="02020603050405020304" pitchFamily="18" charset="0"/>
                <a:cs typeface="Times New Roman" panose="02020603050405020304" pitchFamily="18" charset="0"/>
              </a:rPr>
              <a:t>supracrustal</a:t>
            </a:r>
            <a:r>
              <a:rPr lang="en-US" sz="2800" dirty="0">
                <a:solidFill>
                  <a:srgbClr val="141314"/>
                </a:solidFill>
                <a:latin typeface="Times New Roman" panose="02020603050405020304" pitchFamily="18" charset="0"/>
                <a:cs typeface="Times New Roman" panose="02020603050405020304" pitchFamily="18" charset="0"/>
              </a:rPr>
              <a:t> sequences are more </a:t>
            </a:r>
            <a:r>
              <a:rPr lang="en-US" sz="2800" dirty="0" smtClean="0">
                <a:solidFill>
                  <a:srgbClr val="141314"/>
                </a:solidFill>
                <a:latin typeface="Times New Roman" panose="02020603050405020304" pitchFamily="18" charset="0"/>
                <a:cs typeface="Times New Roman" panose="02020603050405020304" pitchFamily="18" charset="0"/>
              </a:rPr>
              <a:t>widely preserved </a:t>
            </a:r>
            <a:r>
              <a:rPr lang="en-US" sz="2800" dirty="0">
                <a:solidFill>
                  <a:srgbClr val="141314"/>
                </a:solidFill>
                <a:latin typeface="Times New Roman" panose="02020603050405020304" pitchFamily="18" charset="0"/>
                <a:cs typeface="Times New Roman" panose="02020603050405020304" pitchFamily="18" charset="0"/>
              </a:rPr>
              <a:t>than in the </a:t>
            </a:r>
            <a:r>
              <a:rPr lang="en-US" sz="2800" dirty="0" err="1">
                <a:solidFill>
                  <a:srgbClr val="141314"/>
                </a:solidFill>
                <a:latin typeface="Times New Roman" panose="02020603050405020304" pitchFamily="18" charset="0"/>
                <a:cs typeface="Times New Roman" panose="02020603050405020304" pitchFamily="18" charset="0"/>
              </a:rPr>
              <a:t>Archean</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smtClean="0">
                <a:solidFill>
                  <a:srgbClr val="141314"/>
                </a:solidFill>
                <a:latin typeface="Times New Roman" panose="02020603050405020304" pitchFamily="18" charset="0"/>
                <a:cs typeface="Times New Roman" panose="02020603050405020304" pitchFamily="18" charset="0"/>
              </a:rPr>
              <a:t>cratons</a:t>
            </a:r>
            <a:endParaRPr lang="en-US" sz="2800" dirty="0" smtClean="0">
              <a:solidFill>
                <a:srgbClr val="141314"/>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solidFill>
                  <a:srgbClr val="141314"/>
                </a:solidFill>
                <a:latin typeface="Times New Roman" panose="02020603050405020304" pitchFamily="18" charset="0"/>
                <a:cs typeface="Times New Roman" panose="02020603050405020304" pitchFamily="18" charset="0"/>
              </a:rPr>
              <a:t>The oldest </a:t>
            </a:r>
            <a:r>
              <a:rPr lang="en-US" sz="2800" dirty="0" err="1" smtClean="0">
                <a:solidFill>
                  <a:srgbClr val="141314"/>
                </a:solidFill>
                <a:latin typeface="Times New Roman" panose="02020603050405020304" pitchFamily="18" charset="0"/>
                <a:cs typeface="Times New Roman" panose="02020603050405020304" pitchFamily="18" charset="0"/>
              </a:rPr>
              <a:t>supracrustals</a:t>
            </a:r>
            <a:r>
              <a:rPr lang="en-US" sz="2800" dirty="0" smtClean="0">
                <a:solidFill>
                  <a:srgbClr val="141314"/>
                </a:solidFill>
                <a:latin typeface="Times New Roman" panose="02020603050405020304" pitchFamily="18" charset="0"/>
                <a:cs typeface="Times New Roman" panose="02020603050405020304" pitchFamily="18" charset="0"/>
              </a:rPr>
              <a:t> </a:t>
            </a:r>
            <a:r>
              <a:rPr lang="en-US" sz="2800" dirty="0">
                <a:solidFill>
                  <a:srgbClr val="141314"/>
                </a:solidFill>
                <a:latin typeface="Times New Roman" panose="02020603050405020304" pitchFamily="18" charset="0"/>
                <a:cs typeface="Times New Roman" panose="02020603050405020304" pitchFamily="18" charset="0"/>
              </a:rPr>
              <a:t>are </a:t>
            </a:r>
            <a:r>
              <a:rPr lang="en-US" sz="2800" dirty="0" err="1">
                <a:solidFill>
                  <a:srgbClr val="141314"/>
                </a:solidFill>
                <a:latin typeface="Times New Roman" panose="02020603050405020304" pitchFamily="18" charset="0"/>
                <a:cs typeface="Times New Roman" panose="02020603050405020304" pitchFamily="18" charset="0"/>
              </a:rPr>
              <a:t>clastic</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metasediments</a:t>
            </a:r>
            <a:r>
              <a:rPr lang="en-US" sz="2800" dirty="0">
                <a:solidFill>
                  <a:srgbClr val="141314"/>
                </a:solidFill>
                <a:latin typeface="Times New Roman" panose="02020603050405020304" pitchFamily="18" charset="0"/>
                <a:cs typeface="Times New Roman" panose="02020603050405020304" pitchFamily="18" charset="0"/>
              </a:rPr>
              <a:t> derived </a:t>
            </a:r>
            <a:r>
              <a:rPr lang="en-US" sz="2800" dirty="0" smtClean="0">
                <a:solidFill>
                  <a:srgbClr val="141314"/>
                </a:solidFill>
                <a:latin typeface="Times New Roman" panose="02020603050405020304" pitchFamily="18" charset="0"/>
                <a:cs typeface="Times New Roman" panose="02020603050405020304" pitchFamily="18" charset="0"/>
              </a:rPr>
              <a:t>from </a:t>
            </a:r>
            <a:r>
              <a:rPr lang="en-US" sz="2800" dirty="0" err="1" smtClean="0">
                <a:solidFill>
                  <a:srgbClr val="141314"/>
                </a:solidFill>
                <a:latin typeface="Times New Roman" panose="02020603050405020304" pitchFamily="18" charset="0"/>
                <a:cs typeface="Times New Roman" panose="02020603050405020304" pitchFamily="18" charset="0"/>
              </a:rPr>
              <a:t>Archean</a:t>
            </a:r>
            <a:r>
              <a:rPr lang="en-US" sz="2800" dirty="0" smtClean="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cratons</a:t>
            </a:r>
            <a:r>
              <a:rPr lang="en-US" sz="2800" dirty="0">
                <a:solidFill>
                  <a:srgbClr val="141314"/>
                </a:solidFill>
                <a:latin typeface="Times New Roman" panose="02020603050405020304" pitchFamily="18" charset="0"/>
                <a:cs typeface="Times New Roman" panose="02020603050405020304" pitchFamily="18" charset="0"/>
              </a:rPr>
              <a:t> during the long period of uplift </a:t>
            </a:r>
            <a:r>
              <a:rPr lang="en-US" sz="2800" dirty="0" smtClean="0">
                <a:solidFill>
                  <a:srgbClr val="141314"/>
                </a:solidFill>
                <a:latin typeface="Times New Roman" panose="02020603050405020304" pitchFamily="18" charset="0"/>
                <a:cs typeface="Times New Roman" panose="02020603050405020304" pitchFamily="18" charset="0"/>
              </a:rPr>
              <a:t>and weathering </a:t>
            </a:r>
            <a:r>
              <a:rPr lang="en-US" sz="2800" dirty="0">
                <a:solidFill>
                  <a:srgbClr val="141314"/>
                </a:solidFill>
                <a:latin typeface="Times New Roman" panose="02020603050405020304" pitchFamily="18" charset="0"/>
                <a:cs typeface="Times New Roman" panose="02020603050405020304" pitchFamily="18" charset="0"/>
              </a:rPr>
              <a:t>at the beginning of the Proterozoic </a:t>
            </a:r>
          </a:p>
          <a:p>
            <a:pPr marL="457200" indent="-457200">
              <a:buFont typeface="Arial" panose="020B0604020202020204" pitchFamily="34" charset="0"/>
              <a:buChar char="•"/>
            </a:pPr>
            <a:r>
              <a:rPr lang="en-US" sz="2800" dirty="0">
                <a:solidFill>
                  <a:srgbClr val="141314"/>
                </a:solidFill>
                <a:latin typeface="Times New Roman" panose="02020603050405020304" pitchFamily="18" charset="0"/>
                <a:cs typeface="Times New Roman" panose="02020603050405020304" pitchFamily="18" charset="0"/>
              </a:rPr>
              <a:t>The main </a:t>
            </a:r>
            <a:r>
              <a:rPr lang="en-US" sz="2800" dirty="0" err="1">
                <a:solidFill>
                  <a:srgbClr val="141314"/>
                </a:solidFill>
                <a:latin typeface="Times New Roman" panose="02020603050405020304" pitchFamily="18" charset="0"/>
                <a:cs typeface="Times New Roman" panose="02020603050405020304" pitchFamily="18" charset="0"/>
              </a:rPr>
              <a:t>supracrustal</a:t>
            </a:r>
            <a:r>
              <a:rPr lang="en-US" sz="2800" dirty="0">
                <a:solidFill>
                  <a:srgbClr val="141314"/>
                </a:solidFill>
                <a:latin typeface="Times New Roman" panose="02020603050405020304" pitchFamily="18" charset="0"/>
                <a:cs typeface="Times New Roman" panose="02020603050405020304" pitchFamily="18" charset="0"/>
              </a:rPr>
              <a:t> sequences in the </a:t>
            </a:r>
            <a:r>
              <a:rPr lang="en-US" sz="2800" dirty="0" err="1">
                <a:solidFill>
                  <a:srgbClr val="141314"/>
                </a:solidFill>
                <a:latin typeface="Times New Roman" panose="02020603050405020304" pitchFamily="18" charset="0"/>
                <a:cs typeface="Times New Roman" panose="02020603050405020304" pitchFamily="18" charset="0"/>
              </a:rPr>
              <a:t>Eburnian</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orogenic</a:t>
            </a:r>
            <a:r>
              <a:rPr lang="en-US" sz="2800" dirty="0">
                <a:solidFill>
                  <a:srgbClr val="141314"/>
                </a:solidFill>
                <a:latin typeface="Times New Roman" panose="02020603050405020304" pitchFamily="18" charset="0"/>
                <a:cs typeface="Times New Roman" panose="02020603050405020304" pitchFamily="18" charset="0"/>
              </a:rPr>
              <a:t> belts are </a:t>
            </a:r>
            <a:r>
              <a:rPr lang="en-US" sz="2800" dirty="0" err="1">
                <a:solidFill>
                  <a:srgbClr val="141314"/>
                </a:solidFill>
                <a:latin typeface="Times New Roman" panose="02020603050405020304" pitchFamily="18" charset="0"/>
                <a:cs typeface="Times New Roman" panose="02020603050405020304" pitchFamily="18" charset="0"/>
              </a:rPr>
              <a:t>lithologically</a:t>
            </a:r>
            <a:r>
              <a:rPr lang="en-US" sz="2800" dirty="0">
                <a:solidFill>
                  <a:srgbClr val="141314"/>
                </a:solidFill>
                <a:latin typeface="Times New Roman" panose="02020603050405020304" pitchFamily="18" charset="0"/>
                <a:cs typeface="Times New Roman" panose="02020603050405020304" pitchFamily="18" charset="0"/>
              </a:rPr>
              <a:t> similar to those of the </a:t>
            </a:r>
            <a:r>
              <a:rPr lang="en-US" sz="2800" dirty="0" err="1">
                <a:solidFill>
                  <a:srgbClr val="141314"/>
                </a:solidFill>
                <a:latin typeface="Times New Roman" panose="02020603050405020304" pitchFamily="18" charset="0"/>
                <a:cs typeface="Times New Roman" panose="02020603050405020304" pitchFamily="18" charset="0"/>
              </a:rPr>
              <a:t>Archean</a:t>
            </a:r>
            <a:r>
              <a:rPr lang="en-US" sz="2800" dirty="0">
                <a:solidFill>
                  <a:srgbClr val="141314"/>
                </a:solidFill>
                <a:latin typeface="Times New Roman" panose="02020603050405020304" pitchFamily="18" charset="0"/>
                <a:cs typeface="Times New Roman" panose="02020603050405020304" pitchFamily="18" charset="0"/>
              </a:rPr>
              <a:t> greenstone belts. E.g. the</a:t>
            </a:r>
            <a:br>
              <a:rPr lang="en-US" sz="2800" dirty="0">
                <a:solidFill>
                  <a:srgbClr val="141314"/>
                </a:solidFill>
                <a:latin typeface="Times New Roman" panose="02020603050405020304" pitchFamily="18" charset="0"/>
                <a:cs typeface="Times New Roman" panose="02020603050405020304" pitchFamily="18" charset="0"/>
              </a:rPr>
            </a:br>
            <a:r>
              <a:rPr lang="en-US" sz="2800" dirty="0" err="1">
                <a:solidFill>
                  <a:srgbClr val="141314"/>
                </a:solidFill>
                <a:latin typeface="Times New Roman" panose="02020603050405020304" pitchFamily="18" charset="0"/>
                <a:cs typeface="Times New Roman" panose="02020603050405020304" pitchFamily="18" charset="0"/>
              </a:rPr>
              <a:t>Birrimian</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Supergroup</a:t>
            </a:r>
            <a:r>
              <a:rPr lang="en-US" sz="2800" dirty="0">
                <a:solidFill>
                  <a:srgbClr val="141314"/>
                </a:solidFill>
                <a:latin typeface="Times New Roman" panose="02020603050405020304" pitchFamily="18" charset="0"/>
                <a:cs typeface="Times New Roman" panose="02020603050405020304" pitchFamily="18" charset="0"/>
              </a:rPr>
              <a:t> in West Africa (up to 15,000m thick in Ghana), the </a:t>
            </a:r>
            <a:r>
              <a:rPr lang="en-US" sz="2800" dirty="0" err="1">
                <a:solidFill>
                  <a:srgbClr val="141314"/>
                </a:solidFill>
                <a:latin typeface="Times New Roman" panose="02020603050405020304" pitchFamily="18" charset="0"/>
                <a:cs typeface="Times New Roman" panose="02020603050405020304" pitchFamily="18" charset="0"/>
              </a:rPr>
              <a:t>Mporokoso</a:t>
            </a:r>
            <a:r>
              <a:rPr lang="en-US" sz="2800" dirty="0">
                <a:solidFill>
                  <a:srgbClr val="141314"/>
                </a:solidFill>
                <a:latin typeface="Times New Roman" panose="02020603050405020304" pitchFamily="18" charset="0"/>
                <a:cs typeface="Times New Roman" panose="02020603050405020304" pitchFamily="18" charset="0"/>
              </a:rPr>
              <a:t> Group (up to 5,000m thick) of the Bangweulu Block, and the </a:t>
            </a:r>
            <a:r>
              <a:rPr lang="en-US" sz="2800" dirty="0" err="1">
                <a:solidFill>
                  <a:srgbClr val="141314"/>
                </a:solidFill>
                <a:latin typeface="Times New Roman" panose="02020603050405020304" pitchFamily="18" charset="0"/>
                <a:cs typeface="Times New Roman" panose="02020603050405020304" pitchFamily="18" charset="0"/>
              </a:rPr>
              <a:t>BugandaToro</a:t>
            </a:r>
            <a:r>
              <a:rPr lang="en-US" sz="2800" dirty="0">
                <a:solidFill>
                  <a:srgbClr val="141314"/>
                </a:solidFill>
                <a:latin typeface="Times New Roman" panose="02020603050405020304" pitchFamily="18" charset="0"/>
                <a:cs typeface="Times New Roman" panose="02020603050405020304" pitchFamily="18" charset="0"/>
              </a:rPr>
              <a:t> </a:t>
            </a:r>
            <a:r>
              <a:rPr lang="en-US" sz="2800" dirty="0" err="1">
                <a:solidFill>
                  <a:srgbClr val="141314"/>
                </a:solidFill>
                <a:latin typeface="Times New Roman" panose="02020603050405020304" pitchFamily="18" charset="0"/>
                <a:cs typeface="Times New Roman" panose="02020603050405020304" pitchFamily="18" charset="0"/>
              </a:rPr>
              <a:t>Supergroup</a:t>
            </a:r>
            <a:r>
              <a:rPr lang="en-US" sz="2800" dirty="0">
                <a:solidFill>
                  <a:srgbClr val="141314"/>
                </a:solidFill>
                <a:latin typeface="Times New Roman" panose="02020603050405020304" pitchFamily="18" charset="0"/>
                <a:cs typeface="Times New Roman" panose="02020603050405020304" pitchFamily="18" charset="0"/>
              </a:rPr>
              <a:t> in eastern equatorial Africa </a:t>
            </a:r>
          </a:p>
        </p:txBody>
      </p:sp>
    </p:spTree>
    <p:extLst>
      <p:ext uri="{BB962C8B-B14F-4D97-AF65-F5344CB8AC3E}">
        <p14:creationId xmlns:p14="http://schemas.microsoft.com/office/powerpoint/2010/main" val="317335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1" y="338435"/>
            <a:ext cx="1210541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141314"/>
                </a:solidFill>
                <a:latin typeface="Times New Roman" panose="02020603050405020304" pitchFamily="18" charset="0"/>
                <a:cs typeface="Times New Roman" panose="02020603050405020304" pitchFamily="18" charset="0"/>
              </a:rPr>
              <a:t>Associated with the </a:t>
            </a:r>
            <a:r>
              <a:rPr lang="en-US" sz="2800" i="1" u="sng" dirty="0" err="1">
                <a:solidFill>
                  <a:srgbClr val="141314"/>
                </a:solidFill>
                <a:latin typeface="Times New Roman" panose="02020603050405020304" pitchFamily="18" charset="0"/>
                <a:cs typeface="Times New Roman" panose="02020603050405020304" pitchFamily="18" charset="0"/>
              </a:rPr>
              <a:t>supracrustals</a:t>
            </a:r>
            <a:r>
              <a:rPr lang="en-US" sz="2800" dirty="0">
                <a:solidFill>
                  <a:srgbClr val="141314"/>
                </a:solidFill>
                <a:latin typeface="Times New Roman" panose="02020603050405020304" pitchFamily="18" charset="0"/>
                <a:cs typeface="Times New Roman" panose="02020603050405020304" pitchFamily="18" charset="0"/>
              </a:rPr>
              <a:t> is a wide </a:t>
            </a:r>
            <a:r>
              <a:rPr lang="en-US" sz="2800" dirty="0" smtClean="0">
                <a:solidFill>
                  <a:srgbClr val="141314"/>
                </a:solidFill>
                <a:latin typeface="Times New Roman" panose="02020603050405020304" pitchFamily="18" charset="0"/>
                <a:cs typeface="Times New Roman" panose="02020603050405020304" pitchFamily="18" charset="0"/>
              </a:rPr>
              <a:t>range of </a:t>
            </a:r>
            <a:r>
              <a:rPr lang="en-US" sz="2800" dirty="0">
                <a:solidFill>
                  <a:srgbClr val="141314"/>
                </a:solidFill>
                <a:latin typeface="Times New Roman" panose="02020603050405020304" pitchFamily="18" charset="0"/>
                <a:cs typeface="Times New Roman" panose="02020603050405020304" pitchFamily="18" charset="0"/>
              </a:rPr>
              <a:t>intrusions</a:t>
            </a:r>
            <a:r>
              <a:rPr lang="en-US" sz="2800" dirty="0" smtClean="0">
                <a:solidFill>
                  <a:srgbClr val="141314"/>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Both </a:t>
            </a:r>
            <a:r>
              <a:rPr lang="en-US" sz="2800" dirty="0">
                <a:latin typeface="Times New Roman" panose="02020603050405020304" pitchFamily="18" charset="0"/>
                <a:cs typeface="Times New Roman" panose="02020603050405020304" pitchFamily="18" charset="0"/>
              </a:rPr>
              <a:t>the </a:t>
            </a:r>
            <a:r>
              <a:rPr lang="en-US" sz="2800" i="1" u="sng" dirty="0" smtClean="0">
                <a:latin typeface="Times New Roman" panose="02020603050405020304" pitchFamily="18" charset="0"/>
                <a:cs typeface="Times New Roman" panose="02020603050405020304" pitchFamily="18" charset="0"/>
              </a:rPr>
              <a:t>Great Dyke </a:t>
            </a:r>
            <a:r>
              <a:rPr lang="en-US" sz="2800" dirty="0">
                <a:latin typeface="Times New Roman" panose="02020603050405020304" pitchFamily="18" charset="0"/>
                <a:cs typeface="Times New Roman" panose="02020603050405020304" pitchFamily="18" charset="0"/>
              </a:rPr>
              <a:t>and the </a:t>
            </a:r>
            <a:r>
              <a:rPr lang="en-US" sz="2800" i="1" u="sng" dirty="0" err="1">
                <a:latin typeface="Times New Roman" panose="02020603050405020304" pitchFamily="18" charset="0"/>
                <a:cs typeface="Times New Roman" panose="02020603050405020304" pitchFamily="18" charset="0"/>
              </a:rPr>
              <a:t>Bushveld</a:t>
            </a:r>
            <a:r>
              <a:rPr lang="en-US" sz="2800" i="1" u="sng" dirty="0">
                <a:latin typeface="Times New Roman" panose="02020603050405020304" pitchFamily="18" charset="0"/>
                <a:cs typeface="Times New Roman" panose="02020603050405020304" pitchFamily="18" charset="0"/>
              </a:rPr>
              <a:t> Igneous Complex</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were emplaced </a:t>
            </a:r>
            <a:r>
              <a:rPr lang="en-US" sz="2800" dirty="0">
                <a:latin typeface="Times New Roman" panose="02020603050405020304" pitchFamily="18" charset="0"/>
                <a:cs typeface="Times New Roman" panose="02020603050405020304" pitchFamily="18" charset="0"/>
              </a:rPr>
              <a:t>during </a:t>
            </a:r>
            <a:r>
              <a:rPr lang="en-US" sz="2800" dirty="0" err="1">
                <a:latin typeface="Times New Roman" panose="02020603050405020304" pitchFamily="18" charset="0"/>
                <a:cs typeface="Times New Roman" panose="02020603050405020304" pitchFamily="18" charset="0"/>
              </a:rPr>
              <a:t>Paleoproterozoic</a:t>
            </a:r>
            <a:r>
              <a:rPr lang="en-US" sz="2800" dirty="0">
                <a:latin typeface="Times New Roman" panose="02020603050405020304" pitchFamily="18" charset="0"/>
                <a:cs typeface="Times New Roman" panose="02020603050405020304" pitchFamily="18" charset="0"/>
              </a:rPr>
              <a:t> times. </a:t>
            </a: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Dolerite </a:t>
            </a:r>
            <a:r>
              <a:rPr lang="en-US" sz="2800" i="1" u="sng" dirty="0" smtClean="0">
                <a:latin typeface="Times New Roman" panose="02020603050405020304" pitchFamily="18" charset="0"/>
                <a:cs typeface="Times New Roman" panose="02020603050405020304" pitchFamily="18" charset="0"/>
              </a:rPr>
              <a:t>dyke </a:t>
            </a:r>
            <a:r>
              <a:rPr lang="en-US" sz="2800" i="1" u="sng" dirty="0">
                <a:latin typeface="Times New Roman" panose="02020603050405020304" pitchFamily="18" charset="0"/>
                <a:cs typeface="Times New Roman" panose="02020603050405020304" pitchFamily="18" charset="0"/>
              </a:rPr>
              <a:t>swarms </a:t>
            </a:r>
            <a:r>
              <a:rPr lang="en-US" sz="2800" dirty="0">
                <a:latin typeface="Times New Roman" panose="02020603050405020304" pitchFamily="18" charset="0"/>
                <a:cs typeface="Times New Roman" panose="02020603050405020304" pitchFamily="18" charset="0"/>
              </a:rPr>
              <a:t>such as the </a:t>
            </a:r>
            <a:r>
              <a:rPr lang="en-US" sz="2800" dirty="0" err="1">
                <a:latin typeface="Times New Roman" panose="02020603050405020304" pitchFamily="18" charset="0"/>
                <a:cs typeface="Times New Roman" panose="02020603050405020304" pitchFamily="18" charset="0"/>
              </a:rPr>
              <a:t>Mashonaland</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dolerites of </a:t>
            </a:r>
            <a:r>
              <a:rPr lang="en-US" sz="2800" dirty="0">
                <a:latin typeface="Times New Roman" panose="02020603050405020304" pitchFamily="18" charset="0"/>
                <a:cs typeface="Times New Roman" panose="02020603050405020304" pitchFamily="18" charset="0"/>
              </a:rPr>
              <a:t>central Africa are another distinctive facet </a:t>
            </a:r>
            <a:r>
              <a:rPr lang="en-US" sz="2800" dirty="0" smtClean="0">
                <a:latin typeface="Times New Roman" panose="02020603050405020304" pitchFamily="18" charset="0"/>
                <a:cs typeface="Times New Roman" panose="02020603050405020304" pitchFamily="18" charset="0"/>
              </a:rPr>
              <a:t>of </a:t>
            </a:r>
            <a:r>
              <a:rPr lang="en-US" sz="2800" dirty="0" err="1" smtClean="0">
                <a:latin typeface="Times New Roman" panose="02020603050405020304" pitchFamily="18" charset="0"/>
                <a:cs typeface="Times New Roman" panose="02020603050405020304" pitchFamily="18" charset="0"/>
              </a:rPr>
              <a:t>anorogenic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magmatism</a:t>
            </a:r>
            <a:r>
              <a:rPr lang="en-US" sz="28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04475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3" y="16314"/>
            <a:ext cx="12081165" cy="6832640"/>
          </a:xfrm>
          <a:prstGeom prst="rect">
            <a:avLst/>
          </a:prstGeom>
        </p:spPr>
        <p:txBody>
          <a:bodyPr wrap="square">
            <a:spAutoFit/>
          </a:bodyPr>
          <a:lstStyle/>
          <a:p>
            <a:r>
              <a:rPr lang="en-US" sz="2800" b="1" u="sng" dirty="0" err="1">
                <a:solidFill>
                  <a:srgbClr val="141314"/>
                </a:solidFill>
                <a:latin typeface="Times New Roman" panose="02020603050405020304" pitchFamily="18" charset="0"/>
                <a:cs typeface="Times New Roman" panose="02020603050405020304" pitchFamily="18" charset="0"/>
              </a:rPr>
              <a:t>Mesoproterozoic</a:t>
            </a:r>
            <a:r>
              <a:rPr lang="en-US" sz="2800" b="1" u="sng" dirty="0">
                <a:solidFill>
                  <a:srgbClr val="141314"/>
                </a:solidFill>
                <a:latin typeface="Times New Roman" panose="02020603050405020304" pitchFamily="18" charset="0"/>
                <a:cs typeface="Times New Roman" panose="02020603050405020304" pitchFamily="18" charset="0"/>
              </a:rPr>
              <a:t> </a:t>
            </a:r>
            <a:r>
              <a:rPr lang="en-US" sz="2800" b="1" u="sng" dirty="0" smtClean="0">
                <a:solidFill>
                  <a:srgbClr val="141314"/>
                </a:solidFill>
                <a:latin typeface="Times New Roman" panose="02020603050405020304" pitchFamily="18" charset="0"/>
                <a:cs typeface="Times New Roman" panose="02020603050405020304" pitchFamily="18" charset="0"/>
              </a:rPr>
              <a:t>Basement Development</a:t>
            </a:r>
          </a:p>
          <a:p>
            <a:endParaRPr lang="en-US" dirty="0" smtClean="0"/>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Two </a:t>
            </a:r>
            <a:r>
              <a:rPr lang="en-US" sz="2800" dirty="0">
                <a:latin typeface="Times New Roman" panose="02020603050405020304" pitchFamily="18" charset="0"/>
                <a:cs typeface="Times New Roman" panose="02020603050405020304" pitchFamily="18" charset="0"/>
              </a:rPr>
              <a:t>major </a:t>
            </a:r>
            <a:r>
              <a:rPr lang="en-US" sz="2800" dirty="0" err="1">
                <a:latin typeface="Times New Roman" panose="02020603050405020304" pitchFamily="18" charset="0"/>
                <a:cs typeface="Times New Roman" panose="02020603050405020304" pitchFamily="18" charset="0"/>
              </a:rPr>
              <a:t>orogens</a:t>
            </a:r>
            <a:r>
              <a:rPr lang="en-US" sz="2800" dirty="0">
                <a:latin typeface="Times New Roman" panose="02020603050405020304" pitchFamily="18" charset="0"/>
                <a:cs typeface="Times New Roman" panose="02020603050405020304" pitchFamily="18" charset="0"/>
              </a:rPr>
              <a:t> are </a:t>
            </a:r>
            <a:r>
              <a:rPr lang="en-US" sz="2800" dirty="0" smtClean="0">
                <a:latin typeface="Times New Roman" panose="02020603050405020304" pitchFamily="18" charset="0"/>
                <a:cs typeface="Times New Roman" panose="02020603050405020304" pitchFamily="18" charset="0"/>
              </a:rPr>
              <a:t>recognized: the </a:t>
            </a:r>
            <a:r>
              <a:rPr lang="en-US" sz="2800" dirty="0">
                <a:latin typeface="Times New Roman" panose="02020603050405020304" pitchFamily="18" charset="0"/>
                <a:cs typeface="Times New Roman" panose="02020603050405020304" pitchFamily="18" charset="0"/>
              </a:rPr>
              <a:t>linear </a:t>
            </a:r>
            <a:r>
              <a:rPr lang="en-US" sz="2800" dirty="0" err="1">
                <a:latin typeface="Times New Roman" panose="02020603050405020304" pitchFamily="18" charset="0"/>
                <a:cs typeface="Times New Roman" panose="02020603050405020304" pitchFamily="18" charset="0"/>
              </a:rPr>
              <a:t>Kibaran</a:t>
            </a:r>
            <a:r>
              <a:rPr lang="en-US" sz="2800" dirty="0">
                <a:latin typeface="Times New Roman" panose="02020603050405020304" pitchFamily="18" charset="0"/>
                <a:cs typeface="Times New Roman" panose="02020603050405020304" pitchFamily="18" charset="0"/>
              </a:rPr>
              <a:t> Belt of central western Africa </a:t>
            </a:r>
            <a:r>
              <a:rPr lang="en-US" sz="2800" dirty="0" smtClean="0">
                <a:latin typeface="Times New Roman" panose="02020603050405020304" pitchFamily="18" charset="0"/>
                <a:cs typeface="Times New Roman" panose="02020603050405020304" pitchFamily="18" charset="0"/>
              </a:rPr>
              <a:t>and the </a:t>
            </a:r>
            <a:r>
              <a:rPr lang="en-US" sz="2800" dirty="0" err="1">
                <a:latin typeface="Times New Roman" panose="02020603050405020304" pitchFamily="18" charset="0"/>
                <a:cs typeface="Times New Roman" panose="02020603050405020304" pitchFamily="18" charset="0"/>
              </a:rPr>
              <a:t>arcuate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Namaqua</a:t>
            </a:r>
            <a:r>
              <a:rPr lang="en-US" sz="2800" dirty="0">
                <a:latin typeface="Times New Roman" panose="02020603050405020304" pitchFamily="18" charset="0"/>
                <a:cs typeface="Times New Roman" panose="02020603050405020304" pitchFamily="18" charset="0"/>
              </a:rPr>
              <a:t> Province of southern </a:t>
            </a:r>
            <a:r>
              <a:rPr lang="en-US" sz="2800" dirty="0" smtClean="0">
                <a:latin typeface="Times New Roman" panose="02020603050405020304" pitchFamily="18" charset="0"/>
                <a:cs typeface="Times New Roman" panose="02020603050405020304" pitchFamily="18" charset="0"/>
              </a:rPr>
              <a:t>Africa. </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Namaqua</a:t>
            </a:r>
            <a:r>
              <a:rPr lang="en-US" sz="2800" dirty="0">
                <a:latin typeface="Times New Roman" panose="02020603050405020304" pitchFamily="18" charset="0"/>
                <a:cs typeface="Times New Roman" panose="02020603050405020304" pitchFamily="18" charset="0"/>
              </a:rPr>
              <a:t> Province comprises the </a:t>
            </a:r>
            <a:r>
              <a:rPr lang="en-US" sz="2800" dirty="0" err="1" smtClean="0">
                <a:latin typeface="Times New Roman" panose="02020603050405020304" pitchFamily="18" charset="0"/>
                <a:cs typeface="Times New Roman" panose="02020603050405020304" pitchFamily="18" charset="0"/>
              </a:rPr>
              <a:t>Namaqua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Belt </a:t>
            </a:r>
            <a:r>
              <a:rPr lang="en-US" sz="2800" dirty="0">
                <a:latin typeface="Times New Roman" panose="02020603050405020304" pitchFamily="18" charset="0"/>
                <a:cs typeface="Times New Roman" panose="02020603050405020304" pitchFamily="18" charset="0"/>
              </a:rPr>
              <a:t>of South Africa, the </a:t>
            </a:r>
            <a:r>
              <a:rPr lang="en-US" sz="2800" dirty="0" err="1">
                <a:latin typeface="Times New Roman" panose="02020603050405020304" pitchFamily="18" charset="0"/>
                <a:cs typeface="Times New Roman" panose="02020603050405020304" pitchFamily="18" charset="0"/>
              </a:rPr>
              <a:t>Choma-Kaloma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Block and </a:t>
            </a:r>
            <a:r>
              <a:rPr lang="en-US" sz="2800" dirty="0">
                <a:latin typeface="Times New Roman" panose="02020603050405020304" pitchFamily="18" charset="0"/>
                <a:cs typeface="Times New Roman" panose="02020603050405020304" pitchFamily="18" charset="0"/>
              </a:rPr>
              <a:t>possibly the NE-SW trending </a:t>
            </a:r>
            <a:r>
              <a:rPr lang="en-US" sz="2800" dirty="0" err="1">
                <a:latin typeface="Times New Roman" panose="02020603050405020304" pitchFamily="18" charset="0"/>
                <a:cs typeface="Times New Roman" panose="02020603050405020304" pitchFamily="18" charset="0"/>
              </a:rPr>
              <a:t>Irumide</a:t>
            </a:r>
            <a:r>
              <a:rPr lang="en-US" sz="2800" dirty="0">
                <a:latin typeface="Times New Roman" panose="02020603050405020304" pitchFamily="18" charset="0"/>
                <a:cs typeface="Times New Roman" panose="02020603050405020304" pitchFamily="18" charset="0"/>
              </a:rPr>
              <a:t> Belt </a:t>
            </a:r>
            <a:r>
              <a:rPr lang="en-US" sz="2800" dirty="0" smtClean="0">
                <a:latin typeface="Times New Roman" panose="02020603050405020304" pitchFamily="18" charset="0"/>
                <a:cs typeface="Times New Roman" panose="02020603050405020304" pitchFamily="18" charset="0"/>
              </a:rPr>
              <a:t>of central </a:t>
            </a:r>
            <a:r>
              <a:rPr lang="en-US" sz="2800" dirty="0">
                <a:latin typeface="Times New Roman" panose="02020603050405020304" pitchFamily="18" charset="0"/>
                <a:cs typeface="Times New Roman" panose="02020603050405020304" pitchFamily="18" charset="0"/>
              </a:rPr>
              <a:t>southern Africa. </a:t>
            </a:r>
            <a:endParaRPr lang="en-U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younger, E-W trending Zambezi Belt separates the </a:t>
            </a:r>
            <a:r>
              <a:rPr lang="en-US" sz="2800" dirty="0" err="1">
                <a:latin typeface="Times New Roman" panose="02020603050405020304" pitchFamily="18" charset="0"/>
                <a:cs typeface="Times New Roman" panose="02020603050405020304" pitchFamily="18" charset="0"/>
              </a:rPr>
              <a:t>Choma-Kaloma</a:t>
            </a:r>
            <a:r>
              <a:rPr lang="en-US" sz="2800" dirty="0">
                <a:latin typeface="Times New Roman" panose="02020603050405020304" pitchFamily="18" charset="0"/>
                <a:cs typeface="Times New Roman" panose="02020603050405020304" pitchFamily="18" charset="0"/>
              </a:rPr>
              <a:t> Block from the </a:t>
            </a:r>
            <a:r>
              <a:rPr lang="en-US" sz="2800" dirty="0" err="1">
                <a:latin typeface="Times New Roman" panose="02020603050405020304" pitchFamily="18" charset="0"/>
                <a:cs typeface="Times New Roman" panose="02020603050405020304" pitchFamily="18" charset="0"/>
              </a:rPr>
              <a:t>Irumide</a:t>
            </a:r>
            <a:r>
              <a:rPr lang="en-US" sz="2800" dirty="0">
                <a:latin typeface="Times New Roman" panose="02020603050405020304" pitchFamily="18" charset="0"/>
                <a:cs typeface="Times New Roman" panose="02020603050405020304" pitchFamily="18" charset="0"/>
              </a:rPr>
              <a:t> Block.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supracrustals</a:t>
            </a:r>
            <a:r>
              <a:rPr lang="en-US" sz="2800" dirty="0">
                <a:latin typeface="Times New Roman" panose="02020603050405020304" pitchFamily="18" charset="0"/>
                <a:cs typeface="Times New Roman" panose="02020603050405020304" pitchFamily="18" charset="0"/>
              </a:rPr>
              <a:t> are dominated by </a:t>
            </a:r>
            <a:r>
              <a:rPr lang="en-US" sz="2800" dirty="0" err="1">
                <a:latin typeface="Times New Roman" panose="02020603050405020304" pitchFamily="18" charset="0"/>
                <a:cs typeface="Times New Roman" panose="02020603050405020304" pitchFamily="18" charset="0"/>
              </a:rPr>
              <a:t>clastic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metasediments</a:t>
            </a:r>
            <a:r>
              <a:rPr lang="en-US" sz="2800" dirty="0">
                <a:latin typeface="Times New Roman" panose="02020603050405020304" pitchFamily="18" charset="0"/>
                <a:cs typeface="Times New Roman" panose="02020603050405020304" pitchFamily="18" charset="0"/>
              </a:rPr>
              <a:t> with major </a:t>
            </a:r>
            <a:r>
              <a:rPr lang="en-US" sz="2800" dirty="0" err="1">
                <a:latin typeface="Times New Roman" panose="02020603050405020304" pitchFamily="18" charset="0"/>
                <a:cs typeface="Times New Roman" panose="02020603050405020304" pitchFamily="18" charset="0"/>
              </a:rPr>
              <a:t>metaquartzite</a:t>
            </a:r>
            <a:r>
              <a:rPr lang="en-US" sz="2800" dirty="0">
                <a:latin typeface="Times New Roman" panose="02020603050405020304" pitchFamily="18" charset="0"/>
                <a:cs typeface="Times New Roman" panose="02020603050405020304" pitchFamily="18" charset="0"/>
              </a:rPr>
              <a:t> formations</a:t>
            </a:r>
          </a:p>
          <a:p>
            <a:pPr marL="285750" indent="-285750">
              <a:buFont typeface="Arial" panose="020B0604020202020204" pitchFamily="34" charset="0"/>
              <a:buChar char="•"/>
            </a:pPr>
            <a:r>
              <a:rPr lang="en-US" sz="2800" i="1" u="sng" dirty="0" err="1">
                <a:latin typeface="Times New Roman" panose="02020603050405020304" pitchFamily="18" charset="0"/>
                <a:cs typeface="Times New Roman" panose="02020603050405020304" pitchFamily="18" charset="0"/>
              </a:rPr>
              <a:t>Intrusives</a:t>
            </a:r>
            <a:r>
              <a:rPr lang="en-US" sz="2800" dirty="0">
                <a:latin typeface="Times New Roman" panose="02020603050405020304" pitchFamily="18" charset="0"/>
                <a:cs typeface="Times New Roman" panose="02020603050405020304" pitchFamily="18" charset="0"/>
              </a:rPr>
              <a:t> include early granitic gneiss complexes as well as composite </a:t>
            </a:r>
            <a:r>
              <a:rPr lang="en-US" sz="2800" dirty="0" err="1">
                <a:latin typeface="Times New Roman" panose="02020603050405020304" pitchFamily="18" charset="0"/>
                <a:cs typeface="Times New Roman" panose="02020603050405020304" pitchFamily="18" charset="0"/>
              </a:rPr>
              <a:t>granitoids</a:t>
            </a:r>
            <a:r>
              <a:rPr lang="en-US" sz="2800" dirty="0">
                <a:latin typeface="Times New Roman" panose="02020603050405020304" pitchFamily="18" charset="0"/>
                <a:cs typeface="Times New Roman" panose="02020603050405020304" pitchFamily="18" charset="0"/>
              </a:rPr>
              <a:t> such as the </a:t>
            </a:r>
            <a:r>
              <a:rPr lang="en-US" sz="2800" dirty="0" err="1">
                <a:latin typeface="Times New Roman" panose="02020603050405020304" pitchFamily="18" charset="0"/>
                <a:cs typeface="Times New Roman" panose="02020603050405020304" pitchFamily="18" charset="0"/>
              </a:rPr>
              <a:t>Choma-Kaloma</a:t>
            </a:r>
            <a:r>
              <a:rPr lang="en-US" sz="2800" dirty="0">
                <a:latin typeface="Times New Roman" panose="02020603050405020304" pitchFamily="18" charset="0"/>
                <a:cs typeface="Times New Roman" panose="02020603050405020304" pitchFamily="18" charset="0"/>
              </a:rPr>
              <a:t> Batholith of Zambia</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i="1" u="sng" dirty="0" err="1">
                <a:latin typeface="Times New Roman" panose="02020603050405020304" pitchFamily="18" charset="0"/>
                <a:cs typeface="Times New Roman" panose="02020603050405020304" pitchFamily="18" charset="0"/>
              </a:rPr>
              <a:t>Irumide</a:t>
            </a:r>
            <a:r>
              <a:rPr lang="en-US" sz="2800" i="1" u="sng" dirty="0">
                <a:latin typeface="Times New Roman" panose="02020603050405020304" pitchFamily="18" charset="0"/>
                <a:cs typeface="Times New Roman" panose="02020603050405020304" pitchFamily="18" charset="0"/>
              </a:rPr>
              <a:t> Belt </a:t>
            </a:r>
            <a:r>
              <a:rPr lang="en-US" sz="2800" dirty="0">
                <a:latin typeface="Times New Roman" panose="02020603050405020304" pitchFamily="18" charset="0"/>
                <a:cs typeface="Times New Roman" panose="02020603050405020304" pitchFamily="18" charset="0"/>
              </a:rPr>
              <a:t>in Zambia generally consists of coarse </a:t>
            </a:r>
            <a:r>
              <a:rPr lang="en-US" sz="2800" dirty="0" err="1">
                <a:latin typeface="Times New Roman" panose="02020603050405020304" pitchFamily="18" charset="0"/>
                <a:cs typeface="Times New Roman" panose="02020603050405020304" pitchFamily="18" charset="0"/>
              </a:rPr>
              <a:t>clastic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metasediments</a:t>
            </a:r>
            <a:r>
              <a:rPr lang="en-US" sz="2800"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a:t>
            </a:r>
            <a:r>
              <a:rPr lang="en-US" sz="2800" b="1" i="1" u="sng" dirty="0" err="1">
                <a:latin typeface="Times New Roman" panose="02020603050405020304" pitchFamily="18" charset="0"/>
                <a:cs typeface="Times New Roman" panose="02020603050405020304" pitchFamily="18" charset="0"/>
              </a:rPr>
              <a:t>Muva</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Supergroup</a:t>
            </a:r>
            <a:r>
              <a:rPr lang="en-US" sz="2800" b="1" i="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possible felsic </a:t>
            </a:r>
            <a:r>
              <a:rPr lang="en-US" sz="2800" dirty="0" err="1">
                <a:latin typeface="Times New Roman" panose="02020603050405020304" pitchFamily="18" charset="0"/>
                <a:cs typeface="Times New Roman" panose="02020603050405020304" pitchFamily="18" charset="0"/>
              </a:rPr>
              <a:t>metavolcanics</a:t>
            </a:r>
            <a:r>
              <a:rPr lang="en-US" sz="2800" dirty="0">
                <a:latin typeface="Times New Roman" panose="02020603050405020304" pitchFamily="18" charset="0"/>
                <a:cs typeface="Times New Roman" panose="02020603050405020304" pitchFamily="18" charset="0"/>
              </a:rPr>
              <a:t>. In a western foreland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zone these overlie the </a:t>
            </a:r>
            <a:r>
              <a:rPr lang="en-US" sz="2800" dirty="0" err="1">
                <a:latin typeface="Times New Roman" panose="02020603050405020304" pitchFamily="18" charset="0"/>
                <a:cs typeface="Times New Roman" panose="02020603050405020304" pitchFamily="18" charset="0"/>
              </a:rPr>
              <a:t>granitoid</a:t>
            </a:r>
            <a:r>
              <a:rPr lang="en-US" sz="2800" dirty="0">
                <a:latin typeface="Times New Roman" panose="02020603050405020304" pitchFamily="18" charset="0"/>
                <a:cs typeface="Times New Roman" panose="02020603050405020304" pitchFamily="18" charset="0"/>
              </a:rPr>
              <a:t> Bangweulu Block </a:t>
            </a:r>
          </a:p>
        </p:txBody>
      </p:sp>
    </p:spTree>
    <p:extLst>
      <p:ext uri="{BB962C8B-B14F-4D97-AF65-F5344CB8AC3E}">
        <p14:creationId xmlns:p14="http://schemas.microsoft.com/office/powerpoint/2010/main" val="191081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664"/>
            <a:ext cx="4713078" cy="63161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518" y="124690"/>
            <a:ext cx="4006461" cy="6483993"/>
          </a:xfrm>
          <a:prstGeom prst="rect">
            <a:avLst/>
          </a:prstGeom>
        </p:spPr>
      </p:pic>
      <p:sp>
        <p:nvSpPr>
          <p:cNvPr id="4" name="Oval 3"/>
          <p:cNvSpPr/>
          <p:nvPr/>
        </p:nvSpPr>
        <p:spPr>
          <a:xfrm>
            <a:off x="1236519" y="1610591"/>
            <a:ext cx="1361208" cy="133003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335757" y="145472"/>
            <a:ext cx="5742004" cy="1600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254828" y="2868305"/>
            <a:ext cx="5839690" cy="2825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1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 y="5924"/>
            <a:ext cx="12105409" cy="4832092"/>
          </a:xfrm>
          <a:prstGeom prst="rect">
            <a:avLst/>
          </a:prstGeom>
        </p:spPr>
        <p:txBody>
          <a:bodyPr wrap="square">
            <a:spAutoFit/>
          </a:bodyPr>
          <a:lstStyle/>
          <a:p>
            <a:r>
              <a:rPr lang="en-US" sz="2800" b="1" u="sng" dirty="0" err="1" smtClean="0">
                <a:solidFill>
                  <a:srgbClr val="141314"/>
                </a:solidFill>
                <a:latin typeface="Times New Roman" panose="02020603050405020304" pitchFamily="18" charset="0"/>
                <a:cs typeface="Times New Roman" panose="02020603050405020304" pitchFamily="18" charset="0"/>
              </a:rPr>
              <a:t>Neoproterozoic</a:t>
            </a:r>
            <a:r>
              <a:rPr lang="en-US" sz="2800" b="1" u="sng" dirty="0" smtClean="0">
                <a:solidFill>
                  <a:srgbClr val="141314"/>
                </a:solidFill>
                <a:latin typeface="Times New Roman" panose="02020603050405020304" pitchFamily="18" charset="0"/>
                <a:cs typeface="Times New Roman" panose="02020603050405020304" pitchFamily="18" charset="0"/>
              </a:rPr>
              <a:t> (Pan-African) Basement Development</a:t>
            </a:r>
            <a:r>
              <a:rPr lang="en-US" sz="2800" u="sng"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All </a:t>
            </a:r>
            <a:r>
              <a:rPr lang="en-US" sz="2800" dirty="0">
                <a:latin typeface="Times New Roman" panose="02020603050405020304" pitchFamily="18" charset="0"/>
                <a:cs typeface="Times New Roman" panose="02020603050405020304" pitchFamily="18" charset="0"/>
              </a:rPr>
              <a:t>recent authors interpret the </a:t>
            </a:r>
            <a:r>
              <a:rPr lang="en-US" sz="2800" dirty="0" smtClean="0">
                <a:latin typeface="Times New Roman" panose="02020603050405020304" pitchFamily="18" charset="0"/>
                <a:cs typeface="Times New Roman" panose="02020603050405020304" pitchFamily="18" charset="0"/>
              </a:rPr>
              <a:t>development of </a:t>
            </a: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Neoproterozoic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orogenic</a:t>
            </a:r>
            <a:r>
              <a:rPr lang="en-US" sz="2800" dirty="0">
                <a:latin typeface="Times New Roman" panose="02020603050405020304" pitchFamily="18" charset="0"/>
                <a:cs typeface="Times New Roman" panose="02020603050405020304" pitchFamily="18" charset="0"/>
              </a:rPr>
              <a:t> belts in terms </a:t>
            </a:r>
            <a:r>
              <a:rPr lang="en-US" sz="2800" dirty="0" smtClean="0">
                <a:latin typeface="Times New Roman" panose="02020603050405020304" pitchFamily="18" charset="0"/>
                <a:cs typeface="Times New Roman" panose="02020603050405020304" pitchFamily="18" charset="0"/>
              </a:rPr>
              <a:t>of </a:t>
            </a:r>
            <a:r>
              <a:rPr lang="en-US" sz="2800" i="1" u="sng" dirty="0" smtClean="0">
                <a:latin typeface="Times New Roman" panose="02020603050405020304" pitchFamily="18" charset="0"/>
                <a:cs typeface="Times New Roman" panose="02020603050405020304" pitchFamily="18" charset="0"/>
              </a:rPr>
              <a:t>Wilson-cycle </a:t>
            </a:r>
            <a:r>
              <a:rPr lang="en-US" sz="2800" i="1" u="sng" dirty="0">
                <a:latin typeface="Times New Roman" panose="02020603050405020304" pitchFamily="18" charset="0"/>
                <a:cs typeface="Times New Roman" panose="02020603050405020304" pitchFamily="18" charset="0"/>
              </a:rPr>
              <a:t>plate tectonic processes. </a:t>
            </a:r>
            <a:r>
              <a:rPr lang="en-US" sz="2800" dirty="0" smtClean="0">
                <a:latin typeface="Times New Roman" panose="02020603050405020304" pitchFamily="18" charset="0"/>
                <a:cs typeface="Times New Roman" panose="02020603050405020304" pitchFamily="18" charset="0"/>
              </a:rPr>
              <a:t>Four stages are </a:t>
            </a:r>
            <a:r>
              <a:rPr lang="en-US" sz="2800" dirty="0">
                <a:latin typeface="Times New Roman" panose="02020603050405020304" pitchFamily="18" charset="0"/>
                <a:cs typeface="Times New Roman" panose="02020603050405020304" pitchFamily="18" charset="0"/>
              </a:rPr>
              <a:t>identified, which may be repeated within a single </a:t>
            </a:r>
            <a:r>
              <a:rPr lang="en-US" sz="2800" dirty="0" smtClean="0">
                <a:latin typeface="Times New Roman" panose="02020603050405020304" pitchFamily="18" charset="0"/>
                <a:cs typeface="Times New Roman" panose="02020603050405020304" pitchFamily="18" charset="0"/>
              </a:rPr>
              <a:t>orogeny</a:t>
            </a:r>
          </a:p>
          <a:p>
            <a:pPr marL="457200" indent="-457200">
              <a:buFont typeface="Arial" panose="020B0604020202020204" pitchFamily="34" charset="0"/>
              <a:buChar char="•"/>
            </a:pPr>
            <a:r>
              <a:rPr lang="en-US" sz="2800" b="1" u="sng" dirty="0" smtClean="0">
                <a:latin typeface="Cambria" panose="02040503050406030204" pitchFamily="18" charset="0"/>
              </a:rPr>
              <a:t>Pan-African</a:t>
            </a:r>
            <a:r>
              <a:rPr lang="en-US" sz="2800" dirty="0" smtClean="0">
                <a:latin typeface="Cambria" panose="02040503050406030204" pitchFamily="18" charset="0"/>
              </a:rPr>
              <a:t> </a:t>
            </a:r>
            <a:r>
              <a:rPr lang="en-US" sz="2800" dirty="0">
                <a:latin typeface="Times New Roman" panose="02020603050405020304" pitchFamily="18" charset="0"/>
                <a:cs typeface="Times New Roman" panose="02020603050405020304" pitchFamily="18" charset="0"/>
              </a:rPr>
              <a:t>is the </a:t>
            </a:r>
            <a:r>
              <a:rPr lang="en-US" sz="2800" dirty="0" err="1">
                <a:latin typeface="Times New Roman" panose="02020603050405020304" pitchFamily="18" charset="0"/>
                <a:cs typeface="Times New Roman" panose="02020603050405020304" pitchFamily="18" charset="0"/>
              </a:rPr>
              <a:t>tectono</a:t>
            </a:r>
            <a:r>
              <a:rPr lang="en-US" sz="2800" dirty="0">
                <a:latin typeface="Times New Roman" panose="02020603050405020304" pitchFamily="18" charset="0"/>
                <a:cs typeface="Times New Roman" panose="02020603050405020304" pitchFamily="18" charset="0"/>
              </a:rPr>
              <a:t>-thermal event that describes the tectonic, magmatic, and metamorphic activity of </a:t>
            </a:r>
            <a:r>
              <a:rPr lang="en-US" sz="2800" b="1" i="1" u="sng" dirty="0" err="1">
                <a:latin typeface="Cambria" panose="02040503050406030204" pitchFamily="18" charset="0"/>
              </a:rPr>
              <a:t>Neoproterozoic</a:t>
            </a:r>
            <a:r>
              <a:rPr lang="en-US" sz="2800" dirty="0">
                <a:latin typeface="Cambria" panose="02040503050406030204" pitchFamily="18" charset="0"/>
              </a:rPr>
              <a:t> </a:t>
            </a:r>
            <a:r>
              <a:rPr lang="en-US" sz="2800" dirty="0">
                <a:latin typeface="Times New Roman" panose="02020603050405020304" pitchFamily="18" charset="0"/>
                <a:cs typeface="Times New Roman" panose="02020603050405020304" pitchFamily="18" charset="0"/>
              </a:rPr>
              <a:t>to earliest </a:t>
            </a:r>
            <a:r>
              <a:rPr lang="en-US" sz="2800" b="1" i="1" u="sng" dirty="0" err="1">
                <a:latin typeface="Cambria" panose="02040503050406030204" pitchFamily="18" charset="0"/>
              </a:rPr>
              <a:t>Palaeozoic</a:t>
            </a:r>
            <a:r>
              <a:rPr lang="en-US" sz="2800" dirty="0">
                <a:latin typeface="Cambria" panose="02040503050406030204" pitchFamily="18" charset="0"/>
              </a:rPr>
              <a:t> </a:t>
            </a:r>
            <a:r>
              <a:rPr lang="en-US" sz="2800" dirty="0">
                <a:latin typeface="Times New Roman" panose="02020603050405020304" pitchFamily="18" charset="0"/>
                <a:cs typeface="Times New Roman" panose="02020603050405020304" pitchFamily="18" charset="0"/>
              </a:rPr>
              <a:t>age, especially for crust that was once Part of </a:t>
            </a:r>
            <a:r>
              <a:rPr lang="en-US" sz="2800" dirty="0" err="1">
                <a:latin typeface="Times New Roman" panose="02020603050405020304" pitchFamily="18" charset="0"/>
                <a:cs typeface="Times New Roman" panose="02020603050405020304" pitchFamily="18" charset="0"/>
              </a:rPr>
              <a:t>Gondwana</a:t>
            </a:r>
            <a:r>
              <a:rPr lang="en-US" sz="2800" dirty="0">
                <a:latin typeface="Times New Roman" panose="02020603050405020304" pitchFamily="18" charset="0"/>
                <a:cs typeface="Times New Roman" panose="02020603050405020304" pitchFamily="18" charset="0"/>
              </a:rPr>
              <a:t>.  During this period, a number of mobile belts formed, surrounding older </a:t>
            </a:r>
            <a:r>
              <a:rPr lang="en-US" sz="2800" dirty="0" err="1">
                <a:latin typeface="Times New Roman" panose="02020603050405020304" pitchFamily="18" charset="0"/>
                <a:cs typeface="Times New Roman" panose="02020603050405020304" pitchFamily="18" charset="0"/>
              </a:rPr>
              <a:t>cratons</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u="sng" dirty="0">
                <a:latin typeface="Cambria" panose="02040503050406030204" pitchFamily="18" charset="0"/>
              </a:rPr>
              <a:t>Pan-African</a:t>
            </a:r>
            <a:r>
              <a:rPr lang="en-US" sz="2800" dirty="0">
                <a:latin typeface="Cambria" panose="02040503050406030204" pitchFamily="18" charset="0"/>
              </a:rPr>
              <a:t> </a:t>
            </a:r>
            <a:r>
              <a:rPr lang="en-US" sz="2800" dirty="0">
                <a:latin typeface="Times New Roman" panose="02020603050405020304" pitchFamily="18" charset="0"/>
                <a:cs typeface="Times New Roman" panose="02020603050405020304" pitchFamily="18" charset="0"/>
              </a:rPr>
              <a:t>constitutes multiple </a:t>
            </a:r>
            <a:r>
              <a:rPr lang="en-US" sz="2800" dirty="0" err="1">
                <a:latin typeface="Times New Roman" panose="02020603050405020304" pitchFamily="18" charset="0"/>
                <a:cs typeface="Times New Roman" panose="02020603050405020304" pitchFamily="18" charset="0"/>
              </a:rPr>
              <a:t>orogenic</a:t>
            </a:r>
            <a:r>
              <a:rPr lang="en-US" sz="2800" dirty="0">
                <a:latin typeface="Times New Roman" panose="02020603050405020304" pitchFamily="18" charset="0"/>
                <a:cs typeface="Times New Roman" panose="02020603050405020304" pitchFamily="18" charset="0"/>
              </a:rPr>
              <a:t> cycles reflecting the opening and closing of large oceanic realms as well as accretion and collision of buoyant crustal blocks</a:t>
            </a:r>
          </a:p>
        </p:txBody>
      </p:sp>
    </p:spTree>
    <p:extLst>
      <p:ext uri="{BB962C8B-B14F-4D97-AF65-F5344CB8AC3E}">
        <p14:creationId xmlns:p14="http://schemas.microsoft.com/office/powerpoint/2010/main" val="1160249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705</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Phiri</dc:creator>
  <cp:lastModifiedBy>Phiri</cp:lastModifiedBy>
  <cp:revision>37</cp:revision>
  <dcterms:created xsi:type="dcterms:W3CDTF">2017-07-03T15:55:13Z</dcterms:created>
  <dcterms:modified xsi:type="dcterms:W3CDTF">2017-07-07T08:05:31Z</dcterms:modified>
</cp:coreProperties>
</file>