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8"/>
  </p:notesMasterIdLst>
  <p:sldIdLst>
    <p:sldId id="257" r:id="rId3"/>
    <p:sldId id="449" r:id="rId4"/>
    <p:sldId id="294" r:id="rId5"/>
    <p:sldId id="328" r:id="rId6"/>
    <p:sldId id="329" r:id="rId7"/>
    <p:sldId id="295" r:id="rId8"/>
    <p:sldId id="330" r:id="rId9"/>
    <p:sldId id="458" r:id="rId10"/>
    <p:sldId id="296" r:id="rId11"/>
    <p:sldId id="436" r:id="rId12"/>
    <p:sldId id="335" r:id="rId13"/>
    <p:sldId id="297" r:id="rId14"/>
    <p:sldId id="298" r:id="rId15"/>
    <p:sldId id="331" r:id="rId16"/>
    <p:sldId id="332" r:id="rId17"/>
    <p:sldId id="299" r:id="rId18"/>
    <p:sldId id="337" r:id="rId19"/>
    <p:sldId id="455" r:id="rId20"/>
    <p:sldId id="457" r:id="rId21"/>
    <p:sldId id="456" r:id="rId22"/>
    <p:sldId id="300" r:id="rId23"/>
    <p:sldId id="333" r:id="rId24"/>
    <p:sldId id="301" r:id="rId25"/>
    <p:sldId id="302" r:id="rId26"/>
    <p:sldId id="396" r:id="rId27"/>
    <p:sldId id="397" r:id="rId28"/>
    <p:sldId id="398" r:id="rId29"/>
    <p:sldId id="400" r:id="rId30"/>
    <p:sldId id="399" r:id="rId31"/>
    <p:sldId id="401" r:id="rId32"/>
    <p:sldId id="402" r:id="rId33"/>
    <p:sldId id="403" r:id="rId34"/>
    <p:sldId id="451" r:id="rId35"/>
    <p:sldId id="450" r:id="rId36"/>
    <p:sldId id="452" r:id="rId37"/>
    <p:sldId id="453" r:id="rId38"/>
    <p:sldId id="404" r:id="rId39"/>
    <p:sldId id="303" r:id="rId40"/>
    <p:sldId id="304" r:id="rId41"/>
    <p:sldId id="440" r:id="rId42"/>
    <p:sldId id="441" r:id="rId43"/>
    <p:sldId id="305" r:id="rId44"/>
    <p:sldId id="306" r:id="rId45"/>
    <p:sldId id="435" r:id="rId46"/>
    <p:sldId id="340" r:id="rId47"/>
    <p:sldId id="344" r:id="rId48"/>
    <p:sldId id="307" r:id="rId49"/>
    <p:sldId id="405" r:id="rId50"/>
    <p:sldId id="448" r:id="rId51"/>
    <p:sldId id="406" r:id="rId52"/>
    <p:sldId id="407" r:id="rId53"/>
    <p:sldId id="408" r:id="rId54"/>
    <p:sldId id="409" r:id="rId55"/>
    <p:sldId id="410" r:id="rId56"/>
    <p:sldId id="411" r:id="rId57"/>
    <p:sldId id="414" r:id="rId58"/>
    <p:sldId id="412" r:id="rId59"/>
    <p:sldId id="413" r:id="rId60"/>
    <p:sldId id="415" r:id="rId61"/>
    <p:sldId id="416" r:id="rId62"/>
    <p:sldId id="417" r:id="rId63"/>
    <p:sldId id="418" r:id="rId64"/>
    <p:sldId id="308" r:id="rId65"/>
    <p:sldId id="339" r:id="rId66"/>
    <p:sldId id="454"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4660"/>
  </p:normalViewPr>
  <p:slideViewPr>
    <p:cSldViewPr>
      <p:cViewPr varScale="1">
        <p:scale>
          <a:sx n="63" d="100"/>
          <a:sy n="63" d="100"/>
        </p:scale>
        <p:origin x="1396" y="60"/>
      </p:cViewPr>
      <p:guideLst>
        <p:guide orient="horz" pos="2160"/>
        <p:guide pos="2880"/>
      </p:guideLst>
    </p:cSldViewPr>
  </p:slideViewPr>
  <p:notesTextViewPr>
    <p:cViewPr>
      <p:scale>
        <a:sx n="1" d="1"/>
        <a:sy n="1" d="1"/>
      </p:scale>
      <p:origin x="0" y="0"/>
    </p:cViewPr>
  </p:notesTextViewPr>
  <p:sorterViewPr>
    <p:cViewPr>
      <p:scale>
        <a:sx n="100" d="100"/>
        <a:sy n="100" d="100"/>
      </p:scale>
      <p:origin x="0" y="132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8D4493-753E-4236-8483-5BE743594548}" type="datetimeFigureOut">
              <a:rPr lang="en-US" smtClean="0"/>
              <a:t>8/21/2019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A5A27E-629E-4570-BDDF-92BF542499C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20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1FD4F2-35B5-4EEE-80FA-C3C7B2F1E38C}" type="slidenum">
              <a:rPr lang="en-US" altLang="en-US" smtClean="0"/>
              <a:pPr>
                <a:spcBef>
                  <a:spcPct val="0"/>
                </a:spcBef>
              </a:pPr>
              <a:t>18</a:t>
            </a:fld>
            <a:endParaRPr lang="en-US" altLang="en-US"/>
          </a:p>
        </p:txBody>
      </p:sp>
    </p:spTree>
    <p:extLst>
      <p:ext uri="{BB962C8B-B14F-4D97-AF65-F5344CB8AC3E}">
        <p14:creationId xmlns:p14="http://schemas.microsoft.com/office/powerpoint/2010/main" val="3789651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FDFA99-B0FA-4566-8B23-E89138CF3A41}" type="slidenum">
              <a:rPr lang="en-US" altLang="en-US" smtClean="0"/>
              <a:pPr>
                <a:spcBef>
                  <a:spcPct val="0"/>
                </a:spcBef>
              </a:pPr>
              <a:t>20</a:t>
            </a:fld>
            <a:endParaRPr lang="en-US" altLang="en-US"/>
          </a:p>
        </p:txBody>
      </p:sp>
    </p:spTree>
    <p:extLst>
      <p:ext uri="{BB962C8B-B14F-4D97-AF65-F5344CB8AC3E}">
        <p14:creationId xmlns:p14="http://schemas.microsoft.com/office/powerpoint/2010/main" val="907016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n-US">
              <a:latin typeface="Arial" pitchFamily="34" charset="0"/>
            </a:endParaRPr>
          </a:p>
        </p:txBody>
      </p:sp>
      <p:sp>
        <p:nvSpPr>
          <p:cNvPr id="77828" name="Slide Number Placeholder 3"/>
          <p:cNvSpPr>
            <a:spLocks noGrp="1"/>
          </p:cNvSpPr>
          <p:nvPr>
            <p:ph type="sldNum" sz="quarter" idx="5"/>
          </p:nvPr>
        </p:nvSpPr>
        <p:spPr>
          <a:noFill/>
        </p:spPr>
        <p:txBody>
          <a:bodyPr/>
          <a:lstStyle/>
          <a:p>
            <a:fld id="{792EC01C-F8D3-4310-A5B1-F5E2B748DCC1}" type="slidenum">
              <a:rPr lang="en-US" smtClean="0">
                <a:latin typeface="Arial" pitchFamily="34" charset="0"/>
              </a:rPr>
              <a:pPr/>
              <a:t>35</a:t>
            </a:fld>
            <a:endParaRPr 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1B54869-0399-4C61-BB0F-FBF2542DF5FB}" type="datetimeFigureOut">
              <a:rPr lang="en-GB" smtClean="0"/>
              <a:pPr/>
              <a:t>21/08/2019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DFA1C2-A546-4C75-9346-46AE555F931C}" type="slidenum">
              <a:rPr lang="en-GB" smtClean="0"/>
              <a:pPr/>
              <a:t>‹#›</a:t>
            </a:fld>
            <a:endParaRPr lang="en-GB"/>
          </a:p>
        </p:txBody>
      </p:sp>
    </p:spTree>
    <p:extLst>
      <p:ext uri="{BB962C8B-B14F-4D97-AF65-F5344CB8AC3E}">
        <p14:creationId xmlns:p14="http://schemas.microsoft.com/office/powerpoint/2010/main" val="295596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1B54869-0399-4C61-BB0F-FBF2542DF5FB}" type="datetimeFigureOut">
              <a:rPr lang="en-GB" smtClean="0"/>
              <a:pPr/>
              <a:t>21/08/2019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DFA1C2-A546-4C75-9346-46AE555F931C}" type="slidenum">
              <a:rPr lang="en-GB" smtClean="0"/>
              <a:pPr/>
              <a:t>‹#›</a:t>
            </a:fld>
            <a:endParaRPr lang="en-GB"/>
          </a:p>
        </p:txBody>
      </p:sp>
    </p:spTree>
    <p:extLst>
      <p:ext uri="{BB962C8B-B14F-4D97-AF65-F5344CB8AC3E}">
        <p14:creationId xmlns:p14="http://schemas.microsoft.com/office/powerpoint/2010/main" val="146883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1B54869-0399-4C61-BB0F-FBF2542DF5FB}" type="datetimeFigureOut">
              <a:rPr lang="en-GB" smtClean="0"/>
              <a:pPr/>
              <a:t>21/08/2019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DFA1C2-A546-4C75-9346-46AE555F931C}" type="slidenum">
              <a:rPr lang="en-GB" smtClean="0"/>
              <a:pPr/>
              <a:t>‹#›</a:t>
            </a:fld>
            <a:endParaRPr lang="en-GB"/>
          </a:p>
        </p:txBody>
      </p:sp>
    </p:spTree>
    <p:extLst>
      <p:ext uri="{BB962C8B-B14F-4D97-AF65-F5344CB8AC3E}">
        <p14:creationId xmlns:p14="http://schemas.microsoft.com/office/powerpoint/2010/main" val="605032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973280B-F0D7-4D8D-8726-DA0078984138}" type="datetimeFigureOut">
              <a:rPr lang="en-GB" smtClean="0">
                <a:solidFill>
                  <a:prstClr val="black">
                    <a:tint val="75000"/>
                  </a:prstClr>
                </a:solidFill>
              </a:rPr>
              <a:pPr/>
              <a:t>21/08/2019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81260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973280B-F0D7-4D8D-8726-DA0078984138}" type="datetimeFigureOut">
              <a:rPr lang="en-GB" smtClean="0">
                <a:solidFill>
                  <a:prstClr val="black">
                    <a:tint val="75000"/>
                  </a:prstClr>
                </a:solidFill>
              </a:rPr>
              <a:pPr/>
              <a:t>21/08/2019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65548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73280B-F0D7-4D8D-8726-DA0078984138}" type="datetimeFigureOut">
              <a:rPr lang="en-GB" smtClean="0">
                <a:solidFill>
                  <a:prstClr val="black">
                    <a:tint val="75000"/>
                  </a:prstClr>
                </a:solidFill>
              </a:rPr>
              <a:pPr/>
              <a:t>21/08/2019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26879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973280B-F0D7-4D8D-8726-DA0078984138}" type="datetimeFigureOut">
              <a:rPr lang="en-GB" smtClean="0">
                <a:solidFill>
                  <a:prstClr val="black">
                    <a:tint val="75000"/>
                  </a:prstClr>
                </a:solidFill>
              </a:rPr>
              <a:pPr/>
              <a:t>21/08/2019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53355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973280B-F0D7-4D8D-8726-DA0078984138}" type="datetimeFigureOut">
              <a:rPr lang="en-GB" smtClean="0">
                <a:solidFill>
                  <a:prstClr val="black">
                    <a:tint val="75000"/>
                  </a:prstClr>
                </a:solidFill>
              </a:rPr>
              <a:pPr/>
              <a:t>21/08/2019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0501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973280B-F0D7-4D8D-8726-DA0078984138}" type="datetimeFigureOut">
              <a:rPr lang="en-GB" smtClean="0">
                <a:solidFill>
                  <a:prstClr val="black">
                    <a:tint val="75000"/>
                  </a:prstClr>
                </a:solidFill>
              </a:rPr>
              <a:pPr/>
              <a:t>21/08/2019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20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73280B-F0D7-4D8D-8726-DA0078984138}" type="datetimeFigureOut">
              <a:rPr lang="en-GB" smtClean="0">
                <a:solidFill>
                  <a:prstClr val="black">
                    <a:tint val="75000"/>
                  </a:prstClr>
                </a:solidFill>
              </a:rPr>
              <a:pPr/>
              <a:t>21/08/2019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38220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73280B-F0D7-4D8D-8726-DA0078984138}" type="datetimeFigureOut">
              <a:rPr lang="en-GB" smtClean="0">
                <a:solidFill>
                  <a:prstClr val="black">
                    <a:tint val="75000"/>
                  </a:prstClr>
                </a:solidFill>
              </a:rPr>
              <a:pPr/>
              <a:t>21/08/2019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61842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1B54869-0399-4C61-BB0F-FBF2542DF5FB}" type="datetimeFigureOut">
              <a:rPr lang="en-GB" smtClean="0"/>
              <a:pPr/>
              <a:t>21/08/2019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DFA1C2-A546-4C75-9346-46AE555F931C}" type="slidenum">
              <a:rPr lang="en-GB" smtClean="0"/>
              <a:pPr/>
              <a:t>‹#›</a:t>
            </a:fld>
            <a:endParaRPr lang="en-GB"/>
          </a:p>
        </p:txBody>
      </p:sp>
    </p:spTree>
    <p:extLst>
      <p:ext uri="{BB962C8B-B14F-4D97-AF65-F5344CB8AC3E}">
        <p14:creationId xmlns:p14="http://schemas.microsoft.com/office/powerpoint/2010/main" val="2089176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73280B-F0D7-4D8D-8726-DA0078984138}" type="datetimeFigureOut">
              <a:rPr lang="en-GB" smtClean="0">
                <a:solidFill>
                  <a:prstClr val="black">
                    <a:tint val="75000"/>
                  </a:prstClr>
                </a:solidFill>
              </a:rPr>
              <a:pPr/>
              <a:t>21/08/2019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36808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973280B-F0D7-4D8D-8726-DA0078984138}" type="datetimeFigureOut">
              <a:rPr lang="en-GB" smtClean="0">
                <a:solidFill>
                  <a:prstClr val="black">
                    <a:tint val="75000"/>
                  </a:prstClr>
                </a:solidFill>
              </a:rPr>
              <a:pPr/>
              <a:t>21/08/2019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4879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973280B-F0D7-4D8D-8726-DA0078984138}" type="datetimeFigureOut">
              <a:rPr lang="en-GB" smtClean="0">
                <a:solidFill>
                  <a:prstClr val="black">
                    <a:tint val="75000"/>
                  </a:prstClr>
                </a:solidFill>
              </a:rPr>
              <a:pPr/>
              <a:t>21/08/2019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76911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F686F1-2B95-4C0C-8B2A-47ABC78A58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7409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B54869-0399-4C61-BB0F-FBF2542DF5FB}" type="datetimeFigureOut">
              <a:rPr lang="en-GB" smtClean="0"/>
              <a:pPr/>
              <a:t>21/08/2019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DFA1C2-A546-4C75-9346-46AE555F931C}" type="slidenum">
              <a:rPr lang="en-GB" smtClean="0"/>
              <a:pPr/>
              <a:t>‹#›</a:t>
            </a:fld>
            <a:endParaRPr lang="en-GB"/>
          </a:p>
        </p:txBody>
      </p:sp>
    </p:spTree>
    <p:extLst>
      <p:ext uri="{BB962C8B-B14F-4D97-AF65-F5344CB8AC3E}">
        <p14:creationId xmlns:p14="http://schemas.microsoft.com/office/powerpoint/2010/main" val="2856836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1B54869-0399-4C61-BB0F-FBF2542DF5FB}" type="datetimeFigureOut">
              <a:rPr lang="en-GB" smtClean="0"/>
              <a:pPr/>
              <a:t>21/08/2019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DFA1C2-A546-4C75-9346-46AE555F931C}" type="slidenum">
              <a:rPr lang="en-GB" smtClean="0"/>
              <a:pPr/>
              <a:t>‹#›</a:t>
            </a:fld>
            <a:endParaRPr lang="en-GB"/>
          </a:p>
        </p:txBody>
      </p:sp>
    </p:spTree>
    <p:extLst>
      <p:ext uri="{BB962C8B-B14F-4D97-AF65-F5344CB8AC3E}">
        <p14:creationId xmlns:p14="http://schemas.microsoft.com/office/powerpoint/2010/main" val="32722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1B54869-0399-4C61-BB0F-FBF2542DF5FB}" type="datetimeFigureOut">
              <a:rPr lang="en-GB" smtClean="0"/>
              <a:pPr/>
              <a:t>21/08/2019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BDFA1C2-A546-4C75-9346-46AE555F931C}" type="slidenum">
              <a:rPr lang="en-GB" smtClean="0"/>
              <a:pPr/>
              <a:t>‹#›</a:t>
            </a:fld>
            <a:endParaRPr lang="en-GB"/>
          </a:p>
        </p:txBody>
      </p:sp>
    </p:spTree>
    <p:extLst>
      <p:ext uri="{BB962C8B-B14F-4D97-AF65-F5344CB8AC3E}">
        <p14:creationId xmlns:p14="http://schemas.microsoft.com/office/powerpoint/2010/main" val="2759399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1B54869-0399-4C61-BB0F-FBF2542DF5FB}" type="datetimeFigureOut">
              <a:rPr lang="en-GB" smtClean="0"/>
              <a:pPr/>
              <a:t>21/08/2019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BDFA1C2-A546-4C75-9346-46AE555F931C}" type="slidenum">
              <a:rPr lang="en-GB" smtClean="0"/>
              <a:pPr/>
              <a:t>‹#›</a:t>
            </a:fld>
            <a:endParaRPr lang="en-GB"/>
          </a:p>
        </p:txBody>
      </p:sp>
    </p:spTree>
    <p:extLst>
      <p:ext uri="{BB962C8B-B14F-4D97-AF65-F5344CB8AC3E}">
        <p14:creationId xmlns:p14="http://schemas.microsoft.com/office/powerpoint/2010/main" val="1905088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B54869-0399-4C61-BB0F-FBF2542DF5FB}" type="datetimeFigureOut">
              <a:rPr lang="en-GB" smtClean="0"/>
              <a:pPr/>
              <a:t>21/08/2019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BDFA1C2-A546-4C75-9346-46AE555F931C}" type="slidenum">
              <a:rPr lang="en-GB" smtClean="0"/>
              <a:pPr/>
              <a:t>‹#›</a:t>
            </a:fld>
            <a:endParaRPr lang="en-GB"/>
          </a:p>
        </p:txBody>
      </p:sp>
    </p:spTree>
    <p:extLst>
      <p:ext uri="{BB962C8B-B14F-4D97-AF65-F5344CB8AC3E}">
        <p14:creationId xmlns:p14="http://schemas.microsoft.com/office/powerpoint/2010/main" val="3255990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B54869-0399-4C61-BB0F-FBF2542DF5FB}" type="datetimeFigureOut">
              <a:rPr lang="en-GB" smtClean="0"/>
              <a:pPr/>
              <a:t>21/08/2019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DFA1C2-A546-4C75-9346-46AE555F931C}" type="slidenum">
              <a:rPr lang="en-GB" smtClean="0"/>
              <a:pPr/>
              <a:t>‹#›</a:t>
            </a:fld>
            <a:endParaRPr lang="en-GB"/>
          </a:p>
        </p:txBody>
      </p:sp>
    </p:spTree>
    <p:extLst>
      <p:ext uri="{BB962C8B-B14F-4D97-AF65-F5344CB8AC3E}">
        <p14:creationId xmlns:p14="http://schemas.microsoft.com/office/powerpoint/2010/main" val="902711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B54869-0399-4C61-BB0F-FBF2542DF5FB}" type="datetimeFigureOut">
              <a:rPr lang="en-GB" smtClean="0"/>
              <a:pPr/>
              <a:t>21/08/2019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DFA1C2-A546-4C75-9346-46AE555F931C}" type="slidenum">
              <a:rPr lang="en-GB" smtClean="0"/>
              <a:pPr/>
              <a:t>‹#›</a:t>
            </a:fld>
            <a:endParaRPr lang="en-GB"/>
          </a:p>
        </p:txBody>
      </p:sp>
    </p:spTree>
    <p:extLst>
      <p:ext uri="{BB962C8B-B14F-4D97-AF65-F5344CB8AC3E}">
        <p14:creationId xmlns:p14="http://schemas.microsoft.com/office/powerpoint/2010/main" val="2461004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B54869-0399-4C61-BB0F-FBF2542DF5FB}" type="datetimeFigureOut">
              <a:rPr lang="en-GB" smtClean="0"/>
              <a:pPr/>
              <a:t>21/08/2019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DFA1C2-A546-4C75-9346-46AE555F931C}" type="slidenum">
              <a:rPr lang="en-GB" smtClean="0"/>
              <a:pPr/>
              <a:t>‹#›</a:t>
            </a:fld>
            <a:endParaRPr lang="en-GB"/>
          </a:p>
        </p:txBody>
      </p:sp>
    </p:spTree>
    <p:extLst>
      <p:ext uri="{BB962C8B-B14F-4D97-AF65-F5344CB8AC3E}">
        <p14:creationId xmlns:p14="http://schemas.microsoft.com/office/powerpoint/2010/main" val="1630960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73280B-F0D7-4D8D-8726-DA0078984138}" type="datetimeFigureOut">
              <a:rPr lang="en-GB" smtClean="0">
                <a:solidFill>
                  <a:prstClr val="black">
                    <a:tint val="75000"/>
                  </a:prstClr>
                </a:solidFill>
              </a:rPr>
              <a:pPr/>
              <a:t>21/08/2019</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7DCEBB-9839-4B7F-A537-441C36CDF3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95572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4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268760"/>
            <a:ext cx="7920880" cy="3560975"/>
          </a:xfrm>
          <a:prstGeom prst="rect">
            <a:avLst/>
          </a:prstGeom>
        </p:spPr>
        <p:txBody>
          <a:bodyPr wrap="square">
            <a:spAutoFit/>
          </a:bodyPr>
          <a:lstStyle/>
          <a:p>
            <a:pPr algn="ctr">
              <a:lnSpc>
                <a:spcPct val="115000"/>
              </a:lnSpc>
              <a:spcAft>
                <a:spcPts val="0"/>
              </a:spcAft>
            </a:pPr>
            <a:r>
              <a:rPr lang="en-GB" sz="2800" b="1" dirty="0">
                <a:solidFill>
                  <a:srgbClr val="FF0000"/>
                </a:solidFill>
                <a:effectLst/>
                <a:latin typeface="Arial" pitchFamily="34" charset="0"/>
                <a:ea typeface="Calibri"/>
                <a:cs typeface="Arial" pitchFamily="34" charset="0"/>
              </a:rPr>
              <a:t>Unit 8. </a:t>
            </a:r>
          </a:p>
          <a:p>
            <a:pPr algn="ctr">
              <a:lnSpc>
                <a:spcPct val="115000"/>
              </a:lnSpc>
              <a:spcAft>
                <a:spcPts val="0"/>
              </a:spcAft>
            </a:pPr>
            <a:r>
              <a:rPr lang="en-GB" sz="2800" b="1" dirty="0">
                <a:solidFill>
                  <a:srgbClr val="FF0000"/>
                </a:solidFill>
                <a:effectLst/>
                <a:latin typeface="Arial" pitchFamily="34" charset="0"/>
                <a:ea typeface="Calibri"/>
                <a:cs typeface="Arial" pitchFamily="34" charset="0"/>
              </a:rPr>
              <a:t>Plate motion and driving forces [4 </a:t>
            </a:r>
            <a:r>
              <a:rPr lang="en-GB" sz="2800" b="1" dirty="0" err="1">
                <a:solidFill>
                  <a:srgbClr val="FF0000"/>
                </a:solidFill>
                <a:effectLst/>
                <a:latin typeface="Arial" pitchFamily="34" charset="0"/>
                <a:ea typeface="Calibri"/>
                <a:cs typeface="Arial" pitchFamily="34" charset="0"/>
              </a:rPr>
              <a:t>hrs</a:t>
            </a:r>
            <a:r>
              <a:rPr lang="en-GB" sz="2800" b="1" dirty="0">
                <a:solidFill>
                  <a:srgbClr val="FF0000"/>
                </a:solidFill>
                <a:effectLst/>
                <a:latin typeface="Arial" pitchFamily="34" charset="0"/>
                <a:ea typeface="Calibri"/>
                <a:cs typeface="Arial" pitchFamily="34" charset="0"/>
              </a:rPr>
              <a:t>]</a:t>
            </a:r>
          </a:p>
          <a:p>
            <a:pPr algn="ctr">
              <a:lnSpc>
                <a:spcPct val="115000"/>
              </a:lnSpc>
              <a:spcAft>
                <a:spcPts val="0"/>
              </a:spcAft>
            </a:pPr>
            <a:endParaRPr lang="en-GB" sz="2800" b="1" dirty="0">
              <a:solidFill>
                <a:srgbClr val="FF0000"/>
              </a:solidFill>
              <a:effectLst/>
              <a:latin typeface="Arial" pitchFamily="34" charset="0"/>
              <a:ea typeface="Calibri"/>
              <a:cs typeface="Arial" pitchFamily="34" charset="0"/>
            </a:endParaRPr>
          </a:p>
          <a:p>
            <a:pPr marL="742950" lvl="1" indent="-285750">
              <a:lnSpc>
                <a:spcPct val="115000"/>
              </a:lnSpc>
              <a:buFont typeface="Wingdings" pitchFamily="2" charset="2"/>
              <a:buChar char="q"/>
            </a:pPr>
            <a:r>
              <a:rPr lang="en-GB" sz="2800" b="1" dirty="0">
                <a:solidFill>
                  <a:srgbClr val="000000"/>
                </a:solidFill>
                <a:effectLst/>
                <a:latin typeface="Arial" pitchFamily="34" charset="0"/>
                <a:ea typeface="Calibri"/>
                <a:cs typeface="Arial" pitchFamily="34" charset="0"/>
              </a:rPr>
              <a:t>  The plate-scale flow</a:t>
            </a:r>
            <a:endParaRPr lang="en-GB" sz="3600" b="1" dirty="0">
              <a:latin typeface="Arial" pitchFamily="34" charset="0"/>
              <a:ea typeface="Calibri"/>
              <a:cs typeface="Arial" pitchFamily="34" charset="0"/>
            </a:endParaRPr>
          </a:p>
          <a:p>
            <a:pPr marL="742950" lvl="1" indent="-285750">
              <a:lnSpc>
                <a:spcPct val="115000"/>
              </a:lnSpc>
              <a:buFont typeface="Wingdings" pitchFamily="2" charset="2"/>
              <a:buChar char="q"/>
            </a:pPr>
            <a:r>
              <a:rPr lang="en-GB" sz="2800" b="1" dirty="0">
                <a:solidFill>
                  <a:srgbClr val="000000"/>
                </a:solidFill>
                <a:effectLst/>
                <a:latin typeface="Arial" pitchFamily="34" charset="0"/>
                <a:ea typeface="Calibri"/>
                <a:cs typeface="Arial" pitchFamily="34" charset="0"/>
              </a:rPr>
              <a:t>  Absolute and relative motion of plates</a:t>
            </a:r>
            <a:endParaRPr lang="en-GB" sz="3600" b="1" dirty="0">
              <a:latin typeface="Arial" pitchFamily="34" charset="0"/>
              <a:ea typeface="Calibri"/>
              <a:cs typeface="Arial" pitchFamily="34" charset="0"/>
            </a:endParaRPr>
          </a:p>
          <a:p>
            <a:pPr marL="742950" lvl="1" indent="-285750">
              <a:lnSpc>
                <a:spcPct val="115000"/>
              </a:lnSpc>
              <a:buFont typeface="Wingdings" pitchFamily="2" charset="2"/>
              <a:buChar char="q"/>
            </a:pPr>
            <a:r>
              <a:rPr lang="en-GB" sz="2800" b="1" dirty="0">
                <a:solidFill>
                  <a:srgbClr val="000000"/>
                </a:solidFill>
                <a:effectLst/>
                <a:latin typeface="Arial" pitchFamily="34" charset="0"/>
                <a:ea typeface="Calibri"/>
                <a:cs typeface="Arial" pitchFamily="34" charset="0"/>
              </a:rPr>
              <a:t>  The plate mode of mantle convection</a:t>
            </a:r>
            <a:endParaRPr lang="en-GB" sz="3600" b="1" dirty="0">
              <a:latin typeface="Arial" pitchFamily="34" charset="0"/>
              <a:ea typeface="Calibri"/>
              <a:cs typeface="Arial" pitchFamily="34" charset="0"/>
            </a:endParaRPr>
          </a:p>
          <a:p>
            <a:pPr marL="742950" lvl="1" indent="-285750">
              <a:lnSpc>
                <a:spcPct val="115000"/>
              </a:lnSpc>
              <a:buFont typeface="Wingdings" pitchFamily="2" charset="2"/>
              <a:buChar char="q"/>
            </a:pPr>
            <a:r>
              <a:rPr lang="en-GB" sz="2800" b="1" dirty="0">
                <a:solidFill>
                  <a:srgbClr val="000000"/>
                </a:solidFill>
                <a:effectLst/>
                <a:latin typeface="Arial" pitchFamily="34" charset="0"/>
                <a:ea typeface="Calibri"/>
                <a:cs typeface="Arial" pitchFamily="34" charset="0"/>
              </a:rPr>
              <a:t>  Forces and stresses of plate tectonics</a:t>
            </a:r>
            <a:endParaRPr lang="en-GB" sz="3600" b="1" dirty="0">
              <a:latin typeface="Arial" pitchFamily="34" charset="0"/>
              <a:ea typeface="Calibri"/>
              <a:cs typeface="Arial" pitchFamily="34" charset="0"/>
            </a:endParaRPr>
          </a:p>
        </p:txBody>
      </p:sp>
    </p:spTree>
    <p:extLst>
      <p:ext uri="{BB962C8B-B14F-4D97-AF65-F5344CB8AC3E}">
        <p14:creationId xmlns:p14="http://schemas.microsoft.com/office/powerpoint/2010/main" val="1033137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shal Nath Upreti\Pictures\My Scans\scan005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18086" t="86156" r="5157" b="2582"/>
          <a:stretch/>
        </p:blipFill>
        <p:spPr bwMode="auto">
          <a:xfrm>
            <a:off x="2267744" y="4733613"/>
            <a:ext cx="3800096" cy="1714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Bishal Nath Upreti\Pictures\My Scans\scan005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t="39006" b="14074"/>
          <a:stretch/>
        </p:blipFill>
        <p:spPr bwMode="auto">
          <a:xfrm>
            <a:off x="5508104" y="246644"/>
            <a:ext cx="3183654" cy="45932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Bishal Nath Upreti\Pictures\My Scans\scan005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b="59376"/>
          <a:stretch/>
        </p:blipFill>
        <p:spPr bwMode="auto">
          <a:xfrm>
            <a:off x="705344" y="243196"/>
            <a:ext cx="3588004" cy="448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453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ishal Nath Upreti\Pictures\My Scans\scan0057.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87624" y="332654"/>
            <a:ext cx="4968552" cy="62176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32240" y="1412776"/>
            <a:ext cx="1944216" cy="461665"/>
          </a:xfrm>
          <a:prstGeom prst="rect">
            <a:avLst/>
          </a:prstGeom>
          <a:noFill/>
        </p:spPr>
        <p:txBody>
          <a:bodyPr wrap="square" rtlCol="0">
            <a:spAutoFit/>
          </a:bodyPr>
          <a:lstStyle/>
          <a:p>
            <a:r>
              <a:rPr lang="en-US" sz="2400" b="1" dirty="0"/>
              <a:t>Fig. A</a:t>
            </a:r>
            <a:endParaRPr lang="en-GB" sz="2400" b="1" dirty="0"/>
          </a:p>
        </p:txBody>
      </p:sp>
    </p:spTree>
    <p:extLst>
      <p:ext uri="{BB962C8B-B14F-4D97-AF65-F5344CB8AC3E}">
        <p14:creationId xmlns:p14="http://schemas.microsoft.com/office/powerpoint/2010/main" val="875223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1484784"/>
            <a:ext cx="7632848" cy="3970318"/>
          </a:xfrm>
          <a:prstGeom prst="rect">
            <a:avLst/>
          </a:prstGeom>
        </p:spPr>
        <p:txBody>
          <a:bodyPr wrap="square">
            <a:spAutoFit/>
          </a:bodyPr>
          <a:lstStyle/>
          <a:p>
            <a:pPr marL="93980" marR="249555" algn="just">
              <a:spcAft>
                <a:spcPts val="0"/>
              </a:spcAft>
            </a:pPr>
            <a:r>
              <a:rPr lang="en-GB" sz="2800" b="1" dirty="0">
                <a:solidFill>
                  <a:srgbClr val="000000"/>
                </a:solidFill>
                <a:latin typeface="Arial" pitchFamily="34" charset="0"/>
                <a:ea typeface="Calibri"/>
                <a:cs typeface="Arial" pitchFamily="34" charset="0"/>
              </a:rPr>
              <a:t>Spreading ridges are linear and are usually perpendicular to plate motion. They are commonly oriented along lines of latitude relative to the plate's pole of rotation. </a:t>
            </a:r>
          </a:p>
          <a:p>
            <a:pPr marL="93980" marR="249555" algn="just">
              <a:spcAft>
                <a:spcPts val="0"/>
              </a:spcAft>
            </a:pPr>
            <a:endParaRPr lang="en-GB" sz="2800" b="1" dirty="0">
              <a:solidFill>
                <a:srgbClr val="000000"/>
              </a:solidFill>
              <a:latin typeface="Arial" pitchFamily="34" charset="0"/>
              <a:ea typeface="Calibri"/>
              <a:cs typeface="Arial" pitchFamily="34" charset="0"/>
            </a:endParaRPr>
          </a:p>
          <a:p>
            <a:pPr marL="93980" marR="249555" algn="just">
              <a:spcAft>
                <a:spcPts val="0"/>
              </a:spcAft>
            </a:pPr>
            <a:r>
              <a:rPr lang="en-GB" sz="2800" b="1" dirty="0">
                <a:solidFill>
                  <a:srgbClr val="000000"/>
                </a:solidFill>
                <a:latin typeface="Arial" pitchFamily="34" charset="0"/>
                <a:ea typeface="Calibri"/>
                <a:cs typeface="Arial" pitchFamily="34" charset="0"/>
              </a:rPr>
              <a:t>It is important to understand that the poles of rotation do not necessarily lie on the plate in question </a:t>
            </a:r>
            <a:r>
              <a:rPr lang="en-GB" sz="2800" b="1" dirty="0">
                <a:solidFill>
                  <a:srgbClr val="FF0000"/>
                </a:solidFill>
                <a:latin typeface="Arial" pitchFamily="34" charset="0"/>
                <a:ea typeface="Calibri"/>
                <a:cs typeface="Arial" pitchFamily="34" charset="0"/>
              </a:rPr>
              <a:t>(Figure 17.19). </a:t>
            </a:r>
          </a:p>
        </p:txBody>
      </p:sp>
    </p:spTree>
    <p:extLst>
      <p:ext uri="{BB962C8B-B14F-4D97-AF65-F5344CB8AC3E}">
        <p14:creationId xmlns:p14="http://schemas.microsoft.com/office/powerpoint/2010/main" val="3758807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3791" y="1028343"/>
            <a:ext cx="7776864" cy="3539430"/>
          </a:xfrm>
          <a:prstGeom prst="rect">
            <a:avLst/>
          </a:prstGeom>
        </p:spPr>
        <p:txBody>
          <a:bodyPr wrap="square">
            <a:spAutoFit/>
          </a:bodyPr>
          <a:lstStyle/>
          <a:p>
            <a:pPr marL="93980" marR="249555" algn="just">
              <a:spcAft>
                <a:spcPts val="0"/>
              </a:spcAft>
            </a:pPr>
            <a:r>
              <a:rPr lang="en-GB" sz="2800" b="1" dirty="0">
                <a:solidFill>
                  <a:srgbClr val="000000"/>
                </a:solidFill>
                <a:latin typeface="Arial" pitchFamily="34" charset="0"/>
                <a:ea typeface="Calibri"/>
                <a:cs typeface="Arial" pitchFamily="34" charset="0"/>
              </a:rPr>
              <a:t>The direction of movement of the major plates, in relation to their </a:t>
            </a:r>
            <a:r>
              <a:rPr lang="en-GB" sz="2800" b="1" dirty="0" err="1">
                <a:solidFill>
                  <a:srgbClr val="000000"/>
                </a:solidFill>
                <a:latin typeface="Arial" pitchFamily="34" charset="0"/>
                <a:ea typeface="Calibri"/>
                <a:cs typeface="Arial" pitchFamily="34" charset="0"/>
              </a:rPr>
              <a:t>neighbors</a:t>
            </a:r>
            <a:r>
              <a:rPr lang="en-GB" sz="2800" b="1" dirty="0">
                <a:solidFill>
                  <a:srgbClr val="000000"/>
                </a:solidFill>
                <a:latin typeface="Arial" pitchFamily="34" charset="0"/>
                <a:ea typeface="Calibri"/>
                <a:cs typeface="Arial" pitchFamily="34" charset="0"/>
              </a:rPr>
              <a:t>, can be determined in several ways. </a:t>
            </a:r>
          </a:p>
          <a:p>
            <a:pPr marL="93980" marR="249555" algn="just">
              <a:spcAft>
                <a:spcPts val="0"/>
              </a:spcAft>
            </a:pPr>
            <a:endParaRPr lang="en-GB" sz="2800" b="1" dirty="0">
              <a:solidFill>
                <a:srgbClr val="000000"/>
              </a:solidFill>
              <a:latin typeface="Arial" pitchFamily="34" charset="0"/>
              <a:ea typeface="Calibri"/>
              <a:cs typeface="Arial" pitchFamily="34" charset="0"/>
            </a:endParaRPr>
          </a:p>
          <a:p>
            <a:pPr marL="93980" marR="249555" algn="just">
              <a:spcAft>
                <a:spcPts val="0"/>
              </a:spcAft>
            </a:pPr>
            <a:r>
              <a:rPr lang="en-GB" sz="2800" b="1" dirty="0">
                <a:solidFill>
                  <a:srgbClr val="000000"/>
                </a:solidFill>
                <a:latin typeface="Arial" pitchFamily="34" charset="0"/>
                <a:ea typeface="Calibri"/>
                <a:cs typeface="Arial" pitchFamily="34" charset="0"/>
              </a:rPr>
              <a:t>As we have seen, the trends of the oceanic ridge and the associated transform faults are related to the location of the pole of rotation. </a:t>
            </a:r>
          </a:p>
        </p:txBody>
      </p:sp>
    </p:spTree>
    <p:extLst>
      <p:ext uri="{BB962C8B-B14F-4D97-AF65-F5344CB8AC3E}">
        <p14:creationId xmlns:p14="http://schemas.microsoft.com/office/powerpoint/2010/main" val="1099131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404664"/>
            <a:ext cx="8064896" cy="6040115"/>
          </a:xfrm>
          <a:prstGeom prst="rect">
            <a:avLst/>
          </a:prstGeom>
        </p:spPr>
        <p:txBody>
          <a:bodyPr wrap="square">
            <a:spAutoFit/>
          </a:bodyPr>
          <a:lstStyle/>
          <a:p>
            <a:r>
              <a:rPr lang="en-GB" sz="2800" b="1" dirty="0">
                <a:solidFill>
                  <a:srgbClr val="FF0000"/>
                </a:solidFill>
                <a:latin typeface="Arial" pitchFamily="34" charset="0"/>
                <a:cs typeface="Arial" pitchFamily="34" charset="0"/>
              </a:rPr>
              <a:t>Plate Kinematics</a:t>
            </a:r>
          </a:p>
          <a:p>
            <a:r>
              <a:rPr lang="en-GB" sz="2800" b="1" dirty="0">
                <a:solidFill>
                  <a:srgbClr val="FF0000"/>
                </a:solidFill>
                <a:latin typeface="Arial" pitchFamily="34" charset="0"/>
                <a:cs typeface="Arial" pitchFamily="34" charset="0"/>
              </a:rPr>
              <a:t>(Movements of Plates)</a:t>
            </a:r>
            <a:endParaRPr lang="en-GB" sz="2800" dirty="0">
              <a:solidFill>
                <a:srgbClr val="FF0000"/>
              </a:solidFill>
              <a:latin typeface="Arial" pitchFamily="34" charset="0"/>
              <a:cs typeface="Arial" pitchFamily="34" charset="0"/>
            </a:endParaRPr>
          </a:p>
          <a:p>
            <a:pPr marL="93980" marR="249555" lvl="0" algn="just"/>
            <a:r>
              <a:rPr lang="en-GB" sz="2800" b="1" dirty="0">
                <a:solidFill>
                  <a:srgbClr val="000000"/>
                </a:solidFill>
                <a:latin typeface="Arial" pitchFamily="34" charset="0"/>
                <a:ea typeface="Calibri"/>
                <a:cs typeface="Arial" pitchFamily="34" charset="0"/>
              </a:rPr>
              <a:t>Indications of movement are also drawn from </a:t>
            </a:r>
          </a:p>
          <a:p>
            <a:pPr marL="93980" marR="249555" lvl="0" algn="just"/>
            <a:endParaRPr lang="en-GB" sz="1050" b="1" dirty="0">
              <a:solidFill>
                <a:srgbClr val="000000"/>
              </a:solidFill>
              <a:latin typeface="Arial" pitchFamily="34" charset="0"/>
              <a:ea typeface="Calibri"/>
              <a:cs typeface="Arial" pitchFamily="34" charset="0"/>
            </a:endParaRPr>
          </a:p>
          <a:p>
            <a:pPr marL="551180" marR="249555" lvl="0" indent="-457200" algn="just">
              <a:buClr>
                <a:srgbClr val="C00000"/>
              </a:buClr>
              <a:buFont typeface="Wingdings" pitchFamily="2" charset="2"/>
              <a:buChar char="q"/>
            </a:pPr>
            <a:r>
              <a:rPr lang="en-GB" sz="2800" b="1" dirty="0">
                <a:solidFill>
                  <a:srgbClr val="000000"/>
                </a:solidFill>
                <a:latin typeface="Arial" pitchFamily="34" charset="0"/>
                <a:ea typeface="Calibri"/>
                <a:cs typeface="Arial" pitchFamily="34" charset="0"/>
              </a:rPr>
              <a:t>seismic data, </a:t>
            </a:r>
          </a:p>
          <a:p>
            <a:pPr marL="551180" marR="249555" lvl="0" indent="-457200" algn="just">
              <a:buClr>
                <a:srgbClr val="C00000"/>
              </a:buClr>
              <a:buFont typeface="Wingdings" pitchFamily="2" charset="2"/>
              <a:buChar char="q"/>
            </a:pPr>
            <a:r>
              <a:rPr lang="en-GB" sz="2800" b="1" dirty="0">
                <a:solidFill>
                  <a:srgbClr val="000000"/>
                </a:solidFill>
                <a:latin typeface="Arial" pitchFamily="34" charset="0"/>
                <a:ea typeface="Calibri"/>
                <a:cs typeface="Arial" pitchFamily="34" charset="0"/>
              </a:rPr>
              <a:t>from the relative ages of different regions of the seafloor, and </a:t>
            </a:r>
          </a:p>
          <a:p>
            <a:pPr marL="551180" marR="249555" lvl="0" indent="-457200" algn="just">
              <a:buClr>
                <a:srgbClr val="C00000"/>
              </a:buClr>
              <a:buFont typeface="Wingdings" pitchFamily="2" charset="2"/>
              <a:buChar char="q"/>
            </a:pPr>
            <a:r>
              <a:rPr lang="en-GB" sz="2800" b="1" dirty="0">
                <a:solidFill>
                  <a:srgbClr val="000000"/>
                </a:solidFill>
                <a:latin typeface="Arial" pitchFamily="34" charset="0"/>
                <a:ea typeface="Calibri"/>
                <a:cs typeface="Arial" pitchFamily="34" charset="0"/>
              </a:rPr>
              <a:t>from the ages of chains of volcanic islands and </a:t>
            </a:r>
            <a:r>
              <a:rPr lang="en-GB" sz="2800" b="1" dirty="0" err="1">
                <a:solidFill>
                  <a:srgbClr val="000000"/>
                </a:solidFill>
                <a:latin typeface="Arial" pitchFamily="34" charset="0"/>
                <a:ea typeface="Calibri"/>
                <a:cs typeface="Arial" pitchFamily="34" charset="0"/>
              </a:rPr>
              <a:t>seamouns</a:t>
            </a:r>
            <a:r>
              <a:rPr lang="en-GB" sz="2800" b="1" dirty="0">
                <a:solidFill>
                  <a:srgbClr val="000000"/>
                </a:solidFill>
                <a:latin typeface="Arial" pitchFamily="34" charset="0"/>
                <a:ea typeface="Calibri"/>
                <a:cs typeface="Arial" pitchFamily="34" charset="0"/>
              </a:rPr>
              <a:t>. </a:t>
            </a:r>
          </a:p>
          <a:p>
            <a:pPr marL="93980" marR="249555" lvl="0" algn="just"/>
            <a:endParaRPr lang="en-GB" sz="1050" b="1" dirty="0">
              <a:solidFill>
                <a:srgbClr val="000000"/>
              </a:solidFill>
              <a:latin typeface="Arial" pitchFamily="34" charset="0"/>
              <a:ea typeface="Calibri"/>
              <a:cs typeface="Arial" pitchFamily="34" charset="0"/>
            </a:endParaRPr>
          </a:p>
          <a:p>
            <a:pPr marL="93980" marR="249555" lvl="0" algn="just"/>
            <a:r>
              <a:rPr lang="en-GB" sz="2800" b="1" dirty="0">
                <a:solidFill>
                  <a:srgbClr val="000000"/>
                </a:solidFill>
                <a:latin typeface="Arial" pitchFamily="34" charset="0"/>
                <a:ea typeface="Calibri"/>
                <a:cs typeface="Arial" pitchFamily="34" charset="0"/>
              </a:rPr>
              <a:t>From these data, geologists have determined the motion of the present tectonic plates. This motion can be summarized using </a:t>
            </a:r>
            <a:r>
              <a:rPr lang="en-GB" sz="2800" b="1" dirty="0">
                <a:solidFill>
                  <a:srgbClr val="FF0000"/>
                </a:solidFill>
                <a:latin typeface="Arial" pitchFamily="34" charset="0"/>
                <a:ea typeface="Calibri"/>
                <a:cs typeface="Arial" pitchFamily="34" charset="0"/>
              </a:rPr>
              <a:t>Figure 17.20. </a:t>
            </a:r>
          </a:p>
        </p:txBody>
      </p:sp>
    </p:spTree>
    <p:extLst>
      <p:ext uri="{BB962C8B-B14F-4D97-AF65-F5344CB8AC3E}">
        <p14:creationId xmlns:p14="http://schemas.microsoft.com/office/powerpoint/2010/main" val="745252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ishal Nath Upreti\Pictures\My Scans\scan0056.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23528" y="476672"/>
            <a:ext cx="8640960" cy="5605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665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6915" y="620688"/>
            <a:ext cx="8095119" cy="5878532"/>
          </a:xfrm>
          <a:prstGeom prst="rect">
            <a:avLst/>
          </a:prstGeom>
        </p:spPr>
        <p:txBody>
          <a:bodyPr wrap="square">
            <a:spAutoFit/>
          </a:bodyPr>
          <a:lstStyle/>
          <a:p>
            <a:pPr marL="93980" marR="249555" algn="just">
              <a:spcAft>
                <a:spcPts val="0"/>
              </a:spcAft>
            </a:pPr>
            <a:r>
              <a:rPr lang="en-GB" sz="2800" b="1" dirty="0">
                <a:solidFill>
                  <a:srgbClr val="000000"/>
                </a:solidFill>
                <a:latin typeface="Arial" pitchFamily="34" charset="0"/>
                <a:ea typeface="Calibri"/>
                <a:cs typeface="Arial" pitchFamily="34" charset="0"/>
              </a:rPr>
              <a:t>The Pacific plate is moving in a general </a:t>
            </a:r>
            <a:r>
              <a:rPr lang="en-GB" sz="2800" b="1" dirty="0" err="1">
                <a:solidFill>
                  <a:srgbClr val="000000"/>
                </a:solidFill>
                <a:latin typeface="Arial" pitchFamily="34" charset="0"/>
                <a:ea typeface="Calibri"/>
                <a:cs typeface="Arial" pitchFamily="34" charset="0"/>
              </a:rPr>
              <a:t>northwesterly</a:t>
            </a:r>
            <a:r>
              <a:rPr lang="en-GB" sz="2800" b="1" dirty="0">
                <a:solidFill>
                  <a:srgbClr val="000000"/>
                </a:solidFill>
                <a:latin typeface="Arial" pitchFamily="34" charset="0"/>
                <a:ea typeface="Calibri"/>
                <a:cs typeface="Arial" pitchFamily="34" charset="0"/>
              </a:rPr>
              <a:t> direction, from the East Pacific rise toward the system of trenches in the western Pacific. </a:t>
            </a:r>
          </a:p>
          <a:p>
            <a:pPr marL="93980" marR="249555" algn="just">
              <a:spcAft>
                <a:spcPts val="0"/>
              </a:spcAft>
            </a:pPr>
            <a:endParaRPr lang="en-GB" sz="1600" b="1" dirty="0">
              <a:solidFill>
                <a:srgbClr val="000000"/>
              </a:solidFill>
              <a:latin typeface="Arial" pitchFamily="34" charset="0"/>
              <a:ea typeface="Calibri"/>
              <a:cs typeface="Arial" pitchFamily="34" charset="0"/>
            </a:endParaRPr>
          </a:p>
          <a:p>
            <a:pPr marL="93980" marR="249555" algn="just">
              <a:spcAft>
                <a:spcPts val="0"/>
              </a:spcAft>
            </a:pPr>
            <a:r>
              <a:rPr lang="en-GB" sz="2800" b="1" dirty="0">
                <a:solidFill>
                  <a:srgbClr val="000000"/>
                </a:solidFill>
                <a:latin typeface="Arial" pitchFamily="34" charset="0"/>
                <a:ea typeface="Calibri"/>
                <a:cs typeface="Arial" pitchFamily="34" charset="0"/>
              </a:rPr>
              <a:t>It is bordered by several small plates along the subduction zone, so the relative motion at each trench differs from the general trend. </a:t>
            </a:r>
          </a:p>
          <a:p>
            <a:pPr marL="93980" marR="249555" algn="just">
              <a:spcAft>
                <a:spcPts val="0"/>
              </a:spcAft>
            </a:pPr>
            <a:endParaRPr lang="en-GB" sz="1600" b="1" dirty="0">
              <a:solidFill>
                <a:srgbClr val="000000"/>
              </a:solidFill>
              <a:latin typeface="Arial" pitchFamily="34" charset="0"/>
              <a:ea typeface="Calibri"/>
              <a:cs typeface="Arial" pitchFamily="34" charset="0"/>
            </a:endParaRPr>
          </a:p>
          <a:p>
            <a:pPr marL="93980" marR="249555" algn="just">
              <a:spcAft>
                <a:spcPts val="0"/>
              </a:spcAft>
            </a:pPr>
            <a:r>
              <a:rPr lang="en-GB" sz="2800" b="1" dirty="0">
                <a:solidFill>
                  <a:srgbClr val="000000"/>
                </a:solidFill>
                <a:latin typeface="Arial" pitchFamily="34" charset="0"/>
                <a:ea typeface="Calibri"/>
                <a:cs typeface="Arial" pitchFamily="34" charset="0"/>
              </a:rPr>
              <a:t>The American plates are moving westward from the mid-Atlantic ridge, converging with the Pacific, </a:t>
            </a:r>
            <a:r>
              <a:rPr lang="en-GB" sz="2800" b="1" dirty="0" err="1">
                <a:solidFill>
                  <a:srgbClr val="000000"/>
                </a:solidFill>
                <a:latin typeface="Arial" pitchFamily="34" charset="0"/>
                <a:ea typeface="Calibri"/>
                <a:cs typeface="Arial" pitchFamily="34" charset="0"/>
              </a:rPr>
              <a:t>Cocos</a:t>
            </a:r>
            <a:r>
              <a:rPr lang="en-GB" sz="2800" b="1" dirty="0">
                <a:solidFill>
                  <a:srgbClr val="000000"/>
                </a:solidFill>
                <a:latin typeface="Arial" pitchFamily="34" charset="0"/>
                <a:ea typeface="Calibri"/>
                <a:cs typeface="Arial" pitchFamily="34" charset="0"/>
              </a:rPr>
              <a:t>, and Nazca plates. The Australian plate is moving northward, </a:t>
            </a:r>
          </a:p>
        </p:txBody>
      </p:sp>
    </p:spTree>
    <p:extLst>
      <p:ext uri="{BB962C8B-B14F-4D97-AF65-F5344CB8AC3E}">
        <p14:creationId xmlns:p14="http://schemas.microsoft.com/office/powerpoint/2010/main" val="2033341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ishal Nath Upreti\Pictures\My Scans\scan0056.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23528" y="476672"/>
            <a:ext cx="8640960" cy="5605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685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5" descr="Plates"/>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l="1666" t="2240" r="1666" b="3687"/>
          <a:stretch>
            <a:fillRect/>
          </a:stretch>
        </p:blipFill>
        <p:spPr bwMode="auto">
          <a:xfrm>
            <a:off x="0" y="0"/>
            <a:ext cx="9144000" cy="662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900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shal Nath Upreti\Pictures\My Scans\scan0063.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4589" y="620687"/>
            <a:ext cx="8879899" cy="5270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707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1700808"/>
            <a:ext cx="7344816" cy="3108543"/>
          </a:xfrm>
          <a:prstGeom prst="rect">
            <a:avLst/>
          </a:prstGeom>
          <a:noFill/>
        </p:spPr>
        <p:txBody>
          <a:bodyPr wrap="square" rtlCol="0">
            <a:spAutoFit/>
          </a:bodyPr>
          <a:lstStyle/>
          <a:p>
            <a:pPr marL="466725" indent="-466725" algn="just">
              <a:buFont typeface="Arial" pitchFamily="34" charset="0"/>
              <a:buChar char="•"/>
            </a:pPr>
            <a:r>
              <a:rPr lang="en-US" sz="2800" b="1" dirty="0">
                <a:latin typeface="Arial" pitchFamily="34" charset="0"/>
                <a:cs typeface="Arial" pitchFamily="34" charset="0"/>
              </a:rPr>
              <a:t>Key principles; </a:t>
            </a:r>
          </a:p>
          <a:p>
            <a:pPr marL="466725" indent="-466725" algn="just">
              <a:buFont typeface="Arial" pitchFamily="34" charset="0"/>
              <a:buChar char="•"/>
            </a:pPr>
            <a:r>
              <a:rPr lang="en-US" sz="2800" b="1" dirty="0">
                <a:latin typeface="Arial" pitchFamily="34" charset="0"/>
                <a:cs typeface="Arial" pitchFamily="34" charset="0"/>
              </a:rPr>
              <a:t>Types of plate boundaries; </a:t>
            </a:r>
          </a:p>
          <a:p>
            <a:pPr marL="466725" indent="-466725" algn="just">
              <a:buFont typeface="Arial" pitchFamily="34" charset="0"/>
              <a:buChar char="•"/>
            </a:pPr>
            <a:r>
              <a:rPr lang="en-US" sz="2800" b="1" dirty="0">
                <a:solidFill>
                  <a:srgbClr val="FF0000"/>
                </a:solidFill>
                <a:latin typeface="Arial" pitchFamily="34" charset="0"/>
                <a:cs typeface="Arial" pitchFamily="34" charset="0"/>
              </a:rPr>
              <a:t>Driving forces of plate motion;</a:t>
            </a:r>
          </a:p>
          <a:p>
            <a:pPr marL="466725" indent="-466725" algn="just">
              <a:buFont typeface="Arial" pitchFamily="34" charset="0"/>
              <a:buChar char="•"/>
            </a:pPr>
            <a:r>
              <a:rPr lang="en-US" sz="2800" b="1" dirty="0">
                <a:latin typeface="Arial" pitchFamily="34" charset="0"/>
                <a:cs typeface="Arial" pitchFamily="34" charset="0"/>
              </a:rPr>
              <a:t>Development of the theory;</a:t>
            </a:r>
          </a:p>
          <a:p>
            <a:pPr marL="466725" indent="-466725" algn="just">
              <a:buFont typeface="Arial" pitchFamily="34" charset="0"/>
              <a:buChar char="•"/>
            </a:pPr>
            <a:r>
              <a:rPr lang="en-US" sz="2800" b="1" dirty="0">
                <a:latin typeface="Arial" pitchFamily="34" charset="0"/>
                <a:cs typeface="Arial" pitchFamily="34" charset="0"/>
              </a:rPr>
              <a:t>Implications for biogeography; </a:t>
            </a:r>
          </a:p>
          <a:p>
            <a:pPr marL="466725" indent="-466725" algn="just">
              <a:buFont typeface="Arial" pitchFamily="34" charset="0"/>
              <a:buChar char="•"/>
            </a:pPr>
            <a:r>
              <a:rPr lang="en-US" sz="2800" b="1" dirty="0">
                <a:latin typeface="Arial" pitchFamily="34" charset="0"/>
                <a:cs typeface="Arial" pitchFamily="34" charset="0"/>
              </a:rPr>
              <a:t>Plate reconstruction; </a:t>
            </a:r>
          </a:p>
          <a:p>
            <a:pPr marL="466725" indent="-466725" algn="just">
              <a:buFont typeface="Arial" pitchFamily="34" charset="0"/>
              <a:buChar char="•"/>
            </a:pPr>
            <a:r>
              <a:rPr lang="en-US" sz="2800" b="1" dirty="0">
                <a:latin typeface="Arial" pitchFamily="34" charset="0"/>
                <a:cs typeface="Arial" pitchFamily="34" charset="0"/>
              </a:rPr>
              <a:t>Current plates;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Pacific earthqu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683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5211" y="764704"/>
            <a:ext cx="7704856" cy="5262979"/>
          </a:xfrm>
          <a:prstGeom prst="rect">
            <a:avLst/>
          </a:prstGeom>
        </p:spPr>
        <p:txBody>
          <a:bodyPr wrap="square">
            <a:spAutoFit/>
          </a:bodyPr>
          <a:lstStyle/>
          <a:p>
            <a:pPr algn="just"/>
            <a:r>
              <a:rPr lang="en-GB" sz="2800" b="1" dirty="0">
                <a:solidFill>
                  <a:srgbClr val="000000"/>
                </a:solidFill>
                <a:latin typeface="Arial" pitchFamily="34" charset="0"/>
                <a:ea typeface="Calibri"/>
                <a:cs typeface="Arial" pitchFamily="34" charset="0"/>
              </a:rPr>
              <a:t>Africa and Antarctica, however, present a different situation. Both are nearly surrounded by ridges, and they have no associated subduction zones to accommodate the new lithosphere generated along the ridges. </a:t>
            </a:r>
          </a:p>
          <a:p>
            <a:pPr algn="just"/>
            <a:endParaRPr lang="en-GB" b="1" dirty="0">
              <a:solidFill>
                <a:srgbClr val="000000"/>
              </a:solidFill>
              <a:latin typeface="Arial" pitchFamily="34" charset="0"/>
              <a:ea typeface="Calibri"/>
              <a:cs typeface="Arial" pitchFamily="34" charset="0"/>
            </a:endParaRPr>
          </a:p>
          <a:p>
            <a:pPr algn="just"/>
            <a:r>
              <a:rPr lang="en-GB" sz="2800" b="1" dirty="0">
                <a:solidFill>
                  <a:srgbClr val="000000"/>
                </a:solidFill>
                <a:latin typeface="Arial" pitchFamily="34" charset="0"/>
                <a:ea typeface="Calibri"/>
                <a:cs typeface="Arial" pitchFamily="34" charset="0"/>
              </a:rPr>
              <a:t>Africa moves very slowly north, toward the convergent boundary in the Mediterranean area, but this movement does not accommodate the east-west spreading from the Atlantic and Indian ridges. </a:t>
            </a:r>
          </a:p>
        </p:txBody>
      </p:sp>
    </p:spTree>
    <p:extLst>
      <p:ext uri="{BB962C8B-B14F-4D97-AF65-F5344CB8AC3E}">
        <p14:creationId xmlns:p14="http://schemas.microsoft.com/office/powerpoint/2010/main" val="1919729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1228398"/>
            <a:ext cx="7272808" cy="3108543"/>
          </a:xfrm>
          <a:prstGeom prst="rect">
            <a:avLst/>
          </a:prstGeom>
        </p:spPr>
        <p:txBody>
          <a:bodyPr wrap="square">
            <a:spAutoFit/>
          </a:bodyPr>
          <a:lstStyle/>
          <a:p>
            <a:pPr lvl="0" algn="just"/>
            <a:r>
              <a:rPr lang="en-GB" sz="2800" b="1" dirty="0">
                <a:solidFill>
                  <a:srgbClr val="000000"/>
                </a:solidFill>
                <a:latin typeface="Arial" pitchFamily="34" charset="0"/>
                <a:ea typeface="Calibri"/>
                <a:cs typeface="Arial" pitchFamily="34" charset="0"/>
              </a:rPr>
              <a:t>The African and Antarctic plates are apparently being enlarged as new lithosphere is generated at their margins. Without subduction zones, the ridges surrounding these plates must be moving outward in relation to Africa and Antarctica</a:t>
            </a:r>
          </a:p>
        </p:txBody>
      </p:sp>
    </p:spTree>
    <p:extLst>
      <p:ext uri="{BB962C8B-B14F-4D97-AF65-F5344CB8AC3E}">
        <p14:creationId xmlns:p14="http://schemas.microsoft.com/office/powerpoint/2010/main" val="163468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908720"/>
            <a:ext cx="7632848" cy="5262979"/>
          </a:xfrm>
          <a:prstGeom prst="rect">
            <a:avLst/>
          </a:prstGeom>
        </p:spPr>
        <p:txBody>
          <a:bodyPr wrap="square">
            <a:spAutoFit/>
          </a:bodyPr>
          <a:lstStyle/>
          <a:p>
            <a:pPr marL="93980" marR="249555" algn="just">
              <a:spcAft>
                <a:spcPts val="0"/>
              </a:spcAft>
            </a:pPr>
            <a:r>
              <a:rPr lang="en-GB" sz="2800" b="1" dirty="0">
                <a:solidFill>
                  <a:srgbClr val="000000"/>
                </a:solidFill>
                <a:latin typeface="Arial" pitchFamily="34" charset="0"/>
                <a:ea typeface="Calibri"/>
                <a:cs typeface="Arial" pitchFamily="34" charset="0"/>
              </a:rPr>
              <a:t>The African and Antarctic plates illustrate a very important point: </a:t>
            </a:r>
            <a:r>
              <a:rPr lang="en-GB" sz="2800" b="1" dirty="0">
                <a:solidFill>
                  <a:srgbClr val="FF0000"/>
                </a:solidFill>
                <a:latin typeface="Arial" pitchFamily="34" charset="0"/>
                <a:ea typeface="Calibri"/>
                <a:cs typeface="Arial" pitchFamily="34" charset="0"/>
              </a:rPr>
              <a:t>Plate margins are not fixed but can move as much as the plates themselves can. </a:t>
            </a:r>
          </a:p>
          <a:p>
            <a:pPr marL="93980" marR="249555" algn="just">
              <a:spcAft>
                <a:spcPts val="0"/>
              </a:spcAft>
            </a:pPr>
            <a:endParaRPr lang="en-GB" sz="2800" b="1" dirty="0">
              <a:solidFill>
                <a:srgbClr val="000000"/>
              </a:solidFill>
              <a:latin typeface="Arial" pitchFamily="34" charset="0"/>
              <a:ea typeface="Calibri"/>
              <a:cs typeface="Arial" pitchFamily="34" charset="0"/>
            </a:endParaRPr>
          </a:p>
          <a:p>
            <a:pPr marL="93980" marR="249555" algn="just">
              <a:spcAft>
                <a:spcPts val="0"/>
              </a:spcAft>
            </a:pPr>
            <a:r>
              <a:rPr lang="en-GB" sz="2800" b="1" dirty="0">
                <a:solidFill>
                  <a:srgbClr val="000000"/>
                </a:solidFill>
                <a:latin typeface="Arial" pitchFamily="34" charset="0"/>
                <a:ea typeface="Calibri"/>
                <a:cs typeface="Arial" pitchFamily="34" charset="0"/>
              </a:rPr>
              <a:t>If two divergent plate margins are not separated by a subduction zone, new lithosphere is formed at each spreading axis, but none is destroyed between them. The plate between the ridges is continually enlarged, so the ridges themselves must move apart. </a:t>
            </a:r>
          </a:p>
        </p:txBody>
      </p:sp>
    </p:spTree>
    <p:extLst>
      <p:ext uri="{BB962C8B-B14F-4D97-AF65-F5344CB8AC3E}">
        <p14:creationId xmlns:p14="http://schemas.microsoft.com/office/powerpoint/2010/main" val="2903712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3061" y="1196752"/>
            <a:ext cx="7848872" cy="3970318"/>
          </a:xfrm>
          <a:prstGeom prst="rect">
            <a:avLst/>
          </a:prstGeom>
        </p:spPr>
        <p:txBody>
          <a:bodyPr wrap="square">
            <a:spAutoFit/>
          </a:bodyPr>
          <a:lstStyle/>
          <a:p>
            <a:pPr marL="93980" marR="249555" algn="just">
              <a:spcAft>
                <a:spcPts val="0"/>
              </a:spcAft>
            </a:pPr>
            <a:r>
              <a:rPr lang="en-GB" sz="2800" b="1" dirty="0">
                <a:solidFill>
                  <a:srgbClr val="000000"/>
                </a:solidFill>
                <a:latin typeface="Arial" pitchFamily="34" charset="0"/>
                <a:ea typeface="Calibri"/>
                <a:cs typeface="Arial" pitchFamily="34" charset="0"/>
              </a:rPr>
              <a:t>Another important change is in the lengths of plate margins. An oceanic ridge is essentially a fracture in the lithosphere that can grow longer. </a:t>
            </a:r>
          </a:p>
          <a:p>
            <a:pPr marL="93980" marR="249555" algn="just">
              <a:spcAft>
                <a:spcPts val="0"/>
              </a:spcAft>
            </a:pPr>
            <a:endParaRPr lang="en-GB" sz="2800" b="1" dirty="0">
              <a:solidFill>
                <a:srgbClr val="000000"/>
              </a:solidFill>
              <a:latin typeface="Arial" pitchFamily="34" charset="0"/>
              <a:ea typeface="Calibri"/>
              <a:cs typeface="Arial" pitchFamily="34" charset="0"/>
            </a:endParaRPr>
          </a:p>
          <a:p>
            <a:pPr marL="93980" marR="249555" algn="just">
              <a:spcAft>
                <a:spcPts val="0"/>
              </a:spcAft>
            </a:pPr>
            <a:r>
              <a:rPr lang="en-GB" sz="2800" b="1" dirty="0">
                <a:solidFill>
                  <a:srgbClr val="000000"/>
                </a:solidFill>
                <a:latin typeface="Arial" pitchFamily="34" charset="0"/>
                <a:ea typeface="Calibri"/>
                <a:cs typeface="Arial" pitchFamily="34" charset="0"/>
              </a:rPr>
              <a:t>A good example is the ridge in the Atlantic </a:t>
            </a:r>
            <a:r>
              <a:rPr lang="en-GB" sz="2800" b="1" dirty="0">
                <a:latin typeface="Arial" pitchFamily="34" charset="0"/>
                <a:ea typeface="Calibri"/>
                <a:cs typeface="Arial" pitchFamily="34" charset="0"/>
              </a:rPr>
              <a:t>Ocean. It has grown and lengthened considerably since spreading began to separate South America from Africa. </a:t>
            </a:r>
          </a:p>
        </p:txBody>
      </p:sp>
    </p:spTree>
    <p:extLst>
      <p:ext uri="{BB962C8B-B14F-4D97-AF65-F5344CB8AC3E}">
        <p14:creationId xmlns:p14="http://schemas.microsoft.com/office/powerpoint/2010/main" val="1495803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5231" y="751574"/>
            <a:ext cx="7632848" cy="5262979"/>
          </a:xfrm>
          <a:prstGeom prst="rect">
            <a:avLst/>
          </a:prstGeom>
        </p:spPr>
        <p:txBody>
          <a:bodyPr wrap="square">
            <a:spAutoFit/>
          </a:bodyPr>
          <a:lstStyle/>
          <a:p>
            <a:pPr marL="3175" algn="just">
              <a:spcAft>
                <a:spcPts val="0"/>
              </a:spcAft>
            </a:pPr>
            <a:r>
              <a:rPr lang="en-GB" sz="2800" b="1" dirty="0">
                <a:solidFill>
                  <a:srgbClr val="FF0000"/>
                </a:solidFill>
                <a:latin typeface="Arial" pitchFamily="34" charset="0"/>
                <a:ea typeface="Calibri"/>
                <a:cs typeface="Arial" pitchFamily="34" charset="0"/>
              </a:rPr>
              <a:t>The Velocity of Plate Motions</a:t>
            </a:r>
          </a:p>
          <a:p>
            <a:pPr marL="3175" algn="just">
              <a:spcAft>
                <a:spcPts val="0"/>
              </a:spcAft>
            </a:pPr>
            <a:r>
              <a:rPr lang="en-GB" sz="2800" b="1" dirty="0">
                <a:solidFill>
                  <a:srgbClr val="FF0000"/>
                </a:solidFill>
                <a:latin typeface="Arial" pitchFamily="34" charset="0"/>
                <a:ea typeface="Calibri"/>
                <a:cs typeface="Arial" pitchFamily="34" charset="0"/>
              </a:rPr>
              <a:t> </a:t>
            </a:r>
          </a:p>
          <a:p>
            <a:pPr marL="3175" algn="just">
              <a:spcAft>
                <a:spcPts val="0"/>
              </a:spcAft>
            </a:pPr>
            <a:r>
              <a:rPr lang="en-GB" sz="2800" b="1" dirty="0">
                <a:latin typeface="Arial" pitchFamily="34" charset="0"/>
                <a:ea typeface="Calibri"/>
                <a:cs typeface="Arial" pitchFamily="34" charset="0"/>
              </a:rPr>
              <a:t>How fast do plates move? It depends on the frame of reference. To illustrate this concept, imagine two cars speeding in the same direction down the highway. </a:t>
            </a:r>
          </a:p>
          <a:p>
            <a:pPr marL="3175" algn="just">
              <a:spcAft>
                <a:spcPts val="0"/>
              </a:spcAft>
            </a:pPr>
            <a:endParaRPr lang="en-GB" sz="2800" b="1" dirty="0">
              <a:latin typeface="Arial" pitchFamily="34" charset="0"/>
              <a:ea typeface="Calibri"/>
              <a:cs typeface="Arial" pitchFamily="34" charset="0"/>
            </a:endParaRPr>
          </a:p>
          <a:p>
            <a:pPr marL="3175" algn="just">
              <a:spcAft>
                <a:spcPts val="0"/>
              </a:spcAft>
            </a:pPr>
            <a:r>
              <a:rPr lang="en-GB" sz="2800" b="1" dirty="0">
                <a:latin typeface="Arial" pitchFamily="34" charset="0"/>
                <a:ea typeface="Calibri"/>
                <a:cs typeface="Arial" pitchFamily="34" charset="0"/>
              </a:rPr>
              <a:t>From the viewpoint of a tree along the side of the road, car A zips (goes) by at 100 km an hour, while car B moves at 80 km an hour. But relative to car B, car A moves at only 20 km an hour. </a:t>
            </a:r>
          </a:p>
        </p:txBody>
      </p:sp>
    </p:spTree>
    <p:extLst>
      <p:ext uri="{BB962C8B-B14F-4D97-AF65-F5344CB8AC3E}">
        <p14:creationId xmlns:p14="http://schemas.microsoft.com/office/powerpoint/2010/main" val="1019467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4987" y="908720"/>
            <a:ext cx="7704856" cy="5047536"/>
          </a:xfrm>
          <a:prstGeom prst="rect">
            <a:avLst/>
          </a:prstGeom>
        </p:spPr>
        <p:txBody>
          <a:bodyPr wrap="square">
            <a:spAutoFit/>
          </a:bodyPr>
          <a:lstStyle/>
          <a:p>
            <a:pPr marL="3175" lvl="0" algn="just"/>
            <a:r>
              <a:rPr lang="en-GB" sz="2800" b="1" dirty="0">
                <a:solidFill>
                  <a:srgbClr val="000000"/>
                </a:solidFill>
                <a:latin typeface="Arial" pitchFamily="34" charset="0"/>
                <a:ea typeface="Calibri"/>
                <a:cs typeface="Arial" pitchFamily="34" charset="0"/>
              </a:rPr>
              <a:t>Likewise, geologists use two different frames of reference for describing plate velocity (velocity = distance/time). </a:t>
            </a:r>
          </a:p>
          <a:p>
            <a:pPr marL="3175" lvl="0" algn="just"/>
            <a:endParaRPr lang="en-GB" b="1" dirty="0">
              <a:solidFill>
                <a:srgbClr val="000000"/>
              </a:solidFill>
              <a:latin typeface="Arial" pitchFamily="34" charset="0"/>
              <a:ea typeface="Calibri"/>
              <a:cs typeface="Arial" pitchFamily="34" charset="0"/>
            </a:endParaRPr>
          </a:p>
          <a:p>
            <a:pPr marL="3175" lvl="0" algn="just"/>
            <a:r>
              <a:rPr lang="en-GB" sz="2800" b="1" dirty="0">
                <a:solidFill>
                  <a:srgbClr val="000000"/>
                </a:solidFill>
                <a:latin typeface="Arial" pitchFamily="34" charset="0"/>
                <a:ea typeface="Calibri"/>
                <a:cs typeface="Arial" pitchFamily="34" charset="0"/>
              </a:rPr>
              <a:t>If we describe the movement of plate A with respect to plate B, then we are talking about </a:t>
            </a:r>
            <a:r>
              <a:rPr lang="en-GB" sz="2800" b="1" dirty="0">
                <a:solidFill>
                  <a:srgbClr val="FF0000"/>
                </a:solidFill>
                <a:latin typeface="Arial" pitchFamily="34" charset="0"/>
                <a:ea typeface="Calibri"/>
                <a:cs typeface="Arial" pitchFamily="34" charset="0"/>
              </a:rPr>
              <a:t>relative plate velocity</a:t>
            </a:r>
            <a:r>
              <a:rPr lang="en-GB" sz="2800" b="1" dirty="0">
                <a:solidFill>
                  <a:srgbClr val="000000"/>
                </a:solidFill>
                <a:latin typeface="Arial" pitchFamily="34" charset="0"/>
                <a:ea typeface="Calibri"/>
                <a:cs typeface="Arial" pitchFamily="34" charset="0"/>
              </a:rPr>
              <a:t>. </a:t>
            </a:r>
          </a:p>
          <a:p>
            <a:pPr marL="3175" lvl="0" algn="just"/>
            <a:endParaRPr lang="en-GB" b="1" dirty="0">
              <a:solidFill>
                <a:srgbClr val="000000"/>
              </a:solidFill>
              <a:latin typeface="Arial" pitchFamily="34" charset="0"/>
              <a:ea typeface="Calibri"/>
              <a:cs typeface="Arial" pitchFamily="34" charset="0"/>
            </a:endParaRPr>
          </a:p>
          <a:p>
            <a:pPr marL="3175" lvl="0" algn="just"/>
            <a:r>
              <a:rPr lang="en-GB" sz="2800" b="1" dirty="0">
                <a:solidFill>
                  <a:srgbClr val="000000"/>
                </a:solidFill>
                <a:latin typeface="Arial" pitchFamily="34" charset="0"/>
                <a:ea typeface="Calibri"/>
                <a:cs typeface="Arial" pitchFamily="34" charset="0"/>
              </a:rPr>
              <a:t>But if we describe the movement of both plates relative to a fixed point in the mantle, then we are speaking of </a:t>
            </a:r>
            <a:r>
              <a:rPr lang="en-GB" sz="2800" b="1" dirty="0">
                <a:solidFill>
                  <a:srgbClr val="FF0000"/>
                </a:solidFill>
                <a:latin typeface="Arial" pitchFamily="34" charset="0"/>
                <a:ea typeface="Calibri"/>
                <a:cs typeface="Arial" pitchFamily="34" charset="0"/>
              </a:rPr>
              <a:t>absolute plate velocity. </a:t>
            </a:r>
          </a:p>
        </p:txBody>
      </p:sp>
    </p:spTree>
    <p:extLst>
      <p:ext uri="{BB962C8B-B14F-4D97-AF65-F5344CB8AC3E}">
        <p14:creationId xmlns:p14="http://schemas.microsoft.com/office/powerpoint/2010/main" val="2629607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939" y="1124744"/>
            <a:ext cx="7416824" cy="3385542"/>
          </a:xfrm>
          <a:prstGeom prst="rect">
            <a:avLst/>
          </a:prstGeom>
        </p:spPr>
        <p:txBody>
          <a:bodyPr wrap="square">
            <a:spAutoFit/>
          </a:bodyPr>
          <a:lstStyle/>
          <a:p>
            <a:pPr marL="3175" lvl="0" algn="just"/>
            <a:r>
              <a:rPr lang="en-GB" sz="2800" b="1" dirty="0">
                <a:solidFill>
                  <a:srgbClr val="000000"/>
                </a:solidFill>
                <a:latin typeface="Arial" pitchFamily="34" charset="0"/>
                <a:ea typeface="Calibri"/>
                <a:cs typeface="Arial" pitchFamily="34" charset="0"/>
              </a:rPr>
              <a:t>If we assume that the position of a mantle plume does not change much for a long time, then the track of hot-spot volcanoes on the plate moving over the plume provides a record of the plate's absolute velocity and indicates the direction of movement </a:t>
            </a:r>
            <a:r>
              <a:rPr lang="en-GB" sz="2800" b="1" dirty="0">
                <a:solidFill>
                  <a:srgbClr val="FF0000"/>
                </a:solidFill>
                <a:latin typeface="Arial" pitchFamily="34" charset="0"/>
                <a:ea typeface="Calibri"/>
                <a:cs typeface="Arial" pitchFamily="34" charset="0"/>
              </a:rPr>
              <a:t>(Fig. 10.50, Fig. 4.29)</a:t>
            </a:r>
            <a:r>
              <a:rPr lang="en-GB" sz="2800" b="1" dirty="0">
                <a:solidFill>
                  <a:srgbClr val="000000"/>
                </a:solidFill>
                <a:latin typeface="Arial" pitchFamily="34" charset="0"/>
                <a:ea typeface="Calibri"/>
                <a:cs typeface="Arial" pitchFamily="34" charset="0"/>
              </a:rPr>
              <a:t>. </a:t>
            </a:r>
          </a:p>
          <a:p>
            <a:pPr marL="3175" lvl="0" algn="just"/>
            <a:r>
              <a:rPr lang="en-GB" dirty="0">
                <a:solidFill>
                  <a:prstClr val="black"/>
                </a:solidFill>
                <a:latin typeface="Arial"/>
                <a:ea typeface="Times New Roman"/>
              </a:rPr>
              <a:t> </a:t>
            </a:r>
            <a:endParaRPr lang="en-GB" dirty="0">
              <a:solidFill>
                <a:prstClr val="black"/>
              </a:solidFill>
              <a:latin typeface="Times New Roman"/>
              <a:ea typeface="Times New Roman"/>
            </a:endParaRPr>
          </a:p>
        </p:txBody>
      </p:sp>
    </p:spTree>
    <p:extLst>
      <p:ext uri="{BB962C8B-B14F-4D97-AF65-F5344CB8AC3E}">
        <p14:creationId xmlns:p14="http://schemas.microsoft.com/office/powerpoint/2010/main" val="498751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ishal Nath Upreti\Pictures\My Scans\scan0008 - Copy.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547664" y="330764"/>
            <a:ext cx="6408712" cy="628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796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shal Nath Upreti\Pictures\My Scans\scan0063.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4589" y="620687"/>
            <a:ext cx="8879899" cy="5270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08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3568" y="692696"/>
            <a:ext cx="7992888" cy="5293757"/>
          </a:xfrm>
          <a:prstGeom prst="rect">
            <a:avLst/>
          </a:prstGeom>
        </p:spPr>
        <p:txBody>
          <a:bodyPr wrap="square">
            <a:spAutoFit/>
          </a:bodyPr>
          <a:lstStyle/>
          <a:p>
            <a:pPr algn="just">
              <a:spcAft>
                <a:spcPts val="0"/>
              </a:spcAft>
            </a:pPr>
            <a:r>
              <a:rPr lang="en-GB" sz="2800" b="1" dirty="0">
                <a:solidFill>
                  <a:srgbClr val="FF0000"/>
                </a:solidFill>
                <a:latin typeface="Arial" pitchFamily="34" charset="0"/>
                <a:ea typeface="Calibri"/>
                <a:cs typeface="Arial" pitchFamily="34" charset="0"/>
              </a:rPr>
              <a:t>Plate Motion</a:t>
            </a:r>
          </a:p>
          <a:p>
            <a:pPr algn="just">
              <a:spcAft>
                <a:spcPts val="0"/>
              </a:spcAft>
            </a:pPr>
            <a:r>
              <a:rPr lang="en-GB" sz="1400" b="1" dirty="0">
                <a:solidFill>
                  <a:srgbClr val="000000"/>
                </a:solidFill>
                <a:latin typeface="Arial" pitchFamily="34" charset="0"/>
                <a:ea typeface="Calibri"/>
                <a:cs typeface="Arial" pitchFamily="34" charset="0"/>
              </a:rPr>
              <a:t> </a:t>
            </a:r>
          </a:p>
          <a:p>
            <a:pPr marL="93980" marR="249555" algn="just">
              <a:spcAft>
                <a:spcPts val="0"/>
              </a:spcAft>
            </a:pPr>
            <a:r>
              <a:rPr lang="en-GB" sz="2800" b="1" dirty="0">
                <a:solidFill>
                  <a:srgbClr val="000000"/>
                </a:solidFill>
                <a:latin typeface="Arial" pitchFamily="34" charset="0"/>
                <a:ea typeface="Calibri"/>
                <a:cs typeface="Arial" pitchFamily="34" charset="0"/>
              </a:rPr>
              <a:t>The motion of a series of rigid plates on a sphere can be complex. Each plate moves as an independent unit, in different directions and at different velocities than any other plates. </a:t>
            </a:r>
          </a:p>
          <a:p>
            <a:pPr algn="just">
              <a:spcAft>
                <a:spcPts val="0"/>
              </a:spcAft>
            </a:pPr>
            <a:r>
              <a:rPr lang="en-GB" sz="1600" b="1" dirty="0">
                <a:solidFill>
                  <a:srgbClr val="000000"/>
                </a:solidFill>
                <a:latin typeface="Arial" pitchFamily="34" charset="0"/>
                <a:ea typeface="Calibri"/>
                <a:cs typeface="Arial" pitchFamily="34" charset="0"/>
              </a:rPr>
              <a:t> </a:t>
            </a:r>
          </a:p>
          <a:p>
            <a:pPr marL="93980" marR="249555" algn="just">
              <a:spcAft>
                <a:spcPts val="0"/>
              </a:spcAft>
            </a:pPr>
            <a:r>
              <a:rPr lang="en-GB" sz="2800" b="1" dirty="0">
                <a:solidFill>
                  <a:srgbClr val="000000"/>
                </a:solidFill>
                <a:latin typeface="Arial" pitchFamily="34" charset="0"/>
                <a:ea typeface="Calibri"/>
                <a:cs typeface="Arial" pitchFamily="34" charset="0"/>
              </a:rPr>
              <a:t>The geometry of a curved plate moving on a sphere was worked out more than 200 yr ago by the Swiss mathematician Leonhard Euler (1707-1783) and now provides the basis for analysing plate motion. </a:t>
            </a:r>
          </a:p>
        </p:txBody>
      </p:sp>
    </p:spTree>
    <p:extLst>
      <p:ext uri="{BB962C8B-B14F-4D97-AF65-F5344CB8AC3E}">
        <p14:creationId xmlns:p14="http://schemas.microsoft.com/office/powerpoint/2010/main" val="3332284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1556792"/>
            <a:ext cx="7416824" cy="2677656"/>
          </a:xfrm>
          <a:prstGeom prst="rect">
            <a:avLst/>
          </a:prstGeom>
        </p:spPr>
        <p:txBody>
          <a:bodyPr wrap="square">
            <a:spAutoFit/>
          </a:bodyPr>
          <a:lstStyle/>
          <a:p>
            <a:pPr algn="just"/>
            <a:r>
              <a:rPr lang="en-GB" sz="2800" b="1" dirty="0">
                <a:latin typeface="Arial" pitchFamily="34" charset="0"/>
                <a:ea typeface="Calibri"/>
                <a:cs typeface="Arial" pitchFamily="34" charset="0"/>
              </a:rPr>
              <a:t>Plates move at 1 to 15 (up t0 18) cm/y, about the rate that our fingernails grow. We can describe the "relative motion" of one plate with respect to another, or the "absolute motion" of a plate with respect to the underlying asthenosphere. </a:t>
            </a:r>
          </a:p>
        </p:txBody>
      </p:sp>
    </p:spTree>
    <p:extLst>
      <p:ext uri="{BB962C8B-B14F-4D97-AF65-F5344CB8AC3E}">
        <p14:creationId xmlns:p14="http://schemas.microsoft.com/office/powerpoint/2010/main" val="1226222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751344"/>
            <a:ext cx="7848872" cy="4832092"/>
          </a:xfrm>
          <a:prstGeom prst="rect">
            <a:avLst/>
          </a:prstGeom>
        </p:spPr>
        <p:txBody>
          <a:bodyPr wrap="square">
            <a:spAutoFit/>
          </a:bodyPr>
          <a:lstStyle/>
          <a:p>
            <a:pPr marL="3175" algn="just">
              <a:spcAft>
                <a:spcPts val="0"/>
              </a:spcAft>
            </a:pPr>
            <a:r>
              <a:rPr lang="en-GB" sz="2800" b="1" dirty="0">
                <a:solidFill>
                  <a:srgbClr val="000000"/>
                </a:solidFill>
                <a:latin typeface="Arial" pitchFamily="34" charset="0"/>
                <a:ea typeface="Calibri"/>
                <a:cs typeface="Arial" pitchFamily="34" charset="0"/>
              </a:rPr>
              <a:t>Working from the calculations described above, geologists have determined that relative plate motions on Earth today occur at rates of about 1 to 15 cm per year. But these rates, though small, can yield large displacements given the immensity of geologic time. At a rate of 10 cm/y, a plate can move 100 km in a million years. </a:t>
            </a:r>
          </a:p>
          <a:p>
            <a:pPr marL="3175" algn="just">
              <a:spcAft>
                <a:spcPts val="0"/>
              </a:spcAft>
            </a:pPr>
            <a:endParaRPr lang="en-GB" sz="2800" b="1" dirty="0">
              <a:solidFill>
                <a:srgbClr val="000000"/>
              </a:solidFill>
              <a:latin typeface="Arial" pitchFamily="34" charset="0"/>
              <a:ea typeface="Calibri"/>
              <a:cs typeface="Arial" pitchFamily="34" charset="0"/>
            </a:endParaRPr>
          </a:p>
          <a:p>
            <a:pPr marL="3175" algn="just">
              <a:spcAft>
                <a:spcPts val="0"/>
              </a:spcAft>
            </a:pPr>
            <a:r>
              <a:rPr lang="en-GB" sz="2800" b="1" dirty="0">
                <a:latin typeface="Arial" pitchFamily="34" charset="0"/>
                <a:ea typeface="Calibri"/>
                <a:cs typeface="Arial" pitchFamily="34" charset="0"/>
              </a:rPr>
              <a:t>Can we detect such slow rates? Until the last decade, the answer was no. </a:t>
            </a:r>
          </a:p>
        </p:txBody>
      </p:sp>
    </p:spTree>
    <p:extLst>
      <p:ext uri="{BB962C8B-B14F-4D97-AF65-F5344CB8AC3E}">
        <p14:creationId xmlns:p14="http://schemas.microsoft.com/office/powerpoint/2010/main" val="2561108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2129" y="1124744"/>
            <a:ext cx="7776864" cy="3970318"/>
          </a:xfrm>
          <a:prstGeom prst="rect">
            <a:avLst/>
          </a:prstGeom>
        </p:spPr>
        <p:txBody>
          <a:bodyPr wrap="square">
            <a:spAutoFit/>
          </a:bodyPr>
          <a:lstStyle/>
          <a:p>
            <a:pPr marL="3175" lvl="0" algn="just"/>
            <a:r>
              <a:rPr lang="en-GB" sz="2800" b="1" dirty="0">
                <a:solidFill>
                  <a:srgbClr val="000000"/>
                </a:solidFill>
                <a:latin typeface="Arial" pitchFamily="34" charset="0"/>
                <a:ea typeface="Calibri"/>
                <a:cs typeface="Arial" pitchFamily="34" charset="0"/>
              </a:rPr>
              <a:t>Now the answer is yes. Satellites orbiting the Earth are providing us with the global positioning system (GPS). Geologists can use an array of GPS receivers to monitor plate displacements of mm per year </a:t>
            </a:r>
            <a:r>
              <a:rPr lang="en-GB" sz="2800" b="1" dirty="0">
                <a:solidFill>
                  <a:srgbClr val="FF0000"/>
                </a:solidFill>
                <a:latin typeface="Arial" pitchFamily="34" charset="0"/>
                <a:ea typeface="Calibri"/>
                <a:cs typeface="Arial" pitchFamily="34" charset="0"/>
              </a:rPr>
              <a:t>(Fig. 4.30).</a:t>
            </a:r>
            <a:r>
              <a:rPr lang="en-GB" sz="2800" b="1" dirty="0">
                <a:solidFill>
                  <a:srgbClr val="000000"/>
                </a:solidFill>
                <a:latin typeface="Arial" pitchFamily="34" charset="0"/>
                <a:ea typeface="Calibri"/>
                <a:cs typeface="Arial" pitchFamily="34" charset="0"/>
              </a:rPr>
              <a:t> </a:t>
            </a:r>
          </a:p>
          <a:p>
            <a:pPr marL="3175" lvl="0" algn="just"/>
            <a:endParaRPr lang="en-GB" sz="2800" b="1" dirty="0">
              <a:solidFill>
                <a:srgbClr val="000000"/>
              </a:solidFill>
              <a:latin typeface="Arial" pitchFamily="34" charset="0"/>
              <a:ea typeface="Calibri"/>
              <a:cs typeface="Arial" pitchFamily="34" charset="0"/>
            </a:endParaRPr>
          </a:p>
          <a:p>
            <a:pPr marL="3175" lvl="0" algn="just"/>
            <a:r>
              <a:rPr lang="en-GB" sz="2800" b="1" dirty="0">
                <a:solidFill>
                  <a:srgbClr val="000000"/>
                </a:solidFill>
                <a:latin typeface="Arial" pitchFamily="34" charset="0"/>
                <a:ea typeface="Calibri"/>
                <a:cs typeface="Arial" pitchFamily="34" charset="0"/>
              </a:rPr>
              <a:t>In other words, we can now see the plates move! </a:t>
            </a:r>
          </a:p>
        </p:txBody>
      </p:sp>
    </p:spTree>
    <p:extLst>
      <p:ext uri="{BB962C8B-B14F-4D97-AF65-F5344CB8AC3E}">
        <p14:creationId xmlns:p14="http://schemas.microsoft.com/office/powerpoint/2010/main" val="2440299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5536" y="1340768"/>
            <a:ext cx="8375579" cy="3394073"/>
            <a:chOff x="395536" y="1340768"/>
            <a:chExt cx="8375579" cy="3394073"/>
          </a:xfrm>
        </p:grpSpPr>
        <p:pic>
          <p:nvPicPr>
            <p:cNvPr id="2050" name="Picture 2" descr="D:\Dump 2015 April\GPS abastract\GPS Photos\GPS receiver, battery and volt stabilizer - Copy.JPG"/>
            <p:cNvPicPr>
              <a:picLocks noChangeAspect="1" noChangeArrowheads="1"/>
            </p:cNvPicPr>
            <p:nvPr/>
          </p:nvPicPr>
          <p:blipFill>
            <a:blip r:embed="rId2" cstate="print"/>
            <a:srcRect l="5024" r="17934"/>
            <a:stretch>
              <a:fillRect/>
            </a:stretch>
          </p:blipFill>
          <p:spPr bwMode="auto">
            <a:xfrm>
              <a:off x="4932040" y="1412776"/>
              <a:ext cx="3839075" cy="3322065"/>
            </a:xfrm>
            <a:prstGeom prst="rect">
              <a:avLst/>
            </a:prstGeom>
            <a:noFill/>
          </p:spPr>
        </p:pic>
        <p:pic>
          <p:nvPicPr>
            <p:cNvPr id="2051" name="Picture 3" descr="D:\Dump 2015 April\GPS abastract\GPS Photos\GPS amntena - Copy.JPG"/>
            <p:cNvPicPr>
              <a:picLocks noChangeAspect="1" noChangeArrowheads="1"/>
            </p:cNvPicPr>
            <p:nvPr/>
          </p:nvPicPr>
          <p:blipFill>
            <a:blip r:embed="rId3" cstate="print"/>
            <a:srcRect/>
            <a:stretch>
              <a:fillRect/>
            </a:stretch>
          </p:blipFill>
          <p:spPr bwMode="auto">
            <a:xfrm>
              <a:off x="395536" y="1340768"/>
              <a:ext cx="4439816" cy="3329862"/>
            </a:xfrm>
            <a:prstGeom prst="rect">
              <a:avLst/>
            </a:prstGeom>
            <a:noFill/>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ump 2015 April\GPS abastract\GPS stations Damauli\DSC02876.JPG"/>
          <p:cNvPicPr>
            <a:picLocks noChangeAspect="1" noChangeArrowheads="1"/>
          </p:cNvPicPr>
          <p:nvPr/>
        </p:nvPicPr>
        <p:blipFill>
          <a:blip r:embed="rId2" cstate="print"/>
          <a:srcRect l="4695" t="8333" r="5163" b="3333"/>
          <a:stretch>
            <a:fillRect/>
          </a:stretch>
        </p:blipFill>
        <p:spPr bwMode="auto">
          <a:xfrm>
            <a:off x="323528" y="836712"/>
            <a:ext cx="8477923" cy="468052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C:\Users\BishalNath\Desktop\Lecture Staff College\New folder\IMG_2220.JPG"/>
          <p:cNvPicPr>
            <a:picLocks noChangeAspect="1" noChangeArrowheads="1"/>
          </p:cNvPicPr>
          <p:nvPr/>
        </p:nvPicPr>
        <p:blipFill>
          <a:blip r:embed="rId3" cstate="print"/>
          <a:srcRect l="9210" t="17760" r="13811" b="23553"/>
          <a:stretch>
            <a:fillRect/>
          </a:stretch>
        </p:blipFill>
        <p:spPr bwMode="auto">
          <a:xfrm>
            <a:off x="0" y="0"/>
            <a:ext cx="9144000" cy="6970713"/>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C:\Photos GPS installation Bhairahawa 2015\IMG_3617.JPG"/>
          <p:cNvPicPr>
            <a:picLocks noChangeAspect="1" noChangeArrowheads="1"/>
          </p:cNvPicPr>
          <p:nvPr/>
        </p:nvPicPr>
        <p:blipFill>
          <a:blip r:embed="rId2" cstate="print"/>
          <a:srcRect/>
          <a:stretch>
            <a:fillRect/>
          </a:stretch>
        </p:blipFill>
        <p:spPr bwMode="auto">
          <a:xfrm>
            <a:off x="0" y="0"/>
            <a:ext cx="9182100" cy="6858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ishal Nath Upreti\Pictures\My Scans\scan0062.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2884" y="593609"/>
            <a:ext cx="90695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802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4905" y="1340768"/>
            <a:ext cx="7560840" cy="3970318"/>
          </a:xfrm>
          <a:prstGeom prst="rect">
            <a:avLst/>
          </a:prstGeom>
        </p:spPr>
        <p:txBody>
          <a:bodyPr wrap="square">
            <a:spAutoFit/>
          </a:bodyPr>
          <a:lstStyle/>
          <a:p>
            <a:pPr marL="15240" marR="5715" algn="just">
              <a:spcAft>
                <a:spcPts val="0"/>
              </a:spcAft>
            </a:pPr>
            <a:r>
              <a:rPr lang="en-GB" sz="2800" b="1" dirty="0">
                <a:solidFill>
                  <a:srgbClr val="FF0000"/>
                </a:solidFill>
                <a:latin typeface="Arial" pitchFamily="34" charset="0"/>
                <a:ea typeface="Calibri"/>
                <a:cs typeface="Arial" pitchFamily="34" charset="0"/>
              </a:rPr>
              <a:t>Relative Velocity of Plate Motion </a:t>
            </a:r>
          </a:p>
          <a:p>
            <a:pPr marL="165100" marR="93980" algn="just">
              <a:spcAft>
                <a:spcPts val="0"/>
              </a:spcAft>
            </a:pPr>
            <a:r>
              <a:rPr lang="en-GB" sz="2800" b="1" dirty="0">
                <a:solidFill>
                  <a:srgbClr val="000000"/>
                </a:solidFill>
                <a:latin typeface="Arial" pitchFamily="34" charset="0"/>
                <a:ea typeface="Calibri"/>
                <a:cs typeface="Arial" pitchFamily="34" charset="0"/>
              </a:rPr>
              <a:t> </a:t>
            </a:r>
          </a:p>
          <a:p>
            <a:pPr marL="93980" marR="249555" algn="just">
              <a:spcAft>
                <a:spcPts val="0"/>
              </a:spcAft>
            </a:pPr>
            <a:r>
              <a:rPr lang="en-GB" sz="2800" b="1" dirty="0">
                <a:latin typeface="Arial" pitchFamily="34" charset="0"/>
                <a:ea typeface="Calibri"/>
                <a:cs typeface="Arial" pitchFamily="34" charset="0"/>
              </a:rPr>
              <a:t>Magnetic reversals on the ocean floor provide a timing </a:t>
            </a:r>
            <a:r>
              <a:rPr lang="en-GB" sz="2800" b="1" dirty="0">
                <a:solidFill>
                  <a:srgbClr val="000000"/>
                </a:solidFill>
                <a:latin typeface="Arial" pitchFamily="34" charset="0"/>
                <a:ea typeface="Calibri"/>
                <a:cs typeface="Arial" pitchFamily="34" charset="0"/>
              </a:rPr>
              <a:t>mechanism to measure the relative velocity of plate motion. </a:t>
            </a:r>
          </a:p>
          <a:p>
            <a:pPr marL="93980" marR="249555" algn="just">
              <a:spcAft>
                <a:spcPts val="0"/>
              </a:spcAft>
            </a:pPr>
            <a:endParaRPr lang="en-GB" sz="2800" b="1" dirty="0">
              <a:solidFill>
                <a:srgbClr val="000000"/>
              </a:solidFill>
              <a:latin typeface="Arial" pitchFamily="34" charset="0"/>
              <a:ea typeface="Calibri"/>
              <a:cs typeface="Arial" pitchFamily="34" charset="0"/>
            </a:endParaRPr>
          </a:p>
          <a:p>
            <a:pPr marL="93980" marR="249555" algn="just">
              <a:spcAft>
                <a:spcPts val="0"/>
              </a:spcAft>
            </a:pPr>
            <a:r>
              <a:rPr lang="en-GB" sz="2800" b="1" dirty="0">
                <a:solidFill>
                  <a:srgbClr val="000000"/>
                </a:solidFill>
                <a:latin typeface="Arial" pitchFamily="34" charset="0"/>
                <a:ea typeface="Calibri"/>
                <a:cs typeface="Arial" pitchFamily="34" charset="0"/>
              </a:rPr>
              <a:t>The results show that plates move at different rates, ranging from </a:t>
            </a:r>
            <a:r>
              <a:rPr lang="en-GB" sz="2800" b="1" dirty="0">
                <a:solidFill>
                  <a:srgbClr val="FF0000"/>
                </a:solidFill>
                <a:latin typeface="Arial" pitchFamily="34" charset="0"/>
                <a:ea typeface="Calibri"/>
                <a:cs typeface="Arial" pitchFamily="34" charset="0"/>
              </a:rPr>
              <a:t>1 to 18 cm/yr. </a:t>
            </a:r>
          </a:p>
        </p:txBody>
      </p:sp>
    </p:spTree>
    <p:extLst>
      <p:ext uri="{BB962C8B-B14F-4D97-AF65-F5344CB8AC3E}">
        <p14:creationId xmlns:p14="http://schemas.microsoft.com/office/powerpoint/2010/main" val="3735745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4724" y="836712"/>
            <a:ext cx="7848872" cy="5262979"/>
          </a:xfrm>
          <a:prstGeom prst="rect">
            <a:avLst/>
          </a:prstGeom>
        </p:spPr>
        <p:txBody>
          <a:bodyPr wrap="square">
            <a:spAutoFit/>
          </a:bodyPr>
          <a:lstStyle/>
          <a:p>
            <a:pPr algn="just"/>
            <a:r>
              <a:rPr lang="en-GB" sz="2800" b="1" dirty="0">
                <a:solidFill>
                  <a:srgbClr val="000000"/>
                </a:solidFill>
                <a:latin typeface="Arial" pitchFamily="34" charset="0"/>
                <a:ea typeface="Calibri"/>
                <a:cs typeface="Arial" pitchFamily="34" charset="0"/>
              </a:rPr>
              <a:t>The velocity of movement of one plate relative to another can be measured by dating the magnetic reversals on the seafloor, using the time scale of magnetic stratigraphy </a:t>
            </a:r>
            <a:r>
              <a:rPr lang="en-GB" sz="2800" b="1" dirty="0">
                <a:solidFill>
                  <a:srgbClr val="FF0000"/>
                </a:solidFill>
                <a:latin typeface="Arial" pitchFamily="34" charset="0"/>
                <a:ea typeface="Calibri"/>
                <a:cs typeface="Arial" pitchFamily="34" charset="0"/>
              </a:rPr>
              <a:t>(Fig. 17.9). </a:t>
            </a:r>
          </a:p>
          <a:p>
            <a:pPr algn="just"/>
            <a:endParaRPr lang="en-GB" sz="2800" b="1" dirty="0">
              <a:solidFill>
                <a:srgbClr val="FF0000"/>
              </a:solidFill>
              <a:latin typeface="Arial" pitchFamily="34" charset="0"/>
              <a:ea typeface="Calibri"/>
              <a:cs typeface="Arial" pitchFamily="34" charset="0"/>
            </a:endParaRPr>
          </a:p>
          <a:p>
            <a:pPr algn="just"/>
            <a:r>
              <a:rPr lang="en-GB" sz="2800" b="1" dirty="0">
                <a:solidFill>
                  <a:srgbClr val="000000"/>
                </a:solidFill>
                <a:latin typeface="Arial" pitchFamily="34" charset="0"/>
                <a:ea typeface="Calibri"/>
                <a:cs typeface="Arial" pitchFamily="34" charset="0"/>
              </a:rPr>
              <a:t>The timing system is the oscillation of Earth's magnetic field. For at least 2 billion years, Earth's magnetic field has switched back and forth between "normal" polarity (as exists today) and reverse polarity, in which the north and south poles are reversed. </a:t>
            </a:r>
          </a:p>
        </p:txBody>
      </p:sp>
    </p:spTree>
    <p:extLst>
      <p:ext uri="{BB962C8B-B14F-4D97-AF65-F5344CB8AC3E}">
        <p14:creationId xmlns:p14="http://schemas.microsoft.com/office/powerpoint/2010/main" val="1689526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6469" y="980728"/>
            <a:ext cx="8208912" cy="4401205"/>
          </a:xfrm>
          <a:prstGeom prst="rect">
            <a:avLst/>
          </a:prstGeom>
        </p:spPr>
        <p:txBody>
          <a:bodyPr wrap="square">
            <a:spAutoFit/>
          </a:bodyPr>
          <a:lstStyle/>
          <a:p>
            <a:pPr marL="93980" marR="249555" lvl="0" algn="just"/>
            <a:r>
              <a:rPr lang="en-GB" sz="2800" b="1" dirty="0">
                <a:solidFill>
                  <a:srgbClr val="000000"/>
                </a:solidFill>
                <a:latin typeface="Arial" pitchFamily="34" charset="0"/>
                <a:ea typeface="Calibri"/>
                <a:cs typeface="Arial" pitchFamily="34" charset="0"/>
              </a:rPr>
              <a:t>The basic analysis of this type of motion is illustrated in </a:t>
            </a:r>
            <a:r>
              <a:rPr lang="en-GB" sz="2800" b="1" dirty="0">
                <a:solidFill>
                  <a:srgbClr val="FF0000"/>
                </a:solidFill>
                <a:latin typeface="Arial" pitchFamily="34" charset="0"/>
                <a:ea typeface="Calibri"/>
                <a:cs typeface="Arial" pitchFamily="34" charset="0"/>
              </a:rPr>
              <a:t>Fig. 17.19</a:t>
            </a:r>
            <a:r>
              <a:rPr lang="en-GB" sz="2800" b="1" dirty="0">
                <a:solidFill>
                  <a:srgbClr val="000000"/>
                </a:solidFill>
                <a:latin typeface="Arial" pitchFamily="34" charset="0"/>
                <a:ea typeface="Calibri"/>
                <a:cs typeface="Arial" pitchFamily="34" charset="0"/>
              </a:rPr>
              <a:t>. In the figure, the motion of Plate 1, with respect to Plate 2, is a rotation around the axis AR (the axis of plate rotation), one pole of which is the point P (the pole of rotation). </a:t>
            </a:r>
          </a:p>
          <a:p>
            <a:pPr marL="93980" marR="249555" lvl="0" algn="just"/>
            <a:endParaRPr lang="en-GB" sz="2800" b="1" dirty="0">
              <a:solidFill>
                <a:srgbClr val="000000"/>
              </a:solidFill>
              <a:latin typeface="Arial" pitchFamily="34" charset="0"/>
              <a:ea typeface="Calibri"/>
              <a:cs typeface="Arial" pitchFamily="34" charset="0"/>
            </a:endParaRPr>
          </a:p>
          <a:p>
            <a:pPr marL="93980" marR="249555" lvl="0" algn="just"/>
            <a:r>
              <a:rPr lang="en-GB" sz="2800" b="1" dirty="0">
                <a:solidFill>
                  <a:srgbClr val="000000"/>
                </a:solidFill>
                <a:latin typeface="Arial" pitchFamily="34" charset="0"/>
                <a:ea typeface="Calibri"/>
                <a:cs typeface="Arial" pitchFamily="34" charset="0"/>
              </a:rPr>
              <a:t>Note that the pole of the plate rotation is completely independent of Earth's spin axis and has no relation to the magnetic poles. </a:t>
            </a:r>
          </a:p>
        </p:txBody>
      </p:sp>
    </p:spTree>
    <p:extLst>
      <p:ext uri="{BB962C8B-B14F-4D97-AF65-F5344CB8AC3E}">
        <p14:creationId xmlns:p14="http://schemas.microsoft.com/office/powerpoint/2010/main" val="4281111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ishal Nath Upreti\Pictures\My Scans\scan0066 - Copy.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6086" t="-288" r="-474" b="71984"/>
          <a:stretch/>
        </p:blipFill>
        <p:spPr bwMode="auto">
          <a:xfrm>
            <a:off x="354054" y="1700808"/>
            <a:ext cx="8534911" cy="29064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Bishal Nath Upreti\Pictures\My Scans\scan0066 - Copy.jpg"/>
          <p:cNvPicPr>
            <a:picLocks noChangeAspect="1" noChangeArrowheads="1"/>
          </p:cNvPicPr>
          <p:nvPr/>
        </p:nvPicPr>
        <p:blipFill rotWithShape="1">
          <a:blip r:embed="rId4"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t="89161"/>
          <a:stretch/>
        </p:blipFill>
        <p:spPr bwMode="auto">
          <a:xfrm>
            <a:off x="0" y="5013176"/>
            <a:ext cx="8611094" cy="1224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421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ishal Nath Upreti\Pictures\My Scans\scan0066 - Copy.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t="31932" b="9478"/>
          <a:stretch/>
        </p:blipFill>
        <p:spPr bwMode="auto">
          <a:xfrm>
            <a:off x="1332958" y="218154"/>
            <a:ext cx="6400800" cy="49184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Bishal Nath Upreti\Pictures\My Scans\scan0066 - Copy.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2419" t="89161" r="-2765"/>
          <a:stretch/>
        </p:blipFill>
        <p:spPr bwMode="auto">
          <a:xfrm>
            <a:off x="179612" y="5170884"/>
            <a:ext cx="8964387" cy="1269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553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0769" y="653547"/>
            <a:ext cx="7920880" cy="5139869"/>
          </a:xfrm>
          <a:prstGeom prst="rect">
            <a:avLst/>
          </a:prstGeom>
        </p:spPr>
        <p:txBody>
          <a:bodyPr wrap="square">
            <a:spAutoFit/>
          </a:bodyPr>
          <a:lstStyle/>
          <a:p>
            <a:pPr marR="249555" algn="just">
              <a:spcAft>
                <a:spcPts val="0"/>
              </a:spcAft>
            </a:pPr>
            <a:r>
              <a:rPr lang="en-GB" sz="2800" b="1" dirty="0">
                <a:solidFill>
                  <a:srgbClr val="000000"/>
                </a:solidFill>
                <a:latin typeface="Arial" pitchFamily="34" charset="0"/>
                <a:ea typeface="Calibri"/>
                <a:cs typeface="Arial" pitchFamily="34" charset="0"/>
              </a:rPr>
              <a:t>The switching back and forth between these two states has been at irregular intervals, some as short as </a:t>
            </a:r>
            <a:r>
              <a:rPr lang="en-GB" sz="2800" b="1" dirty="0">
                <a:solidFill>
                  <a:srgbClr val="FF0000"/>
                </a:solidFill>
                <a:latin typeface="Arial" pitchFamily="34" charset="0"/>
                <a:ea typeface="Calibri"/>
                <a:cs typeface="Arial" pitchFamily="34" charset="0"/>
              </a:rPr>
              <a:t>20,000 years</a:t>
            </a:r>
            <a:r>
              <a:rPr lang="en-GB" sz="2800" b="1" dirty="0">
                <a:solidFill>
                  <a:srgbClr val="000000"/>
                </a:solidFill>
                <a:latin typeface="Arial" pitchFamily="34" charset="0"/>
                <a:ea typeface="Calibri"/>
                <a:cs typeface="Arial" pitchFamily="34" charset="0"/>
              </a:rPr>
              <a:t>, others longer than </a:t>
            </a:r>
            <a:r>
              <a:rPr lang="en-GB" sz="2800" b="1" dirty="0">
                <a:solidFill>
                  <a:srgbClr val="FF0000"/>
                </a:solidFill>
                <a:latin typeface="Arial" pitchFamily="34" charset="0"/>
                <a:ea typeface="Calibri"/>
                <a:cs typeface="Arial" pitchFamily="34" charset="0"/>
              </a:rPr>
              <a:t>10 million years</a:t>
            </a:r>
            <a:r>
              <a:rPr lang="en-GB" sz="2800" b="1" dirty="0">
                <a:solidFill>
                  <a:srgbClr val="000000"/>
                </a:solidFill>
                <a:latin typeface="Arial" pitchFamily="34" charset="0"/>
                <a:ea typeface="Calibri"/>
                <a:cs typeface="Arial" pitchFamily="34" charset="0"/>
              </a:rPr>
              <a:t>. </a:t>
            </a:r>
          </a:p>
          <a:p>
            <a:pPr marR="249555" algn="just">
              <a:spcAft>
                <a:spcPts val="0"/>
              </a:spcAft>
            </a:pPr>
            <a:endParaRPr lang="en-GB" sz="2000" b="1" dirty="0">
              <a:solidFill>
                <a:srgbClr val="000000"/>
              </a:solidFill>
              <a:latin typeface="Arial" pitchFamily="34" charset="0"/>
              <a:ea typeface="Calibri"/>
              <a:cs typeface="Arial" pitchFamily="34" charset="0"/>
            </a:endParaRPr>
          </a:p>
          <a:p>
            <a:pPr marR="249555" algn="just">
              <a:spcAft>
                <a:spcPts val="0"/>
              </a:spcAft>
            </a:pPr>
            <a:r>
              <a:rPr lang="en-GB" sz="2800" b="1" dirty="0">
                <a:solidFill>
                  <a:srgbClr val="000000"/>
                </a:solidFill>
                <a:latin typeface="Arial" pitchFamily="34" charset="0"/>
                <a:ea typeface="Calibri"/>
                <a:cs typeface="Arial" pitchFamily="34" charset="0"/>
              </a:rPr>
              <a:t>The pattern of this "irregularly ticking clock" is known and calibrated by radiometric dates. Thus, the pattern of magnetic reversals in the rocks on the sea floor can be used to establish magnetic time lines (</a:t>
            </a:r>
            <a:r>
              <a:rPr lang="en-GB" sz="2800" b="1" dirty="0" err="1">
                <a:solidFill>
                  <a:srgbClr val="000000"/>
                </a:solidFill>
                <a:latin typeface="Arial" pitchFamily="34" charset="0"/>
                <a:ea typeface="Calibri"/>
                <a:cs typeface="Arial" pitchFamily="34" charset="0"/>
              </a:rPr>
              <a:t>isochrons</a:t>
            </a:r>
            <a:r>
              <a:rPr lang="en-GB" sz="2800" b="1" dirty="0">
                <a:solidFill>
                  <a:srgbClr val="000000"/>
                </a:solidFill>
                <a:latin typeface="Arial" pitchFamily="34" charset="0"/>
                <a:ea typeface="Calibri"/>
                <a:cs typeface="Arial" pitchFamily="34" charset="0"/>
              </a:rPr>
              <a:t>), in finding the age of the rocks on the seafloor. </a:t>
            </a:r>
          </a:p>
        </p:txBody>
      </p:sp>
    </p:spTree>
    <p:extLst>
      <p:ext uri="{BB962C8B-B14F-4D97-AF65-F5344CB8AC3E}">
        <p14:creationId xmlns:p14="http://schemas.microsoft.com/office/powerpoint/2010/main" val="3045923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764704"/>
            <a:ext cx="7776864" cy="5262979"/>
          </a:xfrm>
          <a:prstGeom prst="rect">
            <a:avLst/>
          </a:prstGeom>
        </p:spPr>
        <p:txBody>
          <a:bodyPr wrap="square">
            <a:spAutoFit/>
          </a:bodyPr>
          <a:lstStyle/>
          <a:p>
            <a:pPr marR="249555" algn="just"/>
            <a:r>
              <a:rPr lang="en-GB" sz="2800" b="1" dirty="0">
                <a:solidFill>
                  <a:srgbClr val="000000"/>
                </a:solidFill>
                <a:latin typeface="Arial" pitchFamily="34" charset="0"/>
                <a:ea typeface="Calibri"/>
                <a:cs typeface="Arial" pitchFamily="34" charset="0"/>
              </a:rPr>
              <a:t>The pattern of magnetic reversals has been worked out for most of the seafloor and shows an incredible record of plate motion. As seen in Fig. </a:t>
            </a:r>
            <a:r>
              <a:rPr lang="en-GB" sz="2800" b="1" dirty="0">
                <a:solidFill>
                  <a:srgbClr val="FF0000"/>
                </a:solidFill>
                <a:latin typeface="Arial" pitchFamily="34" charset="0"/>
                <a:ea typeface="Calibri"/>
                <a:cs typeface="Arial" pitchFamily="34" charset="0"/>
              </a:rPr>
              <a:t>17.11, </a:t>
            </a:r>
            <a:r>
              <a:rPr lang="en-GB" sz="2800" b="1" dirty="0">
                <a:solidFill>
                  <a:srgbClr val="000000"/>
                </a:solidFill>
                <a:latin typeface="Arial" pitchFamily="34" charset="0"/>
                <a:ea typeface="Calibri"/>
                <a:cs typeface="Arial" pitchFamily="34" charset="0"/>
              </a:rPr>
              <a:t>magnetic time lines are symmetrical about the ridge that formed them. </a:t>
            </a:r>
          </a:p>
          <a:p>
            <a:pPr marR="249555" algn="just"/>
            <a:endParaRPr lang="en-GB" sz="2800" b="1" dirty="0">
              <a:latin typeface="Arial" pitchFamily="34" charset="0"/>
              <a:ea typeface="Calibri"/>
              <a:cs typeface="Arial" pitchFamily="34" charset="0"/>
            </a:endParaRPr>
          </a:p>
          <a:p>
            <a:pPr marR="249555" algn="just"/>
            <a:r>
              <a:rPr lang="en-GB" sz="2800" b="1" dirty="0">
                <a:latin typeface="Arial" pitchFamily="34" charset="0"/>
                <a:ea typeface="Calibri"/>
                <a:cs typeface="Arial" pitchFamily="34" charset="0"/>
              </a:rPr>
              <a:t>The distance from the ridge axis to any </a:t>
            </a:r>
            <a:r>
              <a:rPr lang="en-GB" sz="2800" b="1" dirty="0" err="1">
                <a:latin typeface="Arial" pitchFamily="34" charset="0"/>
                <a:ea typeface="Calibri"/>
                <a:cs typeface="Arial" pitchFamily="34" charset="0"/>
              </a:rPr>
              <a:t>isochron</a:t>
            </a:r>
            <a:r>
              <a:rPr lang="en-GB" sz="2800" b="1" dirty="0">
                <a:latin typeface="Arial" pitchFamily="34" charset="0"/>
                <a:ea typeface="Calibri"/>
                <a:cs typeface="Arial" pitchFamily="34" charset="0"/>
              </a:rPr>
              <a:t> shows the amount of seafloor created during that interval </a:t>
            </a:r>
            <a:r>
              <a:rPr lang="en-GB" sz="2800" b="1" dirty="0">
                <a:solidFill>
                  <a:srgbClr val="000000"/>
                </a:solidFill>
                <a:latin typeface="Arial" pitchFamily="34" charset="0"/>
                <a:ea typeface="Calibri"/>
                <a:cs typeface="Arial" pitchFamily="34" charset="0"/>
              </a:rPr>
              <a:t>of time. Thus, the wider the band, the faster the rate of plate movement. </a:t>
            </a:r>
          </a:p>
        </p:txBody>
      </p:sp>
    </p:spTree>
    <p:extLst>
      <p:ext uri="{BB962C8B-B14F-4D97-AF65-F5344CB8AC3E}">
        <p14:creationId xmlns:p14="http://schemas.microsoft.com/office/powerpoint/2010/main" val="1206923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shal Nath Upreti\Pictures\My Scans\scan0067.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39552" y="188640"/>
            <a:ext cx="8208912" cy="649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916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5596" y="1268760"/>
            <a:ext cx="7488832" cy="2677656"/>
          </a:xfrm>
          <a:prstGeom prst="rect">
            <a:avLst/>
          </a:prstGeom>
        </p:spPr>
        <p:txBody>
          <a:bodyPr wrap="square">
            <a:spAutoFit/>
          </a:bodyPr>
          <a:lstStyle/>
          <a:p>
            <a:pPr marR="249555" lvl="0" algn="just"/>
            <a:r>
              <a:rPr lang="en-GB" sz="2800" b="1" dirty="0">
                <a:solidFill>
                  <a:srgbClr val="000000"/>
                </a:solidFill>
                <a:latin typeface="Arial" pitchFamily="34" charset="0"/>
                <a:ea typeface="Calibri"/>
                <a:cs typeface="Arial" pitchFamily="34" charset="0"/>
              </a:rPr>
              <a:t>It is apparent from </a:t>
            </a:r>
            <a:r>
              <a:rPr lang="en-GB" sz="2800" b="1" dirty="0">
                <a:solidFill>
                  <a:srgbClr val="FF0000"/>
                </a:solidFill>
                <a:latin typeface="Arial" pitchFamily="34" charset="0"/>
                <a:ea typeface="Calibri"/>
                <a:cs typeface="Arial" pitchFamily="34" charset="0"/>
              </a:rPr>
              <a:t>Fig. 17.20 </a:t>
            </a:r>
            <a:r>
              <a:rPr lang="en-GB" sz="2800" b="1" dirty="0">
                <a:solidFill>
                  <a:srgbClr val="000000"/>
                </a:solidFill>
                <a:latin typeface="Arial" pitchFamily="34" charset="0"/>
                <a:ea typeface="Calibri"/>
                <a:cs typeface="Arial" pitchFamily="34" charset="0"/>
              </a:rPr>
              <a:t>that the plates are moving at significantly different rates. The Pacific, Nazca, </a:t>
            </a:r>
            <a:r>
              <a:rPr lang="en-GB" sz="2800" b="1" dirty="0" err="1">
                <a:solidFill>
                  <a:srgbClr val="000000"/>
                </a:solidFill>
                <a:latin typeface="Arial" pitchFamily="34" charset="0"/>
                <a:ea typeface="Calibri"/>
                <a:cs typeface="Arial" pitchFamily="34" charset="0"/>
              </a:rPr>
              <a:t>Cocos</a:t>
            </a:r>
            <a:r>
              <a:rPr lang="en-GB" sz="2800" b="1" dirty="0">
                <a:solidFill>
                  <a:srgbClr val="000000"/>
                </a:solidFill>
                <a:latin typeface="Arial" pitchFamily="34" charset="0"/>
                <a:ea typeface="Calibri"/>
                <a:cs typeface="Arial" pitchFamily="34" charset="0"/>
              </a:rPr>
              <a:t>, and Indian plates are moving at a higher rate than the North American, African, Eurasian, and Antarctic plates. </a:t>
            </a:r>
          </a:p>
        </p:txBody>
      </p:sp>
    </p:spTree>
    <p:extLst>
      <p:ext uri="{BB962C8B-B14F-4D97-AF65-F5344CB8AC3E}">
        <p14:creationId xmlns:p14="http://schemas.microsoft.com/office/powerpoint/2010/main" val="37494420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ishal Nath Upreti\Pictures\My Scans\scan0056.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23528" y="476672"/>
            <a:ext cx="8640960" cy="5605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838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1484784"/>
            <a:ext cx="7416824" cy="2677656"/>
          </a:xfrm>
          <a:prstGeom prst="rect">
            <a:avLst/>
          </a:prstGeom>
        </p:spPr>
        <p:txBody>
          <a:bodyPr wrap="square">
            <a:spAutoFit/>
          </a:bodyPr>
          <a:lstStyle/>
          <a:p>
            <a:pPr marR="249555" algn="just">
              <a:spcAft>
                <a:spcPts val="0"/>
              </a:spcAft>
            </a:pPr>
            <a:r>
              <a:rPr lang="en-GB" sz="2800" b="1" dirty="0">
                <a:solidFill>
                  <a:srgbClr val="000000"/>
                </a:solidFill>
                <a:latin typeface="Arial" pitchFamily="34" charset="0"/>
                <a:ea typeface="Calibri"/>
                <a:cs typeface="Arial" pitchFamily="34" charset="0"/>
              </a:rPr>
              <a:t>The fastest-moving plates are those in which a large part of the plate is being subducted, and the slower-moving plates are those that lack subducting boundaries or that have large </a:t>
            </a:r>
            <a:r>
              <a:rPr lang="en-GB" sz="2800" b="1" dirty="0">
                <a:latin typeface="Arial" pitchFamily="34" charset="0"/>
                <a:ea typeface="Calibri"/>
                <a:cs typeface="Arial" pitchFamily="34" charset="0"/>
              </a:rPr>
              <a:t>continental blocks embedded in them</a:t>
            </a:r>
            <a:r>
              <a:rPr lang="en-GB" sz="2800" b="1" dirty="0">
                <a:solidFill>
                  <a:srgbClr val="000000"/>
                </a:solidFill>
                <a:latin typeface="Arial" pitchFamily="34" charset="0"/>
                <a:ea typeface="Calibri"/>
                <a:cs typeface="Arial" pitchFamily="34" charset="0"/>
              </a:rPr>
              <a:t>. </a:t>
            </a:r>
          </a:p>
        </p:txBody>
      </p:sp>
    </p:spTree>
    <p:extLst>
      <p:ext uri="{BB962C8B-B14F-4D97-AF65-F5344CB8AC3E}">
        <p14:creationId xmlns:p14="http://schemas.microsoft.com/office/powerpoint/2010/main" val="22667017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7482" y="692696"/>
            <a:ext cx="7704856" cy="5693866"/>
          </a:xfrm>
          <a:prstGeom prst="rect">
            <a:avLst/>
          </a:prstGeom>
        </p:spPr>
        <p:txBody>
          <a:bodyPr wrap="square">
            <a:spAutoFit/>
          </a:bodyPr>
          <a:lstStyle/>
          <a:p>
            <a:pPr algn="just"/>
            <a:r>
              <a:rPr lang="en-GB" sz="2800" b="1" dirty="0">
                <a:solidFill>
                  <a:srgbClr val="FF0000"/>
                </a:solidFill>
                <a:latin typeface="Arial" pitchFamily="34" charset="0"/>
                <a:cs typeface="Arial" pitchFamily="34" charset="0"/>
              </a:rPr>
              <a:t>Determining Absolute Motions of Plates </a:t>
            </a:r>
          </a:p>
          <a:p>
            <a:pPr algn="just"/>
            <a:endParaRPr lang="en-GB" sz="2800" b="1" dirty="0">
              <a:solidFill>
                <a:srgbClr val="FF0000"/>
              </a:solidFill>
              <a:latin typeface="Arial" pitchFamily="34" charset="0"/>
              <a:cs typeface="Arial" pitchFamily="34" charset="0"/>
            </a:endParaRPr>
          </a:p>
          <a:p>
            <a:pPr algn="just"/>
            <a:r>
              <a:rPr lang="en-GB" sz="2800" b="1" dirty="0">
                <a:latin typeface="Arial" pitchFamily="34" charset="0"/>
                <a:cs typeface="Arial" pitchFamily="34" charset="0"/>
              </a:rPr>
              <a:t>Absolute motions of plates were very difficult to determine. But Jason Morgan proposed that fixed hot </a:t>
            </a:r>
            <a:r>
              <a:rPr lang="en-GB" sz="2800" b="1" dirty="0">
                <a:solidFill>
                  <a:prstClr val="black"/>
                </a:solidFill>
                <a:latin typeface="Arial" pitchFamily="34" charset="0"/>
                <a:cs typeface="Arial" pitchFamily="34" charset="0"/>
              </a:rPr>
              <a:t>spots in the mantle may constitute absolute points of reference for describing plate motions (Morgan, 197I, 1972). </a:t>
            </a:r>
          </a:p>
          <a:p>
            <a:pPr algn="just"/>
            <a:endParaRPr lang="en-GB" sz="2800" b="1" dirty="0">
              <a:solidFill>
                <a:prstClr val="black"/>
              </a:solidFill>
              <a:latin typeface="Arial" pitchFamily="34" charset="0"/>
              <a:cs typeface="Arial" pitchFamily="34" charset="0"/>
            </a:endParaRPr>
          </a:p>
          <a:p>
            <a:pPr algn="just"/>
            <a:r>
              <a:rPr lang="en-GB" sz="2800" b="1" dirty="0">
                <a:solidFill>
                  <a:prstClr val="black"/>
                </a:solidFill>
                <a:latin typeface="Arial" pitchFamily="34" charset="0"/>
                <a:cs typeface="Arial" pitchFamily="34" charset="0"/>
              </a:rPr>
              <a:t>A hot spot is regarded as a thermal plume </a:t>
            </a:r>
            <a:r>
              <a:rPr lang="en-GB" sz="2800" b="1" dirty="0">
                <a:solidFill>
                  <a:srgbClr val="FF0000"/>
                </a:solidFill>
                <a:latin typeface="Arial" pitchFamily="34" charset="0"/>
                <a:cs typeface="Arial" pitchFamily="34" charset="0"/>
              </a:rPr>
              <a:t>(Fig. 18.22), </a:t>
            </a:r>
            <a:r>
              <a:rPr lang="en-GB" sz="2800" b="1" dirty="0">
                <a:solidFill>
                  <a:prstClr val="black"/>
                </a:solidFill>
                <a:latin typeface="Arial" pitchFamily="34" charset="0"/>
                <a:cs typeface="Arial" pitchFamily="34" charset="0"/>
              </a:rPr>
              <a:t>probably of deep mantle origin, that sears (burns) the overriding lithosphere. </a:t>
            </a:r>
          </a:p>
        </p:txBody>
      </p:sp>
    </p:spTree>
    <p:extLst>
      <p:ext uri="{BB962C8B-B14F-4D97-AF65-F5344CB8AC3E}">
        <p14:creationId xmlns:p14="http://schemas.microsoft.com/office/powerpoint/2010/main" val="3925383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ishal Nath Upreti\Pictures\My Scans\scan0054.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44085" y="1268760"/>
            <a:ext cx="8748395"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695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shal Nath Upreti\Pictures\My Scans\scan005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18086" t="86156" r="5157" b="2582"/>
          <a:stretch/>
        </p:blipFill>
        <p:spPr bwMode="auto">
          <a:xfrm>
            <a:off x="827584" y="4887248"/>
            <a:ext cx="3600400" cy="16244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Bishal Nath Upreti\Pictures\My Scans\scan005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9047" t="39006" r="2742" b="14074"/>
          <a:stretch/>
        </p:blipFill>
        <p:spPr bwMode="auto">
          <a:xfrm>
            <a:off x="4860032" y="246643"/>
            <a:ext cx="3744416" cy="6124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Bishal Nath Upreti\Pictures\My Scans\scan005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b="59376"/>
          <a:stretch/>
        </p:blipFill>
        <p:spPr bwMode="auto">
          <a:xfrm>
            <a:off x="705344" y="243196"/>
            <a:ext cx="3588004" cy="448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354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124744"/>
            <a:ext cx="7992888" cy="3970318"/>
          </a:xfrm>
          <a:prstGeom prst="rect">
            <a:avLst/>
          </a:prstGeom>
        </p:spPr>
        <p:txBody>
          <a:bodyPr wrap="square">
            <a:spAutoFit/>
          </a:bodyPr>
          <a:lstStyle/>
          <a:p>
            <a:pPr lvl="0" algn="just"/>
            <a:r>
              <a:rPr lang="en-GB" sz="2800" b="1" dirty="0">
                <a:solidFill>
                  <a:prstClr val="black"/>
                </a:solidFill>
                <a:latin typeface="Arial" pitchFamily="34" charset="0"/>
                <a:cs typeface="Arial" pitchFamily="34" charset="0"/>
              </a:rPr>
              <a:t>An image that comes to mind in visualizing hot spots is one of slowly passing an old phonograph record over a blowtorch, thus steadily melting and blistering the record along the line of movement </a:t>
            </a:r>
            <a:r>
              <a:rPr lang="en-GB" sz="2800" b="1" dirty="0">
                <a:solidFill>
                  <a:srgbClr val="FF0000"/>
                </a:solidFill>
                <a:latin typeface="Arial" pitchFamily="34" charset="0"/>
                <a:cs typeface="Arial" pitchFamily="34" charset="0"/>
              </a:rPr>
              <a:t>(Fig. 10.47</a:t>
            </a:r>
            <a:r>
              <a:rPr lang="en-GB" sz="2800" b="1" dirty="0">
                <a:solidFill>
                  <a:prstClr val="black"/>
                </a:solidFill>
                <a:latin typeface="Arial" pitchFamily="34" charset="0"/>
                <a:cs typeface="Arial" pitchFamily="34" charset="0"/>
              </a:rPr>
              <a:t>). </a:t>
            </a:r>
          </a:p>
          <a:p>
            <a:pPr lvl="0" algn="just"/>
            <a:endParaRPr lang="en-US" sz="2800" b="1" dirty="0">
              <a:solidFill>
                <a:prstClr val="black"/>
              </a:solidFill>
              <a:latin typeface="Arial" pitchFamily="34" charset="0"/>
              <a:cs typeface="Arial" pitchFamily="34" charset="0"/>
            </a:endParaRPr>
          </a:p>
          <a:p>
            <a:pPr lvl="0" algn="just"/>
            <a:r>
              <a:rPr lang="en-GB" sz="2800" b="1" dirty="0">
                <a:solidFill>
                  <a:prstClr val="black"/>
                </a:solidFill>
                <a:latin typeface="Arial" pitchFamily="34" charset="0"/>
                <a:cs typeface="Arial" pitchFamily="34" charset="0"/>
              </a:rPr>
              <a:t>The path of movement of plates over hot spots </a:t>
            </a:r>
            <a:r>
              <a:rPr lang="en-GB" sz="2800" b="1" dirty="0">
                <a:latin typeface="Arial" pitchFamily="34" charset="0"/>
                <a:cs typeface="Arial" pitchFamily="34" charset="0"/>
              </a:rPr>
              <a:t>is recorded in the form of a linear scar of volcanoes in the lithosphere </a:t>
            </a:r>
            <a:r>
              <a:rPr lang="en-GB" sz="2800" b="1" dirty="0">
                <a:solidFill>
                  <a:srgbClr val="FF0000"/>
                </a:solidFill>
                <a:latin typeface="Arial" pitchFamily="34" charset="0"/>
                <a:cs typeface="Arial" pitchFamily="34" charset="0"/>
              </a:rPr>
              <a:t>(Fig. 10.48).</a:t>
            </a:r>
          </a:p>
        </p:txBody>
      </p:sp>
    </p:spTree>
    <p:extLst>
      <p:ext uri="{BB962C8B-B14F-4D97-AF65-F5344CB8AC3E}">
        <p14:creationId xmlns:p14="http://schemas.microsoft.com/office/powerpoint/2010/main" val="24140800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Bishal Nath Upreti\Pictures\My Scans\scan0007 - Copy.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64063" b="73550"/>
          <a:stretch/>
        </p:blipFill>
        <p:spPr bwMode="auto">
          <a:xfrm>
            <a:off x="1041174" y="4441981"/>
            <a:ext cx="7190882" cy="20162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sers\Bishal Nath Upreti\Pictures\My Scans\scan0007 - Copy.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7820" t="9905" r="6078" b="9530"/>
          <a:stretch/>
        </p:blipFill>
        <p:spPr bwMode="auto">
          <a:xfrm>
            <a:off x="755576" y="260648"/>
            <a:ext cx="7992888" cy="4372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9050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Bishal Nath Upreti\Pictures\My Scans\scan0007 - Copy (2).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9997" t="14009" b="38175"/>
          <a:stretch/>
        </p:blipFill>
        <p:spPr bwMode="auto">
          <a:xfrm>
            <a:off x="323528" y="332656"/>
            <a:ext cx="4824536" cy="56266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C:\Users\Bishal Nath Upreti\Pictures\My Scans\scan0007 - Copy (2).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8378" t="60719" b="1"/>
          <a:stretch/>
        </p:blipFill>
        <p:spPr bwMode="auto">
          <a:xfrm>
            <a:off x="5139545" y="1556792"/>
            <a:ext cx="3960440" cy="3727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6631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1268760"/>
            <a:ext cx="7704856" cy="3970318"/>
          </a:xfrm>
          <a:prstGeom prst="rect">
            <a:avLst/>
          </a:prstGeom>
        </p:spPr>
        <p:txBody>
          <a:bodyPr wrap="square">
            <a:spAutoFit/>
          </a:bodyPr>
          <a:lstStyle/>
          <a:p>
            <a:pPr algn="just"/>
            <a:r>
              <a:rPr lang="en-GB" sz="2800" b="1" dirty="0">
                <a:solidFill>
                  <a:prstClr val="black"/>
                </a:solidFill>
                <a:latin typeface="Arial" pitchFamily="34" charset="0"/>
                <a:cs typeface="Arial" pitchFamily="34" charset="0"/>
              </a:rPr>
              <a:t>The ages and mapped locations of the volcanic rocks yield the time-and-place data necessary to unravel absolute motions. </a:t>
            </a:r>
          </a:p>
          <a:p>
            <a:pPr algn="just"/>
            <a:endParaRPr lang="en-GB" sz="2800" b="1" dirty="0">
              <a:solidFill>
                <a:prstClr val="black"/>
              </a:solidFill>
              <a:latin typeface="Arial" pitchFamily="34" charset="0"/>
              <a:cs typeface="Arial" pitchFamily="34" charset="0"/>
            </a:endParaRPr>
          </a:p>
          <a:p>
            <a:pPr algn="just"/>
            <a:r>
              <a:rPr lang="en-GB" sz="2800" b="1" dirty="0">
                <a:solidFill>
                  <a:prstClr val="black"/>
                </a:solidFill>
                <a:latin typeface="Arial" pitchFamily="34" charset="0"/>
                <a:cs typeface="Arial" pitchFamily="34" charset="0"/>
              </a:rPr>
              <a:t>Continental flood basalts and large oceanic </a:t>
            </a:r>
            <a:r>
              <a:rPr lang="en-GB" sz="2800" b="1" dirty="0">
                <a:latin typeface="Arial" pitchFamily="34" charset="0"/>
                <a:cs typeface="Arial" pitchFamily="34" charset="0"/>
              </a:rPr>
              <a:t>plateaus represent </a:t>
            </a:r>
            <a:r>
              <a:rPr lang="en-GB" sz="2800" b="1" dirty="0">
                <a:solidFill>
                  <a:prstClr val="black"/>
                </a:solidFill>
                <a:latin typeface="Arial" pitchFamily="34" charset="0"/>
                <a:cs typeface="Arial" pitchFamily="34" charset="0"/>
              </a:rPr>
              <a:t>the initial massive outpourings of basaltic lava produced when an ascending mantle plume burns a hot spot into the overlying plate. </a:t>
            </a:r>
            <a:r>
              <a:rPr lang="en-GB" sz="2800" b="1" dirty="0">
                <a:solidFill>
                  <a:srgbClr val="FF0000"/>
                </a:solidFill>
                <a:latin typeface="Arial" pitchFamily="34" charset="0"/>
                <a:cs typeface="Arial" pitchFamily="34" charset="0"/>
              </a:rPr>
              <a:t>(Fig. 10.49). </a:t>
            </a:r>
          </a:p>
        </p:txBody>
      </p:sp>
    </p:spTree>
    <p:extLst>
      <p:ext uri="{BB962C8B-B14F-4D97-AF65-F5344CB8AC3E}">
        <p14:creationId xmlns:p14="http://schemas.microsoft.com/office/powerpoint/2010/main" val="29831080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ishal Nath Upreti\Pictures\My Scans\scan00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2143"/>
          <a:stretch/>
        </p:blipFill>
        <p:spPr bwMode="auto">
          <a:xfrm>
            <a:off x="506186" y="1124744"/>
            <a:ext cx="8339546"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4896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C:\Users\Bishal Nath Upreti\Pictures\My Scans\scan0133.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95536" y="620688"/>
            <a:ext cx="8531582"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7115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620688"/>
            <a:ext cx="7909318" cy="5693866"/>
          </a:xfrm>
          <a:prstGeom prst="rect">
            <a:avLst/>
          </a:prstGeom>
        </p:spPr>
        <p:txBody>
          <a:bodyPr wrap="square">
            <a:spAutoFit/>
          </a:bodyPr>
          <a:lstStyle/>
          <a:p>
            <a:pPr algn="just"/>
            <a:r>
              <a:rPr lang="en-GB" sz="2800" b="1" dirty="0">
                <a:solidFill>
                  <a:prstClr val="black"/>
                </a:solidFill>
                <a:latin typeface="Arial" pitchFamily="34" charset="0"/>
                <a:cs typeface="Arial" pitchFamily="34" charset="0"/>
              </a:rPr>
              <a:t>A fascinating geological record of the passing of a plate over a hot spot is the Hawaiian Islands-Emperor Seamounts chain in the Pacific Ocean </a:t>
            </a:r>
            <a:r>
              <a:rPr lang="en-GB" sz="2800" b="1" dirty="0">
                <a:solidFill>
                  <a:srgbClr val="FF0000"/>
                </a:solidFill>
                <a:latin typeface="Arial" pitchFamily="34" charset="0"/>
                <a:cs typeface="Arial" pitchFamily="34" charset="0"/>
              </a:rPr>
              <a:t>(Fig. 10.50). </a:t>
            </a:r>
          </a:p>
          <a:p>
            <a:pPr algn="just"/>
            <a:endParaRPr lang="en-GB" sz="2800" b="1" dirty="0">
              <a:solidFill>
                <a:prstClr val="black"/>
              </a:solidFill>
              <a:latin typeface="Arial" pitchFamily="34" charset="0"/>
              <a:cs typeface="Arial" pitchFamily="34" charset="0"/>
            </a:endParaRPr>
          </a:p>
          <a:p>
            <a:pPr algn="just"/>
            <a:r>
              <a:rPr lang="en-GB" sz="2800" b="1" dirty="0">
                <a:solidFill>
                  <a:prstClr val="black"/>
                </a:solidFill>
                <a:latin typeface="Arial" pitchFamily="34" charset="0"/>
                <a:cs typeface="Arial" pitchFamily="34" charset="0"/>
              </a:rPr>
              <a:t>Oriented west-northwest, the Hawaiian Islands systematically increase in age from east to west. The island of Hawaii, at the eastern end of the chain, lies directly above the hot spot and thus still contains active volcanoes. In contrast, the Midway Islands, at the western end of the chain, are composed of 40 Ma volcanic rocks.</a:t>
            </a:r>
          </a:p>
        </p:txBody>
      </p:sp>
    </p:spTree>
    <p:extLst>
      <p:ext uri="{BB962C8B-B14F-4D97-AF65-F5344CB8AC3E}">
        <p14:creationId xmlns:p14="http://schemas.microsoft.com/office/powerpoint/2010/main" val="36530418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ishal Nath Upreti\Pictures\My Scans\scan0008 - Copy.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547664" y="330764"/>
            <a:ext cx="6408712" cy="628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0040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Bishal Nath Upreti\Pictures\My Scans\Tectonics Tarbuck figures\scan0022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2168" t="87800" r="30373" b="2527"/>
          <a:stretch/>
        </p:blipFill>
        <p:spPr bwMode="auto">
          <a:xfrm>
            <a:off x="1110342" y="5780316"/>
            <a:ext cx="7116113" cy="9558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Bishal Nath Upreti\Pictures\My Scans\Tectonics Tarbuck figures\scan00221.jpg"/>
          <p:cNvPicPr>
            <a:picLocks noChangeAspect="1" noChangeArrowheads="1"/>
          </p:cNvPicPr>
          <p:nvPr/>
        </p:nvPicPr>
        <p:blipFill rotWithShape="1">
          <a:blip r:embed="rId4" cstate="print">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2496" t="4722" r="20082" b="10757"/>
          <a:stretch/>
        </p:blipFill>
        <p:spPr bwMode="auto">
          <a:xfrm>
            <a:off x="1763687" y="12323"/>
            <a:ext cx="5580721" cy="5706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3867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5" y="1268760"/>
            <a:ext cx="8208911" cy="4401205"/>
          </a:xfrm>
          <a:prstGeom prst="rect">
            <a:avLst/>
          </a:prstGeom>
        </p:spPr>
        <p:txBody>
          <a:bodyPr wrap="square">
            <a:spAutoFit/>
          </a:bodyPr>
          <a:lstStyle/>
          <a:p>
            <a:pPr marL="2540" algn="just">
              <a:spcAft>
                <a:spcPts val="0"/>
              </a:spcAft>
            </a:pPr>
            <a:r>
              <a:rPr lang="en-GB" sz="2800" b="1" dirty="0">
                <a:solidFill>
                  <a:prstClr val="black"/>
                </a:solidFill>
                <a:latin typeface="Arial" pitchFamily="34" charset="0"/>
                <a:cs typeface="Arial" pitchFamily="34" charset="0"/>
              </a:rPr>
              <a:t>The Midway Islands formed when that part of the lithosphere was located where Hawaii is located today. </a:t>
            </a:r>
          </a:p>
          <a:p>
            <a:pPr marL="2540" algn="just">
              <a:spcAft>
                <a:spcPts val="0"/>
              </a:spcAft>
            </a:pPr>
            <a:endParaRPr lang="en-GB" sz="2800" b="1" dirty="0">
              <a:solidFill>
                <a:prstClr val="black"/>
              </a:solidFill>
              <a:latin typeface="Arial" pitchFamily="34" charset="0"/>
              <a:cs typeface="Arial" pitchFamily="34" charset="0"/>
            </a:endParaRPr>
          </a:p>
          <a:p>
            <a:pPr marL="2540" algn="just">
              <a:spcAft>
                <a:spcPts val="0"/>
              </a:spcAft>
            </a:pPr>
            <a:r>
              <a:rPr lang="en-GB" sz="2800" b="1" dirty="0">
                <a:solidFill>
                  <a:prstClr val="black"/>
                </a:solidFill>
                <a:latin typeface="Arial" pitchFamily="34" charset="0"/>
                <a:cs typeface="Arial" pitchFamily="34" charset="0"/>
              </a:rPr>
              <a:t>Knowing that the distance between Hawaii and the Midway Islands is 3000 km, the actual relative movement of the Pacific plate with respect </a:t>
            </a:r>
            <a:r>
              <a:rPr lang="en-GB" sz="2800" b="1" dirty="0">
                <a:latin typeface="Arial" pitchFamily="34" charset="0"/>
                <a:cs typeface="Arial" pitchFamily="34" charset="0"/>
              </a:rPr>
              <a:t>to the fixed hot spot in asthenosphere can be determined. The average velocity is 3000 km/40 </a:t>
            </a:r>
            <a:r>
              <a:rPr lang="en-GB" sz="2800" b="1" dirty="0" err="1">
                <a:latin typeface="Arial" pitchFamily="34" charset="0"/>
                <a:cs typeface="Arial" pitchFamily="34" charset="0"/>
              </a:rPr>
              <a:t>m.y</a:t>
            </a:r>
            <a:r>
              <a:rPr lang="en-GB" sz="2800" b="1" dirty="0">
                <a:latin typeface="Arial" pitchFamily="34" charset="0"/>
                <a:cs typeface="Arial" pitchFamily="34" charset="0"/>
              </a:rPr>
              <a:t>. (7.5 cm/</a:t>
            </a:r>
            <a:r>
              <a:rPr lang="en-GB" sz="2800" b="1" dirty="0" err="1">
                <a:latin typeface="Arial" pitchFamily="34" charset="0"/>
                <a:cs typeface="Arial" pitchFamily="34" charset="0"/>
              </a:rPr>
              <a:t>yr</a:t>
            </a:r>
            <a:r>
              <a:rPr lang="en-GB" sz="2800" b="1" dirty="0">
                <a:latin typeface="Arial" pitchFamily="34" charset="0"/>
                <a:cs typeface="Arial" pitchFamily="34" charset="0"/>
              </a:rPr>
              <a:t>). </a:t>
            </a:r>
          </a:p>
        </p:txBody>
      </p:sp>
    </p:spTree>
    <p:extLst>
      <p:ext uri="{BB962C8B-B14F-4D97-AF65-F5344CB8AC3E}">
        <p14:creationId xmlns:p14="http://schemas.microsoft.com/office/powerpoint/2010/main" val="1830714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052736"/>
            <a:ext cx="8064896" cy="4585871"/>
          </a:xfrm>
          <a:prstGeom prst="rect">
            <a:avLst/>
          </a:prstGeom>
        </p:spPr>
        <p:txBody>
          <a:bodyPr wrap="square">
            <a:spAutoFit/>
          </a:bodyPr>
          <a:lstStyle/>
          <a:p>
            <a:pPr marL="93980" marR="249555" algn="just">
              <a:spcAft>
                <a:spcPts val="0"/>
              </a:spcAft>
            </a:pPr>
            <a:r>
              <a:rPr lang="en-GB" sz="2800" b="1" dirty="0">
                <a:solidFill>
                  <a:srgbClr val="000000"/>
                </a:solidFill>
                <a:latin typeface="Arial" pitchFamily="34" charset="0"/>
                <a:ea typeface="Calibri"/>
                <a:cs typeface="Arial" pitchFamily="34" charset="0"/>
              </a:rPr>
              <a:t>Several important facts about plate motion are immediately apparent from </a:t>
            </a:r>
            <a:r>
              <a:rPr lang="en-GB" sz="2800" b="1" dirty="0">
                <a:solidFill>
                  <a:srgbClr val="FF0000"/>
                </a:solidFill>
                <a:latin typeface="Arial" pitchFamily="34" charset="0"/>
                <a:ea typeface="Calibri"/>
                <a:cs typeface="Arial" pitchFamily="34" charset="0"/>
              </a:rPr>
              <a:t>Figure 17.19. </a:t>
            </a:r>
          </a:p>
          <a:p>
            <a:pPr marL="93980" marR="249555" algn="just">
              <a:spcAft>
                <a:spcPts val="0"/>
              </a:spcAft>
            </a:pPr>
            <a:endParaRPr lang="en-GB" sz="2000" b="1" dirty="0">
              <a:solidFill>
                <a:srgbClr val="000000"/>
              </a:solidFill>
              <a:latin typeface="Arial" pitchFamily="34" charset="0"/>
              <a:ea typeface="Calibri"/>
              <a:cs typeface="Arial" pitchFamily="34" charset="0"/>
            </a:endParaRPr>
          </a:p>
          <a:p>
            <a:pPr marL="93980" marR="249555" algn="just">
              <a:spcAft>
                <a:spcPts val="0"/>
              </a:spcAft>
            </a:pPr>
            <a:r>
              <a:rPr lang="en-GB" sz="2800" b="1" dirty="0">
                <a:solidFill>
                  <a:srgbClr val="000000"/>
                </a:solidFill>
                <a:latin typeface="Arial" pitchFamily="34" charset="0"/>
                <a:ea typeface="Calibri"/>
                <a:cs typeface="Arial" pitchFamily="34" charset="0"/>
              </a:rPr>
              <a:t>First, different parts of a plate move with different velocities. Maximum velocity occurs at the equator of rotation, and minimum velocity at the poles of rotation. </a:t>
            </a:r>
          </a:p>
          <a:p>
            <a:pPr marL="93980" marR="249555" algn="just">
              <a:spcAft>
                <a:spcPts val="0"/>
              </a:spcAft>
            </a:pPr>
            <a:endParaRPr lang="en-GB" sz="2000" b="1" dirty="0">
              <a:solidFill>
                <a:srgbClr val="000000"/>
              </a:solidFill>
              <a:latin typeface="Arial" pitchFamily="34" charset="0"/>
              <a:ea typeface="Calibri"/>
              <a:cs typeface="Arial" pitchFamily="34" charset="0"/>
            </a:endParaRPr>
          </a:p>
          <a:p>
            <a:pPr marL="93980" marR="249555" algn="just">
              <a:spcAft>
                <a:spcPts val="0"/>
              </a:spcAft>
            </a:pPr>
            <a:r>
              <a:rPr lang="en-GB" sz="2800" b="1" dirty="0">
                <a:solidFill>
                  <a:srgbClr val="000000"/>
                </a:solidFill>
                <a:latin typeface="Arial" pitchFamily="34" charset="0"/>
                <a:ea typeface="Calibri"/>
                <a:cs typeface="Arial" pitchFamily="34" charset="0"/>
              </a:rPr>
              <a:t>This fact may best be understood by considering a plate so large that it covers an entire hemisphere. </a:t>
            </a:r>
          </a:p>
        </p:txBody>
      </p:sp>
    </p:spTree>
    <p:extLst>
      <p:ext uri="{BB962C8B-B14F-4D97-AF65-F5344CB8AC3E}">
        <p14:creationId xmlns:p14="http://schemas.microsoft.com/office/powerpoint/2010/main" val="30992616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836712"/>
            <a:ext cx="7723417" cy="4832092"/>
          </a:xfrm>
          <a:prstGeom prst="rect">
            <a:avLst/>
          </a:prstGeom>
        </p:spPr>
        <p:txBody>
          <a:bodyPr wrap="square">
            <a:spAutoFit/>
          </a:bodyPr>
          <a:lstStyle/>
          <a:p>
            <a:pPr marL="2540" algn="just">
              <a:spcAft>
                <a:spcPts val="0"/>
              </a:spcAft>
            </a:pPr>
            <a:r>
              <a:rPr lang="en-GB" sz="2800" b="1" dirty="0">
                <a:solidFill>
                  <a:prstClr val="black"/>
                </a:solidFill>
                <a:latin typeface="Arial" pitchFamily="34" charset="0"/>
                <a:cs typeface="Arial" pitchFamily="34" charset="0"/>
              </a:rPr>
              <a:t>Hot spots also can show up under continental lithosphere. At Yellowstone National Park, massive outpourings of hundreds to thousands of cubic kilometers of rhyolite and ash flows have been released unheard of in recorded historic times </a:t>
            </a:r>
          </a:p>
          <a:p>
            <a:pPr marL="2540" algn="just">
              <a:spcAft>
                <a:spcPts val="0"/>
              </a:spcAft>
            </a:pPr>
            <a:endParaRPr lang="en-GB" sz="2800" b="1" dirty="0">
              <a:solidFill>
                <a:prstClr val="black"/>
              </a:solidFill>
              <a:latin typeface="Arial" pitchFamily="34" charset="0"/>
              <a:cs typeface="Arial" pitchFamily="34" charset="0"/>
            </a:endParaRPr>
          </a:p>
          <a:p>
            <a:pPr marL="2540" algn="just">
              <a:spcAft>
                <a:spcPts val="0"/>
              </a:spcAft>
            </a:pPr>
            <a:r>
              <a:rPr lang="en-GB" sz="2800" b="1" dirty="0">
                <a:solidFill>
                  <a:prstClr val="black"/>
                </a:solidFill>
                <a:latin typeface="Arial" pitchFamily="34" charset="0"/>
                <a:cs typeface="Arial" pitchFamily="34" charset="0"/>
              </a:rPr>
              <a:t>The source of this massive volcanism is ascribed to the passage of the North American plate across a </a:t>
            </a:r>
            <a:r>
              <a:rPr lang="en-GB" sz="2800" b="1" dirty="0">
                <a:latin typeface="Arial" pitchFamily="34" charset="0"/>
                <a:cs typeface="Arial" pitchFamily="34" charset="0"/>
              </a:rPr>
              <a:t>mantle hot spot. </a:t>
            </a:r>
          </a:p>
        </p:txBody>
      </p:sp>
    </p:spTree>
    <p:extLst>
      <p:ext uri="{BB962C8B-B14F-4D97-AF65-F5344CB8AC3E}">
        <p14:creationId xmlns:p14="http://schemas.microsoft.com/office/powerpoint/2010/main" val="4789084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1398" y="980728"/>
            <a:ext cx="7632848" cy="4401205"/>
          </a:xfrm>
          <a:prstGeom prst="rect">
            <a:avLst/>
          </a:prstGeom>
        </p:spPr>
        <p:txBody>
          <a:bodyPr wrap="square">
            <a:spAutoFit/>
          </a:bodyPr>
          <a:lstStyle/>
          <a:p>
            <a:pPr marL="2540" lvl="0" algn="just"/>
            <a:r>
              <a:rPr lang="en-GB" sz="2800" b="1" dirty="0">
                <a:solidFill>
                  <a:prstClr val="black"/>
                </a:solidFill>
                <a:latin typeface="Arial" pitchFamily="34" charset="0"/>
                <a:cs typeface="Arial" pitchFamily="34" charset="0"/>
              </a:rPr>
              <a:t>The passage of the North American plate across the hot spot produced voluminous silicic centers as far back as 16 Ma in northern Nevada and </a:t>
            </a:r>
            <a:r>
              <a:rPr lang="en-GB" sz="2800" b="1" dirty="0" err="1">
                <a:solidFill>
                  <a:prstClr val="black"/>
                </a:solidFill>
                <a:latin typeface="Arial" pitchFamily="34" charset="0"/>
                <a:cs typeface="Arial" pitchFamily="34" charset="0"/>
              </a:rPr>
              <a:t>southeastern</a:t>
            </a:r>
            <a:r>
              <a:rPr lang="en-GB" sz="2800" b="1" dirty="0">
                <a:solidFill>
                  <a:prstClr val="black"/>
                </a:solidFill>
                <a:latin typeface="Arial" pitchFamily="34" charset="0"/>
                <a:cs typeface="Arial" pitchFamily="34" charset="0"/>
              </a:rPr>
              <a:t> Oregon-the original "Yellowstone National Park." </a:t>
            </a:r>
          </a:p>
          <a:p>
            <a:pPr marL="2540" lvl="0" algn="just"/>
            <a:endParaRPr lang="en-GB" sz="2800" b="1" dirty="0">
              <a:solidFill>
                <a:prstClr val="black"/>
              </a:solidFill>
              <a:latin typeface="Arial" pitchFamily="34" charset="0"/>
              <a:cs typeface="Arial" pitchFamily="34" charset="0"/>
            </a:endParaRPr>
          </a:p>
          <a:p>
            <a:pPr marL="2540" lvl="0" algn="just"/>
            <a:r>
              <a:rPr lang="en-GB" sz="2800" b="1" dirty="0">
                <a:latin typeface="Arial" pitchFamily="34" charset="0"/>
                <a:cs typeface="Arial" pitchFamily="34" charset="0"/>
              </a:rPr>
              <a:t>Progressively</a:t>
            </a:r>
            <a:r>
              <a:rPr lang="en-GB" sz="2800" b="1" dirty="0">
                <a:solidFill>
                  <a:srgbClr val="0070C0"/>
                </a:solidFill>
                <a:latin typeface="Arial" pitchFamily="34" charset="0"/>
                <a:cs typeface="Arial" pitchFamily="34" charset="0"/>
              </a:rPr>
              <a:t> </a:t>
            </a:r>
            <a:r>
              <a:rPr lang="en-GB" sz="2800" b="1" dirty="0">
                <a:solidFill>
                  <a:prstClr val="black"/>
                </a:solidFill>
                <a:latin typeface="Arial" pitchFamily="34" charset="0"/>
                <a:cs typeface="Arial" pitchFamily="34" charset="0"/>
              </a:rPr>
              <a:t>older silicic volcanic deposits extend along a SW-NE track at </a:t>
            </a:r>
            <a:r>
              <a:rPr lang="en-GB" sz="2800" b="1" dirty="0">
                <a:latin typeface="Arial" pitchFamily="34" charset="0"/>
                <a:cs typeface="Arial" pitchFamily="34" charset="0"/>
              </a:rPr>
              <a:t>rates of 4.5 cm/</a:t>
            </a:r>
            <a:r>
              <a:rPr lang="en-GB" sz="2800" b="1" dirty="0" err="1">
                <a:latin typeface="Arial" pitchFamily="34" charset="0"/>
                <a:cs typeface="Arial" pitchFamily="34" charset="0"/>
              </a:rPr>
              <a:t>yr</a:t>
            </a:r>
            <a:r>
              <a:rPr lang="en-GB" sz="2800" b="1" dirty="0">
                <a:latin typeface="Arial" pitchFamily="34" charset="0"/>
                <a:cs typeface="Arial" pitchFamily="34" charset="0"/>
              </a:rPr>
              <a:t> along the 800 km-long Snake River Plain of Idaho, </a:t>
            </a:r>
            <a:r>
              <a:rPr lang="en-GB" sz="2800" b="1" dirty="0">
                <a:solidFill>
                  <a:srgbClr val="FF0000"/>
                </a:solidFill>
                <a:latin typeface="Arial" pitchFamily="34" charset="0"/>
                <a:cs typeface="Arial" pitchFamily="34" charset="0"/>
              </a:rPr>
              <a:t>(Fig. 10.51) </a:t>
            </a:r>
          </a:p>
        </p:txBody>
      </p:sp>
    </p:spTree>
    <p:extLst>
      <p:ext uri="{BB962C8B-B14F-4D97-AF65-F5344CB8AC3E}">
        <p14:creationId xmlns:p14="http://schemas.microsoft.com/office/powerpoint/2010/main" val="40363715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Bishal Nath Upreti\Pictures\My Scans\scan0008.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60158" y="764704"/>
            <a:ext cx="8510100" cy="471976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3779912" y="1844824"/>
            <a:ext cx="504056" cy="504056"/>
          </a:xfrm>
          <a:prstGeom prst="ellipse">
            <a:avLst/>
          </a:prstGeom>
          <a:solidFill>
            <a:srgbClr val="FF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50692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052736"/>
            <a:ext cx="7920880" cy="5262979"/>
          </a:xfrm>
          <a:prstGeom prst="rect">
            <a:avLst/>
          </a:prstGeom>
        </p:spPr>
        <p:txBody>
          <a:bodyPr wrap="square">
            <a:spAutoFit/>
          </a:bodyPr>
          <a:lstStyle/>
          <a:p>
            <a:pPr marR="249555" algn="just"/>
            <a:r>
              <a:rPr lang="en-GB" sz="2800" b="1" dirty="0">
                <a:solidFill>
                  <a:srgbClr val="FF0000"/>
                </a:solidFill>
                <a:latin typeface="Arial" pitchFamily="34" charset="0"/>
                <a:ea typeface="Calibri"/>
                <a:cs typeface="Arial" pitchFamily="34" charset="0"/>
              </a:rPr>
              <a:t>GPS (Global positioning System)</a:t>
            </a:r>
          </a:p>
          <a:p>
            <a:pPr marR="249555" algn="just"/>
            <a:r>
              <a:rPr lang="en-GB" sz="2800" b="1" dirty="0">
                <a:solidFill>
                  <a:srgbClr val="000000"/>
                </a:solidFill>
                <a:latin typeface="Arial" pitchFamily="34" charset="0"/>
                <a:ea typeface="Calibri"/>
                <a:cs typeface="Arial" pitchFamily="34" charset="0"/>
              </a:rPr>
              <a:t>In addition to measuring plate velocities by </a:t>
            </a:r>
            <a:r>
              <a:rPr lang="en-GB" sz="2800" b="1" dirty="0">
                <a:latin typeface="Arial" pitchFamily="34" charset="0"/>
                <a:ea typeface="Calibri"/>
                <a:cs typeface="Arial" pitchFamily="34" charset="0"/>
              </a:rPr>
              <a:t>magnetic reversals, current plate motion can be measured directly, using satellites and lasers. </a:t>
            </a:r>
          </a:p>
          <a:p>
            <a:pPr marR="249555" algn="just"/>
            <a:endParaRPr lang="en-GB" sz="2800" b="1" dirty="0">
              <a:solidFill>
                <a:srgbClr val="000000"/>
              </a:solidFill>
              <a:latin typeface="Arial" pitchFamily="34" charset="0"/>
              <a:ea typeface="Calibri"/>
              <a:cs typeface="Arial" pitchFamily="34" charset="0"/>
            </a:endParaRPr>
          </a:p>
          <a:p>
            <a:pPr marR="249555" algn="just"/>
            <a:r>
              <a:rPr lang="en-GB" sz="2800" b="1" dirty="0">
                <a:solidFill>
                  <a:srgbClr val="000000"/>
                </a:solidFill>
                <a:latin typeface="Arial" pitchFamily="34" charset="0"/>
                <a:ea typeface="Calibri"/>
                <a:cs typeface="Arial" pitchFamily="34" charset="0"/>
              </a:rPr>
              <a:t>A narrow beam of light is emitted from an Earth-bound laser and bounced off an orbiting satellite whose position is known precisely. The light is collected at the surface of Earth again, and the elapsed time is determined. </a:t>
            </a:r>
          </a:p>
        </p:txBody>
      </p:sp>
    </p:spTree>
    <p:extLst>
      <p:ext uri="{BB962C8B-B14F-4D97-AF65-F5344CB8AC3E}">
        <p14:creationId xmlns:p14="http://schemas.microsoft.com/office/powerpoint/2010/main" val="15159145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8213" y="1124743"/>
            <a:ext cx="7776864" cy="4401205"/>
          </a:xfrm>
          <a:prstGeom prst="rect">
            <a:avLst/>
          </a:prstGeom>
        </p:spPr>
        <p:txBody>
          <a:bodyPr wrap="square">
            <a:spAutoFit/>
          </a:bodyPr>
          <a:lstStyle/>
          <a:p>
            <a:pPr marR="249555" lvl="0" algn="just"/>
            <a:r>
              <a:rPr lang="en-GB" sz="2800" b="1" dirty="0">
                <a:solidFill>
                  <a:srgbClr val="000000"/>
                </a:solidFill>
                <a:latin typeface="Arial" pitchFamily="34" charset="0"/>
                <a:ea typeface="Calibri"/>
                <a:cs typeface="Arial" pitchFamily="34" charset="0"/>
              </a:rPr>
              <a:t>This method allows the location of the laser to be determined to within a </a:t>
            </a:r>
            <a:r>
              <a:rPr lang="en-GB" sz="2800" b="1" dirty="0" err="1">
                <a:solidFill>
                  <a:srgbClr val="000000"/>
                </a:solidFill>
                <a:latin typeface="Arial" pitchFamily="34" charset="0"/>
                <a:ea typeface="Calibri"/>
                <a:cs typeface="Arial" pitchFamily="34" charset="0"/>
              </a:rPr>
              <a:t>centimeter</a:t>
            </a:r>
            <a:r>
              <a:rPr lang="en-GB" sz="2800" b="1" dirty="0">
                <a:solidFill>
                  <a:srgbClr val="000000"/>
                </a:solidFill>
                <a:latin typeface="Arial" pitchFamily="34" charset="0"/>
                <a:ea typeface="Calibri"/>
                <a:cs typeface="Arial" pitchFamily="34" charset="0"/>
              </a:rPr>
              <a:t>. If the locations of several such stations on different plates are repetitively determined, the relative motion between plates can be accurately measured. </a:t>
            </a:r>
          </a:p>
          <a:p>
            <a:pPr marR="249555" lvl="0" algn="just"/>
            <a:endParaRPr lang="en-GB" sz="2800" b="1" dirty="0">
              <a:solidFill>
                <a:srgbClr val="000000"/>
              </a:solidFill>
              <a:latin typeface="Arial" pitchFamily="34" charset="0"/>
              <a:ea typeface="Calibri"/>
              <a:cs typeface="Arial" pitchFamily="34" charset="0"/>
            </a:endParaRPr>
          </a:p>
          <a:p>
            <a:pPr marR="249555" lvl="0" algn="just"/>
            <a:r>
              <a:rPr lang="en-GB" sz="2800" b="1" dirty="0">
                <a:solidFill>
                  <a:srgbClr val="000000"/>
                </a:solidFill>
                <a:latin typeface="Arial" pitchFamily="34" charset="0"/>
                <a:ea typeface="Calibri"/>
                <a:cs typeface="Arial" pitchFamily="34" charset="0"/>
              </a:rPr>
              <a:t>The velocities and directions measured in this fashion are well correlated With those </a:t>
            </a:r>
            <a:r>
              <a:rPr lang="en-GB" sz="2800" b="1" dirty="0">
                <a:latin typeface="Arial" pitchFamily="34" charset="0"/>
                <a:ea typeface="Calibri"/>
                <a:cs typeface="Arial" pitchFamily="34" charset="0"/>
              </a:rPr>
              <a:t>measured by geologic means. </a:t>
            </a:r>
          </a:p>
        </p:txBody>
      </p:sp>
    </p:spTree>
    <p:extLst>
      <p:ext uri="{BB962C8B-B14F-4D97-AF65-F5344CB8AC3E}">
        <p14:creationId xmlns:p14="http://schemas.microsoft.com/office/powerpoint/2010/main" val="3348799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2348880"/>
            <a:ext cx="5976664" cy="1569660"/>
          </a:xfrm>
          <a:prstGeom prst="rect">
            <a:avLst/>
          </a:prstGeom>
          <a:noFill/>
        </p:spPr>
        <p:txBody>
          <a:bodyPr wrap="square" rtlCol="0">
            <a:spAutoFit/>
          </a:bodyPr>
          <a:lstStyle/>
          <a:p>
            <a:r>
              <a:rPr lang="en-GB" sz="9600" dirty="0"/>
              <a:t>Thank you</a:t>
            </a:r>
            <a:endParaRPr lang="en-US" sz="9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1052736"/>
            <a:ext cx="7704856" cy="3970318"/>
          </a:xfrm>
          <a:prstGeom prst="rect">
            <a:avLst/>
          </a:prstGeom>
        </p:spPr>
        <p:txBody>
          <a:bodyPr wrap="square">
            <a:spAutoFit/>
          </a:bodyPr>
          <a:lstStyle/>
          <a:p>
            <a:pPr marL="93980" marR="249555" lvl="0" algn="just"/>
            <a:r>
              <a:rPr lang="en-GB" sz="2800" b="1" dirty="0">
                <a:solidFill>
                  <a:srgbClr val="000000"/>
                </a:solidFill>
                <a:latin typeface="Arial" pitchFamily="34" charset="0"/>
                <a:ea typeface="Calibri"/>
                <a:cs typeface="Arial" pitchFamily="34" charset="0"/>
              </a:rPr>
              <a:t>All motion occurs around the axis of rotation. The pole of rotation has zero velocity because it is a fixed point around which the hemispheric shell moves. </a:t>
            </a:r>
          </a:p>
          <a:p>
            <a:pPr marL="93980" marR="249555" lvl="0" algn="just"/>
            <a:endParaRPr lang="en-GB" sz="2800" b="1" dirty="0">
              <a:solidFill>
                <a:srgbClr val="000000"/>
              </a:solidFill>
              <a:latin typeface="Arial" pitchFamily="34" charset="0"/>
              <a:ea typeface="Calibri"/>
              <a:cs typeface="Arial" pitchFamily="34" charset="0"/>
            </a:endParaRPr>
          </a:p>
          <a:p>
            <a:pPr marL="93980" marR="249555" lvl="0" algn="just"/>
            <a:r>
              <a:rPr lang="en-GB" sz="2800" b="1" dirty="0">
                <a:solidFill>
                  <a:srgbClr val="000000"/>
                </a:solidFill>
                <a:latin typeface="Arial" pitchFamily="34" charset="0"/>
                <a:ea typeface="Calibri"/>
                <a:cs typeface="Arial" pitchFamily="34" charset="0"/>
              </a:rPr>
              <a:t>Points Q, R, and S have progressively higher velocities, with a maximum velocity at point T, which lies on the equator of rotation.  </a:t>
            </a:r>
          </a:p>
        </p:txBody>
      </p:sp>
    </p:spTree>
    <p:extLst>
      <p:ext uri="{BB962C8B-B14F-4D97-AF65-F5344CB8AC3E}">
        <p14:creationId xmlns:p14="http://schemas.microsoft.com/office/powerpoint/2010/main" val="1182958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shal Nath Upreti\Pictures\My Scans\scan005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18086" t="86156" r="5157" b="2582"/>
          <a:stretch/>
        </p:blipFill>
        <p:spPr bwMode="auto">
          <a:xfrm>
            <a:off x="827584" y="4887248"/>
            <a:ext cx="3600400" cy="16244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Bishal Nath Upreti\Pictures\My Scans\scan005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9047" t="39006" r="2742" b="14074"/>
          <a:stretch/>
        </p:blipFill>
        <p:spPr bwMode="auto">
          <a:xfrm>
            <a:off x="4860032" y="246643"/>
            <a:ext cx="3744416" cy="6124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Bishal Nath Upreti\Pictures\My Scans\scan005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b="59376"/>
          <a:stretch/>
        </p:blipFill>
        <p:spPr bwMode="auto">
          <a:xfrm>
            <a:off x="705344" y="243196"/>
            <a:ext cx="3588004" cy="448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111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4643" y="1268760"/>
            <a:ext cx="7920880" cy="4401205"/>
          </a:xfrm>
          <a:prstGeom prst="rect">
            <a:avLst/>
          </a:prstGeom>
        </p:spPr>
        <p:txBody>
          <a:bodyPr wrap="square">
            <a:spAutoFit/>
          </a:bodyPr>
          <a:lstStyle/>
          <a:p>
            <a:pPr marL="93980" marR="249555" algn="just">
              <a:spcAft>
                <a:spcPts val="0"/>
              </a:spcAft>
            </a:pPr>
            <a:r>
              <a:rPr lang="en-GB" sz="2800" b="1" dirty="0">
                <a:solidFill>
                  <a:srgbClr val="000000"/>
                </a:solidFill>
                <a:latin typeface="Arial" pitchFamily="34" charset="0"/>
                <a:ea typeface="Calibri"/>
                <a:cs typeface="Arial" pitchFamily="34" charset="0"/>
              </a:rPr>
              <a:t>Note also that transform faults lie on lines of latitude relative to the pole of rotation </a:t>
            </a:r>
            <a:r>
              <a:rPr lang="en-GB" sz="2800" b="1" dirty="0">
                <a:solidFill>
                  <a:srgbClr val="FF0000"/>
                </a:solidFill>
                <a:latin typeface="Arial" pitchFamily="34" charset="0"/>
                <a:ea typeface="Calibri"/>
                <a:cs typeface="Arial" pitchFamily="34" charset="0"/>
              </a:rPr>
              <a:t>(Figure 17.19B). </a:t>
            </a:r>
          </a:p>
          <a:p>
            <a:pPr marL="93980" marR="249555" algn="just">
              <a:spcAft>
                <a:spcPts val="0"/>
              </a:spcAft>
            </a:pPr>
            <a:endParaRPr lang="en-GB" sz="2800" b="1" dirty="0">
              <a:solidFill>
                <a:srgbClr val="000000"/>
              </a:solidFill>
              <a:latin typeface="Arial" pitchFamily="34" charset="0"/>
              <a:ea typeface="Calibri"/>
              <a:cs typeface="Arial" pitchFamily="34" charset="0"/>
            </a:endParaRPr>
          </a:p>
          <a:p>
            <a:pPr marL="93980" marR="249555" algn="just">
              <a:spcAft>
                <a:spcPts val="0"/>
              </a:spcAft>
            </a:pPr>
            <a:r>
              <a:rPr lang="en-GB" sz="2800" b="1" dirty="0">
                <a:solidFill>
                  <a:srgbClr val="000000"/>
                </a:solidFill>
                <a:latin typeface="Arial" pitchFamily="34" charset="0"/>
                <a:ea typeface="Calibri"/>
                <a:cs typeface="Arial" pitchFamily="34" charset="0"/>
              </a:rPr>
              <a:t>This condition holds for most transform faults in nature, as can be seen on a physiographic map of the Atlantic </a:t>
            </a:r>
            <a:r>
              <a:rPr lang="en-GB" sz="2800" b="1" dirty="0">
                <a:solidFill>
                  <a:srgbClr val="FF0000"/>
                </a:solidFill>
                <a:latin typeface="Arial" pitchFamily="34" charset="0"/>
                <a:ea typeface="Calibri"/>
                <a:cs typeface="Arial" pitchFamily="34" charset="0"/>
              </a:rPr>
              <a:t>(</a:t>
            </a:r>
            <a:r>
              <a:rPr lang="en-GB" sz="2800" b="1" dirty="0" err="1">
                <a:solidFill>
                  <a:srgbClr val="FF0000"/>
                </a:solidFill>
                <a:latin typeface="Arial" pitchFamily="34" charset="0"/>
                <a:ea typeface="Calibri"/>
                <a:cs typeface="Arial" pitchFamily="34" charset="0"/>
              </a:rPr>
              <a:t>Fig.A</a:t>
            </a:r>
            <a:r>
              <a:rPr lang="en-GB" sz="2800" b="1" dirty="0">
                <a:solidFill>
                  <a:srgbClr val="FF0000"/>
                </a:solidFill>
                <a:latin typeface="Arial" pitchFamily="34" charset="0"/>
                <a:ea typeface="Calibri"/>
                <a:cs typeface="Arial" pitchFamily="34" charset="0"/>
              </a:rPr>
              <a:t>). </a:t>
            </a:r>
            <a:r>
              <a:rPr lang="en-GB" sz="2800" b="1" dirty="0">
                <a:solidFill>
                  <a:srgbClr val="000000"/>
                </a:solidFill>
                <a:latin typeface="Arial" pitchFamily="34" charset="0"/>
                <a:ea typeface="Calibri"/>
                <a:cs typeface="Arial" pitchFamily="34" charset="0"/>
              </a:rPr>
              <a:t>We can thus use the orientation of transform faults to locate the pole of rotation for each plate. </a:t>
            </a:r>
          </a:p>
        </p:txBody>
      </p:sp>
    </p:spTree>
    <p:extLst>
      <p:ext uri="{BB962C8B-B14F-4D97-AF65-F5344CB8AC3E}">
        <p14:creationId xmlns:p14="http://schemas.microsoft.com/office/powerpoint/2010/main" val="8544044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874</TotalTime>
  <Words>2166</Words>
  <Application>Microsoft Office PowerPoint</Application>
  <PresentationFormat>On-screen Show (4:3)</PresentationFormat>
  <Paragraphs>133</Paragraphs>
  <Slides>65</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65</vt:i4>
      </vt:variant>
    </vt:vector>
  </HeadingPairs>
  <TitlesOfParts>
    <vt:vector size="71" baseType="lpstr">
      <vt:lpstr>Arial</vt:lpstr>
      <vt:lpstr>Calibri</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Bishal Nath Upreti</dc:creator>
  <cp:lastModifiedBy>Bishal Nath Upreti</cp:lastModifiedBy>
  <cp:revision>76</cp:revision>
  <dcterms:created xsi:type="dcterms:W3CDTF">2012-04-21T10:37:59Z</dcterms:created>
  <dcterms:modified xsi:type="dcterms:W3CDTF">2019-08-21T06:16:40Z</dcterms:modified>
</cp:coreProperties>
</file>