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74" r:id="rId2"/>
    <p:sldId id="275" r:id="rId3"/>
    <p:sldId id="276" r:id="rId4"/>
    <p:sldId id="277" r:id="rId5"/>
    <p:sldId id="278" r:id="rId6"/>
    <p:sldId id="279" r:id="rId7"/>
    <p:sldId id="280" r:id="rId8"/>
    <p:sldId id="281" r:id="rId9"/>
    <p:sldId id="282" r:id="rId10"/>
    <p:sldId id="394" r:id="rId11"/>
    <p:sldId id="395" r:id="rId12"/>
    <p:sldId id="427" r:id="rId13"/>
    <p:sldId id="579" r:id="rId14"/>
    <p:sldId id="387" r:id="rId15"/>
    <p:sldId id="580" r:id="rId16"/>
    <p:sldId id="283" r:id="rId17"/>
    <p:sldId id="284" r:id="rId18"/>
    <p:sldId id="285" r:id="rId19"/>
    <p:sldId id="286" r:id="rId20"/>
    <p:sldId id="287" r:id="rId21"/>
    <p:sldId id="288" r:id="rId22"/>
    <p:sldId id="289" r:id="rId23"/>
    <p:sldId id="322" r:id="rId24"/>
    <p:sldId id="290" r:id="rId25"/>
    <p:sldId id="291" r:id="rId26"/>
    <p:sldId id="292" r:id="rId27"/>
    <p:sldId id="293" r:id="rId28"/>
    <p:sldId id="294" r:id="rId29"/>
    <p:sldId id="295" r:id="rId30"/>
    <p:sldId id="308" r:id="rId31"/>
    <p:sldId id="296" r:id="rId32"/>
    <p:sldId id="323" r:id="rId33"/>
    <p:sldId id="324" r:id="rId34"/>
    <p:sldId id="325" r:id="rId35"/>
    <p:sldId id="326" r:id="rId36"/>
    <p:sldId id="327" r:id="rId37"/>
    <p:sldId id="328" r:id="rId38"/>
    <p:sldId id="329" r:id="rId39"/>
    <p:sldId id="330" r:id="rId40"/>
    <p:sldId id="331" r:id="rId41"/>
    <p:sldId id="332" r:id="rId42"/>
    <p:sldId id="333" r:id="rId43"/>
    <p:sldId id="334" r:id="rId44"/>
    <p:sldId id="335" r:id="rId45"/>
    <p:sldId id="336" r:id="rId46"/>
    <p:sldId id="337" r:id="rId47"/>
    <p:sldId id="338" r:id="rId48"/>
    <p:sldId id="339" r:id="rId49"/>
    <p:sldId id="340" r:id="rId50"/>
    <p:sldId id="341" r:id="rId51"/>
    <p:sldId id="342" r:id="rId52"/>
    <p:sldId id="343" r:id="rId53"/>
    <p:sldId id="344" r:id="rId54"/>
    <p:sldId id="345" r:id="rId55"/>
    <p:sldId id="346" r:id="rId56"/>
    <p:sldId id="347" r:id="rId57"/>
    <p:sldId id="348" r:id="rId58"/>
    <p:sldId id="349" r:id="rId59"/>
    <p:sldId id="350" r:id="rId60"/>
    <p:sldId id="351" r:id="rId61"/>
    <p:sldId id="352" r:id="rId62"/>
    <p:sldId id="353" r:id="rId63"/>
    <p:sldId id="354" r:id="rId64"/>
    <p:sldId id="355" r:id="rId65"/>
    <p:sldId id="356" r:id="rId66"/>
    <p:sldId id="357" r:id="rId67"/>
    <p:sldId id="358" r:id="rId68"/>
    <p:sldId id="359" r:id="rId69"/>
    <p:sldId id="360" r:id="rId70"/>
    <p:sldId id="361" r:id="rId71"/>
    <p:sldId id="362" r:id="rId72"/>
    <p:sldId id="363" r:id="rId73"/>
    <p:sldId id="364" r:id="rId74"/>
    <p:sldId id="365" r:id="rId75"/>
    <p:sldId id="366" r:id="rId76"/>
    <p:sldId id="367" r:id="rId77"/>
    <p:sldId id="368" r:id="rId78"/>
    <p:sldId id="369" r:id="rId79"/>
    <p:sldId id="370" r:id="rId80"/>
    <p:sldId id="371" r:id="rId81"/>
    <p:sldId id="372" r:id="rId82"/>
    <p:sldId id="373" r:id="rId83"/>
    <p:sldId id="374" r:id="rId84"/>
    <p:sldId id="375" r:id="rId85"/>
    <p:sldId id="376" r:id="rId86"/>
    <p:sldId id="377" r:id="rId87"/>
    <p:sldId id="297" r:id="rId88"/>
    <p:sldId id="298" r:id="rId89"/>
    <p:sldId id="299" r:id="rId90"/>
    <p:sldId id="300" r:id="rId91"/>
    <p:sldId id="301" r:id="rId92"/>
    <p:sldId id="302" r:id="rId93"/>
    <p:sldId id="303" r:id="rId94"/>
    <p:sldId id="304" r:id="rId95"/>
    <p:sldId id="305" r:id="rId96"/>
    <p:sldId id="306" r:id="rId97"/>
    <p:sldId id="310" r:id="rId98"/>
    <p:sldId id="311" r:id="rId99"/>
    <p:sldId id="312" r:id="rId100"/>
    <p:sldId id="313" r:id="rId101"/>
    <p:sldId id="314" r:id="rId102"/>
    <p:sldId id="315" r:id="rId103"/>
    <p:sldId id="316" r:id="rId104"/>
    <p:sldId id="317" r:id="rId105"/>
    <p:sldId id="318" r:id="rId106"/>
    <p:sldId id="319" r:id="rId107"/>
    <p:sldId id="320" r:id="rId108"/>
    <p:sldId id="321" r:id="rId109"/>
    <p:sldId id="257" r:id="rId110"/>
    <p:sldId id="258" r:id="rId111"/>
    <p:sldId id="259" r:id="rId112"/>
    <p:sldId id="260" r:id="rId113"/>
    <p:sldId id="261" r:id="rId114"/>
    <p:sldId id="309" r:id="rId1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3" d="100"/>
          <a:sy n="63" d="100"/>
        </p:scale>
        <p:origin x="1380" y="6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presProps" Target="pres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viewProps" Target="view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203052F-B727-4E88-9437-6D38500D0588}" type="datetimeFigureOut">
              <a:rPr lang="en-US" smtClean="0"/>
              <a:pPr/>
              <a:t>10/2/2019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F64E75B-A117-4807-9BEF-07576E19986E}"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87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2887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D71AD88E-8642-417A-82AD-069CC2228169}" type="slidenum">
              <a:rPr lang="en-US" sz="1200" smtClean="0"/>
              <a:pPr eaLnBrk="1" hangingPunct="1"/>
              <a:t>12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560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DE74902-5C4E-41BB-A197-176ECAD650F9}" type="slidenum">
              <a:rPr lang="en-US" smtClean="0"/>
              <a:pPr fontAlgn="base">
                <a:spcBef>
                  <a:spcPct val="0"/>
                </a:spcBef>
                <a:spcAft>
                  <a:spcPct val="0"/>
                </a:spcAft>
                <a:defRPr/>
              </a:pPr>
              <a:t>56</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noFill/>
          <a:ln>
            <a:solidFill>
              <a:srgbClr val="000000"/>
            </a:solidFill>
            <a:miter lim="800000"/>
            <a:headEnd/>
            <a:tailEnd/>
          </a:ln>
        </p:spPr>
      </p:sp>
      <p:sp>
        <p:nvSpPr>
          <p:cNvPr id="7577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6628"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83A6CC1-B609-4731-9919-65D4F627D6BD}" type="slidenum">
              <a:rPr lang="en-US" smtClean="0"/>
              <a:pPr fontAlgn="base">
                <a:spcBef>
                  <a:spcPct val="0"/>
                </a:spcBef>
                <a:spcAft>
                  <a:spcPct val="0"/>
                </a:spcAft>
                <a:defRPr/>
              </a:pPr>
              <a:t>57</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noFill/>
          <a:ln>
            <a:solidFill>
              <a:srgbClr val="000000"/>
            </a:solidFill>
            <a:miter lim="800000"/>
            <a:headEnd/>
            <a:tailEnd/>
          </a:ln>
        </p:spPr>
      </p:sp>
      <p:sp>
        <p:nvSpPr>
          <p:cNvPr id="768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52ADC44-AA27-44C0-A2B1-1CB71C375315}" type="slidenum">
              <a:rPr lang="en-US" smtClean="0"/>
              <a:pPr>
                <a:defRPr/>
              </a:pPr>
              <a:t>58</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bwMode="auto">
          <a:noFill/>
          <a:ln>
            <a:solidFill>
              <a:srgbClr val="000000"/>
            </a:solidFill>
            <a:miter lim="800000"/>
            <a:headEnd/>
            <a:tailEnd/>
          </a:ln>
        </p:spPr>
      </p:sp>
      <p:sp>
        <p:nvSpPr>
          <p:cNvPr id="778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7F4463B-7F3B-446E-8AD0-619CB34B919A}" type="slidenum">
              <a:rPr lang="en-US" smtClean="0"/>
              <a:pPr>
                <a:defRPr/>
              </a:pPr>
              <a:t>59</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bwMode="auto">
          <a:noFill/>
          <a:ln>
            <a:solidFill>
              <a:srgbClr val="000000"/>
            </a:solidFill>
            <a:miter lim="800000"/>
            <a:headEnd/>
            <a:tailEnd/>
          </a:ln>
        </p:spPr>
      </p:sp>
      <p:sp>
        <p:nvSpPr>
          <p:cNvPr id="788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765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AEBB102-80EA-44E7-B544-667478F42646}" type="slidenum">
              <a:rPr lang="en-US" smtClean="0"/>
              <a:pPr fontAlgn="base">
                <a:spcBef>
                  <a:spcPct val="0"/>
                </a:spcBef>
                <a:spcAft>
                  <a:spcPct val="0"/>
                </a:spcAft>
                <a:defRPr/>
              </a:pPr>
              <a:t>60</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bwMode="auto">
          <a:noFill/>
          <a:ln>
            <a:solidFill>
              <a:srgbClr val="000000"/>
            </a:solidFill>
            <a:miter lim="800000"/>
            <a:headEnd/>
            <a:tailEnd/>
          </a:ln>
        </p:spPr>
      </p:sp>
      <p:sp>
        <p:nvSpPr>
          <p:cNvPr id="798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867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26F31A9-DF94-4FC3-8A61-AC683CE0A362}" type="slidenum">
              <a:rPr lang="en-US" smtClean="0"/>
              <a:pPr fontAlgn="base">
                <a:spcBef>
                  <a:spcPct val="0"/>
                </a:spcBef>
                <a:spcAft>
                  <a:spcPct val="0"/>
                </a:spcAft>
                <a:defRPr/>
              </a:pPr>
              <a:t>61</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bwMode="auto">
          <a:noFill/>
          <a:ln>
            <a:solidFill>
              <a:srgbClr val="000000"/>
            </a:solidFill>
            <a:miter lim="800000"/>
            <a:headEnd/>
            <a:tailEnd/>
          </a:ln>
        </p:spPr>
      </p:sp>
      <p:sp>
        <p:nvSpPr>
          <p:cNvPr id="8089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970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D23DAA2-AFE1-43AD-BDE0-E4E4A75D6E12}" type="slidenum">
              <a:rPr lang="en-US" smtClean="0"/>
              <a:pPr fontAlgn="base">
                <a:spcBef>
                  <a:spcPct val="0"/>
                </a:spcBef>
                <a:spcAft>
                  <a:spcPct val="0"/>
                </a:spcAft>
                <a:defRPr/>
              </a:pPr>
              <a:t>62</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bwMode="auto">
          <a:noFill/>
          <a:ln>
            <a:solidFill>
              <a:srgbClr val="000000"/>
            </a:solidFill>
            <a:miter lim="800000"/>
            <a:headEnd/>
            <a:tailEnd/>
          </a:ln>
        </p:spPr>
      </p:sp>
      <p:sp>
        <p:nvSpPr>
          <p:cNvPr id="8192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3072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DA60BC4-D4DA-4110-A71A-80E9544FD754}" type="slidenum">
              <a:rPr lang="en-US" smtClean="0"/>
              <a:pPr fontAlgn="base">
                <a:spcBef>
                  <a:spcPct val="0"/>
                </a:spcBef>
                <a:spcAft>
                  <a:spcPct val="0"/>
                </a:spcAft>
                <a:defRPr/>
              </a:pPr>
              <a:t>63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B3037C69-7F16-4CDD-81BA-2D16CDDBAF83}" type="slidenum">
              <a:rPr lang="en-US" smtClean="0"/>
              <a:pPr>
                <a:defRPr/>
              </a:pPr>
              <a:t>64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30EB015-ECE5-4B23-8094-716B3A77395F}" type="slidenum">
              <a:rPr lang="en-US" smtClean="0"/>
              <a:pPr>
                <a:defRPr/>
              </a:pPr>
              <a:t>65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p>
        </p:txBody>
      </p:sp>
      <p:sp>
        <p:nvSpPr>
          <p:cNvPr id="300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fld id="{92794BB1-8E25-4E78-8054-5A07DA39172F}" type="slidenum">
              <a:rPr lang="en-US" sz="1200" smtClean="0"/>
              <a:pPr eaLnBrk="1" hangingPunct="1"/>
              <a:t>14</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DFF7A6A5-4F1E-4F31-9B47-C4C05278CFCC}" type="slidenum">
              <a:rPr lang="en-US" smtClean="0"/>
              <a:pPr>
                <a:defRPr/>
              </a:pPr>
              <a:t>66</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noTextEdit="1"/>
          </p:cNvSpPr>
          <p:nvPr>
            <p:ph type="sldImg"/>
          </p:nvPr>
        </p:nvSpPr>
        <p:spPr bwMode="auto">
          <a:noFill/>
          <a:ln>
            <a:solidFill>
              <a:srgbClr val="000000"/>
            </a:solidFill>
            <a:miter lim="800000"/>
            <a:headEnd/>
            <a:tailEnd/>
          </a:ln>
        </p:spPr>
      </p:sp>
      <p:sp>
        <p:nvSpPr>
          <p:cNvPr id="8601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5628C2D2-8326-4B5E-8A6A-EF40F0C8DA2D}" type="slidenum">
              <a:rPr lang="en-US" smtClean="0"/>
              <a:pPr>
                <a:defRPr/>
              </a:pPr>
              <a:t>67</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C3A5D78A-C962-4AAC-A2B6-7021F083D0EC}" type="slidenum">
              <a:rPr lang="en-US" smtClean="0"/>
              <a:pPr>
                <a:defRPr/>
              </a:pPr>
              <a:t>68</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bwMode="auto">
          <a:noFill/>
          <a:ln>
            <a:solidFill>
              <a:srgbClr val="000000"/>
            </a:solidFill>
            <a:miter lim="800000"/>
            <a:headEnd/>
            <a:tailEnd/>
          </a:ln>
        </p:spPr>
      </p:sp>
      <p:sp>
        <p:nvSpPr>
          <p:cNvPr id="8806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914B4B59-0F77-4038-B6EC-DB50BDC119FB}" type="slidenum">
              <a:rPr lang="en-US" smtClean="0"/>
              <a:pPr>
                <a:defRPr/>
              </a:pPr>
              <a:t>69</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bwMode="auto">
          <a:noFill/>
          <a:ln>
            <a:solidFill>
              <a:srgbClr val="000000"/>
            </a:solidFill>
            <a:miter lim="800000"/>
            <a:headEnd/>
            <a:tailEnd/>
          </a:ln>
        </p:spPr>
      </p:sp>
      <p:sp>
        <p:nvSpPr>
          <p:cNvPr id="890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156B60C7-1000-46F6-B9A3-DA43707C795F}" type="slidenum">
              <a:rPr lang="en-US" smtClean="0"/>
              <a:pPr>
                <a:defRPr/>
              </a:pPr>
              <a:t>70</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bwMode="auto">
          <a:noFill/>
          <a:ln>
            <a:solidFill>
              <a:srgbClr val="000000"/>
            </a:solidFill>
            <a:miter lim="800000"/>
            <a:headEnd/>
            <a:tailEnd/>
          </a:ln>
        </p:spPr>
      </p:sp>
      <p:sp>
        <p:nvSpPr>
          <p:cNvPr id="9011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72F9390-20D1-4F3E-9B33-61697E81BF19}" type="slidenum">
              <a:rPr lang="en-US" smtClean="0"/>
              <a:pPr>
                <a:defRPr/>
              </a:pPr>
              <a:t>71</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lide Image Placeholder 1"/>
          <p:cNvSpPr>
            <a:spLocks noGrp="1" noRot="1" noChangeAspect="1" noTextEdit="1"/>
          </p:cNvSpPr>
          <p:nvPr>
            <p:ph type="sldImg"/>
          </p:nvPr>
        </p:nvSpPr>
        <p:spPr bwMode="auto">
          <a:noFill/>
          <a:ln>
            <a:solidFill>
              <a:srgbClr val="000000"/>
            </a:solidFill>
            <a:miter lim="800000"/>
            <a:headEnd/>
            <a:tailEnd/>
          </a:ln>
        </p:spPr>
      </p:sp>
      <p:sp>
        <p:nvSpPr>
          <p:cNvPr id="911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6C57387-E29C-4F95-9978-1A4D7A7A3E35}" type="slidenum">
              <a:rPr lang="en-US" smtClean="0"/>
              <a:pPr>
                <a:defRPr/>
              </a:pPr>
              <a:t>72</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p:spPr>
      </p:sp>
      <p:sp>
        <p:nvSpPr>
          <p:cNvPr id="921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0F35D518-4CD7-4A96-B882-23C14D408D62}" type="slidenum">
              <a:rPr lang="en-US" smtClean="0"/>
              <a:pPr>
                <a:defRPr/>
              </a:pPr>
              <a:t>73</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p:spPr>
      </p:sp>
      <p:sp>
        <p:nvSpPr>
          <p:cNvPr id="9318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59BAEAD2-8DA3-4841-98A8-2474A7CFB45D}" type="slidenum">
              <a:rPr lang="en-US" smtClean="0"/>
              <a:pPr>
                <a:defRPr/>
              </a:pPr>
              <a:t>74</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bwMode="auto">
          <a:noFill/>
          <a:ln>
            <a:solidFill>
              <a:srgbClr val="000000"/>
            </a:solidFill>
            <a:miter lim="800000"/>
            <a:headEnd/>
            <a:tailEnd/>
          </a:ln>
        </p:spPr>
      </p:sp>
      <p:sp>
        <p:nvSpPr>
          <p:cNvPr id="9421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6271FEE-88D0-4B73-AD38-3EB18ED1333A}" type="slidenum">
              <a:rPr lang="en-US" smtClean="0"/>
              <a:pPr>
                <a:defRPr/>
              </a:pPr>
              <a:t>75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1F7BB6A-1939-4BF5-89EA-EAA03D9616A0}" type="slidenum">
              <a:rPr lang="en-GB" smtClean="0"/>
              <a:pPr/>
              <a:t>24</a:t>
            </a:fld>
            <a:endParaRPr lang="en-GB"/>
          </a:p>
        </p:txBody>
      </p:sp>
    </p:spTree>
    <p:extLst>
      <p:ext uri="{BB962C8B-B14F-4D97-AF65-F5344CB8AC3E}">
        <p14:creationId xmlns:p14="http://schemas.microsoft.com/office/powerpoint/2010/main" val="3235493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17250A6-8862-46E1-8A6C-E5A748DCA078}" type="slidenum">
              <a:rPr lang="en-US" smtClean="0"/>
              <a:pPr>
                <a:defRPr/>
              </a:pPr>
              <a:t>76</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2787978A-C1A3-462C-9887-ACA2C3D73BB1}" type="slidenum">
              <a:rPr lang="en-US" smtClean="0"/>
              <a:pPr>
                <a:defRPr/>
              </a:pPr>
              <a:t>77</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0B97A32-A256-4269-9E10-D4A6C2641D1E}" type="slidenum">
              <a:rPr lang="en-US" smtClean="0"/>
              <a:pPr>
                <a:defRPr/>
              </a:pPr>
              <a:t>78</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bwMode="auto">
          <a:noFill/>
          <a:ln>
            <a:solidFill>
              <a:srgbClr val="000000"/>
            </a:solidFill>
            <a:miter lim="800000"/>
            <a:headEnd/>
            <a:tailEnd/>
          </a:ln>
        </p:spPr>
      </p:sp>
      <p:sp>
        <p:nvSpPr>
          <p:cNvPr id="9830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77062027-9A7B-471D-941F-C4AD93BC0860}" type="slidenum">
              <a:rPr lang="en-US" smtClean="0"/>
              <a:pPr>
                <a:defRPr/>
              </a:pPr>
              <a:t>79</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bwMode="auto">
          <a:noFill/>
          <a:ln>
            <a:solidFill>
              <a:srgbClr val="000000"/>
            </a:solidFill>
            <a:miter lim="800000"/>
            <a:headEnd/>
            <a:tailEnd/>
          </a:ln>
        </p:spPr>
      </p:sp>
      <p:sp>
        <p:nvSpPr>
          <p:cNvPr id="9933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E4CB0EC-3AB1-4C3A-90E3-C1200BFA291D}" type="slidenum">
              <a:rPr lang="en-US" smtClean="0"/>
              <a:pPr>
                <a:defRPr/>
              </a:pPr>
              <a:t>80</a:t>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A5E13D5-9EA5-4F38-8172-F0C6CE885193}" type="slidenum">
              <a:rPr lang="en-US" smtClean="0"/>
              <a:pPr>
                <a:defRPr/>
              </a:pPr>
              <a:t>81</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181ED0CF-6544-42DE-B27E-0E1FA7EA6D3F}" type="slidenum">
              <a:rPr lang="en-US" smtClean="0"/>
              <a:pPr>
                <a:defRPr/>
              </a:pPr>
              <a:t>82</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55F1869A-4D53-48E3-BDC7-66CB6F52C7E9}" type="slidenum">
              <a:rPr lang="en-US" smtClean="0"/>
              <a:pPr>
                <a:defRPr/>
              </a:pPr>
              <a:t>83</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FC5C6E05-CE6A-4E8B-A565-8B2BE6F5F27A}" type="slidenum">
              <a:rPr lang="en-US" smtClean="0"/>
              <a:pPr>
                <a:defRPr/>
              </a:pPr>
              <a:t>84</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4F4F069F-7760-4548-9F8E-5C702F2D9407}" type="slidenum">
              <a:rPr lang="en-US" smtClean="0"/>
              <a:pPr>
                <a:defRPr/>
              </a:pPr>
              <a:t>85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bwMode="auto">
          <a:noFill/>
          <a:ln>
            <a:solidFill>
              <a:srgbClr val="000000"/>
            </a:solidFill>
            <a:miter lim="800000"/>
            <a:headEnd/>
            <a:tailEnd/>
          </a:ln>
        </p:spPr>
      </p:sp>
      <p:sp>
        <p:nvSpPr>
          <p:cNvPr id="6861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741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0D2996A-8E80-4C74-832E-AF9FBA5EC478}" type="slidenum">
              <a:rPr lang="en-US" smtClean="0"/>
              <a:pPr fontAlgn="base">
                <a:spcBef>
                  <a:spcPct val="0"/>
                </a:spcBef>
                <a:spcAft>
                  <a:spcPct val="0"/>
                </a:spcAft>
                <a:defRPr/>
              </a:pPr>
              <a:t>32</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EF7C27F0-8233-4EC1-98C3-106685CC7A20}" type="slidenum">
              <a:rPr lang="en-US" smtClean="0"/>
              <a:pPr>
                <a:defRPr/>
              </a:pPr>
              <a:t>86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p:spPr>
      </p:sp>
      <p:sp>
        <p:nvSpPr>
          <p:cNvPr id="696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ABFCBA43-4003-426E-BF61-17F4DA4B99BF}" type="slidenum">
              <a:rPr lang="en-US" smtClean="0"/>
              <a:pPr>
                <a:defRPr/>
              </a:pPr>
              <a:t>33</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bwMode="auto">
          <a:noFill/>
          <a:ln>
            <a:solidFill>
              <a:srgbClr val="000000"/>
            </a:solidFill>
            <a:miter lim="800000"/>
            <a:headEnd/>
            <a:tailEnd/>
          </a:ln>
        </p:spPr>
      </p:sp>
      <p:sp>
        <p:nvSpPr>
          <p:cNvPr id="7065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p>
        </p:txBody>
      </p:sp>
      <p:sp>
        <p:nvSpPr>
          <p:cNvPr id="4" name="Slide Number Placeholder 3"/>
          <p:cNvSpPr>
            <a:spLocks noGrp="1"/>
          </p:cNvSpPr>
          <p:nvPr>
            <p:ph type="sldNum" sz="quarter" idx="5"/>
          </p:nvPr>
        </p:nvSpPr>
        <p:spPr/>
        <p:txBody>
          <a:bodyPr/>
          <a:lstStyle/>
          <a:p>
            <a:pPr>
              <a:defRPr/>
            </a:pPr>
            <a:fld id="{8F69BBF3-13A0-4E32-9CF2-4989D5F2D392}" type="slidenum">
              <a:rPr lang="en-US" smtClean="0"/>
              <a:pPr>
                <a:defRPr/>
              </a:pPr>
              <a:t>34</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p:spPr>
      </p:sp>
      <p:sp>
        <p:nvSpPr>
          <p:cNvPr id="7168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1946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52612A08-C6C4-44E6-B460-5C353C4F1B0F}" type="slidenum">
              <a:rPr lang="en-US" smtClean="0"/>
              <a:pPr fontAlgn="base">
                <a:spcBef>
                  <a:spcPct val="0"/>
                </a:spcBef>
                <a:spcAft>
                  <a:spcPct val="0"/>
                </a:spcAft>
                <a:defRPr/>
              </a:pPr>
              <a:t>35</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bwMode="auto">
          <a:noFill/>
          <a:ln>
            <a:solidFill>
              <a:srgbClr val="000000"/>
            </a:solidFill>
            <a:miter lim="800000"/>
            <a:headEnd/>
            <a:tailEnd/>
          </a:ln>
        </p:spPr>
      </p:sp>
      <p:sp>
        <p:nvSpPr>
          <p:cNvPr id="727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048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2AEE015-37E4-45FF-BFE8-2388AA1FDB86}" type="slidenum">
              <a:rPr lang="en-US" smtClean="0"/>
              <a:pPr fontAlgn="base">
                <a:spcBef>
                  <a:spcPct val="0"/>
                </a:spcBef>
                <a:spcAft>
                  <a:spcPct val="0"/>
                </a:spcAft>
                <a:defRPr/>
              </a:pPr>
              <a:t>36</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noFill/>
          <a:ln>
            <a:solidFill>
              <a:srgbClr val="000000"/>
            </a:solidFill>
            <a:miter lim="800000"/>
            <a:headEnd/>
            <a:tailEnd/>
          </a:ln>
        </p:spPr>
      </p:sp>
      <p:sp>
        <p:nvSpPr>
          <p:cNvPr id="737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p>
        </p:txBody>
      </p:sp>
      <p:sp>
        <p:nvSpPr>
          <p:cNvPr id="2458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71619842-0117-4961-A761-501905B39B50}" type="slidenum">
              <a:rPr lang="en-US" smtClean="0"/>
              <a:pPr fontAlgn="base">
                <a:spcBef>
                  <a:spcPct val="0"/>
                </a:spcBef>
                <a:spcAft>
                  <a:spcPct val="0"/>
                </a:spcAft>
                <a:defRPr/>
              </a:pPr>
              <a:t>55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C3271F8-4E61-4258-BB07-D84FC90D2245}" type="datetimeFigureOut">
              <a:rPr lang="en-US" smtClean="0"/>
              <a:pPr/>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271F8-4E61-4258-BB07-D84FC90D2245}" type="datetimeFigureOut">
              <a:rPr lang="en-US" smtClean="0"/>
              <a:pPr/>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271F8-4E61-4258-BB07-D84FC90D2245}" type="datetimeFigureOut">
              <a:rPr lang="en-US" smtClean="0"/>
              <a:pPr/>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C3271F8-4E61-4258-BB07-D84FC90D2245}" type="datetimeFigureOut">
              <a:rPr lang="en-US" smtClean="0"/>
              <a:pPr/>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C3271F8-4E61-4258-BB07-D84FC90D2245}" type="datetimeFigureOut">
              <a:rPr lang="en-US" smtClean="0"/>
              <a:pPr/>
              <a:t>10/2/2019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C3271F8-4E61-4258-BB07-D84FC90D2245}" type="datetimeFigureOut">
              <a:rPr lang="en-US" smtClean="0"/>
              <a:pPr/>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C3271F8-4E61-4258-BB07-D84FC90D2245}" type="datetimeFigureOut">
              <a:rPr lang="en-US" smtClean="0"/>
              <a:pPr/>
              <a:t>10/2/2019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C3271F8-4E61-4258-BB07-D84FC90D2245}" type="datetimeFigureOut">
              <a:rPr lang="en-US" smtClean="0"/>
              <a:pPr/>
              <a:t>10/2/2019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271F8-4E61-4258-BB07-D84FC90D2245}" type="datetimeFigureOut">
              <a:rPr lang="en-US" smtClean="0"/>
              <a:pPr/>
              <a:t>10/2/2019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271F8-4E61-4258-BB07-D84FC90D2245}" type="datetimeFigureOut">
              <a:rPr lang="en-US" smtClean="0"/>
              <a:pPr/>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271F8-4E61-4258-BB07-D84FC90D2245}" type="datetimeFigureOut">
              <a:rPr lang="en-US" smtClean="0"/>
              <a:pPr/>
              <a:t>10/2/2019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7C5F-4619-41EF-B9E2-F88A0DB97F0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C3271F8-4E61-4258-BB07-D84FC90D2245}" type="datetimeFigureOut">
              <a:rPr lang="en-US" smtClean="0"/>
              <a:pPr/>
              <a:t>10/2/2019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B57C5F-4619-41EF-B9E2-F88A0DB97F0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www.britannica.com/science/mineral-chemical-compound" TargetMode="External"/><Relationship Id="rId2" Type="http://schemas.openxmlformats.org/officeDocument/2006/relationships/hyperlink" Target="http://www.britannica.com/science/rock-geology" TargetMode="External"/><Relationship Id="rId1" Type="http://schemas.openxmlformats.org/officeDocument/2006/relationships/slideLayout" Target="../slideLayouts/slideLayout7.xml"/><Relationship Id="rId4" Type="http://schemas.openxmlformats.org/officeDocument/2006/relationships/hyperlink" Target="http://www.britannica.com/science/metamorphic-rock"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www.britannica.com/science/schist" TargetMode="External"/><Relationship Id="rId2" Type="http://schemas.openxmlformats.org/officeDocument/2006/relationships/hyperlink" Target="http://www.britannica.com/science/mica" TargetMode="External"/><Relationship Id="rId1" Type="http://schemas.openxmlformats.org/officeDocument/2006/relationships/slideLayout" Target="../slideLayouts/slideLayout7.xml"/><Relationship Id="rId5" Type="http://schemas.openxmlformats.org/officeDocument/2006/relationships/hyperlink" Target="http://www.britannica.com/science/gneiss" TargetMode="External"/><Relationship Id="rId4" Type="http://schemas.openxmlformats.org/officeDocument/2006/relationships/hyperlink" Target="http://www.britannica.com/science/slate-geology" TargetMode="External"/></Relationships>
</file>

<file path=ppt/slides/_rels/slide39.xml.rels><?xml version="1.0" encoding="UTF-8" standalone="yes"?>
<Relationships xmlns="http://schemas.openxmlformats.org/package/2006/relationships"><Relationship Id="rId2" Type="http://schemas.openxmlformats.org/officeDocument/2006/relationships/hyperlink" Target="http://www.britannica.com/science/gneiss"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hyperlink" Target="https://en.wikipedia.org/wiki/Shearing_forces" TargetMode="External"/><Relationship Id="rId2" Type="http://schemas.openxmlformats.org/officeDocument/2006/relationships/hyperlink" Target="https://en.wikipedia.org/wiki/Metamorphic_rock" TargetMode="External"/><Relationship Id="rId1" Type="http://schemas.openxmlformats.org/officeDocument/2006/relationships/slideLayout" Target="../slideLayouts/slideLayout7.xml"/><Relationship Id="rId4" Type="http://schemas.openxmlformats.org/officeDocument/2006/relationships/hyperlink" Target="https://en.wikipedia.org/w/index.php?title=Differential_pressure&amp;action=edit&amp;redlink=1"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en.wikipedia.org/wiki/Metamorphism" TargetMode="External"/><Relationship Id="rId2" Type="http://schemas.openxmlformats.org/officeDocument/2006/relationships/hyperlink" Target="https://en.wikipedia.org/wiki/Metamorphic_rock" TargetMode="External"/><Relationship Id="rId1" Type="http://schemas.openxmlformats.org/officeDocument/2006/relationships/slideLayout" Target="../slideLayouts/slideLayout7.xml"/><Relationship Id="rId4" Type="http://schemas.openxmlformats.org/officeDocument/2006/relationships/hyperlink" Target="https://en.wikipedia.org/wiki/Orogeny"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en.wikipedia.org/wiki/Schist" TargetMode="External"/><Relationship Id="rId3" Type="http://schemas.openxmlformats.org/officeDocument/2006/relationships/hyperlink" Target="https://en.wikipedia.org/wiki/Metamorphic_rocks" TargetMode="External"/><Relationship Id="rId7" Type="http://schemas.openxmlformats.org/officeDocument/2006/relationships/hyperlink" Target="https://en.wikipedia.org/wiki/Phyllite" TargetMode="External"/><Relationship Id="rId2" Type="http://schemas.openxmlformats.org/officeDocument/2006/relationships/hyperlink" Target="https://en.wikipedia.org/wiki/Fabric_(geology)" TargetMode="External"/><Relationship Id="rId1" Type="http://schemas.openxmlformats.org/officeDocument/2006/relationships/slideLayout" Target="../slideLayouts/slideLayout7.xml"/><Relationship Id="rId6" Type="http://schemas.openxmlformats.org/officeDocument/2006/relationships/hyperlink" Target="https://en.wikipedia.org/wiki/Slate" TargetMode="External"/><Relationship Id="rId5" Type="http://schemas.openxmlformats.org/officeDocument/2006/relationships/hyperlink" Target="https://en.wikipedia.org/wiki/Mudrock" TargetMode="External"/><Relationship Id="rId4" Type="http://schemas.openxmlformats.org/officeDocument/2006/relationships/hyperlink" Target="https://en.wikipedia.org/wiki/Metamorphism" TargetMode="External"/><Relationship Id="rId9" Type="http://schemas.openxmlformats.org/officeDocument/2006/relationships/hyperlink" Target="https://en.wikipedia.org/wiki/Gneiss" TargetMode="External"/></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Phyllosilicate" TargetMode="External"/><Relationship Id="rId2" Type="http://schemas.openxmlformats.org/officeDocument/2006/relationships/hyperlink" Target="https://en.wikipedia.org/wiki/Cleavage_(geology)" TargetMode="External"/><Relationship Id="rId1" Type="http://schemas.openxmlformats.org/officeDocument/2006/relationships/slideLayout" Target="../slideLayouts/slideLayout7.xml"/><Relationship Id="rId6" Type="http://schemas.openxmlformats.org/officeDocument/2006/relationships/hyperlink" Target="https://en.wikipedia.org/wiki/Shear_(geology)" TargetMode="External"/><Relationship Id="rId5" Type="http://schemas.openxmlformats.org/officeDocument/2006/relationships/hyperlink" Target="https://en.wikipedia.org/wiki/Tectonite" TargetMode="External"/><Relationship Id="rId4" Type="http://schemas.openxmlformats.org/officeDocument/2006/relationships/hyperlink" Target="https://en.wikipedia.org/wiki/Crystal" TargetMode="External"/></Relationships>
</file>

<file path=ppt/slides/_rels/slide44.xml.rels><?xml version="1.0" encoding="UTF-8" standalone="yes"?>
<Relationships xmlns="http://schemas.openxmlformats.org/package/2006/relationships"><Relationship Id="rId3" Type="http://schemas.openxmlformats.org/officeDocument/2006/relationships/hyperlink" Target="https://en.wikipedia.org/wiki/Gneissic_banding" TargetMode="External"/><Relationship Id="rId2" Type="http://schemas.openxmlformats.org/officeDocument/2006/relationships/hyperlink" Target="https://en.wikipedia.org/wiki/Gneiss" TargetMode="External"/><Relationship Id="rId1" Type="http://schemas.openxmlformats.org/officeDocument/2006/relationships/slideLayout" Target="../slideLayouts/slideLayout7.xml"/><Relationship Id="rId6" Type="http://schemas.openxmlformats.org/officeDocument/2006/relationships/hyperlink" Target="https://en.wikipedia.org/wiki/Phyllite" TargetMode="External"/><Relationship Id="rId5" Type="http://schemas.openxmlformats.org/officeDocument/2006/relationships/hyperlink" Target="https://en.wikipedia.org/wiki/Schistocity" TargetMode="External"/><Relationship Id="rId4" Type="http://schemas.openxmlformats.org/officeDocument/2006/relationships/hyperlink" Target="https://en.wikipedia.org/wiki/Schist"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s://en.wikipedia.org/wiki/Slaty_cleavage" TargetMode="External"/><Relationship Id="rId2" Type="http://schemas.openxmlformats.org/officeDocument/2006/relationships/hyperlink" Target="https://en.wikipedia.org/wiki/Slate" TargetMode="External"/><Relationship Id="rId1" Type="http://schemas.openxmlformats.org/officeDocument/2006/relationships/slideLayout" Target="../slideLayouts/slideLayout7.xml"/><Relationship Id="rId5" Type="http://schemas.openxmlformats.org/officeDocument/2006/relationships/hyperlink" Target="https://en.wikipedia.org/wiki/Metaconglomerate" TargetMode="External"/><Relationship Id="rId4" Type="http://schemas.openxmlformats.org/officeDocument/2006/relationships/hyperlink" Target="https://en.wikipedia.org/wiki/Clasts" TargetMode="External"/></Relationships>
</file>

<file path=ppt/slides/_rels/slide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7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6.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7270" y="1700808"/>
            <a:ext cx="7488832" cy="3416320"/>
          </a:xfrm>
          <a:prstGeom prst="rect">
            <a:avLst/>
          </a:prstGeom>
        </p:spPr>
        <p:txBody>
          <a:bodyPr wrap="square">
            <a:spAutoFit/>
          </a:bodyPr>
          <a:lstStyle/>
          <a:p>
            <a:pPr algn="ctr">
              <a:spcAft>
                <a:spcPts val="0"/>
              </a:spcAft>
            </a:pPr>
            <a:r>
              <a:rPr lang="en-GB" sz="3200" b="1" dirty="0" err="1">
                <a:solidFill>
                  <a:srgbClr val="FF0000"/>
                </a:solidFill>
                <a:effectLst/>
                <a:latin typeface="Arial Black" panose="020B0A04020102020204" pitchFamily="34" charset="0"/>
                <a:ea typeface="Times New Roman"/>
              </a:rPr>
              <a:t>Petrofabrics</a:t>
            </a:r>
            <a:r>
              <a:rPr lang="en-GB" sz="3200" b="1" dirty="0">
                <a:solidFill>
                  <a:srgbClr val="FF0000"/>
                </a:solidFill>
                <a:effectLst/>
                <a:latin typeface="Arial Black" panose="020B0A04020102020204" pitchFamily="34" charset="0"/>
                <a:ea typeface="Times New Roman"/>
              </a:rPr>
              <a:t> of </a:t>
            </a:r>
          </a:p>
          <a:p>
            <a:pPr algn="ctr">
              <a:spcAft>
                <a:spcPts val="0"/>
              </a:spcAft>
            </a:pPr>
            <a:r>
              <a:rPr lang="en-GB" sz="3200" b="1" dirty="0">
                <a:solidFill>
                  <a:srgbClr val="FF0000"/>
                </a:solidFill>
                <a:effectLst/>
                <a:latin typeface="Arial Black" panose="020B0A04020102020204" pitchFamily="34" charset="0"/>
                <a:ea typeface="Times New Roman"/>
              </a:rPr>
              <a:t>metamorphic processes and deformation</a:t>
            </a:r>
          </a:p>
          <a:p>
            <a:pPr algn="ctr">
              <a:spcAft>
                <a:spcPts val="0"/>
              </a:spcAft>
            </a:pPr>
            <a:endParaRPr lang="en-GB" sz="3200" b="1" dirty="0">
              <a:solidFill>
                <a:srgbClr val="FF0000"/>
              </a:solidFill>
              <a:latin typeface="Arial"/>
              <a:ea typeface="Times New Roman"/>
            </a:endParaRPr>
          </a:p>
          <a:p>
            <a:pPr algn="ctr">
              <a:spcAft>
                <a:spcPts val="0"/>
              </a:spcAft>
            </a:pPr>
            <a:r>
              <a:rPr lang="en-GB" sz="3200" b="1" dirty="0">
                <a:solidFill>
                  <a:srgbClr val="FF0000"/>
                </a:solidFill>
                <a:effectLst/>
                <a:latin typeface="Arial"/>
                <a:ea typeface="Times New Roman"/>
              </a:rPr>
              <a:t>Deformation Mechanism and Microstructures</a:t>
            </a:r>
            <a:endParaRPr lang="en-GB" sz="3200" b="1" dirty="0">
              <a:solidFill>
                <a:srgbClr val="FF0000"/>
              </a:solidFill>
              <a:latin typeface="Arial"/>
              <a:ea typeface="Times New Roman"/>
            </a:endParaRPr>
          </a:p>
          <a:p>
            <a:pPr algn="ctr">
              <a:spcAft>
                <a:spcPts val="0"/>
              </a:spcAft>
            </a:pPr>
            <a:r>
              <a:rPr lang="en-GB" sz="2400" b="1" dirty="0">
                <a:latin typeface="Arial"/>
                <a:ea typeface="Times New Roman"/>
              </a:rPr>
              <a:t>(Davis et al., 2010)</a:t>
            </a:r>
            <a:endParaRPr lang="en-GB" sz="2400" dirty="0">
              <a:effectLst/>
              <a:latin typeface="Arial"/>
              <a:ea typeface="Times New Roman"/>
            </a:endParaRPr>
          </a:p>
        </p:txBody>
      </p:sp>
    </p:spTree>
    <p:extLst>
      <p:ext uri="{BB962C8B-B14F-4D97-AF65-F5344CB8AC3E}">
        <p14:creationId xmlns:p14="http://schemas.microsoft.com/office/powerpoint/2010/main" val="12907066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C:\Users\Bishal Nath Upreti\Desktop\BSC Lecture 2013\Metamorphic rocks Tarbuch scanned figures\Untitled-9 - Cop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932" t="2877" r="29478" b="49486"/>
          <a:stretch/>
        </p:blipFill>
        <p:spPr bwMode="auto">
          <a:xfrm>
            <a:off x="411111" y="332656"/>
            <a:ext cx="8351841" cy="5760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04531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1772816"/>
            <a:ext cx="7344816" cy="2523768"/>
          </a:xfrm>
          <a:prstGeom prst="rect">
            <a:avLst/>
          </a:prstGeom>
        </p:spPr>
        <p:txBody>
          <a:bodyPr wrap="square">
            <a:spAutoFit/>
          </a:bodyPr>
          <a:lstStyle/>
          <a:p>
            <a:pPr algn="just"/>
            <a:r>
              <a:rPr lang="en-GB" sz="2800" b="1" dirty="0">
                <a:solidFill>
                  <a:prstClr val="black"/>
                </a:solidFill>
                <a:latin typeface="Arial" pitchFamily="34" charset="0"/>
                <a:cs typeface="Arial" pitchFamily="34" charset="0"/>
              </a:rPr>
              <a:t>It may not always be possible to determine unequivocally the relationship between metamorphic mineral growth and deformation, but the following is intended to be a useful guide. </a:t>
            </a:r>
          </a:p>
          <a:p>
            <a:r>
              <a:rPr lang="en-GB" dirty="0"/>
              <a:t> </a:t>
            </a:r>
          </a:p>
        </p:txBody>
      </p:sp>
    </p:spTree>
    <p:extLst>
      <p:ext uri="{BB962C8B-B14F-4D97-AF65-F5344CB8AC3E}">
        <p14:creationId xmlns:p14="http://schemas.microsoft.com/office/powerpoint/2010/main" val="34891822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620688"/>
            <a:ext cx="7776864" cy="5109091"/>
          </a:xfrm>
          <a:prstGeom prst="rect">
            <a:avLst/>
          </a:prstGeom>
        </p:spPr>
        <p:txBody>
          <a:bodyPr wrap="square">
            <a:spAutoFit/>
          </a:bodyPr>
          <a:lstStyle/>
          <a:p>
            <a:pPr marL="17780" marR="20955" indent="81915" algn="just">
              <a:spcAft>
                <a:spcPts val="0"/>
              </a:spcAft>
            </a:pPr>
            <a:r>
              <a:rPr lang="en-GB" sz="2800" b="1" dirty="0">
                <a:solidFill>
                  <a:srgbClr val="FF0000"/>
                </a:solidFill>
                <a:latin typeface="Arial"/>
                <a:ea typeface="Times New Roman"/>
              </a:rPr>
              <a:t>Pre-kinematic crystals</a:t>
            </a:r>
          </a:p>
          <a:p>
            <a:pPr marL="17780" marR="20955" indent="81915" algn="just">
              <a:spcAft>
                <a:spcPts val="0"/>
              </a:spcAft>
            </a:pPr>
            <a:r>
              <a:rPr lang="en-GB" b="1" dirty="0">
                <a:latin typeface="Arial"/>
                <a:ea typeface="Times New Roman"/>
              </a:rPr>
              <a:t> </a:t>
            </a:r>
          </a:p>
          <a:p>
            <a:pPr marL="17780" marR="20955" indent="81915" algn="just">
              <a:spcAft>
                <a:spcPts val="0"/>
              </a:spcAft>
            </a:pPr>
            <a:r>
              <a:rPr lang="en-GB" sz="2800" b="1" dirty="0">
                <a:latin typeface="Arial"/>
                <a:ea typeface="Times New Roman"/>
              </a:rPr>
              <a:t>(Figure 23-34), when clearly recognizable, show the usual characteristics of minerals affected by later deformation, most of which are described above for high-strain rocks. </a:t>
            </a:r>
          </a:p>
          <a:p>
            <a:pPr marL="17780" marR="20955" indent="81915" algn="just">
              <a:spcAft>
                <a:spcPts val="0"/>
              </a:spcAft>
            </a:pPr>
            <a:endParaRPr lang="en-GB" sz="2800" b="1" dirty="0">
              <a:latin typeface="Arial"/>
              <a:ea typeface="Times New Roman"/>
            </a:endParaRPr>
          </a:p>
          <a:p>
            <a:pPr marL="17780" marR="20955" indent="81915" algn="just">
              <a:spcAft>
                <a:spcPts val="0"/>
              </a:spcAft>
            </a:pPr>
            <a:r>
              <a:rPr lang="en-GB" sz="2800" b="1" dirty="0">
                <a:latin typeface="Arial"/>
                <a:ea typeface="Times New Roman"/>
              </a:rPr>
              <a:t>These include </a:t>
            </a:r>
            <a:r>
              <a:rPr lang="en-GB" sz="2800" b="1" dirty="0" err="1">
                <a:latin typeface="Arial"/>
                <a:ea typeface="Times New Roman"/>
              </a:rPr>
              <a:t>undulose</a:t>
            </a:r>
            <a:r>
              <a:rPr lang="en-GB" sz="2800" b="1" dirty="0">
                <a:latin typeface="Arial"/>
                <a:ea typeface="Times New Roman"/>
              </a:rPr>
              <a:t> extinction, cracked and broken crystals, deformation bands and twins, kink bands, pressure shadows, </a:t>
            </a:r>
            <a:r>
              <a:rPr lang="en-GB" sz="2800" b="1" dirty="0" err="1">
                <a:latin typeface="Arial"/>
                <a:ea typeface="Times New Roman"/>
              </a:rPr>
              <a:t>porphyroclasts</a:t>
            </a:r>
            <a:r>
              <a:rPr lang="en-GB" sz="2800" b="1" dirty="0">
                <a:latin typeface="Arial"/>
                <a:ea typeface="Times New Roman"/>
              </a:rPr>
              <a:t> with mortar texture or sheared mantles, etc. </a:t>
            </a:r>
            <a:endParaRPr lang="en-GB" sz="2800" b="1" dirty="0">
              <a:effectLst/>
              <a:latin typeface="Arial"/>
              <a:ea typeface="Times New Roman"/>
            </a:endParaRPr>
          </a:p>
        </p:txBody>
      </p:sp>
    </p:spTree>
    <p:extLst>
      <p:ext uri="{BB962C8B-B14F-4D97-AF65-F5344CB8AC3E}">
        <p14:creationId xmlns:p14="http://schemas.microsoft.com/office/powerpoint/2010/main" val="46158569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Bishal Nath Upreti\Pictures\My Scans\Petrofabric Winter JD Igneous Meta petrology\scan0033.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6651" t="6386" r="8273" b="52564"/>
          <a:stretch/>
        </p:blipFill>
        <p:spPr bwMode="auto">
          <a:xfrm>
            <a:off x="1979712" y="425454"/>
            <a:ext cx="5040560" cy="6414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409087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71600" y="1012954"/>
            <a:ext cx="7200800" cy="2677656"/>
          </a:xfrm>
          <a:prstGeom prst="rect">
            <a:avLst/>
          </a:prstGeom>
        </p:spPr>
        <p:txBody>
          <a:bodyPr wrap="square">
            <a:spAutoFit/>
          </a:bodyPr>
          <a:lstStyle/>
          <a:p>
            <a:pPr marL="17780" marR="20955" lvl="0" indent="81915" algn="just"/>
            <a:r>
              <a:rPr lang="en-GB" sz="2800" b="1" dirty="0">
                <a:solidFill>
                  <a:prstClr val="black"/>
                </a:solidFill>
                <a:latin typeface="Arial"/>
                <a:ea typeface="Times New Roman"/>
              </a:rPr>
              <a:t>Pressure shadows (Fig 23-34c) occur when pressure solution dissolves a mineral (usually a matrix mineral) from high-stress areas (generally in the </a:t>
            </a:r>
            <a:r>
              <a:rPr lang="el-GR" sz="2800" b="1" i="1" dirty="0">
                <a:solidFill>
                  <a:prstClr val="black"/>
                </a:solidFill>
                <a:latin typeface="Arial"/>
                <a:ea typeface="Times New Roman"/>
              </a:rPr>
              <a:t>σ</a:t>
            </a:r>
            <a:r>
              <a:rPr lang="en-US" sz="2800" b="1" i="1" dirty="0">
                <a:solidFill>
                  <a:prstClr val="black"/>
                </a:solidFill>
                <a:latin typeface="Arial"/>
                <a:ea typeface="Times New Roman"/>
              </a:rPr>
              <a:t>1 </a:t>
            </a:r>
            <a:r>
              <a:rPr lang="en-GB" sz="2800" b="1" dirty="0">
                <a:solidFill>
                  <a:prstClr val="black"/>
                </a:solidFill>
                <a:latin typeface="Arial"/>
                <a:ea typeface="Times New Roman"/>
              </a:rPr>
              <a:t>direction), and re-precipitates it in low-stress areas adjacent to a </a:t>
            </a:r>
            <a:r>
              <a:rPr lang="en-GB" sz="2800" b="1" dirty="0" err="1">
                <a:solidFill>
                  <a:prstClr val="black"/>
                </a:solidFill>
                <a:latin typeface="Arial"/>
                <a:ea typeface="Times New Roman"/>
              </a:rPr>
              <a:t>porphyroblast</a:t>
            </a:r>
            <a:r>
              <a:rPr lang="en-GB" sz="2800" b="1" dirty="0">
                <a:solidFill>
                  <a:prstClr val="black"/>
                </a:solidFill>
                <a:latin typeface="Arial"/>
                <a:ea typeface="Times New Roman"/>
              </a:rPr>
              <a:t>. </a:t>
            </a:r>
          </a:p>
        </p:txBody>
      </p:sp>
    </p:spTree>
    <p:extLst>
      <p:ext uri="{BB962C8B-B14F-4D97-AF65-F5344CB8AC3E}">
        <p14:creationId xmlns:p14="http://schemas.microsoft.com/office/powerpoint/2010/main" val="1206756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733246"/>
            <a:ext cx="7704856" cy="5847755"/>
          </a:xfrm>
          <a:prstGeom prst="rect">
            <a:avLst/>
          </a:prstGeom>
        </p:spPr>
        <p:txBody>
          <a:bodyPr wrap="square">
            <a:spAutoFit/>
          </a:bodyPr>
          <a:lstStyle/>
          <a:p>
            <a:pPr algn="just"/>
            <a:r>
              <a:rPr lang="en-GB" sz="2800" b="1" dirty="0">
                <a:solidFill>
                  <a:srgbClr val="FF0000"/>
                </a:solidFill>
                <a:latin typeface="Arial" pitchFamily="34" charset="0"/>
                <a:ea typeface="Calibri"/>
                <a:cs typeface="Arial" pitchFamily="34" charset="0"/>
              </a:rPr>
              <a:t>Post-kinematic crystallization</a:t>
            </a:r>
            <a:r>
              <a:rPr lang="en-GB" sz="2800" b="1" dirty="0">
                <a:latin typeface="Arial" pitchFamily="34" charset="0"/>
                <a:ea typeface="Calibri"/>
                <a:cs typeface="Arial" pitchFamily="34" charset="0"/>
              </a:rPr>
              <a:t> </a:t>
            </a:r>
          </a:p>
          <a:p>
            <a:pPr algn="just"/>
            <a:endParaRPr lang="en-GB" sz="1400" b="1" dirty="0">
              <a:latin typeface="Arial" pitchFamily="34" charset="0"/>
              <a:ea typeface="Calibri"/>
              <a:cs typeface="Arial" pitchFamily="34" charset="0"/>
            </a:endParaRPr>
          </a:p>
          <a:p>
            <a:pPr algn="just"/>
            <a:r>
              <a:rPr lang="en-GB" sz="2800" b="1" dirty="0">
                <a:latin typeface="Arial" pitchFamily="34" charset="0"/>
                <a:ea typeface="Calibri"/>
                <a:cs typeface="Arial" pitchFamily="34" charset="0"/>
              </a:rPr>
              <a:t>It means that metamorphic crystallization either outlasted deformation, or occurred in a distinct later thermal or contact event. When clearly distinguishable, both the previous deformation and the later mineral growth or recrystallization must be apparent. </a:t>
            </a:r>
          </a:p>
          <a:p>
            <a:pPr algn="just"/>
            <a:endParaRPr lang="en-GB" sz="1400" b="1" dirty="0">
              <a:latin typeface="Arial" pitchFamily="34" charset="0"/>
              <a:ea typeface="Calibri"/>
              <a:cs typeface="Arial" pitchFamily="34" charset="0"/>
            </a:endParaRPr>
          </a:p>
          <a:p>
            <a:pPr algn="just"/>
            <a:r>
              <a:rPr lang="en-GB" sz="2800" b="1" dirty="0">
                <a:latin typeface="Arial" pitchFamily="34" charset="0"/>
                <a:ea typeface="Calibri"/>
                <a:cs typeface="Arial" pitchFamily="34" charset="0"/>
              </a:rPr>
              <a:t>Post-kinematic growth results in unstrained crystals. In many cases the crystals are randomly oriented, and cut across an earlier foliation (Fig 23-35b).</a:t>
            </a:r>
            <a:endParaRPr lang="en-GB" sz="2800" b="1" dirty="0">
              <a:latin typeface="Arial" pitchFamily="34" charset="0"/>
              <a:cs typeface="Arial" pitchFamily="34" charset="0"/>
            </a:endParaRPr>
          </a:p>
        </p:txBody>
      </p:sp>
    </p:spTree>
    <p:extLst>
      <p:ext uri="{BB962C8B-B14F-4D97-AF65-F5344CB8AC3E}">
        <p14:creationId xmlns:p14="http://schemas.microsoft.com/office/powerpoint/2010/main" val="85710308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Bishal Nath Upreti\Pictures\My Scans\Petrofabric Winter JD Igneous Meta petrology\scan0034.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8933" t="14874" r="47594" b="51249"/>
          <a:stretch/>
        </p:blipFill>
        <p:spPr bwMode="auto">
          <a:xfrm>
            <a:off x="1907704" y="404664"/>
            <a:ext cx="5616624" cy="61161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74478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751344"/>
            <a:ext cx="7488832" cy="5693866"/>
          </a:xfrm>
          <a:prstGeom prst="rect">
            <a:avLst/>
          </a:prstGeom>
        </p:spPr>
        <p:txBody>
          <a:bodyPr wrap="square">
            <a:spAutoFit/>
          </a:bodyPr>
          <a:lstStyle/>
          <a:p>
            <a:pPr marL="5715" marR="12065" algn="just">
              <a:spcAft>
                <a:spcPts val="0"/>
              </a:spcAft>
            </a:pPr>
            <a:r>
              <a:rPr lang="en-GB" sz="2800" b="1" dirty="0" err="1">
                <a:solidFill>
                  <a:srgbClr val="FF0000"/>
                </a:solidFill>
                <a:latin typeface="Arial"/>
                <a:ea typeface="Times New Roman"/>
              </a:rPr>
              <a:t>Syn</a:t>
            </a:r>
            <a:r>
              <a:rPr lang="en-GB" sz="2800" b="1" dirty="0">
                <a:solidFill>
                  <a:srgbClr val="FF0000"/>
                </a:solidFill>
                <a:latin typeface="Arial"/>
                <a:ea typeface="Times New Roman"/>
              </a:rPr>
              <a:t>-kinematic mineral growth</a:t>
            </a:r>
          </a:p>
          <a:p>
            <a:pPr marL="5715" marR="12065" algn="just">
              <a:spcAft>
                <a:spcPts val="0"/>
              </a:spcAft>
            </a:pPr>
            <a:endParaRPr lang="en-GB" sz="2800" b="1" dirty="0">
              <a:solidFill>
                <a:srgbClr val="FF0000"/>
              </a:solidFill>
              <a:latin typeface="Arial"/>
              <a:ea typeface="Times New Roman"/>
            </a:endParaRPr>
          </a:p>
          <a:p>
            <a:pPr marL="5715" marR="12065" algn="just">
              <a:spcAft>
                <a:spcPts val="0"/>
              </a:spcAft>
            </a:pPr>
            <a:r>
              <a:rPr lang="en-GB" sz="2800" b="1" dirty="0">
                <a:latin typeface="Arial"/>
                <a:ea typeface="Times New Roman"/>
              </a:rPr>
              <a:t>It is probably the most common type in orogenic metamorphism, because metamorphism and deformation are thought commonly to occur in unison. It is also the most difficult to demonstrate unequivocally. </a:t>
            </a:r>
          </a:p>
          <a:p>
            <a:pPr marL="5715" marR="12065" algn="just">
              <a:spcAft>
                <a:spcPts val="0"/>
              </a:spcAft>
            </a:pPr>
            <a:endParaRPr lang="en-GB" sz="2800" b="1" dirty="0">
              <a:latin typeface="Arial"/>
              <a:ea typeface="Times New Roman"/>
            </a:endParaRPr>
          </a:p>
          <a:p>
            <a:pPr marL="5715" marR="12065" algn="just">
              <a:spcAft>
                <a:spcPts val="0"/>
              </a:spcAft>
            </a:pPr>
            <a:r>
              <a:rPr lang="en-GB" sz="2800" b="1" dirty="0">
                <a:latin typeface="Arial"/>
                <a:ea typeface="Times New Roman"/>
              </a:rPr>
              <a:t>A continuous schistosity, as illustrated in Figure 23-23, was probably generated by a process of dynamic (</a:t>
            </a:r>
            <a:r>
              <a:rPr lang="en-GB" sz="2800" b="1" dirty="0" err="1">
                <a:latin typeface="Arial"/>
                <a:ea typeface="Times New Roman"/>
              </a:rPr>
              <a:t>syn-kinernatic</a:t>
            </a:r>
            <a:r>
              <a:rPr lang="en-GB" sz="2800" b="1" dirty="0">
                <a:latin typeface="Arial"/>
                <a:ea typeface="Times New Roman"/>
              </a:rPr>
              <a:t>) recrystallization. </a:t>
            </a:r>
            <a:endParaRPr lang="en-GB" sz="2800" b="1" dirty="0">
              <a:effectLst/>
              <a:latin typeface="Arial"/>
              <a:ea typeface="Times New Roman"/>
            </a:endParaRPr>
          </a:p>
        </p:txBody>
      </p:sp>
    </p:spTree>
    <p:extLst>
      <p:ext uri="{BB962C8B-B14F-4D97-AF65-F5344CB8AC3E}">
        <p14:creationId xmlns:p14="http://schemas.microsoft.com/office/powerpoint/2010/main" val="254979075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268760"/>
            <a:ext cx="7776864" cy="4401205"/>
          </a:xfrm>
          <a:prstGeom prst="rect">
            <a:avLst/>
          </a:prstGeom>
        </p:spPr>
        <p:txBody>
          <a:bodyPr wrap="square">
            <a:spAutoFit/>
          </a:bodyPr>
          <a:lstStyle/>
          <a:p>
            <a:pPr marL="5715" marR="12065" lvl="0" algn="just"/>
            <a:r>
              <a:rPr lang="en-GB" sz="2800" b="1" dirty="0">
                <a:solidFill>
                  <a:prstClr val="black"/>
                </a:solidFill>
                <a:latin typeface="Arial"/>
                <a:ea typeface="Times New Roman"/>
              </a:rPr>
              <a:t>Aligned grains that are a mixture of bent crystals with </a:t>
            </a:r>
            <a:r>
              <a:rPr lang="en-GB" sz="2800" b="1" dirty="0" err="1">
                <a:solidFill>
                  <a:prstClr val="black"/>
                </a:solidFill>
                <a:latin typeface="Arial"/>
                <a:ea typeface="Times New Roman"/>
              </a:rPr>
              <a:t>undulose</a:t>
            </a:r>
            <a:r>
              <a:rPr lang="en-GB" sz="2800" b="1" dirty="0">
                <a:solidFill>
                  <a:prstClr val="black"/>
                </a:solidFill>
                <a:latin typeface="Arial"/>
                <a:ea typeface="Times New Roman"/>
              </a:rPr>
              <a:t> extinction and straight recrystallized grains support this conclusion, although they could also be an unlikely combination of pre-kinematic and post-kinematic crystallization. </a:t>
            </a:r>
          </a:p>
          <a:p>
            <a:pPr marL="5715" marR="12065" lvl="0" algn="just"/>
            <a:endParaRPr lang="en-GB" sz="2800" b="1" dirty="0">
              <a:solidFill>
                <a:prstClr val="black"/>
              </a:solidFill>
              <a:latin typeface="Arial"/>
              <a:ea typeface="Times New Roman"/>
            </a:endParaRPr>
          </a:p>
          <a:p>
            <a:pPr marL="5715" marR="12065" lvl="0" algn="just"/>
            <a:r>
              <a:rPr lang="en-GB" sz="2800" b="1" dirty="0">
                <a:solidFill>
                  <a:prstClr val="black"/>
                </a:solidFill>
                <a:latin typeface="Arial"/>
                <a:ea typeface="Times New Roman"/>
              </a:rPr>
              <a:t>It is probable, but largely a matter of faith, then, that </a:t>
            </a:r>
            <a:r>
              <a:rPr lang="en-GB" sz="2800" b="1" dirty="0" err="1">
                <a:solidFill>
                  <a:prstClr val="black"/>
                </a:solidFill>
                <a:latin typeface="Arial"/>
                <a:ea typeface="Times New Roman"/>
              </a:rPr>
              <a:t>syntectonic</a:t>
            </a:r>
            <a:r>
              <a:rPr lang="en-GB" sz="2800" b="1" dirty="0">
                <a:solidFill>
                  <a:prstClr val="black"/>
                </a:solidFill>
                <a:latin typeface="Arial"/>
                <a:ea typeface="Times New Roman"/>
              </a:rPr>
              <a:t> crystallization occurs during the development of a schistosity. </a:t>
            </a:r>
          </a:p>
        </p:txBody>
      </p:sp>
    </p:spTree>
    <p:extLst>
      <p:ext uri="{BB962C8B-B14F-4D97-AF65-F5344CB8AC3E}">
        <p14:creationId xmlns:p14="http://schemas.microsoft.com/office/powerpoint/2010/main" val="422633689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Bishal Nath Upreti\Pictures\My Scans\Petrofabric Winter JD Igneous Meta petrology\scan0035.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4580" t="6598" r="9744" b="68338"/>
          <a:stretch/>
        </p:blipFill>
        <p:spPr bwMode="auto">
          <a:xfrm>
            <a:off x="755575" y="620688"/>
            <a:ext cx="7418997" cy="5688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27933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2057400"/>
            <a:ext cx="5292026" cy="646331"/>
          </a:xfrm>
          <a:prstGeom prst="rect">
            <a:avLst/>
          </a:prstGeom>
        </p:spPr>
        <p:txBody>
          <a:bodyPr wrap="none">
            <a:spAutoFit/>
          </a:bodyPr>
          <a:lstStyle/>
          <a:p>
            <a:pPr algn="just">
              <a:spcAft>
                <a:spcPts val="0"/>
              </a:spcAft>
            </a:pPr>
            <a:r>
              <a:rPr lang="en-GB" sz="3600" b="1" dirty="0" err="1">
                <a:solidFill>
                  <a:srgbClr val="FF0000"/>
                </a:solidFill>
                <a:latin typeface="Arial Black" pitchFamily="34" charset="0"/>
                <a:ea typeface="Times New Roman"/>
              </a:rPr>
              <a:t>Petrofabric</a:t>
            </a:r>
            <a:r>
              <a:rPr lang="en-GB" sz="3600" b="1" dirty="0">
                <a:solidFill>
                  <a:srgbClr val="FF0000"/>
                </a:solidFill>
                <a:latin typeface="Arial Black" pitchFamily="34" charset="0"/>
                <a:ea typeface="Times New Roman"/>
              </a:rPr>
              <a:t> Analysis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8" descr="C:\Users\Bishal Nath Upreti\Desktop\BSC Lecture 2013\Metamorphic rocks Tarbuch scanned figures\Untitled-9 - Cop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3049" t="54538" r="1900" b="4651"/>
          <a:stretch/>
        </p:blipFill>
        <p:spPr bwMode="auto">
          <a:xfrm>
            <a:off x="454570" y="404664"/>
            <a:ext cx="8156030" cy="5081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3400" y="5486400"/>
            <a:ext cx="7920880" cy="954107"/>
          </a:xfrm>
          <a:prstGeom prst="rect">
            <a:avLst/>
          </a:prstGeom>
          <a:noFill/>
        </p:spPr>
        <p:txBody>
          <a:bodyPr wrap="square" rtlCol="0">
            <a:spAutoFit/>
          </a:bodyPr>
          <a:lstStyle/>
          <a:p>
            <a:pPr algn="just"/>
            <a:r>
              <a:rPr lang="en-US" sz="1400" b="1" dirty="0"/>
              <a:t>Contact metamorphism produces a zone of alternation called an </a:t>
            </a:r>
            <a:r>
              <a:rPr lang="en-US" sz="1400" b="1" i="1" dirty="0">
                <a:solidFill>
                  <a:srgbClr val="FF0000"/>
                </a:solidFill>
              </a:rPr>
              <a:t>aureole</a:t>
            </a:r>
            <a:r>
              <a:rPr lang="en-US" sz="1400" b="1" dirty="0">
                <a:solidFill>
                  <a:srgbClr val="FF0000"/>
                </a:solidFill>
              </a:rPr>
              <a:t> </a:t>
            </a:r>
            <a:r>
              <a:rPr lang="en-US" sz="1400" b="1" dirty="0"/>
              <a:t>around an intrusive igneous body, In the photo, the dark layer, called a </a:t>
            </a:r>
            <a:r>
              <a:rPr lang="en-US" sz="1400" b="1" i="1" dirty="0">
                <a:solidFill>
                  <a:srgbClr val="FF0000"/>
                </a:solidFill>
              </a:rPr>
              <a:t>roof pendant </a:t>
            </a:r>
            <a:r>
              <a:rPr lang="en-US" sz="1400" b="1" i="1" dirty="0"/>
              <a:t>(suspended or hanging), </a:t>
            </a:r>
            <a:r>
              <a:rPr lang="en-US" sz="1400" b="1" dirty="0"/>
              <a:t>consists of metamorphosed host rock adjacent to the upper part of the light-colored igneous pluton. The term roof pendant implies that the rock was once the roof of a magma chamber. Sierra Nevada, California USA).</a:t>
            </a:r>
            <a:endParaRPr lang="en-GB" sz="1400" b="1" dirty="0"/>
          </a:p>
        </p:txBody>
      </p:sp>
    </p:spTree>
    <p:extLst>
      <p:ext uri="{BB962C8B-B14F-4D97-AF65-F5344CB8AC3E}">
        <p14:creationId xmlns:p14="http://schemas.microsoft.com/office/powerpoint/2010/main" val="59612652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692696"/>
            <a:ext cx="7344816" cy="5539978"/>
          </a:xfrm>
          <a:prstGeom prst="rect">
            <a:avLst/>
          </a:prstGeom>
        </p:spPr>
        <p:txBody>
          <a:bodyPr wrap="square">
            <a:spAutoFit/>
          </a:bodyPr>
          <a:lstStyle/>
          <a:p>
            <a:pPr algn="just">
              <a:spcAft>
                <a:spcPts val="0"/>
              </a:spcAft>
            </a:pPr>
            <a:r>
              <a:rPr lang="en-GB" sz="2800" b="1" dirty="0" err="1">
                <a:solidFill>
                  <a:srgbClr val="FF0000"/>
                </a:solidFill>
                <a:latin typeface="Arial"/>
                <a:ea typeface="Times New Roman"/>
              </a:rPr>
              <a:t>Petrofabric</a:t>
            </a:r>
            <a:r>
              <a:rPr lang="en-GB" sz="2800" b="1" dirty="0">
                <a:solidFill>
                  <a:srgbClr val="FF0000"/>
                </a:solidFill>
                <a:latin typeface="Arial"/>
                <a:ea typeface="Times New Roman"/>
              </a:rPr>
              <a:t> Analysis</a:t>
            </a:r>
          </a:p>
          <a:p>
            <a:pPr algn="just">
              <a:spcAft>
                <a:spcPts val="0"/>
              </a:spcAft>
            </a:pPr>
            <a:endParaRPr lang="en-GB" b="1" dirty="0">
              <a:solidFill>
                <a:srgbClr val="FF0000"/>
              </a:solidFill>
              <a:latin typeface="Arial"/>
              <a:ea typeface="Times New Roman"/>
            </a:endParaRPr>
          </a:p>
          <a:p>
            <a:pPr algn="just">
              <a:spcAft>
                <a:spcPts val="0"/>
              </a:spcAft>
            </a:pPr>
            <a:r>
              <a:rPr lang="en-GB" sz="2800" b="1" dirty="0">
                <a:latin typeface="Arial" pitchFamily="34" charset="0"/>
                <a:ea typeface="Calibri"/>
                <a:cs typeface="Arial" pitchFamily="34" charset="0"/>
              </a:rPr>
              <a:t>Proper study of </a:t>
            </a:r>
            <a:r>
              <a:rPr lang="en-GB" sz="2800" b="1" dirty="0" err="1">
                <a:latin typeface="Arial" pitchFamily="34" charset="0"/>
                <a:ea typeface="Calibri"/>
                <a:cs typeface="Arial" pitchFamily="34" charset="0"/>
              </a:rPr>
              <a:t>tectonites</a:t>
            </a:r>
            <a:r>
              <a:rPr lang="en-GB" sz="2800" b="1" dirty="0">
                <a:latin typeface="Arial" pitchFamily="34" charset="0"/>
                <a:ea typeface="Calibri"/>
                <a:cs typeface="Arial" pitchFamily="34" charset="0"/>
              </a:rPr>
              <a:t> usually requires that the hand specimen and thin section can be spatially related to the outcrop. This way we can use our textural observations to estimate the local or regional stresses. </a:t>
            </a:r>
          </a:p>
          <a:p>
            <a:pPr algn="just">
              <a:spcAft>
                <a:spcPts val="0"/>
              </a:spcAft>
            </a:pPr>
            <a:endParaRPr lang="en-GB" sz="2800" b="1" dirty="0">
              <a:latin typeface="Arial" pitchFamily="34" charset="0"/>
              <a:ea typeface="Calibri"/>
              <a:cs typeface="Arial" pitchFamily="34" charset="0"/>
            </a:endParaRPr>
          </a:p>
          <a:p>
            <a:pPr algn="just">
              <a:spcAft>
                <a:spcPts val="0"/>
              </a:spcAft>
            </a:pPr>
            <a:r>
              <a:rPr lang="en-GB" sz="2800" b="1" dirty="0">
                <a:latin typeface="Arial" pitchFamily="34" charset="0"/>
                <a:ea typeface="Calibri"/>
                <a:cs typeface="Arial" pitchFamily="34" charset="0"/>
              </a:rPr>
              <a:t>Well-oriented samples are thus required. Techniques for collecting and recording oriented samples are described by </a:t>
            </a:r>
            <a:r>
              <a:rPr lang="en-GB" sz="2800" b="1" dirty="0" err="1">
                <a:latin typeface="Arial" pitchFamily="34" charset="0"/>
                <a:ea typeface="Calibri"/>
                <a:cs typeface="Arial" pitchFamily="34" charset="0"/>
              </a:rPr>
              <a:t>Passchier</a:t>
            </a:r>
            <a:r>
              <a:rPr lang="en-GB" sz="2800" b="1" dirty="0">
                <a:latin typeface="Arial" pitchFamily="34" charset="0"/>
                <a:ea typeface="Calibri"/>
                <a:cs typeface="Arial" pitchFamily="34" charset="0"/>
              </a:rPr>
              <a:t> and </a:t>
            </a:r>
            <a:r>
              <a:rPr lang="en-GB" sz="2800" b="1" dirty="0" err="1">
                <a:latin typeface="Arial" pitchFamily="34" charset="0"/>
                <a:ea typeface="Calibri"/>
                <a:cs typeface="Arial" pitchFamily="34" charset="0"/>
              </a:rPr>
              <a:t>Trouw</a:t>
            </a:r>
            <a:r>
              <a:rPr lang="en-GB" sz="2800" b="1" dirty="0">
                <a:latin typeface="Arial" pitchFamily="34" charset="0"/>
                <a:ea typeface="Calibri"/>
                <a:cs typeface="Arial" pitchFamily="34" charset="0"/>
              </a:rPr>
              <a:t> (1996, Chapter 10). </a:t>
            </a:r>
            <a:endParaRPr lang="en-GB" dirty="0">
              <a:latin typeface="Arial"/>
              <a:ea typeface="Times New Roman"/>
            </a:endParaRPr>
          </a:p>
        </p:txBody>
      </p:sp>
    </p:spTree>
    <p:extLst>
      <p:ext uri="{BB962C8B-B14F-4D97-AF65-F5344CB8AC3E}">
        <p14:creationId xmlns:p14="http://schemas.microsoft.com/office/powerpoint/2010/main" val="121993920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980728"/>
            <a:ext cx="7704856" cy="5109091"/>
          </a:xfrm>
          <a:prstGeom prst="rect">
            <a:avLst/>
          </a:prstGeom>
        </p:spPr>
        <p:txBody>
          <a:bodyPr wrap="square">
            <a:spAutoFit/>
          </a:bodyPr>
          <a:lstStyle/>
          <a:p>
            <a:pPr lvl="0" algn="just"/>
            <a:r>
              <a:rPr lang="en-GB" sz="2800" b="1" dirty="0">
                <a:solidFill>
                  <a:prstClr val="black"/>
                </a:solidFill>
                <a:latin typeface="Arial" pitchFamily="34" charset="0"/>
                <a:ea typeface="Calibri"/>
                <a:cs typeface="Arial" pitchFamily="34" charset="0"/>
              </a:rPr>
              <a:t>Laboratory work for Lattice Preferred </a:t>
            </a:r>
            <a:r>
              <a:rPr lang="en-GB" sz="2800" b="1" dirty="0" err="1">
                <a:solidFill>
                  <a:prstClr val="black"/>
                </a:solidFill>
                <a:latin typeface="Arial" pitchFamily="34" charset="0"/>
                <a:ea typeface="Calibri"/>
                <a:cs typeface="Arial" pitchFamily="34" charset="0"/>
              </a:rPr>
              <a:t>rientations</a:t>
            </a:r>
            <a:r>
              <a:rPr lang="en-GB" sz="2800" b="1" dirty="0">
                <a:solidFill>
                  <a:prstClr val="black"/>
                </a:solidFill>
                <a:latin typeface="Arial" pitchFamily="34" charset="0"/>
                <a:ea typeface="Calibri"/>
                <a:cs typeface="Arial" pitchFamily="34" charset="0"/>
              </a:rPr>
              <a:t> (LPO) requires a universal stage that permits a </a:t>
            </a:r>
            <a:r>
              <a:rPr lang="en-GB" sz="2800" b="1" dirty="0" err="1">
                <a:solidFill>
                  <a:prstClr val="black"/>
                </a:solidFill>
                <a:latin typeface="Arial" pitchFamily="34" charset="0"/>
                <a:ea typeface="Calibri"/>
                <a:cs typeface="Arial" pitchFamily="34" charset="0"/>
              </a:rPr>
              <a:t>petrographer</a:t>
            </a:r>
            <a:r>
              <a:rPr lang="en-GB" sz="2800" b="1" dirty="0">
                <a:solidFill>
                  <a:prstClr val="black"/>
                </a:solidFill>
                <a:latin typeface="Arial" pitchFamily="34" charset="0"/>
                <a:ea typeface="Calibri"/>
                <a:cs typeface="Arial" pitchFamily="34" charset="0"/>
              </a:rPr>
              <a:t> to orient a crystal in a thin section in three dimensions and to record the spatial orientation of the crystal axes. </a:t>
            </a:r>
          </a:p>
          <a:p>
            <a:pPr lvl="0" algn="just"/>
            <a:endParaRPr lang="en-GB" b="1" dirty="0">
              <a:solidFill>
                <a:prstClr val="black"/>
              </a:solidFill>
              <a:latin typeface="Arial" pitchFamily="34" charset="0"/>
              <a:ea typeface="Calibri"/>
              <a:cs typeface="Arial" pitchFamily="34" charset="0"/>
            </a:endParaRPr>
          </a:p>
          <a:p>
            <a:pPr lvl="0" algn="just"/>
            <a:r>
              <a:rPr lang="en-GB" sz="2800" b="1" dirty="0">
                <a:solidFill>
                  <a:prstClr val="black"/>
                </a:solidFill>
                <a:latin typeface="Arial" pitchFamily="34" charset="0"/>
                <a:ea typeface="Calibri"/>
                <a:cs typeface="Arial" pitchFamily="34" charset="0"/>
              </a:rPr>
              <a:t>The orientation of a sound statistical sampling of crystal axes can then be plotted on an equal-area stereonet, and the density distribution of points can be contoured to produce </a:t>
            </a:r>
            <a:r>
              <a:rPr lang="en-GB" sz="2800" b="1" dirty="0" err="1">
                <a:solidFill>
                  <a:prstClr val="black"/>
                </a:solidFill>
                <a:latin typeface="Arial" pitchFamily="34" charset="0"/>
                <a:ea typeface="Calibri"/>
                <a:cs typeface="Arial" pitchFamily="34" charset="0"/>
              </a:rPr>
              <a:t>petrofabric</a:t>
            </a:r>
            <a:r>
              <a:rPr lang="en-GB" sz="2800" b="1" dirty="0">
                <a:solidFill>
                  <a:prstClr val="black"/>
                </a:solidFill>
                <a:latin typeface="Arial" pitchFamily="34" charset="0"/>
                <a:ea typeface="Calibri"/>
                <a:cs typeface="Arial" pitchFamily="34" charset="0"/>
              </a:rPr>
              <a:t> diagrams. </a:t>
            </a:r>
            <a:endParaRPr lang="en-GB" dirty="0">
              <a:solidFill>
                <a:prstClr val="black"/>
              </a:solidFill>
              <a:latin typeface="Arial"/>
              <a:ea typeface="Times New Roman"/>
            </a:endParaRPr>
          </a:p>
        </p:txBody>
      </p:sp>
    </p:spTree>
    <p:extLst>
      <p:ext uri="{BB962C8B-B14F-4D97-AF65-F5344CB8AC3E}">
        <p14:creationId xmlns:p14="http://schemas.microsoft.com/office/powerpoint/2010/main" val="52433785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844824"/>
            <a:ext cx="7848872" cy="2677656"/>
          </a:xfrm>
          <a:prstGeom prst="rect">
            <a:avLst/>
          </a:prstGeom>
        </p:spPr>
        <p:txBody>
          <a:bodyPr wrap="square">
            <a:spAutoFit/>
          </a:bodyPr>
          <a:lstStyle/>
          <a:p>
            <a:pPr lvl="0" algn="just"/>
            <a:r>
              <a:rPr lang="en-GB" sz="2800" b="1" dirty="0" err="1">
                <a:solidFill>
                  <a:prstClr val="black"/>
                </a:solidFill>
                <a:latin typeface="Arial" pitchFamily="34" charset="0"/>
                <a:ea typeface="Calibri"/>
                <a:cs typeface="Arial" pitchFamily="34" charset="0"/>
              </a:rPr>
              <a:t>Petrofabric</a:t>
            </a:r>
            <a:r>
              <a:rPr lang="en-GB" sz="2800" b="1" dirty="0">
                <a:solidFill>
                  <a:prstClr val="black"/>
                </a:solidFill>
                <a:latin typeface="Arial" pitchFamily="34" charset="0"/>
                <a:ea typeface="Calibri"/>
                <a:cs typeface="Arial" pitchFamily="34" charset="0"/>
              </a:rPr>
              <a:t> diagrams are </a:t>
            </a:r>
            <a:r>
              <a:rPr lang="en-GB" sz="2800" b="1" dirty="0" err="1">
                <a:solidFill>
                  <a:prstClr val="black"/>
                </a:solidFill>
                <a:latin typeface="Arial" pitchFamily="34" charset="0"/>
                <a:ea typeface="Calibri"/>
                <a:cs typeface="Arial" pitchFamily="34" charset="0"/>
              </a:rPr>
              <a:t>stereonets</a:t>
            </a:r>
            <a:r>
              <a:rPr lang="en-GB" sz="2800" b="1" dirty="0">
                <a:solidFill>
                  <a:prstClr val="black"/>
                </a:solidFill>
                <a:latin typeface="Arial" pitchFamily="34" charset="0"/>
                <a:ea typeface="Calibri"/>
                <a:cs typeface="Arial" pitchFamily="34" charset="0"/>
              </a:rPr>
              <a:t> on which the orientations of fabric elements, such as the crystallographic c-axes of lattice-oriented quartz grains are plotted and contoured on the basis of point density (Fig. 23-31petrofabric diagrams)</a:t>
            </a:r>
          </a:p>
        </p:txBody>
      </p:sp>
    </p:spTree>
    <p:extLst>
      <p:ext uri="{BB962C8B-B14F-4D97-AF65-F5344CB8AC3E}">
        <p14:creationId xmlns:p14="http://schemas.microsoft.com/office/powerpoint/2010/main" val="1457228818"/>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ishal Nath Upreti\Pictures\My Scans\Petrofabric Winter JD Igneous Meta petrology\scan0031.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7175" t="5551" r="17516" b="62335"/>
          <a:stretch/>
        </p:blipFill>
        <p:spPr bwMode="auto">
          <a:xfrm>
            <a:off x="533400" y="381000"/>
            <a:ext cx="7964599" cy="5472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64451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47664" y="2348880"/>
            <a:ext cx="6048672" cy="1323439"/>
          </a:xfrm>
          <a:prstGeom prst="rect">
            <a:avLst/>
          </a:prstGeom>
          <a:noFill/>
        </p:spPr>
        <p:txBody>
          <a:bodyPr wrap="square" rtlCol="0">
            <a:spAutoFit/>
          </a:bodyPr>
          <a:lstStyle/>
          <a:p>
            <a:r>
              <a:rPr lang="en-US" sz="8000" b="1" dirty="0">
                <a:solidFill>
                  <a:srgbClr val="FF0000"/>
                </a:solidFill>
                <a:latin typeface="Algerian" panose="04020705040A02060702" pitchFamily="82" charset="0"/>
              </a:rPr>
              <a:t>Thank you</a:t>
            </a:r>
            <a:endParaRPr lang="en-GB" sz="8000" b="1" dirty="0">
              <a:solidFill>
                <a:srgbClr val="FF0000"/>
              </a:solidFill>
              <a:latin typeface="Algerian" panose="04020705040A02060702" pitchFamily="82" charset="0"/>
            </a:endParaRPr>
          </a:p>
        </p:txBody>
      </p:sp>
    </p:spTree>
    <p:extLst>
      <p:ext uri="{BB962C8B-B14F-4D97-AF65-F5344CB8AC3E}">
        <p14:creationId xmlns:p14="http://schemas.microsoft.com/office/powerpoint/2010/main" val="29964167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Picture 2" descr="Contact metamorphism"/>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r="32466"/>
          <a:stretch/>
        </p:blipFill>
        <p:spPr bwMode="auto">
          <a:xfrm>
            <a:off x="518627" y="404664"/>
            <a:ext cx="804081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755576" y="5157192"/>
            <a:ext cx="7803868" cy="646331"/>
          </a:xfrm>
          <a:prstGeom prst="rect">
            <a:avLst/>
          </a:prstGeom>
          <a:noFill/>
        </p:spPr>
        <p:txBody>
          <a:bodyPr wrap="square" rtlCol="0">
            <a:spAutoFit/>
          </a:bodyPr>
          <a:lstStyle/>
          <a:p>
            <a:pPr algn="just"/>
            <a:r>
              <a:rPr lang="en-US" b="1" dirty="0"/>
              <a:t>Metamorphic effects adjacent to a  hot intrusion: contact metamorphism. Metamorphic minerals are developed depending on the </a:t>
            </a:r>
            <a:r>
              <a:rPr lang="en-US" b="1" dirty="0" err="1"/>
              <a:t>protolith</a:t>
            </a:r>
            <a:r>
              <a:rPr lang="en-US" b="1" dirty="0"/>
              <a:t> composition.</a:t>
            </a:r>
            <a:endParaRPr lang="en-GB" b="1" dirty="0"/>
          </a:p>
        </p:txBody>
      </p:sp>
    </p:spTree>
    <p:extLst>
      <p:ext uri="{BB962C8B-B14F-4D97-AF65-F5344CB8AC3E}">
        <p14:creationId xmlns:p14="http://schemas.microsoft.com/office/powerpoint/2010/main" val="12444813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http://academic.brooklyn.cuny.edu/geology/powell/courses/geol13_53/GEOL%2013_53-Met%20Lec%201%20-%20Environments%20and%20Textures_files/slide0010_image028.gif"/>
          <p:cNvPicPr>
            <a:picLocks noChangeAspect="1" noChangeArrowheads="1"/>
          </p:cNvPicPr>
          <p:nvPr/>
        </p:nvPicPr>
        <p:blipFill>
          <a:blip r:embed="rId2" cstate="print">
            <a:lum bright="20000"/>
          </a:blip>
          <a:srcRect t="7246"/>
          <a:stretch>
            <a:fillRect/>
          </a:stretch>
        </p:blipFill>
        <p:spPr bwMode="auto">
          <a:xfrm>
            <a:off x="990600" y="1676400"/>
            <a:ext cx="6356887" cy="4876800"/>
          </a:xfrm>
          <a:prstGeom prst="rect">
            <a:avLst/>
          </a:prstGeom>
          <a:noFill/>
        </p:spPr>
      </p:pic>
      <p:sp>
        <p:nvSpPr>
          <p:cNvPr id="3" name="TextBox 2"/>
          <p:cNvSpPr txBox="1"/>
          <p:nvPr/>
        </p:nvSpPr>
        <p:spPr>
          <a:xfrm>
            <a:off x="1828800" y="457200"/>
            <a:ext cx="5105400" cy="1200329"/>
          </a:xfrm>
          <a:prstGeom prst="rect">
            <a:avLst/>
          </a:prstGeom>
          <a:noFill/>
        </p:spPr>
        <p:txBody>
          <a:bodyPr wrap="square" rtlCol="0">
            <a:spAutoFit/>
          </a:bodyPr>
          <a:lstStyle/>
          <a:p>
            <a:pPr algn="ctr"/>
            <a:r>
              <a:rPr lang="en-US" sz="2400" b="1" dirty="0">
                <a:solidFill>
                  <a:srgbClr val="FF0000"/>
                </a:solidFill>
                <a:latin typeface="Arial" pitchFamily="34" charset="0"/>
                <a:cs typeface="Arial" pitchFamily="34" charset="0"/>
              </a:rPr>
              <a:t>Contact  Metamorphism</a:t>
            </a:r>
          </a:p>
          <a:p>
            <a:pPr algn="ctr"/>
            <a:endParaRPr lang="en-US" sz="2400" b="1" dirty="0">
              <a:latin typeface="Arial" pitchFamily="34" charset="0"/>
              <a:cs typeface="Arial" pitchFamily="34" charset="0"/>
            </a:endParaRPr>
          </a:p>
          <a:p>
            <a:pPr algn="ctr"/>
            <a:r>
              <a:rPr lang="en-US" sz="2400" b="1" dirty="0">
                <a:latin typeface="Arial" pitchFamily="34" charset="0"/>
                <a:cs typeface="Arial" pitchFamily="34" charset="0"/>
              </a:rPr>
              <a:t>Marysville </a:t>
            </a:r>
            <a:r>
              <a:rPr lang="en-US" sz="2400" b="1" dirty="0" err="1">
                <a:latin typeface="Arial" pitchFamily="34" charset="0"/>
                <a:cs typeface="Arial" pitchFamily="34" charset="0"/>
              </a:rPr>
              <a:t>Pluton</a:t>
            </a:r>
            <a:endParaRPr lang="en-US" sz="2400" b="1" dirty="0">
              <a:latin typeface="Arial" pitchFamily="34" charset="0"/>
              <a:cs typeface="Arial"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descr="12"/>
          <p:cNvPicPr>
            <a:picLocks noChangeAspect="1" noChangeArrowheads="1"/>
          </p:cNvPicPr>
          <p:nvPr/>
        </p:nvPicPr>
        <p:blipFill>
          <a:blip r:embed="rId3" cstate="print">
            <a:lum contrast="10000"/>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483768" y="332656"/>
            <a:ext cx="4800263" cy="5730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2940089" y="6100709"/>
            <a:ext cx="4080183" cy="400110"/>
          </a:xfrm>
          <a:prstGeom prst="rect">
            <a:avLst/>
          </a:prstGeom>
          <a:noFill/>
        </p:spPr>
        <p:txBody>
          <a:bodyPr wrap="square" rtlCol="0">
            <a:spAutoFit/>
          </a:bodyPr>
          <a:lstStyle/>
          <a:p>
            <a:r>
              <a:rPr lang="en-US" sz="2000" dirty="0"/>
              <a:t>Contact or Thermal metamorphism</a:t>
            </a:r>
            <a:endParaRPr lang="en-GB" sz="2000" dirty="0"/>
          </a:p>
        </p:txBody>
      </p:sp>
    </p:spTree>
    <p:extLst>
      <p:ext uri="{BB962C8B-B14F-4D97-AF65-F5344CB8AC3E}">
        <p14:creationId xmlns:p14="http://schemas.microsoft.com/office/powerpoint/2010/main" val="40066592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ttp://www.tulane.edu/~sanelson/images/contactpetrol.gif"/>
          <p:cNvPicPr/>
          <p:nvPr/>
        </p:nvPicPr>
        <p:blipFill>
          <a:blip r:embed="rId2" cstate="print"/>
          <a:srcRect/>
          <a:stretch>
            <a:fillRect/>
          </a:stretch>
        </p:blipFill>
        <p:spPr bwMode="auto">
          <a:xfrm>
            <a:off x="1828800" y="1066800"/>
            <a:ext cx="5562600" cy="5486400"/>
          </a:xfrm>
          <a:prstGeom prst="rect">
            <a:avLst/>
          </a:prstGeom>
          <a:noFill/>
          <a:ln w="9525">
            <a:noFill/>
            <a:miter lim="800000"/>
            <a:headEnd/>
            <a:tailEnd/>
          </a:ln>
        </p:spPr>
      </p:pic>
      <p:sp>
        <p:nvSpPr>
          <p:cNvPr id="3" name="Rectangle 2"/>
          <p:cNvSpPr/>
          <p:nvPr/>
        </p:nvSpPr>
        <p:spPr>
          <a:xfrm>
            <a:off x="2380979" y="533400"/>
            <a:ext cx="3690434" cy="461665"/>
          </a:xfrm>
          <a:prstGeom prst="rect">
            <a:avLst/>
          </a:prstGeom>
        </p:spPr>
        <p:txBody>
          <a:bodyPr wrap="none">
            <a:spAutoFit/>
          </a:bodyPr>
          <a:lstStyle/>
          <a:p>
            <a:pPr algn="ctr"/>
            <a:r>
              <a:rPr lang="en-US" sz="2400" b="1" dirty="0">
                <a:solidFill>
                  <a:srgbClr val="FF0000"/>
                </a:solidFill>
                <a:latin typeface="Arial" pitchFamily="34" charset="0"/>
                <a:cs typeface="Arial" pitchFamily="34" charset="0"/>
              </a:rPr>
              <a:t>Contact  Metamorphism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8574" y="1988840"/>
            <a:ext cx="7704856" cy="3970318"/>
          </a:xfrm>
          <a:prstGeom prst="rect">
            <a:avLst/>
          </a:prstGeom>
        </p:spPr>
        <p:txBody>
          <a:bodyPr wrap="square">
            <a:spAutoFit/>
          </a:bodyPr>
          <a:lstStyle/>
          <a:p>
            <a:pPr algn="just">
              <a:spcAft>
                <a:spcPts val="0"/>
              </a:spcAft>
            </a:pPr>
            <a:r>
              <a:rPr lang="en-GB" sz="2800" b="1" dirty="0">
                <a:latin typeface="Arial"/>
                <a:ea typeface="Times New Roman"/>
              </a:rPr>
              <a:t>The textures discussed here are more appropriately called </a:t>
            </a:r>
            <a:r>
              <a:rPr lang="en-GB" sz="2800" b="1" dirty="0" err="1">
                <a:latin typeface="Arial"/>
                <a:ea typeface="Times New Roman"/>
              </a:rPr>
              <a:t>dynamothermal</a:t>
            </a:r>
            <a:r>
              <a:rPr lang="en-GB" sz="2800" b="1" dirty="0">
                <a:latin typeface="Arial"/>
                <a:ea typeface="Times New Roman"/>
              </a:rPr>
              <a:t> textures, because they occur in any situation where deformation and heat are combined. </a:t>
            </a:r>
          </a:p>
          <a:p>
            <a:pPr algn="just">
              <a:spcAft>
                <a:spcPts val="0"/>
              </a:spcAft>
            </a:pPr>
            <a:endParaRPr lang="en-GB" sz="2800" b="1" dirty="0">
              <a:latin typeface="Arial"/>
              <a:ea typeface="Times New Roman"/>
            </a:endParaRPr>
          </a:p>
          <a:p>
            <a:pPr algn="just">
              <a:spcAft>
                <a:spcPts val="0"/>
              </a:spcAft>
            </a:pPr>
            <a:r>
              <a:rPr lang="en-GB" sz="2800" b="1" dirty="0">
                <a:latin typeface="Arial"/>
                <a:ea typeface="Times New Roman"/>
              </a:rPr>
              <a:t>The majority of </a:t>
            </a:r>
            <a:r>
              <a:rPr lang="en-GB" sz="2800" b="1" dirty="0" err="1">
                <a:latin typeface="Arial"/>
                <a:ea typeface="Times New Roman"/>
              </a:rPr>
              <a:t>dynamothermal</a:t>
            </a:r>
            <a:r>
              <a:rPr lang="en-GB" sz="2800" b="1" dirty="0">
                <a:latin typeface="Arial"/>
                <a:ea typeface="Times New Roman"/>
              </a:rPr>
              <a:t> rocks are found in ancient orogenic belts, so we will concentrate on this setting.  </a:t>
            </a:r>
            <a:endParaRPr lang="en-GB" sz="2800" b="1" dirty="0">
              <a:effectLst/>
              <a:latin typeface="Arial"/>
              <a:ea typeface="Times New Roman"/>
            </a:endParaRPr>
          </a:p>
        </p:txBody>
      </p:sp>
      <p:sp>
        <p:nvSpPr>
          <p:cNvPr id="3" name="Rectangle 2"/>
          <p:cNvSpPr/>
          <p:nvPr/>
        </p:nvSpPr>
        <p:spPr>
          <a:xfrm>
            <a:off x="899592" y="603845"/>
            <a:ext cx="7573838" cy="954107"/>
          </a:xfrm>
          <a:prstGeom prst="rect">
            <a:avLst/>
          </a:prstGeom>
        </p:spPr>
        <p:txBody>
          <a:bodyPr wrap="square">
            <a:spAutoFit/>
          </a:bodyPr>
          <a:lstStyle/>
          <a:p>
            <a:pPr lvl="0" algn="just"/>
            <a:r>
              <a:rPr lang="en-GB" sz="2800" b="1" dirty="0">
                <a:solidFill>
                  <a:srgbClr val="FF0000"/>
                </a:solidFill>
                <a:latin typeface="Arial"/>
                <a:ea typeface="Times New Roman"/>
              </a:rPr>
              <a:t>2. REGIONAL OROGENIC METAMORPHIC TEXTURES </a:t>
            </a:r>
            <a:endParaRPr lang="en-GB" sz="2800" dirty="0">
              <a:solidFill>
                <a:prstClr val="black"/>
              </a:solidFill>
              <a:latin typeface="Arial"/>
              <a:ea typeface="Times New Roman"/>
            </a:endParaRPr>
          </a:p>
        </p:txBody>
      </p:sp>
    </p:spTree>
    <p:extLst>
      <p:ext uri="{BB962C8B-B14F-4D97-AF65-F5344CB8AC3E}">
        <p14:creationId xmlns:p14="http://schemas.microsoft.com/office/powerpoint/2010/main" val="9262181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11560" y="1412776"/>
            <a:ext cx="7920880" cy="3385542"/>
          </a:xfrm>
          <a:prstGeom prst="rect">
            <a:avLst/>
          </a:prstGeom>
        </p:spPr>
        <p:txBody>
          <a:bodyPr wrap="square">
            <a:spAutoFit/>
          </a:bodyPr>
          <a:lstStyle/>
          <a:p>
            <a:pPr algn="just"/>
            <a:r>
              <a:rPr lang="en-GB" sz="2800" b="1" dirty="0">
                <a:solidFill>
                  <a:srgbClr val="FF0000"/>
                </a:solidFill>
                <a:latin typeface="Arial"/>
                <a:ea typeface="Times New Roman"/>
              </a:rPr>
              <a:t>Orogenic belts </a:t>
            </a:r>
            <a:r>
              <a:rPr lang="en-GB" sz="2800" b="1" dirty="0">
                <a:latin typeface="Arial"/>
                <a:ea typeface="Times New Roman"/>
              </a:rPr>
              <a:t>are complex tectonic environments where plate convergence produces a number of deformational and thermal patterns. </a:t>
            </a:r>
          </a:p>
          <a:p>
            <a:pPr algn="just"/>
            <a:endParaRPr lang="en-GB" b="1" dirty="0">
              <a:latin typeface="Arial"/>
              <a:ea typeface="Times New Roman"/>
            </a:endParaRPr>
          </a:p>
          <a:p>
            <a:pPr algn="just"/>
            <a:r>
              <a:rPr lang="en-GB" sz="2800" b="1" dirty="0">
                <a:latin typeface="Arial"/>
                <a:ea typeface="Times New Roman"/>
              </a:rPr>
              <a:t>We can envision an </a:t>
            </a:r>
            <a:r>
              <a:rPr lang="en-GB" sz="2800" b="1" dirty="0">
                <a:solidFill>
                  <a:srgbClr val="FF0000"/>
                </a:solidFill>
                <a:latin typeface="Arial"/>
                <a:ea typeface="Times New Roman"/>
              </a:rPr>
              <a:t>orogeny</a:t>
            </a:r>
            <a:r>
              <a:rPr lang="en-GB" sz="2800" b="1" dirty="0">
                <a:latin typeface="Arial"/>
                <a:ea typeface="Times New Roman"/>
              </a:rPr>
              <a:t> as a long-term mountain building process, such as the Appalachian Orogeny, or the Alpine Orogeny. </a:t>
            </a:r>
          </a:p>
        </p:txBody>
      </p:sp>
    </p:spTree>
    <p:extLst>
      <p:ext uri="{BB962C8B-B14F-4D97-AF65-F5344CB8AC3E}">
        <p14:creationId xmlns:p14="http://schemas.microsoft.com/office/powerpoint/2010/main" val="920601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340768"/>
            <a:ext cx="7632848" cy="3108543"/>
          </a:xfrm>
          <a:prstGeom prst="rect">
            <a:avLst/>
          </a:prstGeom>
        </p:spPr>
        <p:txBody>
          <a:bodyPr wrap="square">
            <a:spAutoFit/>
          </a:bodyPr>
          <a:lstStyle/>
          <a:p>
            <a:pPr algn="just">
              <a:spcAft>
                <a:spcPts val="1000"/>
              </a:spcAft>
            </a:pPr>
            <a:r>
              <a:rPr lang="en-GB" sz="2800" b="1" dirty="0" err="1">
                <a:latin typeface="Arial"/>
                <a:ea typeface="Times New Roman"/>
              </a:rPr>
              <a:t>Orogenies</a:t>
            </a:r>
            <a:r>
              <a:rPr lang="en-GB" sz="2800" b="1" dirty="0">
                <a:latin typeface="Arial"/>
                <a:ea typeface="Times New Roman"/>
              </a:rPr>
              <a:t> are not continuous, however, and an orogeny may comprise more than one </a:t>
            </a:r>
            <a:r>
              <a:rPr lang="en-GB" sz="2800" b="1" dirty="0">
                <a:solidFill>
                  <a:srgbClr val="FF0000"/>
                </a:solidFill>
                <a:latin typeface="Arial"/>
                <a:ea typeface="Times New Roman"/>
              </a:rPr>
              <a:t>tectonic event</a:t>
            </a:r>
            <a:r>
              <a:rPr lang="en-GB" sz="2800" b="1" dirty="0">
                <a:latin typeface="Arial"/>
                <a:ea typeface="Times New Roman"/>
              </a:rPr>
              <a:t>, which are believed to result most commonly from short-term changes in plate motion, such as accelerated subduction rate or micro-continent accretion. </a:t>
            </a:r>
          </a:p>
        </p:txBody>
      </p:sp>
    </p:spTree>
    <p:extLst>
      <p:ext uri="{BB962C8B-B14F-4D97-AF65-F5344CB8AC3E}">
        <p14:creationId xmlns:p14="http://schemas.microsoft.com/office/powerpoint/2010/main" val="2774000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7800" y="1412776"/>
            <a:ext cx="7488832" cy="4154984"/>
          </a:xfrm>
          <a:prstGeom prst="rect">
            <a:avLst/>
          </a:prstGeom>
        </p:spPr>
        <p:txBody>
          <a:bodyPr wrap="square">
            <a:spAutoFit/>
          </a:bodyPr>
          <a:lstStyle/>
          <a:p>
            <a:pPr lvl="0" algn="just"/>
            <a:r>
              <a:rPr lang="en-GB" sz="2800" b="1" dirty="0">
                <a:solidFill>
                  <a:prstClr val="black"/>
                </a:solidFill>
                <a:latin typeface="Arial"/>
                <a:ea typeface="Times New Roman"/>
              </a:rPr>
              <a:t>Tectonic events, in turn, may consist of </a:t>
            </a:r>
            <a:r>
              <a:rPr lang="en-GB" sz="2800" b="1" dirty="0">
                <a:solidFill>
                  <a:srgbClr val="FF0000"/>
                </a:solidFill>
                <a:latin typeface="Arial"/>
                <a:ea typeface="Times New Roman"/>
              </a:rPr>
              <a:t>more than one deformation </a:t>
            </a:r>
            <a:r>
              <a:rPr lang="en-GB" sz="2800" b="1" dirty="0">
                <a:solidFill>
                  <a:prstClr val="black"/>
                </a:solidFill>
                <a:latin typeface="Arial"/>
                <a:ea typeface="Times New Roman"/>
              </a:rPr>
              <a:t>phase.</a:t>
            </a:r>
          </a:p>
          <a:p>
            <a:pPr lvl="0" algn="just"/>
            <a:endParaRPr lang="en-GB" sz="2000" b="1" dirty="0">
              <a:solidFill>
                <a:prstClr val="black"/>
              </a:solidFill>
              <a:latin typeface="Arial"/>
              <a:ea typeface="Times New Roman"/>
            </a:endParaRPr>
          </a:p>
          <a:p>
            <a:pPr lvl="0" algn="just"/>
            <a:r>
              <a:rPr lang="en-GB" sz="2800" b="1" dirty="0">
                <a:solidFill>
                  <a:prstClr val="black"/>
                </a:solidFill>
                <a:latin typeface="Arial"/>
                <a:ea typeface="Times New Roman"/>
              </a:rPr>
              <a:t>A deformation phase, according to </a:t>
            </a:r>
            <a:r>
              <a:rPr lang="en-GB" sz="2800" b="1" dirty="0" err="1">
                <a:solidFill>
                  <a:prstClr val="black"/>
                </a:solidFill>
                <a:latin typeface="Arial"/>
                <a:ea typeface="Times New Roman"/>
              </a:rPr>
              <a:t>Passchier</a:t>
            </a:r>
            <a:r>
              <a:rPr lang="en-GB" sz="2800" b="1" dirty="0">
                <a:solidFill>
                  <a:prstClr val="black"/>
                </a:solidFill>
                <a:latin typeface="Arial"/>
                <a:ea typeface="Times New Roman"/>
              </a:rPr>
              <a:t> and </a:t>
            </a:r>
            <a:r>
              <a:rPr lang="en-GB" sz="2800" b="1" dirty="0" err="1">
                <a:solidFill>
                  <a:prstClr val="black"/>
                </a:solidFill>
                <a:latin typeface="Arial"/>
                <a:ea typeface="Times New Roman"/>
              </a:rPr>
              <a:t>Trouw</a:t>
            </a:r>
            <a:r>
              <a:rPr lang="en-GB" sz="2800" b="1" dirty="0">
                <a:solidFill>
                  <a:prstClr val="black"/>
                </a:solidFill>
                <a:latin typeface="Arial"/>
                <a:ea typeface="Times New Roman"/>
              </a:rPr>
              <a:t> (1996), is </a:t>
            </a:r>
            <a:r>
              <a:rPr lang="en-GB" sz="2800" b="1" dirty="0">
                <a:solidFill>
                  <a:srgbClr val="FF0000"/>
                </a:solidFill>
                <a:latin typeface="Arial"/>
                <a:ea typeface="Times New Roman"/>
              </a:rPr>
              <a:t>a distinct period of active deformation with a specific style and orientation. </a:t>
            </a:r>
          </a:p>
          <a:p>
            <a:pPr lvl="0" algn="just"/>
            <a:endParaRPr lang="en-US" sz="2000" b="1" dirty="0">
              <a:solidFill>
                <a:prstClr val="black"/>
              </a:solidFill>
              <a:latin typeface="Arial"/>
              <a:ea typeface="Times New Roman"/>
            </a:endParaRPr>
          </a:p>
          <a:p>
            <a:pPr lvl="0" algn="just"/>
            <a:r>
              <a:rPr lang="en-GB" sz="2800" b="1" dirty="0">
                <a:solidFill>
                  <a:prstClr val="black"/>
                </a:solidFill>
                <a:latin typeface="Arial"/>
                <a:ea typeface="Times New Roman"/>
              </a:rPr>
              <a:t>Metamorphism accompanies many of these deformational processes </a:t>
            </a:r>
          </a:p>
        </p:txBody>
      </p:sp>
    </p:spTree>
    <p:extLst>
      <p:ext uri="{BB962C8B-B14F-4D97-AF65-F5344CB8AC3E}">
        <p14:creationId xmlns:p14="http://schemas.microsoft.com/office/powerpoint/2010/main" val="6061637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556792"/>
            <a:ext cx="7704856" cy="3323987"/>
          </a:xfrm>
          <a:prstGeom prst="rect">
            <a:avLst/>
          </a:prstGeom>
        </p:spPr>
        <p:txBody>
          <a:bodyPr wrap="square">
            <a:spAutoFit/>
          </a:bodyPr>
          <a:lstStyle/>
          <a:p>
            <a:pPr algn="ctr">
              <a:spcAft>
                <a:spcPts val="0"/>
              </a:spcAft>
            </a:pPr>
            <a:r>
              <a:rPr lang="en-GB" sz="2800" b="1" dirty="0">
                <a:solidFill>
                  <a:srgbClr val="FF0000"/>
                </a:solidFill>
                <a:effectLst/>
                <a:latin typeface="Arial Black" panose="020B0A04020102020204" pitchFamily="34" charset="0"/>
                <a:ea typeface="Times New Roman"/>
              </a:rPr>
              <a:t>Textures, structure and Micro-structures </a:t>
            </a:r>
          </a:p>
          <a:p>
            <a:pPr algn="just">
              <a:spcAft>
                <a:spcPts val="0"/>
              </a:spcAft>
            </a:pPr>
            <a:endParaRPr lang="en-GB" sz="1400" b="1" dirty="0">
              <a:solidFill>
                <a:srgbClr val="FF0000"/>
              </a:solidFill>
              <a:latin typeface="Arial"/>
              <a:ea typeface="Times New Roman"/>
            </a:endParaRPr>
          </a:p>
          <a:p>
            <a:pPr algn="just">
              <a:spcAft>
                <a:spcPts val="0"/>
              </a:spcAft>
            </a:pPr>
            <a:r>
              <a:rPr lang="en-GB" sz="2800" b="1" dirty="0">
                <a:effectLst/>
                <a:latin typeface="Arial"/>
                <a:ea typeface="Times New Roman"/>
              </a:rPr>
              <a:t>Normally we use the term </a:t>
            </a:r>
            <a:r>
              <a:rPr lang="en-GB" sz="2800" b="1" dirty="0">
                <a:solidFill>
                  <a:srgbClr val="FF0000"/>
                </a:solidFill>
                <a:effectLst/>
                <a:latin typeface="Arial"/>
                <a:ea typeface="Times New Roman"/>
              </a:rPr>
              <a:t>texture</a:t>
            </a:r>
            <a:r>
              <a:rPr lang="en-GB" sz="2800" b="1" dirty="0">
                <a:effectLst/>
                <a:latin typeface="Arial"/>
                <a:ea typeface="Times New Roman"/>
              </a:rPr>
              <a:t> to refer to small-scale features in a rock that are penetrative, meaning that the texture occurs in virtually all of the rock body at the microscopic scale. </a:t>
            </a:r>
          </a:p>
        </p:txBody>
      </p:sp>
    </p:spTree>
    <p:extLst>
      <p:ext uri="{BB962C8B-B14F-4D97-AF65-F5344CB8AC3E}">
        <p14:creationId xmlns:p14="http://schemas.microsoft.com/office/powerpoint/2010/main" val="31189927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700808"/>
            <a:ext cx="7848872" cy="3970318"/>
          </a:xfrm>
          <a:prstGeom prst="rect">
            <a:avLst/>
          </a:prstGeom>
        </p:spPr>
        <p:txBody>
          <a:bodyPr wrap="square">
            <a:spAutoFit/>
          </a:bodyPr>
          <a:lstStyle/>
          <a:p>
            <a:pPr algn="just">
              <a:spcAft>
                <a:spcPts val="0"/>
              </a:spcAft>
            </a:pPr>
            <a:r>
              <a:rPr lang="en-GB" sz="2800" b="1" dirty="0">
                <a:solidFill>
                  <a:prstClr val="black"/>
                </a:solidFill>
                <a:latin typeface="Arial"/>
                <a:ea typeface="Times New Roman"/>
              </a:rPr>
              <a:t>Metamorphic events typically last 1 to 10 Ma, but multiple events in an </a:t>
            </a:r>
            <a:r>
              <a:rPr lang="en-GB" sz="2800" b="1" dirty="0" err="1">
                <a:solidFill>
                  <a:prstClr val="black"/>
                </a:solidFill>
                <a:latin typeface="Arial"/>
                <a:ea typeface="Times New Roman"/>
              </a:rPr>
              <a:t>orogen</a:t>
            </a:r>
            <a:r>
              <a:rPr lang="en-GB" sz="2800" b="1" dirty="0">
                <a:solidFill>
                  <a:prstClr val="black"/>
                </a:solidFill>
                <a:latin typeface="Arial"/>
                <a:ea typeface="Times New Roman"/>
              </a:rPr>
              <a:t> may span over 1 Ga. </a:t>
            </a:r>
          </a:p>
          <a:p>
            <a:pPr algn="just">
              <a:spcAft>
                <a:spcPts val="0"/>
              </a:spcAft>
            </a:pPr>
            <a:endParaRPr lang="en-GB" sz="2000" b="1" dirty="0">
              <a:solidFill>
                <a:prstClr val="black"/>
              </a:solidFill>
              <a:latin typeface="Arial"/>
              <a:ea typeface="Times New Roman"/>
            </a:endParaRPr>
          </a:p>
          <a:p>
            <a:pPr algn="just">
              <a:spcAft>
                <a:spcPts val="0"/>
              </a:spcAft>
            </a:pPr>
            <a:r>
              <a:rPr lang="en-GB" sz="2800" b="1" dirty="0">
                <a:solidFill>
                  <a:prstClr val="black"/>
                </a:solidFill>
                <a:latin typeface="Arial"/>
                <a:ea typeface="Times New Roman"/>
              </a:rPr>
              <a:t>Metamorphism may accompany only some deformational events, and the style of deformation and grade of metamorphism may vary in both time and space within a single </a:t>
            </a:r>
            <a:r>
              <a:rPr lang="en-GB" sz="2800" b="1" dirty="0" err="1">
                <a:solidFill>
                  <a:prstClr val="black"/>
                </a:solidFill>
                <a:latin typeface="Arial"/>
                <a:ea typeface="Times New Roman"/>
              </a:rPr>
              <a:t>orogen</a:t>
            </a:r>
            <a:r>
              <a:rPr lang="en-GB" sz="2800" b="1" dirty="0">
                <a:solidFill>
                  <a:prstClr val="black"/>
                </a:solidFill>
                <a:latin typeface="Arial"/>
                <a:ea typeface="Times New Roman"/>
              </a:rPr>
              <a:t>. </a:t>
            </a:r>
          </a:p>
        </p:txBody>
      </p:sp>
    </p:spTree>
    <p:extLst>
      <p:ext uri="{BB962C8B-B14F-4D97-AF65-F5344CB8AC3E}">
        <p14:creationId xmlns:p14="http://schemas.microsoft.com/office/powerpoint/2010/main" val="12733356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280220"/>
            <a:ext cx="7704856" cy="4401205"/>
          </a:xfrm>
          <a:prstGeom prst="rect">
            <a:avLst/>
          </a:prstGeom>
        </p:spPr>
        <p:txBody>
          <a:bodyPr wrap="square">
            <a:spAutoFit/>
          </a:bodyPr>
          <a:lstStyle/>
          <a:p>
            <a:pPr algn="just"/>
            <a:r>
              <a:rPr lang="en-GB" sz="2800" b="1" dirty="0">
                <a:solidFill>
                  <a:srgbClr val="FF0000"/>
                </a:solidFill>
                <a:latin typeface="Arial"/>
                <a:ea typeface="Times New Roman"/>
              </a:rPr>
              <a:t>Deformation</a:t>
            </a:r>
            <a:r>
              <a:rPr lang="en-GB" sz="2800" b="1" dirty="0">
                <a:solidFill>
                  <a:prstClr val="black"/>
                </a:solidFill>
                <a:latin typeface="Arial"/>
                <a:ea typeface="Times New Roman"/>
              </a:rPr>
              <a:t> tends to </a:t>
            </a:r>
            <a:r>
              <a:rPr lang="en-GB" sz="2800" b="1" dirty="0">
                <a:solidFill>
                  <a:srgbClr val="FF0000"/>
                </a:solidFill>
                <a:latin typeface="Arial"/>
                <a:ea typeface="Times New Roman"/>
              </a:rPr>
              <a:t>break minerals down </a:t>
            </a:r>
            <a:r>
              <a:rPr lang="en-GB" sz="2800" b="1" dirty="0">
                <a:solidFill>
                  <a:prstClr val="black"/>
                </a:solidFill>
                <a:latin typeface="Arial"/>
                <a:ea typeface="Times New Roman"/>
              </a:rPr>
              <a:t>to smaller grains and </a:t>
            </a:r>
            <a:r>
              <a:rPr lang="en-GB" sz="2800" b="1" dirty="0" err="1">
                <a:solidFill>
                  <a:prstClr val="black"/>
                </a:solidFill>
                <a:latin typeface="Arial"/>
                <a:ea typeface="Times New Roman"/>
              </a:rPr>
              <a:t>subgrains</a:t>
            </a:r>
            <a:r>
              <a:rPr lang="en-GB" sz="2800" b="1" dirty="0">
                <a:solidFill>
                  <a:prstClr val="black"/>
                </a:solidFill>
                <a:latin typeface="Arial"/>
                <a:ea typeface="Times New Roman"/>
              </a:rPr>
              <a:t>, whereas the </a:t>
            </a:r>
            <a:r>
              <a:rPr lang="en-GB" sz="2800" b="1" dirty="0">
                <a:solidFill>
                  <a:srgbClr val="FF0000"/>
                </a:solidFill>
                <a:latin typeface="Arial"/>
                <a:ea typeface="Times New Roman"/>
              </a:rPr>
              <a:t>heat</a:t>
            </a:r>
            <a:r>
              <a:rPr lang="en-GB" sz="2800" b="1" dirty="0">
                <a:solidFill>
                  <a:prstClr val="black"/>
                </a:solidFill>
                <a:latin typeface="Arial"/>
                <a:ea typeface="Times New Roman"/>
              </a:rPr>
              <a:t> of metamorphism tends to </a:t>
            </a:r>
            <a:r>
              <a:rPr lang="en-GB" sz="2800" b="1" dirty="0">
                <a:solidFill>
                  <a:srgbClr val="FF0000"/>
                </a:solidFill>
                <a:latin typeface="Arial"/>
                <a:ea typeface="Times New Roman"/>
              </a:rPr>
              <a:t>build them back up again. </a:t>
            </a:r>
          </a:p>
          <a:p>
            <a:pPr algn="just"/>
            <a:endParaRPr lang="en-GB" sz="2800" b="1" dirty="0">
              <a:solidFill>
                <a:prstClr val="black"/>
              </a:solidFill>
              <a:latin typeface="Arial"/>
              <a:ea typeface="Times New Roman"/>
            </a:endParaRPr>
          </a:p>
          <a:p>
            <a:pPr algn="just"/>
            <a:r>
              <a:rPr lang="en-GB" sz="2800" b="1" dirty="0">
                <a:solidFill>
                  <a:prstClr val="black"/>
                </a:solidFill>
                <a:latin typeface="Arial"/>
                <a:ea typeface="Times New Roman"/>
              </a:rPr>
              <a:t>Such a complex set of processes allow for myriad (many) interactions and overprints between metamorphic mineral growth and deformation, making the study of textures in orogenic rocks a challenge.</a:t>
            </a:r>
          </a:p>
        </p:txBody>
      </p:sp>
    </p:spTree>
    <p:extLst>
      <p:ext uri="{BB962C8B-B14F-4D97-AF65-F5344CB8AC3E}">
        <p14:creationId xmlns:p14="http://schemas.microsoft.com/office/powerpoint/2010/main" val="986955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124744"/>
            <a:ext cx="7632848" cy="4401205"/>
          </a:xfrm>
          <a:prstGeom prst="rect">
            <a:avLst/>
          </a:prstGeom>
        </p:spPr>
        <p:txBody>
          <a:bodyPr wrap="square">
            <a:spAutoFit/>
          </a:bodyPr>
          <a:lstStyle/>
          <a:p>
            <a:pPr algn="ctr">
              <a:spcAft>
                <a:spcPts val="0"/>
              </a:spcAft>
            </a:pPr>
            <a:r>
              <a:rPr lang="en-GB" sz="2800" b="1" dirty="0" err="1">
                <a:solidFill>
                  <a:srgbClr val="FF0000"/>
                </a:solidFill>
                <a:latin typeface="Arial"/>
                <a:ea typeface="Times New Roman"/>
              </a:rPr>
              <a:t>Tectonites</a:t>
            </a:r>
            <a:r>
              <a:rPr lang="en-GB" sz="2800" b="1" dirty="0">
                <a:solidFill>
                  <a:srgbClr val="FF0000"/>
                </a:solidFill>
                <a:latin typeface="Arial"/>
                <a:ea typeface="Times New Roman"/>
              </a:rPr>
              <a:t>, Foliations, and Lineations </a:t>
            </a:r>
          </a:p>
          <a:p>
            <a:pPr algn="ctr">
              <a:spcAft>
                <a:spcPts val="0"/>
              </a:spcAft>
            </a:pPr>
            <a:endParaRPr lang="en-GB" sz="2800" b="1" dirty="0">
              <a:solidFill>
                <a:srgbClr val="FF0000"/>
              </a:solidFill>
              <a:latin typeface="Arial"/>
              <a:ea typeface="Times New Roman"/>
            </a:endParaRPr>
          </a:p>
          <a:p>
            <a:pPr algn="just">
              <a:spcAft>
                <a:spcPts val="0"/>
              </a:spcAft>
            </a:pPr>
            <a:r>
              <a:rPr lang="en-GB" sz="2800" b="1" dirty="0">
                <a:solidFill>
                  <a:srgbClr val="FF0000"/>
                </a:solidFill>
                <a:latin typeface="Arial"/>
                <a:ea typeface="Times New Roman"/>
              </a:rPr>
              <a:t>A </a:t>
            </a:r>
            <a:r>
              <a:rPr lang="en-GB" sz="2800" b="1" dirty="0" err="1">
                <a:solidFill>
                  <a:srgbClr val="FF0000"/>
                </a:solidFill>
                <a:latin typeface="Arial"/>
                <a:ea typeface="Times New Roman"/>
              </a:rPr>
              <a:t>tectonite</a:t>
            </a:r>
            <a:r>
              <a:rPr lang="en-GB" sz="2800" b="1" dirty="0">
                <a:solidFill>
                  <a:srgbClr val="FF0000"/>
                </a:solidFill>
                <a:latin typeface="Arial"/>
                <a:ea typeface="Times New Roman"/>
              </a:rPr>
              <a:t> </a:t>
            </a:r>
            <a:r>
              <a:rPr lang="en-GB" sz="2800" b="1" dirty="0">
                <a:solidFill>
                  <a:prstClr val="black"/>
                </a:solidFill>
                <a:latin typeface="Arial"/>
                <a:ea typeface="Times New Roman"/>
              </a:rPr>
              <a:t>is a deformed rock with a texture that records the deformation by developing a </a:t>
            </a:r>
            <a:r>
              <a:rPr lang="en-GB" sz="2800" b="1" dirty="0">
                <a:solidFill>
                  <a:srgbClr val="FF0000"/>
                </a:solidFill>
                <a:latin typeface="Arial"/>
                <a:ea typeface="Times New Roman"/>
              </a:rPr>
              <a:t>preferred mineral orientation </a:t>
            </a:r>
            <a:r>
              <a:rPr lang="en-GB" sz="2800" b="1" dirty="0">
                <a:solidFill>
                  <a:prstClr val="black"/>
                </a:solidFill>
                <a:latin typeface="Arial"/>
                <a:ea typeface="Times New Roman"/>
              </a:rPr>
              <a:t>of some sort. </a:t>
            </a:r>
          </a:p>
          <a:p>
            <a:pPr algn="just">
              <a:spcAft>
                <a:spcPts val="0"/>
              </a:spcAft>
            </a:pPr>
            <a:endParaRPr lang="en-GB" sz="2800" b="1" dirty="0">
              <a:solidFill>
                <a:prstClr val="black"/>
              </a:solidFill>
              <a:latin typeface="Arial"/>
              <a:ea typeface="Times New Roman"/>
            </a:endParaRPr>
          </a:p>
          <a:p>
            <a:pPr algn="just">
              <a:spcAft>
                <a:spcPts val="0"/>
              </a:spcAft>
            </a:pPr>
            <a:r>
              <a:rPr lang="en-GB" sz="2800" b="1" dirty="0">
                <a:solidFill>
                  <a:prstClr val="black"/>
                </a:solidFill>
                <a:latin typeface="Arial"/>
                <a:ea typeface="Times New Roman"/>
              </a:rPr>
              <a:t>The </a:t>
            </a:r>
            <a:r>
              <a:rPr lang="en-GB" sz="2800" b="1" dirty="0">
                <a:solidFill>
                  <a:srgbClr val="FF0000"/>
                </a:solidFill>
                <a:latin typeface="Arial"/>
                <a:ea typeface="Times New Roman"/>
              </a:rPr>
              <a:t>fabric</a:t>
            </a:r>
            <a:r>
              <a:rPr lang="en-GB" sz="2800" b="1" dirty="0">
                <a:solidFill>
                  <a:prstClr val="black"/>
                </a:solidFill>
                <a:latin typeface="Arial"/>
                <a:ea typeface="Times New Roman"/>
              </a:rPr>
              <a:t> of a </a:t>
            </a:r>
            <a:r>
              <a:rPr lang="en-GB" sz="2800" b="1" dirty="0" err="1">
                <a:solidFill>
                  <a:prstClr val="black"/>
                </a:solidFill>
                <a:latin typeface="Arial"/>
                <a:ea typeface="Times New Roman"/>
              </a:rPr>
              <a:t>tectonite</a:t>
            </a:r>
            <a:r>
              <a:rPr lang="en-GB" sz="2800" b="1" dirty="0">
                <a:solidFill>
                  <a:prstClr val="black"/>
                </a:solidFill>
                <a:latin typeface="Arial"/>
                <a:ea typeface="Times New Roman"/>
              </a:rPr>
              <a:t> is the complete spatial and geometrical configuration of its textural and structural elements. </a:t>
            </a:r>
          </a:p>
        </p:txBody>
      </p:sp>
    </p:spTree>
    <p:extLst>
      <p:ext uri="{BB962C8B-B14F-4D97-AF65-F5344CB8AC3E}">
        <p14:creationId xmlns:p14="http://schemas.microsoft.com/office/powerpoint/2010/main" val="24317075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95600" y="2514600"/>
            <a:ext cx="2851999" cy="1138773"/>
          </a:xfrm>
          <a:prstGeom prst="rect">
            <a:avLst/>
          </a:prstGeom>
        </p:spPr>
        <p:txBody>
          <a:bodyPr wrap="none">
            <a:spAutoFit/>
          </a:bodyPr>
          <a:lstStyle/>
          <a:p>
            <a:pPr algn="ctr"/>
            <a:r>
              <a:rPr lang="en-GB" sz="4400" b="1" dirty="0">
                <a:solidFill>
                  <a:srgbClr val="FF0000"/>
                </a:solidFill>
                <a:latin typeface="Arial Black" pitchFamily="34" charset="0"/>
                <a:ea typeface="Times New Roman"/>
              </a:rPr>
              <a:t>Foliation</a:t>
            </a:r>
          </a:p>
          <a:p>
            <a:pPr algn="ctr"/>
            <a:r>
              <a:rPr lang="en-GB" sz="2400" b="1" dirty="0">
                <a:solidFill>
                  <a:srgbClr val="FF0000"/>
                </a:solidFill>
                <a:latin typeface="Arial Black" pitchFamily="34" charset="0"/>
              </a:rPr>
              <a:t>(</a:t>
            </a:r>
            <a:r>
              <a:rPr lang="en-GB" sz="2400" b="1" i="1" dirty="0" err="1">
                <a:solidFill>
                  <a:srgbClr val="FF0000"/>
                </a:solidFill>
                <a:latin typeface="Arial Black" pitchFamily="34" charset="0"/>
              </a:rPr>
              <a:t>Petrofabric</a:t>
            </a:r>
            <a:r>
              <a:rPr lang="en-GB" sz="2400" b="1" dirty="0">
                <a:solidFill>
                  <a:srgbClr val="FF0000"/>
                </a:solidFill>
                <a:latin typeface="Arial Black" pitchFamily="34" charset="0"/>
              </a:rPr>
              <a:t>)</a:t>
            </a:r>
            <a:endParaRPr lang="en-US" sz="2400" dirty="0">
              <a:latin typeface="Arial Black"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980728"/>
            <a:ext cx="7776864" cy="5324535"/>
          </a:xfrm>
          <a:prstGeom prst="rect">
            <a:avLst/>
          </a:prstGeom>
        </p:spPr>
        <p:txBody>
          <a:bodyPr wrap="square">
            <a:spAutoFit/>
          </a:bodyPr>
          <a:lstStyle/>
          <a:p>
            <a:pPr lvl="0" algn="just"/>
            <a:r>
              <a:rPr lang="en-GB" sz="2800" b="1" dirty="0">
                <a:solidFill>
                  <a:srgbClr val="FF0000"/>
                </a:solidFill>
                <a:latin typeface="Arial"/>
                <a:ea typeface="Times New Roman"/>
              </a:rPr>
              <a:t>Foliation</a:t>
            </a:r>
          </a:p>
          <a:p>
            <a:pPr lvl="0" algn="just"/>
            <a:r>
              <a:rPr lang="en-GB" sz="2800" b="1" dirty="0">
                <a:latin typeface="Arial"/>
                <a:ea typeface="Times New Roman"/>
              </a:rPr>
              <a:t>It is a general term for any </a:t>
            </a:r>
            <a:r>
              <a:rPr lang="en-GB" sz="2800" b="1" dirty="0">
                <a:solidFill>
                  <a:srgbClr val="FF0000"/>
                </a:solidFill>
                <a:latin typeface="Arial"/>
                <a:ea typeface="Times New Roman"/>
              </a:rPr>
              <a:t>planar textural element </a:t>
            </a:r>
            <a:r>
              <a:rPr lang="en-GB" sz="2800" b="1" dirty="0">
                <a:latin typeface="Arial"/>
                <a:ea typeface="Times New Roman"/>
              </a:rPr>
              <a:t>in a rock, whereas lineation similarly applies to </a:t>
            </a:r>
            <a:r>
              <a:rPr lang="en-GB" sz="2800" b="1" dirty="0">
                <a:solidFill>
                  <a:srgbClr val="FF0000"/>
                </a:solidFill>
                <a:latin typeface="Arial"/>
                <a:ea typeface="Times New Roman"/>
              </a:rPr>
              <a:t>linear elements</a:t>
            </a:r>
            <a:r>
              <a:rPr lang="en-GB" sz="2800" b="1" dirty="0">
                <a:latin typeface="Arial"/>
                <a:ea typeface="Times New Roman"/>
              </a:rPr>
              <a:t>. </a:t>
            </a:r>
          </a:p>
          <a:p>
            <a:pPr lvl="0" algn="just"/>
            <a:endParaRPr lang="en-GB" sz="1600" b="1" dirty="0">
              <a:latin typeface="Arial"/>
              <a:ea typeface="Times New Roman"/>
            </a:endParaRPr>
          </a:p>
          <a:p>
            <a:pPr lvl="0" algn="just"/>
            <a:r>
              <a:rPr lang="en-GB" sz="2800" b="1" dirty="0">
                <a:latin typeface="Arial"/>
                <a:ea typeface="Times New Roman"/>
              </a:rPr>
              <a:t>Foliations and lineations can be subdivided into primary (pre-deformational) ones, such as bedding, and secondary (deformational) ones. </a:t>
            </a:r>
          </a:p>
          <a:p>
            <a:pPr lvl="0" algn="just"/>
            <a:endParaRPr lang="en-GB" sz="1600" b="1" dirty="0">
              <a:latin typeface="Arial"/>
              <a:ea typeface="Times New Roman"/>
            </a:endParaRPr>
          </a:p>
          <a:p>
            <a:pPr lvl="0" algn="just"/>
            <a:r>
              <a:rPr lang="en-GB" sz="2800" b="1" dirty="0">
                <a:latin typeface="Arial"/>
                <a:ea typeface="Times New Roman"/>
              </a:rPr>
              <a:t>Minerals may be oriented by either dimensional preferred orientation (DPO) or lattice preferred orientation (LPO), or both. </a:t>
            </a:r>
          </a:p>
        </p:txBody>
      </p:sp>
    </p:spTree>
    <p:extLst>
      <p:ext uri="{BB962C8B-B14F-4D97-AF65-F5344CB8AC3E}">
        <p14:creationId xmlns:p14="http://schemas.microsoft.com/office/powerpoint/2010/main" val="3411970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908720"/>
            <a:ext cx="7632848" cy="4832092"/>
          </a:xfrm>
          <a:prstGeom prst="rect">
            <a:avLst/>
          </a:prstGeom>
        </p:spPr>
        <p:txBody>
          <a:bodyPr wrap="square">
            <a:spAutoFit/>
          </a:bodyPr>
          <a:lstStyle/>
          <a:p>
            <a:pPr algn="just"/>
            <a:r>
              <a:rPr lang="en-GB" sz="2800" b="1" i="1" dirty="0">
                <a:latin typeface="Arial"/>
                <a:ea typeface="Times New Roman"/>
              </a:rPr>
              <a:t> </a:t>
            </a:r>
            <a:r>
              <a:rPr lang="en-GB" sz="2800" b="1" dirty="0">
                <a:latin typeface="Arial"/>
                <a:ea typeface="Times New Roman"/>
              </a:rPr>
              <a:t>A number of features can define a secondary foliation (Fig. 23-21), including platy minerals, linear minerals, layers, fractures, and flattened elements. </a:t>
            </a:r>
          </a:p>
          <a:p>
            <a:pPr algn="just"/>
            <a:endParaRPr lang="en-GB" b="1" dirty="0">
              <a:latin typeface="Arial"/>
              <a:ea typeface="Times New Roman"/>
            </a:endParaRPr>
          </a:p>
          <a:p>
            <a:pPr algn="just"/>
            <a:r>
              <a:rPr lang="en-GB" sz="2800" b="1" dirty="0">
                <a:latin typeface="Arial"/>
                <a:ea typeface="Times New Roman"/>
              </a:rPr>
              <a:t>Metamorphic foliations are divided into:</a:t>
            </a:r>
          </a:p>
          <a:p>
            <a:pPr marL="514350" indent="-514350" algn="just">
              <a:buFont typeface="+mj-lt"/>
              <a:buAutoNum type="arabicPeriod"/>
            </a:pPr>
            <a:r>
              <a:rPr lang="en-GB" sz="2800" b="1" dirty="0">
                <a:solidFill>
                  <a:srgbClr val="FF0000"/>
                </a:solidFill>
                <a:latin typeface="Arial"/>
                <a:ea typeface="Times New Roman"/>
              </a:rPr>
              <a:t>cleavages</a:t>
            </a:r>
            <a:r>
              <a:rPr lang="en-GB" sz="2800" b="1" dirty="0">
                <a:latin typeface="Arial"/>
                <a:ea typeface="Times New Roman"/>
              </a:rPr>
              <a:t> (fine penetrative foliations),</a:t>
            </a:r>
          </a:p>
          <a:p>
            <a:pPr marL="514350" indent="-514350" algn="just">
              <a:buFont typeface="+mj-lt"/>
              <a:buAutoNum type="arabicPeriod"/>
            </a:pPr>
            <a:r>
              <a:rPr lang="en-GB" sz="2800" b="1" dirty="0">
                <a:solidFill>
                  <a:srgbClr val="FF0000"/>
                </a:solidFill>
                <a:latin typeface="Arial"/>
                <a:ea typeface="Times New Roman"/>
              </a:rPr>
              <a:t>Schistosity</a:t>
            </a:r>
            <a:r>
              <a:rPr lang="en-GB" sz="2800" b="1" dirty="0">
                <a:latin typeface="Arial"/>
                <a:ea typeface="Times New Roman"/>
              </a:rPr>
              <a:t> (coarser penetrative foliations), and </a:t>
            </a:r>
          </a:p>
          <a:p>
            <a:pPr marL="514350" indent="-514350" algn="just">
              <a:buFont typeface="+mj-lt"/>
              <a:buAutoNum type="arabicPeriod"/>
            </a:pPr>
            <a:r>
              <a:rPr lang="en-GB" sz="2800" b="1" dirty="0">
                <a:solidFill>
                  <a:srgbClr val="FF0000"/>
                </a:solidFill>
                <a:latin typeface="Arial"/>
                <a:ea typeface="Times New Roman"/>
              </a:rPr>
              <a:t>gneissose structure </a:t>
            </a:r>
            <a:r>
              <a:rPr lang="en-GB" sz="2800" b="1" dirty="0">
                <a:latin typeface="Arial"/>
                <a:ea typeface="Times New Roman"/>
              </a:rPr>
              <a:t>(poorly developed coarse foliations or segregated layers).</a:t>
            </a:r>
            <a:endParaRPr lang="en-GB" sz="2800" b="1" dirty="0"/>
          </a:p>
        </p:txBody>
      </p:sp>
    </p:spTree>
    <p:extLst>
      <p:ext uri="{BB962C8B-B14F-4D97-AF65-F5344CB8AC3E}">
        <p14:creationId xmlns:p14="http://schemas.microsoft.com/office/powerpoint/2010/main" val="22676448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797510"/>
            <a:ext cx="7772400" cy="5262979"/>
          </a:xfrm>
          <a:prstGeom prst="rect">
            <a:avLst/>
          </a:prstGeom>
        </p:spPr>
        <p:txBody>
          <a:bodyPr wrap="square">
            <a:spAutoFit/>
          </a:bodyPr>
          <a:lstStyle/>
          <a:p>
            <a:pPr lvl="0" algn="just"/>
            <a:r>
              <a:rPr lang="en-GB" sz="2800" b="1" dirty="0">
                <a:latin typeface="Arial"/>
                <a:ea typeface="Times New Roman"/>
              </a:rPr>
              <a:t>The nomenclature of cleavages suffers from the problem of an overabundance of terms that were used in different ways by different workers, and often confused the purely descriptive from the genetic aspects. </a:t>
            </a:r>
          </a:p>
          <a:p>
            <a:pPr lvl="0" algn="just"/>
            <a:endParaRPr lang="en-GB" sz="2800" b="1" dirty="0">
              <a:latin typeface="Arial"/>
              <a:ea typeface="Times New Roman"/>
            </a:endParaRPr>
          </a:p>
          <a:p>
            <a:pPr lvl="0" algn="just"/>
            <a:r>
              <a:rPr lang="en-GB" sz="2800" b="1" dirty="0">
                <a:latin typeface="Arial"/>
                <a:ea typeface="Times New Roman"/>
              </a:rPr>
              <a:t>Powell (1979) proposed a classification of cleavages (including schistosity) that was </a:t>
            </a:r>
            <a:r>
              <a:rPr lang="en-GB" sz="2800" b="1" dirty="0">
                <a:solidFill>
                  <a:srgbClr val="FF0000"/>
                </a:solidFill>
                <a:latin typeface="Arial"/>
                <a:ea typeface="Times New Roman"/>
              </a:rPr>
              <a:t>purely descriptive</a:t>
            </a:r>
            <a:r>
              <a:rPr lang="en-GB" sz="2800" b="1" dirty="0">
                <a:latin typeface="Arial"/>
                <a:ea typeface="Times New Roman"/>
              </a:rPr>
              <a:t>, thereby allowing us a universal nomenclature unencumbered (</a:t>
            </a:r>
            <a:r>
              <a:rPr lang="en-GB" sz="2800" b="1" i="1" dirty="0">
                <a:latin typeface="Arial"/>
                <a:ea typeface="Times New Roman"/>
              </a:rPr>
              <a:t>not overburdened</a:t>
            </a:r>
            <a:r>
              <a:rPr lang="en-GB" sz="2800" b="1" dirty="0">
                <a:latin typeface="Arial"/>
                <a:ea typeface="Times New Roman"/>
              </a:rPr>
              <a:t>) by inferences about cleavage origins. </a:t>
            </a:r>
          </a:p>
        </p:txBody>
      </p:sp>
    </p:spTree>
    <p:extLst>
      <p:ext uri="{BB962C8B-B14F-4D97-AF65-F5344CB8AC3E}">
        <p14:creationId xmlns:p14="http://schemas.microsoft.com/office/powerpoint/2010/main" val="2301309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908720"/>
            <a:ext cx="7609556" cy="4278094"/>
          </a:xfrm>
          <a:prstGeom prst="rect">
            <a:avLst/>
          </a:prstGeom>
        </p:spPr>
        <p:txBody>
          <a:bodyPr wrap="square">
            <a:spAutoFit/>
          </a:bodyPr>
          <a:lstStyle/>
          <a:p>
            <a:pPr algn="just"/>
            <a:r>
              <a:rPr lang="en-GB" sz="2800" b="1" dirty="0">
                <a:solidFill>
                  <a:srgbClr val="FF0000"/>
                </a:solidFill>
                <a:latin typeface="Arial"/>
                <a:ea typeface="Calibri"/>
                <a:cs typeface="Mangal"/>
              </a:rPr>
              <a:t>Continuous and spaced cleavage</a:t>
            </a:r>
          </a:p>
          <a:p>
            <a:pPr algn="just"/>
            <a:endParaRPr lang="en-GB" sz="2800" b="1" dirty="0">
              <a:solidFill>
                <a:srgbClr val="FF0000"/>
              </a:solidFill>
              <a:latin typeface="Arial"/>
              <a:ea typeface="Calibri"/>
              <a:cs typeface="Mangal"/>
            </a:endParaRPr>
          </a:p>
          <a:p>
            <a:pPr algn="just"/>
            <a:r>
              <a:rPr lang="en-GB" sz="2800" b="1" dirty="0">
                <a:latin typeface="Arial"/>
                <a:ea typeface="Calibri"/>
                <a:cs typeface="Mangal"/>
              </a:rPr>
              <a:t>The first step in characterizing a cleavage is to decide if the foliation elements are </a:t>
            </a:r>
            <a:r>
              <a:rPr lang="en-GB" sz="2800" b="1" i="1" dirty="0">
                <a:latin typeface="Arial"/>
                <a:ea typeface="Calibri"/>
                <a:cs typeface="Mangal"/>
              </a:rPr>
              <a:t>continuous </a:t>
            </a:r>
            <a:r>
              <a:rPr lang="en-GB" sz="2800" b="1" dirty="0">
                <a:latin typeface="Arial"/>
                <a:ea typeface="Calibri"/>
                <a:cs typeface="Mangal"/>
              </a:rPr>
              <a:t>or </a:t>
            </a:r>
            <a:r>
              <a:rPr lang="en-GB" sz="2800" b="1" i="1" dirty="0">
                <a:latin typeface="Arial"/>
                <a:ea typeface="Calibri"/>
                <a:cs typeface="Mangal"/>
              </a:rPr>
              <a:t>spaced. </a:t>
            </a:r>
          </a:p>
          <a:p>
            <a:pPr algn="just"/>
            <a:endParaRPr lang="en-GB" sz="2000" b="1" i="1" dirty="0">
              <a:latin typeface="Arial"/>
              <a:ea typeface="Calibri"/>
              <a:cs typeface="Mangal"/>
            </a:endParaRPr>
          </a:p>
          <a:p>
            <a:pPr algn="just"/>
            <a:r>
              <a:rPr lang="en-GB" sz="2800" b="1" dirty="0">
                <a:latin typeface="Arial"/>
                <a:ea typeface="Calibri"/>
                <a:cs typeface="Mangal"/>
              </a:rPr>
              <a:t>In a </a:t>
            </a:r>
            <a:r>
              <a:rPr lang="en-GB" sz="2800" b="1" dirty="0">
                <a:solidFill>
                  <a:srgbClr val="FF0000"/>
                </a:solidFill>
                <a:latin typeface="Arial"/>
                <a:ea typeface="Calibri"/>
                <a:cs typeface="Mangal"/>
              </a:rPr>
              <a:t>continuous foliation</a:t>
            </a:r>
            <a:r>
              <a:rPr lang="en-GB" sz="2800" b="1" dirty="0">
                <a:latin typeface="Arial"/>
                <a:ea typeface="Calibri"/>
                <a:cs typeface="Mangal"/>
              </a:rPr>
              <a:t>, the aligned minerals define a foliation that does not vary across the area of the thin section (Figure 22-23). </a:t>
            </a:r>
            <a:endParaRPr lang="en-GB" sz="2000" b="1" dirty="0">
              <a:ea typeface="Calibri"/>
              <a:cs typeface="Mangal"/>
            </a:endParaRPr>
          </a:p>
        </p:txBody>
      </p:sp>
    </p:spTree>
    <p:extLst>
      <p:ext uri="{BB962C8B-B14F-4D97-AF65-F5344CB8AC3E}">
        <p14:creationId xmlns:p14="http://schemas.microsoft.com/office/powerpoint/2010/main" val="6923395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692696"/>
            <a:ext cx="7848872" cy="5262979"/>
          </a:xfrm>
          <a:prstGeom prst="rect">
            <a:avLst/>
          </a:prstGeom>
        </p:spPr>
        <p:txBody>
          <a:bodyPr wrap="square">
            <a:spAutoFit/>
          </a:bodyPr>
          <a:lstStyle/>
          <a:p>
            <a:pPr algn="just"/>
            <a:r>
              <a:rPr lang="en-GB" sz="2800" b="1" dirty="0">
                <a:latin typeface="Arial"/>
                <a:ea typeface="Calibri"/>
                <a:cs typeface="Mangal"/>
              </a:rPr>
              <a:t>In a </a:t>
            </a:r>
            <a:r>
              <a:rPr lang="en-GB" sz="2800" b="1" dirty="0">
                <a:solidFill>
                  <a:srgbClr val="FF0000"/>
                </a:solidFill>
                <a:latin typeface="Arial"/>
                <a:ea typeface="Calibri"/>
                <a:cs typeface="Mangal"/>
              </a:rPr>
              <a:t>spaced foliation</a:t>
            </a:r>
            <a:r>
              <a:rPr lang="en-GB" sz="2800" b="1" dirty="0">
                <a:latin typeface="Arial"/>
                <a:ea typeface="Calibri"/>
                <a:cs typeface="Mangal"/>
              </a:rPr>
              <a:t>, the fabric of the rock is separated into </a:t>
            </a:r>
            <a:r>
              <a:rPr lang="en-GB" sz="2800" b="1" dirty="0" err="1">
                <a:latin typeface="Arial"/>
                <a:ea typeface="Calibri"/>
                <a:cs typeface="Mangal"/>
              </a:rPr>
              <a:t>unfoliated</a:t>
            </a:r>
            <a:r>
              <a:rPr lang="en-GB" sz="2800" b="1" dirty="0">
                <a:latin typeface="Arial"/>
                <a:ea typeface="Calibri"/>
                <a:cs typeface="Mangal"/>
              </a:rPr>
              <a:t> </a:t>
            </a:r>
            <a:r>
              <a:rPr lang="en-GB" sz="2800" b="1" dirty="0" err="1">
                <a:latin typeface="Arial"/>
                <a:ea typeface="Calibri"/>
                <a:cs typeface="Mangal"/>
              </a:rPr>
              <a:t>microlithons</a:t>
            </a:r>
            <a:r>
              <a:rPr lang="en-GB" sz="2800" b="1" dirty="0">
                <a:latin typeface="Arial"/>
                <a:ea typeface="Calibri"/>
                <a:cs typeface="Mangal"/>
              </a:rPr>
              <a:t> separated by cleavage domains (fractures or concentrations of platy minerals). </a:t>
            </a:r>
          </a:p>
          <a:p>
            <a:pPr algn="just"/>
            <a:endParaRPr lang="en-GB" sz="2800" b="1" dirty="0">
              <a:solidFill>
                <a:prstClr val="black"/>
              </a:solidFill>
              <a:latin typeface="Arial"/>
              <a:ea typeface="Calibri"/>
              <a:cs typeface="Mangal"/>
            </a:endParaRPr>
          </a:p>
          <a:p>
            <a:pPr lvl="0" algn="just"/>
            <a:r>
              <a:rPr lang="en-GB" sz="2800" b="1" dirty="0">
                <a:solidFill>
                  <a:prstClr val="black"/>
                </a:solidFill>
                <a:latin typeface="Arial"/>
                <a:ea typeface="Calibri"/>
                <a:cs typeface="Mangal"/>
              </a:rPr>
              <a:t>Of course there is a continuum between these idealized end-members, and continuous cleavage grades through zonal to spaced cleavage (Figure 22-23). Fine-grained continuous cleavage may also be called </a:t>
            </a:r>
            <a:r>
              <a:rPr lang="en-GB" sz="2800" b="1" dirty="0" err="1">
                <a:solidFill>
                  <a:prstClr val="black"/>
                </a:solidFill>
                <a:latin typeface="Arial"/>
                <a:ea typeface="Calibri"/>
                <a:cs typeface="Mangal"/>
              </a:rPr>
              <a:t>slaty</a:t>
            </a:r>
            <a:r>
              <a:rPr lang="en-GB" sz="2800" b="1" dirty="0">
                <a:solidFill>
                  <a:prstClr val="black"/>
                </a:solidFill>
                <a:latin typeface="Arial"/>
                <a:ea typeface="Calibri"/>
                <a:cs typeface="Mangal"/>
              </a:rPr>
              <a:t> cleavage, because it typifies slates. </a:t>
            </a:r>
            <a:endParaRPr lang="en-GB" sz="2000" b="1" dirty="0">
              <a:solidFill>
                <a:prstClr val="black"/>
              </a:solidFill>
              <a:ea typeface="Calibri"/>
              <a:cs typeface="Mangal"/>
            </a:endParaRPr>
          </a:p>
        </p:txBody>
      </p:sp>
    </p:spTree>
    <p:extLst>
      <p:ext uri="{BB962C8B-B14F-4D97-AF65-F5344CB8AC3E}">
        <p14:creationId xmlns:p14="http://schemas.microsoft.com/office/powerpoint/2010/main" val="1940180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Bishal Nath Upreti\Pictures\My Scans\Petrofabric Winter JD Igneous Meta petrology\scan002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6412" t="13802" r="12011" b="51066"/>
          <a:stretch/>
        </p:blipFill>
        <p:spPr bwMode="auto">
          <a:xfrm>
            <a:off x="457200" y="609600"/>
            <a:ext cx="8221669"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2143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55576" y="1700808"/>
            <a:ext cx="7560840" cy="3539430"/>
          </a:xfrm>
          <a:prstGeom prst="rect">
            <a:avLst/>
          </a:prstGeom>
        </p:spPr>
        <p:txBody>
          <a:bodyPr wrap="square">
            <a:spAutoFit/>
          </a:bodyPr>
          <a:lstStyle/>
          <a:p>
            <a:pPr lvl="0" algn="just"/>
            <a:r>
              <a:rPr lang="en-GB" sz="2800" b="1" dirty="0">
                <a:solidFill>
                  <a:srgbClr val="FF0000"/>
                </a:solidFill>
                <a:latin typeface="Arial"/>
                <a:ea typeface="Times New Roman"/>
              </a:rPr>
              <a:t>Structures</a:t>
            </a:r>
            <a:r>
              <a:rPr lang="en-GB" sz="2800" b="1" dirty="0">
                <a:solidFill>
                  <a:prstClr val="black"/>
                </a:solidFill>
                <a:latin typeface="Arial"/>
                <a:ea typeface="Times New Roman"/>
              </a:rPr>
              <a:t> are larger-scale features that occur on the hand sample, outcrop, or regional scale. </a:t>
            </a:r>
          </a:p>
          <a:p>
            <a:pPr lvl="0" algn="just"/>
            <a:endParaRPr lang="en-GB" sz="2800" b="1" dirty="0">
              <a:solidFill>
                <a:prstClr val="black"/>
              </a:solidFill>
              <a:latin typeface="Arial"/>
              <a:ea typeface="Times New Roman"/>
            </a:endParaRPr>
          </a:p>
          <a:p>
            <a:pPr lvl="0" algn="just"/>
            <a:r>
              <a:rPr lang="en-GB" sz="2800" b="1" dirty="0">
                <a:solidFill>
                  <a:prstClr val="black"/>
                </a:solidFill>
                <a:latin typeface="Arial"/>
                <a:ea typeface="Times New Roman"/>
              </a:rPr>
              <a:t>Materials scientists, use "texture" to refer strictly to preferred orientations and IUGS suggests usage of </a:t>
            </a:r>
            <a:r>
              <a:rPr lang="en-GB" sz="2800" b="1" dirty="0">
                <a:solidFill>
                  <a:srgbClr val="FF0000"/>
                </a:solidFill>
                <a:latin typeface="Arial"/>
                <a:ea typeface="Times New Roman"/>
              </a:rPr>
              <a:t>micro-structures</a:t>
            </a:r>
            <a:r>
              <a:rPr lang="en-GB" sz="2800" b="1" dirty="0">
                <a:solidFill>
                  <a:prstClr val="black"/>
                </a:solidFill>
                <a:latin typeface="Arial"/>
                <a:ea typeface="Times New Roman"/>
              </a:rPr>
              <a:t> for textures.</a:t>
            </a:r>
          </a:p>
        </p:txBody>
      </p:sp>
    </p:spTree>
    <p:extLst>
      <p:ext uri="{BB962C8B-B14F-4D97-AF65-F5344CB8AC3E}">
        <p14:creationId xmlns:p14="http://schemas.microsoft.com/office/powerpoint/2010/main" val="19908350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Bishal Nath Upreti\Pictures\My Scans\Petrofabric Winter JD Igneous Meta petrology\scan0026.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18035" t="50624" r="12011" b="15872"/>
          <a:stretch/>
        </p:blipFill>
        <p:spPr bwMode="auto">
          <a:xfrm>
            <a:off x="533400" y="990600"/>
            <a:ext cx="7970397" cy="5334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400753"/>
            <a:ext cx="7560840" cy="2246769"/>
          </a:xfrm>
          <a:prstGeom prst="rect">
            <a:avLst/>
          </a:prstGeom>
        </p:spPr>
        <p:txBody>
          <a:bodyPr wrap="square">
            <a:spAutoFit/>
          </a:bodyPr>
          <a:lstStyle/>
          <a:p>
            <a:pPr lvl="0" algn="just"/>
            <a:r>
              <a:rPr lang="en-GB" sz="2800" b="1" dirty="0" err="1">
                <a:solidFill>
                  <a:prstClr val="black"/>
                </a:solidFill>
                <a:latin typeface="Arial"/>
                <a:ea typeface="Calibri"/>
                <a:cs typeface="Mangal"/>
              </a:rPr>
              <a:t>Phyllites</a:t>
            </a:r>
            <a:r>
              <a:rPr lang="en-GB" sz="2800" b="1" dirty="0">
                <a:solidFill>
                  <a:prstClr val="black"/>
                </a:solidFill>
                <a:latin typeface="Arial"/>
                <a:ea typeface="Calibri"/>
                <a:cs typeface="Mangal"/>
              </a:rPr>
              <a:t> have a slightly coarser continuous cleavage, and, when the individual aligned crystals become large enough to see with the unaided eye, the foliation is called a </a:t>
            </a:r>
            <a:r>
              <a:rPr lang="en-GB" sz="2800" b="1" dirty="0">
                <a:solidFill>
                  <a:srgbClr val="FF0000"/>
                </a:solidFill>
                <a:latin typeface="Arial"/>
                <a:ea typeface="Calibri"/>
                <a:cs typeface="Mangal"/>
              </a:rPr>
              <a:t>schistosity</a:t>
            </a:r>
            <a:r>
              <a:rPr lang="en-GB" sz="2800" b="1" dirty="0">
                <a:solidFill>
                  <a:prstClr val="black"/>
                </a:solidFill>
                <a:latin typeface="Arial"/>
                <a:ea typeface="Calibri"/>
                <a:cs typeface="Mangal"/>
              </a:rPr>
              <a:t>. </a:t>
            </a:r>
            <a:endParaRPr lang="en-GB" sz="2000" b="1" dirty="0">
              <a:solidFill>
                <a:prstClr val="black"/>
              </a:solidFill>
              <a:ea typeface="Calibri"/>
              <a:cs typeface="Mangal"/>
            </a:endParaRPr>
          </a:p>
        </p:txBody>
      </p:sp>
    </p:spTree>
    <p:extLst>
      <p:ext uri="{BB962C8B-B14F-4D97-AF65-F5344CB8AC3E}">
        <p14:creationId xmlns:p14="http://schemas.microsoft.com/office/powerpoint/2010/main" val="28900254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Box 3"/>
          <p:cNvSpPr txBox="1">
            <a:spLocks noChangeArrowheads="1"/>
          </p:cNvSpPr>
          <p:nvPr/>
        </p:nvSpPr>
        <p:spPr bwMode="auto">
          <a:xfrm>
            <a:off x="1295400" y="2514600"/>
            <a:ext cx="7086600" cy="1384300"/>
          </a:xfrm>
          <a:prstGeom prst="rect">
            <a:avLst/>
          </a:prstGeom>
          <a:noFill/>
          <a:ln w="9525">
            <a:noFill/>
            <a:miter lim="800000"/>
            <a:headEnd/>
            <a:tailEnd/>
          </a:ln>
        </p:spPr>
        <p:txBody>
          <a:bodyPr>
            <a:spAutoFit/>
          </a:bodyPr>
          <a:lstStyle/>
          <a:p>
            <a:pPr marL="342900" indent="-342900">
              <a:buFont typeface="Calibri" pitchFamily="34" charset="0"/>
              <a:buAutoNum type="arabicPeriod"/>
            </a:pPr>
            <a:r>
              <a:rPr lang="en-US" sz="2800" b="1">
                <a:latin typeface="Calibri" pitchFamily="34" charset="0"/>
              </a:rPr>
              <a:t>Types and classification of foliation </a:t>
            </a:r>
          </a:p>
          <a:p>
            <a:pPr marL="342900" indent="-342900">
              <a:buFont typeface="Calibri" pitchFamily="34" charset="0"/>
              <a:buAutoNum type="arabicPeriod"/>
            </a:pPr>
            <a:r>
              <a:rPr lang="en-US" sz="2800" b="1">
                <a:latin typeface="Calibri" pitchFamily="34" charset="0"/>
              </a:rPr>
              <a:t>Mechanisms of fabric development in rocks </a:t>
            </a:r>
          </a:p>
          <a:p>
            <a:pPr marL="342900" indent="-342900">
              <a:buFont typeface="Calibri" pitchFamily="34" charset="0"/>
              <a:buAutoNum type="arabicPeriod"/>
            </a:pPr>
            <a:r>
              <a:rPr lang="en-US" sz="2800" b="1">
                <a:latin typeface="Calibri" pitchFamily="34" charset="0"/>
              </a:rPr>
              <a:t>Axial-planar cleavages </a:t>
            </a:r>
          </a:p>
        </p:txBody>
      </p:sp>
      <p:sp>
        <p:nvSpPr>
          <p:cNvPr id="10243" name="TextBox 4"/>
          <p:cNvSpPr txBox="1">
            <a:spLocks noChangeArrowheads="1"/>
          </p:cNvSpPr>
          <p:nvPr/>
        </p:nvSpPr>
        <p:spPr bwMode="auto">
          <a:xfrm>
            <a:off x="2209800" y="990600"/>
            <a:ext cx="4419600" cy="646113"/>
          </a:xfrm>
          <a:prstGeom prst="rect">
            <a:avLst/>
          </a:prstGeom>
          <a:noFill/>
          <a:ln w="9525">
            <a:noFill/>
            <a:miter lim="800000"/>
            <a:headEnd/>
            <a:tailEnd/>
          </a:ln>
        </p:spPr>
        <p:txBody>
          <a:bodyPr>
            <a:spAutoFit/>
          </a:bodyPr>
          <a:lstStyle/>
          <a:p>
            <a:pPr algn="ctr"/>
            <a:r>
              <a:rPr lang="en-US" sz="3600" b="1">
                <a:solidFill>
                  <a:srgbClr val="FF0000"/>
                </a:solidFill>
              </a:rPr>
              <a:t>Foliation in Rocks</a:t>
            </a:r>
            <a:endParaRPr lang="en-US" sz="3600">
              <a:solidFill>
                <a:srgbClr val="FF0000"/>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1"/>
          <p:cNvSpPr txBox="1">
            <a:spLocks noChangeArrowheads="1"/>
          </p:cNvSpPr>
          <p:nvPr/>
        </p:nvSpPr>
        <p:spPr bwMode="auto">
          <a:xfrm>
            <a:off x="609600" y="2057400"/>
            <a:ext cx="7924800" cy="3600450"/>
          </a:xfrm>
          <a:prstGeom prst="rect">
            <a:avLst/>
          </a:prstGeom>
          <a:noFill/>
          <a:ln w="9525">
            <a:noFill/>
            <a:miter lim="800000"/>
            <a:headEnd/>
            <a:tailEnd/>
          </a:ln>
        </p:spPr>
        <p:txBody>
          <a:bodyPr>
            <a:spAutoFit/>
          </a:bodyPr>
          <a:lstStyle/>
          <a:p>
            <a:pPr algn="just"/>
            <a:r>
              <a:rPr lang="en-US" sz="2700" b="1" dirty="0">
                <a:solidFill>
                  <a:srgbClr val="FF0000"/>
                </a:solidFill>
              </a:rPr>
              <a:t>Foliation and cleavage </a:t>
            </a:r>
            <a:r>
              <a:rPr lang="en-US" sz="2700" b="1" dirty="0"/>
              <a:t>are terms for penetrative tectonic planar structures in rocks. </a:t>
            </a:r>
          </a:p>
          <a:p>
            <a:pPr algn="just"/>
            <a:endParaRPr lang="en-US" sz="1200" b="1" dirty="0"/>
          </a:p>
          <a:p>
            <a:pPr algn="just"/>
            <a:r>
              <a:rPr lang="en-US" sz="2700" b="1" dirty="0"/>
              <a:t>Tectonic foliations go hand in hand with folds and </a:t>
            </a:r>
            <a:r>
              <a:rPr lang="en-US" sz="2700" b="1" dirty="0" err="1"/>
              <a:t>lineations</a:t>
            </a:r>
            <a:r>
              <a:rPr lang="en-US" sz="2700" b="1" dirty="0"/>
              <a:t> and form the most common type of structure encountered in metamorphic rocks, and their wide occurrence makes them particularly important for deciphering the deformation history of rocks. </a:t>
            </a:r>
          </a:p>
        </p:txBody>
      </p:sp>
      <p:sp>
        <p:nvSpPr>
          <p:cNvPr id="11267" name="TextBox 2"/>
          <p:cNvSpPr txBox="1">
            <a:spLocks noChangeArrowheads="1"/>
          </p:cNvSpPr>
          <p:nvPr/>
        </p:nvSpPr>
        <p:spPr bwMode="auto">
          <a:xfrm>
            <a:off x="1752600" y="457200"/>
            <a:ext cx="4800600" cy="646113"/>
          </a:xfrm>
          <a:prstGeom prst="rect">
            <a:avLst/>
          </a:prstGeom>
          <a:noFill/>
          <a:ln w="9525">
            <a:noFill/>
            <a:miter lim="800000"/>
            <a:headEnd/>
            <a:tailEnd/>
          </a:ln>
        </p:spPr>
        <p:txBody>
          <a:bodyPr>
            <a:spAutoFit/>
          </a:bodyPr>
          <a:lstStyle/>
          <a:p>
            <a:pPr algn="ctr"/>
            <a:r>
              <a:rPr lang="en-US" sz="2800" b="1">
                <a:solidFill>
                  <a:srgbClr val="FF0000"/>
                </a:solidFill>
                <a:latin typeface="Arial Black" pitchFamily="34" charset="0"/>
              </a:rPr>
              <a:t>CLEAVAGE, FOLIATION</a:t>
            </a:r>
          </a:p>
          <a:p>
            <a:pPr algn="ctr"/>
            <a:r>
              <a:rPr lang="en-US" sz="800" b="1">
                <a:solidFill>
                  <a:srgbClr val="FF0000"/>
                </a:solidFill>
              </a:rPr>
              <a:t> </a:t>
            </a:r>
            <a:endParaRPr lang="en-US" sz="800">
              <a:solidFill>
                <a:srgbClr val="FF0000"/>
              </a:solidFill>
            </a:endParaRPr>
          </a:p>
        </p:txBody>
      </p:sp>
      <p:sp>
        <p:nvSpPr>
          <p:cNvPr id="11268" name="TextBox 3"/>
          <p:cNvSpPr txBox="1">
            <a:spLocks noChangeArrowheads="1"/>
          </p:cNvSpPr>
          <p:nvPr/>
        </p:nvSpPr>
        <p:spPr bwMode="auto">
          <a:xfrm>
            <a:off x="685800" y="1295400"/>
            <a:ext cx="4419600" cy="461963"/>
          </a:xfrm>
          <a:prstGeom prst="rect">
            <a:avLst/>
          </a:prstGeom>
          <a:noFill/>
          <a:ln w="9525">
            <a:noFill/>
            <a:miter lim="800000"/>
            <a:headEnd/>
            <a:tailEnd/>
          </a:ln>
        </p:spPr>
        <p:txBody>
          <a:bodyPr>
            <a:spAutoFit/>
          </a:bodyPr>
          <a:lstStyle/>
          <a:p>
            <a:r>
              <a:rPr lang="en-US" sz="2400" b="1">
                <a:solidFill>
                  <a:srgbClr val="FF0000"/>
                </a:solidFill>
              </a:rPr>
              <a:t>NATURE OF CLEAVAGE</a:t>
            </a:r>
            <a:endParaRPr lang="en-US" sz="2400">
              <a:solidFill>
                <a:srgbClr val="FF0000"/>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C:\Users\bnupreti\Desktop\New Folder\scan0003.jpg"/>
          <p:cNvPicPr>
            <a:picLocks noChangeAspect="1" noChangeArrowheads="1"/>
          </p:cNvPicPr>
          <p:nvPr/>
        </p:nvPicPr>
        <p:blipFill>
          <a:blip r:embed="rId3"/>
          <a:srcRect/>
          <a:stretch>
            <a:fillRect/>
          </a:stretch>
        </p:blipFill>
        <p:spPr bwMode="auto">
          <a:xfrm>
            <a:off x="1219200" y="228600"/>
            <a:ext cx="6705600" cy="6424613"/>
          </a:xfrm>
          <a:prstGeom prst="rect">
            <a:avLst/>
          </a:prstGeom>
          <a:noFill/>
          <a:ln w="9525">
            <a:noFill/>
            <a:miter lim="800000"/>
            <a:headEnd/>
            <a:tailEnd/>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1"/>
          <p:cNvSpPr txBox="1">
            <a:spLocks noChangeArrowheads="1"/>
          </p:cNvSpPr>
          <p:nvPr/>
        </p:nvSpPr>
        <p:spPr bwMode="auto">
          <a:xfrm>
            <a:off x="457200" y="685800"/>
            <a:ext cx="8229600" cy="5694363"/>
          </a:xfrm>
          <a:prstGeom prst="rect">
            <a:avLst/>
          </a:prstGeom>
          <a:noFill/>
          <a:ln w="9525">
            <a:noFill/>
            <a:miter lim="800000"/>
            <a:headEnd/>
            <a:tailEnd/>
          </a:ln>
        </p:spPr>
        <p:txBody>
          <a:bodyPr>
            <a:spAutoFit/>
          </a:bodyPr>
          <a:lstStyle/>
          <a:p>
            <a:pPr algn="just"/>
            <a:r>
              <a:rPr lang="en-US" sz="2800" b="1"/>
              <a:t>The term "</a:t>
            </a:r>
            <a:r>
              <a:rPr lang="en-US" sz="2800" b="1">
                <a:solidFill>
                  <a:srgbClr val="FF0000"/>
                </a:solidFill>
              </a:rPr>
              <a:t>cleavage</a:t>
            </a:r>
            <a:r>
              <a:rPr lang="en-US" sz="2800" b="1"/>
              <a:t>" is difficult to define: it broadly refers to closely spaced, aligned, planar to curviplanar surfaces that tend to be associated with folds and oriented parallel to subparallel to the axial surfaces of folds (Figure 8.1). </a:t>
            </a:r>
          </a:p>
          <a:p>
            <a:pPr algn="just"/>
            <a:endParaRPr lang="en-US" sz="2800" b="1"/>
          </a:p>
          <a:p>
            <a:pPr algn="just"/>
            <a:r>
              <a:rPr lang="en-US" sz="2800" b="1"/>
              <a:t>The penetrative parallel surfaces can take many physical forms. Cleavage is commonly penetrative at both the outcrop and microscopic scales (Figure 8.2). It typically cuts bedding discordantly, without much regard to the orientation of bedding.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1"/>
          <p:cNvSpPr txBox="1">
            <a:spLocks noChangeArrowheads="1"/>
          </p:cNvSpPr>
          <p:nvPr/>
        </p:nvSpPr>
        <p:spPr bwMode="auto">
          <a:xfrm>
            <a:off x="533400" y="762000"/>
            <a:ext cx="8077200" cy="5262563"/>
          </a:xfrm>
          <a:prstGeom prst="rect">
            <a:avLst/>
          </a:prstGeom>
          <a:noFill/>
          <a:ln w="9525">
            <a:noFill/>
            <a:miter lim="800000"/>
            <a:headEnd/>
            <a:tailEnd/>
          </a:ln>
        </p:spPr>
        <p:txBody>
          <a:bodyPr>
            <a:spAutoFit/>
          </a:bodyPr>
          <a:lstStyle/>
          <a:p>
            <a:pPr algn="just"/>
            <a:r>
              <a:rPr lang="en-US" sz="2800" b="1"/>
              <a:t>When a rock possessing cleavage is smacked (strike or slap) with a hammer, the rock will typically break along the cleavage. </a:t>
            </a:r>
          </a:p>
          <a:p>
            <a:pPr algn="just"/>
            <a:endParaRPr lang="en-US" sz="2800" b="1"/>
          </a:p>
          <a:p>
            <a:pPr algn="just"/>
            <a:r>
              <a:rPr lang="en-US" sz="2800" b="1"/>
              <a:t>The slabby, platy nature of cleaved outcrops sometimes misleads us into thinking that cleavage is akin to fracturing. </a:t>
            </a:r>
          </a:p>
          <a:p>
            <a:pPr algn="just"/>
            <a:endParaRPr lang="en-US" sz="2800" b="1"/>
          </a:p>
          <a:p>
            <a:pPr algn="just"/>
            <a:r>
              <a:rPr lang="en-US" sz="2800" b="1"/>
              <a:t>In truth, cleavage forms </a:t>
            </a:r>
            <a:r>
              <a:rPr lang="en-US" sz="2800" b="1" i="1">
                <a:solidFill>
                  <a:srgbClr val="FF0000"/>
                </a:solidFill>
              </a:rPr>
              <a:t>without apparent loss of cohesion</a:t>
            </a:r>
            <a:r>
              <a:rPr lang="en-US" sz="2800" b="1" i="1"/>
              <a:t>, </a:t>
            </a:r>
            <a:r>
              <a:rPr lang="en-US" sz="2800" b="1"/>
              <a:t>and in this respect alone cleavage surfaces are much different from fracture surfaces.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Box 1"/>
          <p:cNvSpPr txBox="1">
            <a:spLocks noChangeArrowheads="1"/>
          </p:cNvSpPr>
          <p:nvPr/>
        </p:nvSpPr>
        <p:spPr bwMode="auto">
          <a:xfrm>
            <a:off x="609600" y="1371600"/>
            <a:ext cx="8001000" cy="3970318"/>
          </a:xfrm>
          <a:prstGeom prst="rect">
            <a:avLst/>
          </a:prstGeom>
          <a:noFill/>
          <a:ln w="9525">
            <a:noFill/>
            <a:miter lim="800000"/>
            <a:headEnd/>
            <a:tailEnd/>
          </a:ln>
        </p:spPr>
        <p:txBody>
          <a:bodyPr>
            <a:spAutoFit/>
          </a:bodyPr>
          <a:lstStyle/>
          <a:p>
            <a:pPr algn="just"/>
            <a:r>
              <a:rPr lang="en-US" sz="2800" b="1" dirty="0">
                <a:solidFill>
                  <a:srgbClr val="FF0000"/>
                </a:solidFill>
              </a:rPr>
              <a:t>Foliation is a planar arrangement of structural or textural features in any </a:t>
            </a:r>
            <a:r>
              <a:rPr lang="en-US" sz="2800" b="1" u="sng" dirty="0">
                <a:solidFill>
                  <a:srgbClr val="FF0000"/>
                </a:solidFill>
                <a:hlinkClick r:id="rId2">
                  <a:extLst>
                    <a:ext uri="{A12FA001-AC4F-418D-AE19-62706E023703}">
                      <ahyp:hlinkClr xmlns:ahyp="http://schemas.microsoft.com/office/drawing/2018/hyperlinkcolor" val="tx"/>
                    </a:ext>
                  </a:extLst>
                </a:hlinkClick>
              </a:rPr>
              <a:t>rock</a:t>
            </a:r>
            <a:r>
              <a:rPr lang="en-US" sz="2800" b="1" dirty="0">
                <a:solidFill>
                  <a:srgbClr val="FF0000"/>
                </a:solidFill>
              </a:rPr>
              <a:t> type, </a:t>
            </a:r>
            <a:r>
              <a:rPr lang="en-US" sz="2800" b="1" dirty="0"/>
              <a:t>but particularly that resulting from the alignment of constituent </a:t>
            </a:r>
            <a:r>
              <a:rPr lang="en-US" sz="2800" b="1" u="sng" dirty="0">
                <a:hlinkClick r:id="rId3"/>
              </a:rPr>
              <a:t>mineral</a:t>
            </a:r>
            <a:r>
              <a:rPr lang="en-US" sz="2800" b="1" dirty="0"/>
              <a:t> grains of a </a:t>
            </a:r>
            <a:r>
              <a:rPr lang="en-US" sz="2800" b="1" u="sng" dirty="0">
                <a:hlinkClick r:id="rId4"/>
              </a:rPr>
              <a:t>metamorphic rock</a:t>
            </a:r>
            <a:r>
              <a:rPr lang="en-US" sz="2800" b="1" dirty="0"/>
              <a:t> of the regional variety along straight or wavy planes. </a:t>
            </a:r>
          </a:p>
          <a:p>
            <a:pPr algn="just"/>
            <a:endParaRPr lang="en-US" sz="2800" b="1" dirty="0"/>
          </a:p>
          <a:p>
            <a:pPr algn="just"/>
            <a:r>
              <a:rPr lang="en-US" sz="2800" b="1" dirty="0"/>
              <a:t>Foliation often occurs parallel to original bedding, but it may not be ostensibly related to any other structural direction. </a:t>
            </a:r>
          </a:p>
        </p:txBody>
      </p:sp>
      <p:sp>
        <p:nvSpPr>
          <p:cNvPr id="15363" name="TextBox 2"/>
          <p:cNvSpPr txBox="1">
            <a:spLocks noChangeArrowheads="1"/>
          </p:cNvSpPr>
          <p:nvPr/>
        </p:nvSpPr>
        <p:spPr bwMode="auto">
          <a:xfrm>
            <a:off x="3200400" y="533400"/>
            <a:ext cx="2057400" cy="523875"/>
          </a:xfrm>
          <a:prstGeom prst="rect">
            <a:avLst/>
          </a:prstGeom>
          <a:noFill/>
          <a:ln w="9525">
            <a:noFill/>
            <a:miter lim="800000"/>
            <a:headEnd/>
            <a:tailEnd/>
          </a:ln>
        </p:spPr>
        <p:txBody>
          <a:bodyPr>
            <a:spAutoFit/>
          </a:bodyPr>
          <a:lstStyle/>
          <a:p>
            <a:r>
              <a:rPr lang="en-GB" sz="2800" b="1">
                <a:solidFill>
                  <a:srgbClr val="FF0000"/>
                </a:solidFill>
                <a:latin typeface="Arial Black" pitchFamily="34" charset="0"/>
              </a:rPr>
              <a:t>Foliation</a:t>
            </a:r>
            <a:endParaRPr lang="en-US" sz="2800" b="1">
              <a:solidFill>
                <a:srgbClr val="FF0000"/>
              </a:solidFill>
              <a:latin typeface="Arial Black" pitchFamily="34"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762000" y="1905000"/>
            <a:ext cx="7543800" cy="2678113"/>
          </a:xfrm>
          <a:prstGeom prst="rect">
            <a:avLst/>
          </a:prstGeom>
          <a:noFill/>
          <a:ln w="9525">
            <a:noFill/>
            <a:miter lim="800000"/>
            <a:headEnd/>
            <a:tailEnd/>
          </a:ln>
        </p:spPr>
        <p:txBody>
          <a:bodyPr>
            <a:spAutoFit/>
          </a:bodyPr>
          <a:lstStyle/>
          <a:p>
            <a:pPr algn="just"/>
            <a:r>
              <a:rPr lang="en-US" sz="2800" b="1" dirty="0"/>
              <a:t>Foliation is exhibited most prominently by </a:t>
            </a:r>
            <a:r>
              <a:rPr lang="en-US" sz="2800" b="1" dirty="0" err="1"/>
              <a:t>sheety</a:t>
            </a:r>
            <a:r>
              <a:rPr lang="en-US" sz="2800" b="1" dirty="0"/>
              <a:t> minerals, such as </a:t>
            </a:r>
            <a:r>
              <a:rPr lang="en-US" sz="2800" b="1" dirty="0">
                <a:solidFill>
                  <a:srgbClr val="FF0000"/>
                </a:solidFill>
                <a:hlinkClick r:id="rId2">
                  <a:extLst>
                    <a:ext uri="{A12FA001-AC4F-418D-AE19-62706E023703}">
                      <ahyp:hlinkClr xmlns:ahyp="http://schemas.microsoft.com/office/drawing/2018/hyperlinkcolor" val="tx"/>
                    </a:ext>
                  </a:extLst>
                </a:hlinkClick>
              </a:rPr>
              <a:t>mica</a:t>
            </a:r>
            <a:r>
              <a:rPr lang="en-US" sz="2800" b="1" dirty="0"/>
              <a:t> or </a:t>
            </a:r>
            <a:r>
              <a:rPr lang="en-US" sz="2800" b="1" dirty="0">
                <a:solidFill>
                  <a:srgbClr val="FF0000"/>
                </a:solidFill>
              </a:rPr>
              <a:t>chlorite</a:t>
            </a:r>
            <a:r>
              <a:rPr lang="en-US" sz="2800" b="1" dirty="0"/>
              <a:t>.</a:t>
            </a:r>
          </a:p>
          <a:p>
            <a:pPr algn="just"/>
            <a:endParaRPr lang="en-GB" sz="2800" b="1" dirty="0"/>
          </a:p>
          <a:p>
            <a:pPr algn="just"/>
            <a:r>
              <a:rPr lang="en-GB" sz="2800" b="1" dirty="0"/>
              <a:t>Regional metamorphic rocks are usually subdivided into </a:t>
            </a:r>
            <a:r>
              <a:rPr lang="en-GB" sz="2800" b="1" dirty="0">
                <a:solidFill>
                  <a:srgbClr val="FF0000"/>
                </a:solidFill>
                <a:hlinkClick r:id="rId3">
                  <a:extLst>
                    <a:ext uri="{A12FA001-AC4F-418D-AE19-62706E023703}">
                      <ahyp:hlinkClr xmlns:ahyp="http://schemas.microsoft.com/office/drawing/2018/hyperlinkcolor" val="tx"/>
                    </a:ext>
                  </a:extLst>
                </a:hlinkClick>
              </a:rPr>
              <a:t>schist</a:t>
            </a:r>
            <a:r>
              <a:rPr lang="en-GB" sz="2800" b="1" dirty="0">
                <a:solidFill>
                  <a:srgbClr val="FF0000"/>
                </a:solidFill>
              </a:rPr>
              <a:t>, </a:t>
            </a:r>
            <a:r>
              <a:rPr lang="en-GB" sz="2800" b="1" dirty="0">
                <a:solidFill>
                  <a:srgbClr val="FF0000"/>
                </a:solidFill>
                <a:hlinkClick r:id="rId4">
                  <a:extLst>
                    <a:ext uri="{A12FA001-AC4F-418D-AE19-62706E023703}">
                      <ahyp:hlinkClr xmlns:ahyp="http://schemas.microsoft.com/office/drawing/2018/hyperlinkcolor" val="tx"/>
                    </a:ext>
                  </a:extLst>
                </a:hlinkClick>
              </a:rPr>
              <a:t>slate</a:t>
            </a:r>
            <a:r>
              <a:rPr lang="en-GB" sz="2800" b="1" dirty="0">
                <a:solidFill>
                  <a:srgbClr val="FF0000"/>
                </a:solidFill>
              </a:rPr>
              <a:t>, and </a:t>
            </a:r>
            <a:r>
              <a:rPr lang="en-GB" sz="2800" b="1" dirty="0">
                <a:solidFill>
                  <a:srgbClr val="FF0000"/>
                </a:solidFill>
                <a:hlinkClick r:id="rId5">
                  <a:extLst>
                    <a:ext uri="{A12FA001-AC4F-418D-AE19-62706E023703}">
                      <ahyp:hlinkClr xmlns:ahyp="http://schemas.microsoft.com/office/drawing/2018/hyperlinkcolor" val="tx"/>
                    </a:ext>
                  </a:extLst>
                </a:hlinkClick>
              </a:rPr>
              <a:t>gneiss</a:t>
            </a:r>
            <a:r>
              <a:rPr lang="en-GB" sz="2800" b="1" dirty="0"/>
              <a:t> on the basis of grain size and foliation type. </a:t>
            </a:r>
            <a:endParaRPr lang="en-US" sz="2800" b="1"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Box 1"/>
          <p:cNvSpPr txBox="1">
            <a:spLocks noChangeArrowheads="1"/>
          </p:cNvSpPr>
          <p:nvPr/>
        </p:nvSpPr>
        <p:spPr bwMode="auto">
          <a:xfrm>
            <a:off x="685800" y="838200"/>
            <a:ext cx="7696200" cy="3539430"/>
          </a:xfrm>
          <a:prstGeom prst="rect">
            <a:avLst/>
          </a:prstGeom>
          <a:noFill/>
          <a:ln w="9525">
            <a:noFill/>
            <a:miter lim="800000"/>
            <a:headEnd/>
            <a:tailEnd/>
          </a:ln>
        </p:spPr>
        <p:txBody>
          <a:bodyPr>
            <a:spAutoFit/>
          </a:bodyPr>
          <a:lstStyle/>
          <a:p>
            <a:pPr algn="just"/>
            <a:r>
              <a:rPr lang="en-US" sz="2800" b="1" dirty="0"/>
              <a:t>The schists, for example, exhibit strong foliation with partings along well-defined planes of medium-grained micas or hornblendes. </a:t>
            </a:r>
          </a:p>
          <a:p>
            <a:pPr algn="just"/>
            <a:endParaRPr lang="en-US" sz="2800" b="1" dirty="0"/>
          </a:p>
          <a:p>
            <a:pPr algn="just"/>
            <a:r>
              <a:rPr lang="en-US" sz="2800" b="1" dirty="0"/>
              <a:t>The </a:t>
            </a:r>
            <a:r>
              <a:rPr lang="en-US" sz="2800" b="1" dirty="0">
                <a:solidFill>
                  <a:srgbClr val="FF0000"/>
                </a:solidFill>
                <a:hlinkClick r:id="rId2">
                  <a:extLst>
                    <a:ext uri="{A12FA001-AC4F-418D-AE19-62706E023703}">
                      <ahyp:hlinkClr xmlns:ahyp="http://schemas.microsoft.com/office/drawing/2018/hyperlinkcolor" val="tx"/>
                    </a:ext>
                  </a:extLst>
                </a:hlinkClick>
              </a:rPr>
              <a:t>gneisses</a:t>
            </a:r>
            <a:r>
              <a:rPr lang="en-US" sz="2800" b="1" dirty="0"/>
              <a:t>, which are characteristically rich in feldspar and quartz, tend to be coarse-grained and less distinctly foliated. They do not split, or cleave, along their planes as schists do.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26773" y="692696"/>
            <a:ext cx="7704856" cy="5570756"/>
          </a:xfrm>
          <a:prstGeom prst="rect">
            <a:avLst/>
          </a:prstGeom>
        </p:spPr>
        <p:txBody>
          <a:bodyPr wrap="square">
            <a:spAutoFit/>
          </a:bodyPr>
          <a:lstStyle/>
          <a:p>
            <a:pPr algn="just">
              <a:spcAft>
                <a:spcPts val="0"/>
              </a:spcAft>
            </a:pPr>
            <a:r>
              <a:rPr lang="en-GB" sz="2800" b="1" dirty="0">
                <a:latin typeface="Arial"/>
                <a:ea typeface="Times New Roman"/>
              </a:rPr>
              <a:t>Deformation of crystalline solids involves a number of processes, several of which may work in unison. The dominant processes at any particular time depends on both: </a:t>
            </a:r>
          </a:p>
          <a:p>
            <a:pPr algn="just">
              <a:spcAft>
                <a:spcPts val="0"/>
              </a:spcAft>
            </a:pPr>
            <a:endParaRPr lang="en-US" sz="800" b="1" dirty="0">
              <a:latin typeface="Arial"/>
              <a:ea typeface="Times New Roman"/>
            </a:endParaRPr>
          </a:p>
          <a:p>
            <a:pPr algn="just">
              <a:spcAft>
                <a:spcPts val="0"/>
              </a:spcAft>
            </a:pPr>
            <a:endParaRPr lang="en-GB" sz="800" b="1" dirty="0">
              <a:latin typeface="Arial"/>
              <a:ea typeface="Times New Roman"/>
            </a:endParaRPr>
          </a:p>
          <a:p>
            <a:pPr marL="514350" indent="-514350" algn="just">
              <a:spcAft>
                <a:spcPts val="0"/>
              </a:spcAft>
              <a:buFont typeface="+mj-lt"/>
              <a:buAutoNum type="arabicPeriod"/>
            </a:pPr>
            <a:r>
              <a:rPr lang="en-GB" sz="2800" b="1" dirty="0">
                <a:solidFill>
                  <a:srgbClr val="FF0000"/>
                </a:solidFill>
                <a:latin typeface="Arial"/>
                <a:ea typeface="Times New Roman"/>
              </a:rPr>
              <a:t>Intrinsic rock factors </a:t>
            </a:r>
            <a:r>
              <a:rPr lang="en-GB" sz="2800" b="1" dirty="0">
                <a:latin typeface="Arial"/>
                <a:ea typeface="Times New Roman"/>
              </a:rPr>
              <a:t>(mineralogy; grain size and orientation; and the presence, composition, and mobility of </a:t>
            </a:r>
            <a:r>
              <a:rPr lang="en-GB" sz="2800" b="1" dirty="0" err="1">
                <a:latin typeface="Arial"/>
                <a:ea typeface="Times New Roman"/>
              </a:rPr>
              <a:t>intergranular</a:t>
            </a:r>
            <a:r>
              <a:rPr lang="en-GB" sz="2800" b="1" dirty="0">
                <a:latin typeface="Arial"/>
                <a:ea typeface="Times New Roman"/>
              </a:rPr>
              <a:t> fluids) and, </a:t>
            </a:r>
          </a:p>
          <a:p>
            <a:pPr marL="228600" indent="-228600" algn="just">
              <a:spcAft>
                <a:spcPts val="0"/>
              </a:spcAft>
              <a:buFont typeface="+mj-lt"/>
              <a:buAutoNum type="arabicPeriod"/>
            </a:pPr>
            <a:endParaRPr lang="en-US" sz="1000" b="1" dirty="0">
              <a:latin typeface="Arial"/>
              <a:ea typeface="Times New Roman"/>
            </a:endParaRPr>
          </a:p>
          <a:p>
            <a:pPr marL="228600" indent="-228600" algn="just">
              <a:spcAft>
                <a:spcPts val="0"/>
              </a:spcAft>
              <a:buFont typeface="+mj-lt"/>
              <a:buAutoNum type="arabicPeriod"/>
            </a:pPr>
            <a:endParaRPr lang="en-GB" sz="1050" b="1" dirty="0">
              <a:latin typeface="Arial"/>
              <a:ea typeface="Times New Roman"/>
            </a:endParaRPr>
          </a:p>
          <a:p>
            <a:pPr marL="514350" indent="-514350" algn="just">
              <a:spcAft>
                <a:spcPts val="0"/>
              </a:spcAft>
              <a:buFont typeface="+mj-lt"/>
              <a:buAutoNum type="arabicPeriod"/>
            </a:pPr>
            <a:r>
              <a:rPr lang="en-GB" sz="2800" b="1" dirty="0">
                <a:solidFill>
                  <a:srgbClr val="FF0000"/>
                </a:solidFill>
                <a:latin typeface="Arial"/>
                <a:ea typeface="Times New Roman"/>
              </a:rPr>
              <a:t>Externally imposed factors </a:t>
            </a:r>
            <a:r>
              <a:rPr lang="en-GB" sz="2800" b="1" dirty="0">
                <a:latin typeface="Arial"/>
                <a:ea typeface="Times New Roman"/>
              </a:rPr>
              <a:t>(temperature, pressure, </a:t>
            </a:r>
            <a:r>
              <a:rPr lang="en-GB" sz="2800" b="1" dirty="0" err="1">
                <a:latin typeface="Arial"/>
                <a:ea typeface="Times New Roman"/>
              </a:rPr>
              <a:t>deviatoric</a:t>
            </a:r>
            <a:r>
              <a:rPr lang="en-GB" sz="2800" b="1" dirty="0">
                <a:latin typeface="Arial"/>
                <a:ea typeface="Times New Roman"/>
              </a:rPr>
              <a:t> stress, fluid pressure, and strain rate). </a:t>
            </a:r>
          </a:p>
        </p:txBody>
      </p:sp>
    </p:spTree>
    <p:extLst>
      <p:ext uri="{BB962C8B-B14F-4D97-AF65-F5344CB8AC3E}">
        <p14:creationId xmlns:p14="http://schemas.microsoft.com/office/powerpoint/2010/main" val="2833448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Box 1"/>
          <p:cNvSpPr txBox="1">
            <a:spLocks noChangeArrowheads="1"/>
          </p:cNvSpPr>
          <p:nvPr/>
        </p:nvSpPr>
        <p:spPr bwMode="auto">
          <a:xfrm>
            <a:off x="762000" y="990600"/>
            <a:ext cx="7696200" cy="5262979"/>
          </a:xfrm>
          <a:prstGeom prst="rect">
            <a:avLst/>
          </a:prstGeom>
          <a:noFill/>
          <a:ln w="9525">
            <a:noFill/>
            <a:miter lim="800000"/>
            <a:headEnd/>
            <a:tailEnd/>
          </a:ln>
        </p:spPr>
        <p:txBody>
          <a:bodyPr>
            <a:spAutoFit/>
          </a:bodyPr>
          <a:lstStyle/>
          <a:p>
            <a:pPr algn="just"/>
            <a:r>
              <a:rPr lang="en-US" sz="2800" b="1" dirty="0"/>
              <a:t>Foliation in geology refers to repetitive layering in </a:t>
            </a:r>
            <a:r>
              <a:rPr lang="en-US" sz="2800" b="1" dirty="0">
                <a:solidFill>
                  <a:srgbClr val="FF0000"/>
                </a:solidFill>
                <a:hlinkClick r:id="rId2" tooltip="Metamorphic rock">
                  <a:extLst>
                    <a:ext uri="{A12FA001-AC4F-418D-AE19-62706E023703}">
                      <ahyp:hlinkClr xmlns:ahyp="http://schemas.microsoft.com/office/drawing/2018/hyperlinkcolor" val="tx"/>
                    </a:ext>
                  </a:extLst>
                </a:hlinkClick>
              </a:rPr>
              <a:t>metamorphic rocks</a:t>
            </a:r>
            <a:r>
              <a:rPr lang="en-US" sz="2800" b="1" dirty="0"/>
              <a:t>. Each layer may be as thin as a sheet of paper, or over a meter in thickness. </a:t>
            </a:r>
          </a:p>
          <a:p>
            <a:pPr algn="just"/>
            <a:endParaRPr lang="en-US" sz="2800" b="1" dirty="0"/>
          </a:p>
          <a:p>
            <a:pPr algn="just"/>
            <a:r>
              <a:rPr lang="en-US" sz="2800" b="1" dirty="0"/>
              <a:t>The word comes from the Latin </a:t>
            </a:r>
            <a:r>
              <a:rPr lang="en-US" sz="2800" b="1" i="1" dirty="0">
                <a:solidFill>
                  <a:srgbClr val="FF0000"/>
                </a:solidFill>
              </a:rPr>
              <a:t>folium</a:t>
            </a:r>
            <a:r>
              <a:rPr lang="en-US" sz="2800" b="1" dirty="0"/>
              <a:t>, meaning "leaf", and refers to the sheet-like planar structure. </a:t>
            </a:r>
          </a:p>
          <a:p>
            <a:pPr algn="just"/>
            <a:endParaRPr lang="en-US" sz="2800" b="1" dirty="0"/>
          </a:p>
          <a:p>
            <a:pPr algn="just"/>
            <a:r>
              <a:rPr lang="en-US" sz="2800" b="1" dirty="0"/>
              <a:t>It is caused by </a:t>
            </a:r>
            <a:r>
              <a:rPr lang="en-US" sz="2800" b="1" dirty="0">
                <a:solidFill>
                  <a:srgbClr val="FF0000"/>
                </a:solidFill>
                <a:hlinkClick r:id="rId3" tooltip="Shearing forces">
                  <a:extLst>
                    <a:ext uri="{A12FA001-AC4F-418D-AE19-62706E023703}">
                      <ahyp:hlinkClr xmlns:ahyp="http://schemas.microsoft.com/office/drawing/2018/hyperlinkcolor" val="tx"/>
                    </a:ext>
                  </a:extLst>
                </a:hlinkClick>
              </a:rPr>
              <a:t>shearing forces</a:t>
            </a:r>
            <a:r>
              <a:rPr lang="en-US" sz="2800" b="1" dirty="0">
                <a:solidFill>
                  <a:srgbClr val="FF0000"/>
                </a:solidFill>
              </a:rPr>
              <a:t> </a:t>
            </a:r>
            <a:r>
              <a:rPr lang="en-US" sz="2800" b="1" dirty="0"/>
              <a:t>(pressures pushing different sections of the rock in different directions), or </a:t>
            </a:r>
            <a:r>
              <a:rPr lang="en-US" sz="2800" b="1" dirty="0">
                <a:solidFill>
                  <a:srgbClr val="FF0000"/>
                </a:solidFill>
                <a:hlinkClick r:id="rId4" tooltip="Differential pressure (page does not exist)">
                  <a:extLst>
                    <a:ext uri="{A12FA001-AC4F-418D-AE19-62706E023703}">
                      <ahyp:hlinkClr xmlns:ahyp="http://schemas.microsoft.com/office/drawing/2018/hyperlinkcolor" val="tx"/>
                    </a:ext>
                  </a:extLst>
                </a:hlinkClick>
              </a:rPr>
              <a:t>differential pressure</a:t>
            </a:r>
            <a:r>
              <a:rPr lang="en-US" sz="2800" b="1" dirty="0">
                <a:solidFill>
                  <a:srgbClr val="FF0000"/>
                </a:solidFill>
              </a:rPr>
              <a:t> </a:t>
            </a:r>
            <a:r>
              <a:rPr lang="en-US" sz="2800" b="1" dirty="0"/>
              <a:t>(higher pressure from one direction than in others).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609600" y="838200"/>
            <a:ext cx="8001000" cy="4832092"/>
          </a:xfrm>
          <a:prstGeom prst="rect">
            <a:avLst/>
          </a:prstGeom>
          <a:noFill/>
          <a:ln w="9525">
            <a:noFill/>
            <a:miter lim="800000"/>
            <a:headEnd/>
            <a:tailEnd/>
          </a:ln>
        </p:spPr>
        <p:txBody>
          <a:bodyPr>
            <a:spAutoFit/>
          </a:bodyPr>
          <a:lstStyle/>
          <a:p>
            <a:pPr algn="just"/>
            <a:r>
              <a:rPr lang="en-US" sz="2800" b="1" dirty="0"/>
              <a:t>The layers form parallel to the direction of the shear, or perpendicular to the direction of higher pressure.</a:t>
            </a:r>
          </a:p>
          <a:p>
            <a:pPr algn="just"/>
            <a:endParaRPr lang="en-US" sz="2800" b="1" dirty="0"/>
          </a:p>
          <a:p>
            <a:pPr algn="just"/>
            <a:r>
              <a:rPr lang="en-US" sz="2800" b="1" dirty="0" err="1"/>
              <a:t>Nonfoliated</a:t>
            </a:r>
            <a:r>
              <a:rPr lang="en-US" sz="2800" b="1" dirty="0"/>
              <a:t> </a:t>
            </a:r>
            <a:r>
              <a:rPr lang="en-US" sz="2800" b="1" dirty="0">
                <a:solidFill>
                  <a:srgbClr val="FF0000"/>
                </a:solidFill>
                <a:hlinkClick r:id="rId2" tooltip="Metamorphic rock">
                  <a:extLst>
                    <a:ext uri="{A12FA001-AC4F-418D-AE19-62706E023703}">
                      <ahyp:hlinkClr xmlns:ahyp="http://schemas.microsoft.com/office/drawing/2018/hyperlinkcolor" val="tx"/>
                    </a:ext>
                  </a:extLst>
                </a:hlinkClick>
              </a:rPr>
              <a:t>metamorphic rocks</a:t>
            </a:r>
            <a:r>
              <a:rPr lang="en-US" sz="2800" b="1" dirty="0"/>
              <a:t> are typically formed in the absence of significant differential pressure or sheer. </a:t>
            </a:r>
          </a:p>
          <a:p>
            <a:pPr algn="just"/>
            <a:endParaRPr lang="en-US" sz="2800" b="1" dirty="0"/>
          </a:p>
          <a:p>
            <a:pPr algn="just"/>
            <a:r>
              <a:rPr lang="en-US" sz="2800" b="1" dirty="0"/>
              <a:t>Foliation is common in rocks affected by the regional </a:t>
            </a:r>
            <a:r>
              <a:rPr lang="en-US" sz="2800" b="1" dirty="0">
                <a:solidFill>
                  <a:srgbClr val="FF0000"/>
                </a:solidFill>
                <a:hlinkClick r:id="rId3" tooltip="Metamorphism">
                  <a:extLst>
                    <a:ext uri="{A12FA001-AC4F-418D-AE19-62706E023703}">
                      <ahyp:hlinkClr xmlns:ahyp="http://schemas.microsoft.com/office/drawing/2018/hyperlinkcolor" val="tx"/>
                    </a:ext>
                  </a:extLst>
                </a:hlinkClick>
              </a:rPr>
              <a:t>metamorphic</a:t>
            </a:r>
            <a:r>
              <a:rPr lang="en-US" sz="2800" b="1" dirty="0"/>
              <a:t> compression typical of areas of mountain belt formation (</a:t>
            </a:r>
            <a:r>
              <a:rPr lang="en-US" sz="2800" b="1" dirty="0">
                <a:solidFill>
                  <a:srgbClr val="FF0000"/>
                </a:solidFill>
                <a:hlinkClick r:id="rId4" tooltip="Orogeny">
                  <a:extLst>
                    <a:ext uri="{A12FA001-AC4F-418D-AE19-62706E023703}">
                      <ahyp:hlinkClr xmlns:ahyp="http://schemas.microsoft.com/office/drawing/2018/hyperlinkcolor" val="tx"/>
                    </a:ext>
                  </a:extLst>
                </a:hlinkClick>
              </a:rPr>
              <a:t>orogenic belts</a:t>
            </a:r>
            <a:r>
              <a:rPr lang="en-US" sz="2800" b="1" dirty="0"/>
              <a:t>).</a:t>
            </a:r>
          </a:p>
          <a:p>
            <a:pPr algn="just"/>
            <a:endParaRPr lang="en-US" sz="2800" b="1"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Box 1"/>
          <p:cNvSpPr txBox="1">
            <a:spLocks noChangeArrowheads="1"/>
          </p:cNvSpPr>
          <p:nvPr/>
        </p:nvSpPr>
        <p:spPr bwMode="auto">
          <a:xfrm>
            <a:off x="533400" y="609600"/>
            <a:ext cx="8001000" cy="3108325"/>
          </a:xfrm>
          <a:prstGeom prst="rect">
            <a:avLst/>
          </a:prstGeom>
          <a:noFill/>
          <a:ln w="9525">
            <a:noFill/>
            <a:miter lim="800000"/>
            <a:headEnd/>
            <a:tailEnd/>
          </a:ln>
        </p:spPr>
        <p:txBody>
          <a:bodyPr wrap="square">
            <a:spAutoFit/>
          </a:bodyPr>
          <a:lstStyle/>
          <a:p>
            <a:pPr algn="just"/>
            <a:r>
              <a:rPr lang="en-US" sz="2800" b="1" dirty="0"/>
              <a:t>More technically, foliation is </a:t>
            </a:r>
            <a:r>
              <a:rPr lang="en-US" sz="2800" b="1" dirty="0">
                <a:solidFill>
                  <a:srgbClr val="FF0000"/>
                </a:solidFill>
              </a:rPr>
              <a:t>any penetrative planar </a:t>
            </a:r>
            <a:r>
              <a:rPr lang="en-US" sz="2800" b="1" dirty="0">
                <a:solidFill>
                  <a:srgbClr val="FF0000"/>
                </a:solidFill>
                <a:hlinkClick r:id="rId2" tooltip="Fabric (geology)">
                  <a:extLst>
                    <a:ext uri="{A12FA001-AC4F-418D-AE19-62706E023703}">
                      <ahyp:hlinkClr xmlns:ahyp="http://schemas.microsoft.com/office/drawing/2018/hyperlinkcolor" val="tx"/>
                    </a:ext>
                  </a:extLst>
                </a:hlinkClick>
              </a:rPr>
              <a:t>fabric</a:t>
            </a:r>
            <a:r>
              <a:rPr lang="en-US" sz="2800" b="1" dirty="0">
                <a:solidFill>
                  <a:srgbClr val="FF0000"/>
                </a:solidFill>
              </a:rPr>
              <a:t> </a:t>
            </a:r>
            <a:r>
              <a:rPr lang="en-US" sz="2800" b="1" dirty="0"/>
              <a:t>present in </a:t>
            </a:r>
            <a:r>
              <a:rPr lang="en-US" sz="2800" b="1" dirty="0">
                <a:solidFill>
                  <a:srgbClr val="FF0000"/>
                </a:solidFill>
                <a:hlinkClick r:id="rId3" tooltip="Metamorphic rocks">
                  <a:extLst>
                    <a:ext uri="{A12FA001-AC4F-418D-AE19-62706E023703}">
                      <ahyp:hlinkClr xmlns:ahyp="http://schemas.microsoft.com/office/drawing/2018/hyperlinkcolor" val="tx"/>
                    </a:ext>
                  </a:extLst>
                </a:hlinkClick>
              </a:rPr>
              <a:t>metamorphic rocks</a:t>
            </a:r>
            <a:r>
              <a:rPr lang="en-US" sz="2800" b="1" dirty="0"/>
              <a:t>. </a:t>
            </a:r>
          </a:p>
          <a:p>
            <a:pPr algn="just"/>
            <a:endParaRPr lang="en-US" sz="2800" b="1" dirty="0"/>
          </a:p>
          <a:p>
            <a:pPr algn="just"/>
            <a:r>
              <a:rPr lang="en-US" sz="2800" b="1" dirty="0"/>
              <a:t>Rocks exhibiting foliation include the standard sequence formed by the </a:t>
            </a:r>
            <a:r>
              <a:rPr lang="en-US" sz="2800" b="1" dirty="0">
                <a:solidFill>
                  <a:srgbClr val="FF0000"/>
                </a:solidFill>
                <a:hlinkClick r:id="rId4" tooltip="Metamorphism">
                  <a:extLst>
                    <a:ext uri="{A12FA001-AC4F-418D-AE19-62706E023703}">
                      <ahyp:hlinkClr xmlns:ahyp="http://schemas.microsoft.com/office/drawing/2018/hyperlinkcolor" val="tx"/>
                    </a:ext>
                  </a:extLst>
                </a:hlinkClick>
              </a:rPr>
              <a:t>prograde metamorphism</a:t>
            </a:r>
            <a:r>
              <a:rPr lang="en-US" sz="2800" b="1" dirty="0">
                <a:solidFill>
                  <a:srgbClr val="FF0000"/>
                </a:solidFill>
              </a:rPr>
              <a:t> of </a:t>
            </a:r>
            <a:r>
              <a:rPr lang="en-US" sz="2800" b="1" dirty="0" err="1">
                <a:solidFill>
                  <a:srgbClr val="FF0000"/>
                </a:solidFill>
                <a:hlinkClick r:id="rId5" tooltip="Mudrock">
                  <a:extLst>
                    <a:ext uri="{A12FA001-AC4F-418D-AE19-62706E023703}">
                      <ahyp:hlinkClr xmlns:ahyp="http://schemas.microsoft.com/office/drawing/2018/hyperlinkcolor" val="tx"/>
                    </a:ext>
                  </a:extLst>
                </a:hlinkClick>
              </a:rPr>
              <a:t>mudrocks</a:t>
            </a:r>
            <a:r>
              <a:rPr lang="en-US" sz="2800" b="1" dirty="0">
                <a:solidFill>
                  <a:srgbClr val="FF0000"/>
                </a:solidFill>
              </a:rPr>
              <a:t>; </a:t>
            </a:r>
            <a:r>
              <a:rPr lang="en-US" sz="2800" b="1" dirty="0">
                <a:solidFill>
                  <a:srgbClr val="FF0000"/>
                </a:solidFill>
                <a:hlinkClick r:id="rId6" tooltip="Slate">
                  <a:extLst>
                    <a:ext uri="{A12FA001-AC4F-418D-AE19-62706E023703}">
                      <ahyp:hlinkClr xmlns:ahyp="http://schemas.microsoft.com/office/drawing/2018/hyperlinkcolor" val="tx"/>
                    </a:ext>
                  </a:extLst>
                </a:hlinkClick>
              </a:rPr>
              <a:t>slate</a:t>
            </a:r>
            <a:r>
              <a:rPr lang="en-US" sz="2800" b="1" dirty="0">
                <a:solidFill>
                  <a:srgbClr val="FF0000"/>
                </a:solidFill>
              </a:rPr>
              <a:t>, </a:t>
            </a:r>
            <a:r>
              <a:rPr lang="en-US" sz="2800" b="1" dirty="0">
                <a:solidFill>
                  <a:srgbClr val="FF0000"/>
                </a:solidFill>
                <a:hlinkClick r:id="rId7" tooltip="Phyllite">
                  <a:extLst>
                    <a:ext uri="{A12FA001-AC4F-418D-AE19-62706E023703}">
                      <ahyp:hlinkClr xmlns:ahyp="http://schemas.microsoft.com/office/drawing/2018/hyperlinkcolor" val="tx"/>
                    </a:ext>
                  </a:extLst>
                </a:hlinkClick>
              </a:rPr>
              <a:t>phyllite</a:t>
            </a:r>
            <a:r>
              <a:rPr lang="en-US" sz="2800" b="1" dirty="0">
                <a:solidFill>
                  <a:srgbClr val="FF0000"/>
                </a:solidFill>
              </a:rPr>
              <a:t>, </a:t>
            </a:r>
            <a:r>
              <a:rPr lang="en-US" sz="2800" b="1" dirty="0">
                <a:solidFill>
                  <a:srgbClr val="FF0000"/>
                </a:solidFill>
                <a:hlinkClick r:id="rId8" tooltip="Schist">
                  <a:extLst>
                    <a:ext uri="{A12FA001-AC4F-418D-AE19-62706E023703}">
                      <ahyp:hlinkClr xmlns:ahyp="http://schemas.microsoft.com/office/drawing/2018/hyperlinkcolor" val="tx"/>
                    </a:ext>
                  </a:extLst>
                </a:hlinkClick>
              </a:rPr>
              <a:t>schist</a:t>
            </a:r>
            <a:r>
              <a:rPr lang="en-US" sz="2800" b="1" dirty="0">
                <a:solidFill>
                  <a:srgbClr val="FF0000"/>
                </a:solidFill>
              </a:rPr>
              <a:t> </a:t>
            </a:r>
          </a:p>
          <a:p>
            <a:pPr algn="just"/>
            <a:r>
              <a:rPr lang="en-US" sz="2800" b="1" dirty="0">
                <a:solidFill>
                  <a:srgbClr val="FF0000"/>
                </a:solidFill>
              </a:rPr>
              <a:t>and </a:t>
            </a:r>
            <a:r>
              <a:rPr lang="en-US" sz="2800" b="1" dirty="0">
                <a:solidFill>
                  <a:srgbClr val="FF0000"/>
                </a:solidFill>
                <a:hlinkClick r:id="rId9" tooltip="Gneiss">
                  <a:extLst>
                    <a:ext uri="{A12FA001-AC4F-418D-AE19-62706E023703}">
                      <ahyp:hlinkClr xmlns:ahyp="http://schemas.microsoft.com/office/drawing/2018/hyperlinkcolor" val="tx"/>
                    </a:ext>
                  </a:extLst>
                </a:hlinkClick>
              </a:rPr>
              <a:t>gneiss</a:t>
            </a:r>
            <a:r>
              <a:rPr lang="en-US" sz="2800" b="1" dirty="0">
                <a:solidFill>
                  <a:srgbClr val="FF0000"/>
                </a:solidFill>
              </a:rPr>
              <a:t>.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ChangeArrowheads="1"/>
          </p:cNvSpPr>
          <p:nvPr/>
        </p:nvSpPr>
        <p:spPr bwMode="auto">
          <a:xfrm>
            <a:off x="685800" y="1295400"/>
            <a:ext cx="7848600" cy="3539430"/>
          </a:xfrm>
          <a:prstGeom prst="rect">
            <a:avLst/>
          </a:prstGeom>
          <a:noFill/>
          <a:ln w="9525">
            <a:noFill/>
            <a:miter lim="800000"/>
            <a:headEnd/>
            <a:tailEnd/>
          </a:ln>
        </p:spPr>
        <p:txBody>
          <a:bodyPr>
            <a:spAutoFit/>
          </a:bodyPr>
          <a:lstStyle/>
          <a:p>
            <a:pPr algn="just"/>
            <a:r>
              <a:rPr lang="en-US" sz="2800" b="1" dirty="0"/>
              <a:t>The </a:t>
            </a:r>
            <a:r>
              <a:rPr lang="en-US" sz="2800" b="1" i="1" dirty="0" err="1">
                <a:solidFill>
                  <a:srgbClr val="FF0000"/>
                </a:solidFill>
              </a:rPr>
              <a:t>slatey</a:t>
            </a:r>
            <a:r>
              <a:rPr lang="en-US" sz="2800" b="1" i="1" dirty="0">
                <a:solidFill>
                  <a:srgbClr val="FF0000"/>
                </a:solidFill>
              </a:rPr>
              <a:t> </a:t>
            </a:r>
            <a:r>
              <a:rPr lang="en-US" sz="2800" b="1" i="1" dirty="0">
                <a:solidFill>
                  <a:srgbClr val="FF0000"/>
                </a:solidFill>
                <a:hlinkClick r:id="rId2" tooltip="Cleavage (geology)">
                  <a:extLst>
                    <a:ext uri="{A12FA001-AC4F-418D-AE19-62706E023703}">
                      <ahyp:hlinkClr xmlns:ahyp="http://schemas.microsoft.com/office/drawing/2018/hyperlinkcolor" val="tx"/>
                    </a:ext>
                  </a:extLst>
                </a:hlinkClick>
              </a:rPr>
              <a:t>cleavage</a:t>
            </a:r>
            <a:r>
              <a:rPr lang="en-US" sz="2800" b="1" dirty="0"/>
              <a:t> typical of slate is due to the preferred orientation of microscopic </a:t>
            </a:r>
            <a:r>
              <a:rPr lang="en-US" sz="2800" b="1" dirty="0">
                <a:solidFill>
                  <a:srgbClr val="FF0000"/>
                </a:solidFill>
                <a:hlinkClick r:id="rId3" tooltip="Phyllosilicate">
                  <a:extLst>
                    <a:ext uri="{A12FA001-AC4F-418D-AE19-62706E023703}">
                      <ahyp:hlinkClr xmlns:ahyp="http://schemas.microsoft.com/office/drawing/2018/hyperlinkcolor" val="tx"/>
                    </a:ext>
                  </a:extLst>
                </a:hlinkClick>
              </a:rPr>
              <a:t>phyllosilicate</a:t>
            </a:r>
            <a:r>
              <a:rPr lang="en-US" sz="2800" b="1" dirty="0">
                <a:solidFill>
                  <a:srgbClr val="FF0000"/>
                </a:solidFill>
              </a:rPr>
              <a:t> </a:t>
            </a:r>
            <a:r>
              <a:rPr lang="en-US" sz="2800" b="1" dirty="0">
                <a:solidFill>
                  <a:srgbClr val="FF0000"/>
                </a:solidFill>
                <a:hlinkClick r:id="rId4" tooltip="Crystal">
                  <a:extLst>
                    <a:ext uri="{A12FA001-AC4F-418D-AE19-62706E023703}">
                      <ahyp:hlinkClr xmlns:ahyp="http://schemas.microsoft.com/office/drawing/2018/hyperlinkcolor" val="tx"/>
                    </a:ext>
                  </a:extLst>
                </a:hlinkClick>
              </a:rPr>
              <a:t>crystals</a:t>
            </a:r>
            <a:r>
              <a:rPr lang="en-US" sz="2800" b="1" dirty="0"/>
              <a:t>. </a:t>
            </a:r>
          </a:p>
          <a:p>
            <a:pPr algn="just"/>
            <a:endParaRPr lang="en-US" sz="2800" b="1" dirty="0"/>
          </a:p>
          <a:p>
            <a:pPr algn="just"/>
            <a:r>
              <a:rPr lang="en-US" sz="2800" b="1" dirty="0"/>
              <a:t>In gneiss the foliation is more typically represented by compositional banding due to segregation of mineral phases. Foliated rock is also known as </a:t>
            </a:r>
            <a:r>
              <a:rPr lang="en-US" sz="2800" b="1" dirty="0">
                <a:solidFill>
                  <a:srgbClr val="FF0000"/>
                </a:solidFill>
                <a:hlinkClick r:id="rId5" tooltip="Tectonite">
                  <a:extLst>
                    <a:ext uri="{A12FA001-AC4F-418D-AE19-62706E023703}">
                      <ahyp:hlinkClr xmlns:ahyp="http://schemas.microsoft.com/office/drawing/2018/hyperlinkcolor" val="tx"/>
                    </a:ext>
                  </a:extLst>
                </a:hlinkClick>
              </a:rPr>
              <a:t>S-</a:t>
            </a:r>
            <a:r>
              <a:rPr lang="en-US" sz="2800" b="1" dirty="0" err="1">
                <a:solidFill>
                  <a:srgbClr val="FF0000"/>
                </a:solidFill>
                <a:hlinkClick r:id="rId5" tooltip="Tectonite">
                  <a:extLst>
                    <a:ext uri="{A12FA001-AC4F-418D-AE19-62706E023703}">
                      <ahyp:hlinkClr xmlns:ahyp="http://schemas.microsoft.com/office/drawing/2018/hyperlinkcolor" val="tx"/>
                    </a:ext>
                  </a:extLst>
                </a:hlinkClick>
              </a:rPr>
              <a:t>tectonite</a:t>
            </a:r>
            <a:r>
              <a:rPr lang="en-US" sz="2800" b="1" dirty="0">
                <a:solidFill>
                  <a:srgbClr val="FF0000"/>
                </a:solidFill>
              </a:rPr>
              <a:t> in </a:t>
            </a:r>
            <a:r>
              <a:rPr lang="en-US" sz="2800" b="1" dirty="0">
                <a:solidFill>
                  <a:srgbClr val="FF0000"/>
                </a:solidFill>
                <a:hlinkClick r:id="rId6" tooltip="Shear (geology)">
                  <a:extLst>
                    <a:ext uri="{A12FA001-AC4F-418D-AE19-62706E023703}">
                      <ahyp:hlinkClr xmlns:ahyp="http://schemas.microsoft.com/office/drawing/2018/hyperlinkcolor" val="tx"/>
                    </a:ext>
                  </a:extLst>
                </a:hlinkClick>
              </a:rPr>
              <a:t>sheared</a:t>
            </a:r>
            <a:r>
              <a:rPr lang="en-US" sz="2800" b="1" dirty="0">
                <a:solidFill>
                  <a:srgbClr val="FF0000"/>
                </a:solidFill>
              </a:rPr>
              <a:t> rock masses</a:t>
            </a:r>
            <a:r>
              <a:rPr lang="en-US" sz="2800" b="1" dirty="0"/>
              <a: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ChangeArrowheads="1"/>
          </p:cNvSpPr>
          <p:nvPr/>
        </p:nvSpPr>
        <p:spPr bwMode="auto">
          <a:xfrm>
            <a:off x="609600" y="609600"/>
            <a:ext cx="8001000" cy="4832350"/>
          </a:xfrm>
          <a:prstGeom prst="rect">
            <a:avLst/>
          </a:prstGeom>
          <a:noFill/>
          <a:ln w="9525">
            <a:noFill/>
            <a:miter lim="800000"/>
            <a:headEnd/>
            <a:tailEnd/>
          </a:ln>
        </p:spPr>
        <p:txBody>
          <a:bodyPr>
            <a:spAutoFit/>
          </a:bodyPr>
          <a:lstStyle/>
          <a:p>
            <a:pPr algn="just"/>
            <a:r>
              <a:rPr lang="en-US" sz="2800" b="1" dirty="0">
                <a:solidFill>
                  <a:srgbClr val="FF0000"/>
                </a:solidFill>
              </a:rPr>
              <a:t>Examples include: </a:t>
            </a:r>
          </a:p>
          <a:p>
            <a:pPr algn="just"/>
            <a:endParaRPr lang="en-US" sz="2800" b="1" dirty="0"/>
          </a:p>
          <a:p>
            <a:pPr algn="just"/>
            <a:r>
              <a:rPr lang="en-US" sz="2800" b="1" dirty="0"/>
              <a:t>(a) the bands in </a:t>
            </a:r>
            <a:r>
              <a:rPr lang="en-US" sz="2800" b="1" dirty="0">
                <a:hlinkClick r:id="rId2" tooltip="Gneiss"/>
              </a:rPr>
              <a:t>gneiss</a:t>
            </a:r>
            <a:r>
              <a:rPr lang="en-US" sz="2800" b="1" dirty="0"/>
              <a:t> (</a:t>
            </a:r>
            <a:r>
              <a:rPr lang="en-US" sz="2800" b="1" dirty="0">
                <a:hlinkClick r:id="rId3" tooltip="Gneissic banding"/>
              </a:rPr>
              <a:t>gneissic banding</a:t>
            </a:r>
            <a:r>
              <a:rPr lang="en-US" sz="2800" b="1" dirty="0"/>
              <a:t>), </a:t>
            </a:r>
          </a:p>
          <a:p>
            <a:pPr algn="just"/>
            <a:endParaRPr lang="en-US" sz="2800" b="1" dirty="0"/>
          </a:p>
          <a:p>
            <a:pPr algn="just"/>
            <a:r>
              <a:rPr lang="en-US" sz="2800" b="1" dirty="0"/>
              <a:t>(b) a preferred orientation of planar large mica flakes in </a:t>
            </a:r>
            <a:r>
              <a:rPr lang="en-US" sz="2800" b="1" dirty="0">
                <a:hlinkClick r:id="rId4" tooltip="Schist"/>
              </a:rPr>
              <a:t>schist</a:t>
            </a:r>
            <a:r>
              <a:rPr lang="en-US" sz="2800" b="1" dirty="0"/>
              <a:t> (</a:t>
            </a:r>
            <a:r>
              <a:rPr lang="en-US" sz="2800" b="1" dirty="0" err="1">
                <a:hlinkClick r:id="rId5" tooltip="Schistocity"/>
              </a:rPr>
              <a:t>Schistocity</a:t>
            </a:r>
            <a:r>
              <a:rPr lang="en-US" sz="2800" b="1" dirty="0"/>
              <a:t>), </a:t>
            </a:r>
          </a:p>
          <a:p>
            <a:pPr algn="just"/>
            <a:endParaRPr lang="en-US" sz="2800" b="1" dirty="0"/>
          </a:p>
          <a:p>
            <a:pPr algn="just"/>
            <a:r>
              <a:rPr lang="en-US" sz="2800" b="1" dirty="0"/>
              <a:t>(c) the preferred orientation of small mica flakes in </a:t>
            </a:r>
            <a:r>
              <a:rPr lang="en-US" sz="2800" b="1" dirty="0">
                <a:hlinkClick r:id="rId6" tooltip="Phyllite"/>
              </a:rPr>
              <a:t>phyllite</a:t>
            </a:r>
            <a:r>
              <a:rPr lang="en-US" sz="2800" b="1" dirty="0"/>
              <a:t> (with its planes having a silky sheen, called </a:t>
            </a:r>
            <a:r>
              <a:rPr lang="en-US" sz="2800" b="1" dirty="0" err="1"/>
              <a:t>phylitic</a:t>
            </a:r>
            <a:r>
              <a:rPr lang="en-US" sz="2800" b="1" dirty="0"/>
              <a:t> luster - the Greek word, </a:t>
            </a:r>
            <a:r>
              <a:rPr lang="en-US" sz="2800" b="1" dirty="0" err="1">
                <a:solidFill>
                  <a:srgbClr val="FF0000"/>
                </a:solidFill>
              </a:rPr>
              <a:t>phyllon</a:t>
            </a:r>
            <a:r>
              <a:rPr lang="en-US" sz="2800" b="1" dirty="0"/>
              <a:t>, also means "</a:t>
            </a:r>
            <a:r>
              <a:rPr lang="en-US" sz="2800" b="1" dirty="0">
                <a:solidFill>
                  <a:srgbClr val="FF0000"/>
                </a:solidFill>
              </a:rPr>
              <a:t>leaf</a:t>
            </a:r>
            <a:r>
              <a:rPr lang="en-US" sz="2800" b="1" dirty="0"/>
              <a:t>"), </a:t>
            </a:r>
            <a:endParaRPr lang="en-US" b="1"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838200" y="1447800"/>
            <a:ext cx="7696200" cy="2954338"/>
          </a:xfrm>
          <a:prstGeom prst="rect">
            <a:avLst/>
          </a:prstGeom>
          <a:noFill/>
          <a:ln w="9525">
            <a:noFill/>
            <a:miter lim="800000"/>
            <a:headEnd/>
            <a:tailEnd/>
          </a:ln>
        </p:spPr>
        <p:txBody>
          <a:bodyPr>
            <a:spAutoFit/>
          </a:bodyPr>
          <a:lstStyle/>
          <a:p>
            <a:pPr algn="just"/>
            <a:r>
              <a:rPr lang="en-US" sz="2800" b="1" dirty="0"/>
              <a:t>(d) the extremely fine grained preferred orientation of clay flakes in </a:t>
            </a:r>
            <a:r>
              <a:rPr lang="en-US" sz="2800" b="1" dirty="0">
                <a:solidFill>
                  <a:srgbClr val="FF0000"/>
                </a:solidFill>
                <a:hlinkClick r:id="rId2" tooltip="Slate">
                  <a:extLst>
                    <a:ext uri="{A12FA001-AC4F-418D-AE19-62706E023703}">
                      <ahyp:hlinkClr xmlns:ahyp="http://schemas.microsoft.com/office/drawing/2018/hyperlinkcolor" val="tx"/>
                    </a:ext>
                  </a:extLst>
                </a:hlinkClick>
              </a:rPr>
              <a:t>slate</a:t>
            </a:r>
            <a:r>
              <a:rPr lang="en-US" sz="2800" b="1" dirty="0"/>
              <a:t> (called </a:t>
            </a:r>
            <a:r>
              <a:rPr lang="en-US" sz="2800" b="1" dirty="0">
                <a:solidFill>
                  <a:srgbClr val="FF0000"/>
                </a:solidFill>
              </a:rPr>
              <a:t>"</a:t>
            </a:r>
            <a:r>
              <a:rPr lang="en-US" sz="2800" b="1" dirty="0" err="1">
                <a:solidFill>
                  <a:srgbClr val="FF0000"/>
                </a:solidFill>
                <a:hlinkClick r:id="rId3" tooltip="Slaty cleavage">
                  <a:extLst>
                    <a:ext uri="{A12FA001-AC4F-418D-AE19-62706E023703}">
                      <ahyp:hlinkClr xmlns:ahyp="http://schemas.microsoft.com/office/drawing/2018/hyperlinkcolor" val="tx"/>
                    </a:ext>
                  </a:extLst>
                </a:hlinkClick>
              </a:rPr>
              <a:t>slaty</a:t>
            </a:r>
            <a:r>
              <a:rPr lang="en-US" sz="2800" b="1" dirty="0">
                <a:solidFill>
                  <a:srgbClr val="FF0000"/>
                </a:solidFill>
                <a:hlinkClick r:id="rId3" tooltip="Slaty cleavage">
                  <a:extLst>
                    <a:ext uri="{A12FA001-AC4F-418D-AE19-62706E023703}">
                      <ahyp:hlinkClr xmlns:ahyp="http://schemas.microsoft.com/office/drawing/2018/hyperlinkcolor" val="tx"/>
                    </a:ext>
                  </a:extLst>
                </a:hlinkClick>
              </a:rPr>
              <a:t> cleavage</a:t>
            </a:r>
            <a:r>
              <a:rPr lang="en-US" sz="2800" b="1" dirty="0">
                <a:solidFill>
                  <a:srgbClr val="FF0000"/>
                </a:solidFill>
              </a:rPr>
              <a:t>"</a:t>
            </a:r>
            <a:r>
              <a:rPr lang="en-US" sz="2800" b="1" dirty="0"/>
              <a:t>), </a:t>
            </a:r>
          </a:p>
          <a:p>
            <a:pPr algn="just"/>
            <a:endParaRPr lang="en-US" sz="2800" b="1" dirty="0"/>
          </a:p>
          <a:p>
            <a:pPr algn="just"/>
            <a:r>
              <a:rPr lang="en-US" sz="2800" b="1" dirty="0"/>
              <a:t>(e) and the layers of flattened, smeared, pancake-like </a:t>
            </a:r>
            <a:r>
              <a:rPr lang="en-US" sz="2800" b="1" dirty="0">
                <a:solidFill>
                  <a:srgbClr val="FF0000"/>
                </a:solidFill>
                <a:hlinkClick r:id="rId4" tooltip="Clasts">
                  <a:extLst>
                    <a:ext uri="{A12FA001-AC4F-418D-AE19-62706E023703}">
                      <ahyp:hlinkClr xmlns:ahyp="http://schemas.microsoft.com/office/drawing/2018/hyperlinkcolor" val="tx"/>
                    </a:ext>
                  </a:extLst>
                </a:hlinkClick>
              </a:rPr>
              <a:t>clasts</a:t>
            </a:r>
            <a:r>
              <a:rPr lang="en-US" sz="2800" b="1" dirty="0">
                <a:solidFill>
                  <a:srgbClr val="FF0000"/>
                </a:solidFill>
              </a:rPr>
              <a:t> in </a:t>
            </a:r>
            <a:r>
              <a:rPr lang="en-US" sz="2800" b="1" dirty="0" err="1">
                <a:solidFill>
                  <a:srgbClr val="FF0000"/>
                </a:solidFill>
                <a:hlinkClick r:id="rId5" tooltip="Metaconglomerate">
                  <a:extLst>
                    <a:ext uri="{A12FA001-AC4F-418D-AE19-62706E023703}">
                      <ahyp:hlinkClr xmlns:ahyp="http://schemas.microsoft.com/office/drawing/2018/hyperlinkcolor" val="tx"/>
                    </a:ext>
                  </a:extLst>
                </a:hlinkClick>
              </a:rPr>
              <a:t>metaconglomerate</a:t>
            </a:r>
            <a:r>
              <a:rPr lang="en-US" sz="2800" b="1" dirty="0"/>
              <a:t>.</a:t>
            </a:r>
          </a:p>
          <a:p>
            <a:pPr algn="just"/>
            <a:endParaRPr lang="en-US"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descr="C:\Users\BishalNath\Desktop\slate_0.jpg"/>
          <p:cNvPicPr>
            <a:picLocks noChangeAspect="1" noChangeArrowheads="1"/>
          </p:cNvPicPr>
          <p:nvPr/>
        </p:nvPicPr>
        <p:blipFill>
          <a:blip r:embed="rId2"/>
          <a:srcRect/>
          <a:stretch>
            <a:fillRect/>
          </a:stretch>
        </p:blipFill>
        <p:spPr bwMode="auto">
          <a:xfrm>
            <a:off x="381000" y="838200"/>
            <a:ext cx="8534400" cy="4876800"/>
          </a:xfrm>
          <a:prstGeom prst="rect">
            <a:avLst/>
          </a:prstGeom>
          <a:noFill/>
          <a:ln w="9525">
            <a:noFill/>
            <a:miter lim="800000"/>
            <a:headEnd/>
            <a:tailEnd/>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5" descr="C:\Users\BishalNath\Desktop\slate.jpg"/>
          <p:cNvPicPr>
            <a:picLocks noChangeAspect="1" noChangeArrowheads="1"/>
          </p:cNvPicPr>
          <p:nvPr/>
        </p:nvPicPr>
        <p:blipFill>
          <a:blip r:embed="rId2"/>
          <a:srcRect/>
          <a:stretch>
            <a:fillRect/>
          </a:stretch>
        </p:blipFill>
        <p:spPr bwMode="auto">
          <a:xfrm>
            <a:off x="304800" y="533400"/>
            <a:ext cx="8077200" cy="6057900"/>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6" descr="C:\Users\BishalNath\Desktop\slate-school.jpg"/>
          <p:cNvPicPr>
            <a:picLocks noChangeAspect="1" noChangeArrowheads="1"/>
          </p:cNvPicPr>
          <p:nvPr/>
        </p:nvPicPr>
        <p:blipFill>
          <a:blip r:embed="rId2"/>
          <a:srcRect/>
          <a:stretch>
            <a:fillRect/>
          </a:stretch>
        </p:blipFill>
        <p:spPr bwMode="auto">
          <a:xfrm>
            <a:off x="228600" y="228600"/>
            <a:ext cx="8077200" cy="5521325"/>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7" descr="C:\Users\BishalNath\Desktop\phyllite.jpg"/>
          <p:cNvPicPr>
            <a:picLocks noChangeAspect="1" noChangeArrowheads="1"/>
          </p:cNvPicPr>
          <p:nvPr/>
        </p:nvPicPr>
        <p:blipFill>
          <a:blip r:embed="rId2"/>
          <a:srcRect/>
          <a:stretch>
            <a:fillRect/>
          </a:stretch>
        </p:blipFill>
        <p:spPr bwMode="auto">
          <a:xfrm>
            <a:off x="457200" y="304800"/>
            <a:ext cx="8382000" cy="6286500"/>
          </a:xfrm>
          <a:prstGeom prst="rect">
            <a:avLst/>
          </a:prstGeom>
          <a:noFill/>
          <a:ln w="9525">
            <a:noFill/>
            <a:miter lim="800000"/>
            <a:headEnd/>
            <a:tailEnd/>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7544" y="692696"/>
            <a:ext cx="8280920" cy="5293757"/>
          </a:xfrm>
          <a:prstGeom prst="rect">
            <a:avLst/>
          </a:prstGeom>
        </p:spPr>
        <p:txBody>
          <a:bodyPr wrap="square">
            <a:spAutoFit/>
          </a:bodyPr>
          <a:lstStyle/>
          <a:p>
            <a:pPr lvl="0" algn="just"/>
            <a:r>
              <a:rPr lang="en-GB" sz="2800" b="1" dirty="0">
                <a:solidFill>
                  <a:prstClr val="black"/>
                </a:solidFill>
                <a:latin typeface="Arial"/>
                <a:ea typeface="Times New Roman"/>
              </a:rPr>
              <a:t>The main principal deformation mechanisms can be arranged into five general categories as follows:</a:t>
            </a:r>
          </a:p>
          <a:p>
            <a:pPr lvl="0" algn="just"/>
            <a:endParaRPr lang="en-GB" sz="1400" b="1" dirty="0">
              <a:solidFill>
                <a:prstClr val="black"/>
              </a:solidFill>
              <a:latin typeface="Arial"/>
              <a:ea typeface="Times New Roman"/>
            </a:endParaRPr>
          </a:p>
          <a:p>
            <a:pPr marL="819150" lvl="1" indent="-361950" algn="just">
              <a:buFont typeface="+mj-lt"/>
              <a:buAutoNum type="arabicPeriod"/>
            </a:pPr>
            <a:r>
              <a:rPr lang="en-GB" sz="2400" b="1" dirty="0" err="1">
                <a:solidFill>
                  <a:srgbClr val="FF0000"/>
                </a:solidFill>
                <a:latin typeface="Arial"/>
                <a:ea typeface="Times New Roman"/>
              </a:rPr>
              <a:t>Microfracturing</a:t>
            </a:r>
            <a:r>
              <a:rPr lang="en-GB" sz="2400" b="1" dirty="0">
                <a:solidFill>
                  <a:srgbClr val="FF0000"/>
                </a:solidFill>
                <a:latin typeface="Arial"/>
                <a:ea typeface="Times New Roman"/>
              </a:rPr>
              <a:t>, </a:t>
            </a:r>
            <a:r>
              <a:rPr lang="en-GB" sz="2400" b="1" dirty="0" err="1">
                <a:solidFill>
                  <a:srgbClr val="FF0000"/>
                </a:solidFill>
                <a:latin typeface="Arial"/>
                <a:ea typeface="Times New Roman"/>
              </a:rPr>
              <a:t>cataclasis</a:t>
            </a:r>
            <a:r>
              <a:rPr lang="en-GB" sz="2400" b="1" dirty="0">
                <a:solidFill>
                  <a:srgbClr val="FF0000"/>
                </a:solidFill>
                <a:latin typeface="Arial"/>
                <a:ea typeface="Times New Roman"/>
              </a:rPr>
              <a:t> and,  frictional sliding</a:t>
            </a:r>
          </a:p>
          <a:p>
            <a:pPr marL="819150" lvl="1" indent="-361950" algn="just">
              <a:buFont typeface="+mj-lt"/>
              <a:buAutoNum type="arabicPeriod"/>
            </a:pPr>
            <a:r>
              <a:rPr lang="en-US" sz="2400" b="1" dirty="0">
                <a:solidFill>
                  <a:srgbClr val="FF0000"/>
                </a:solidFill>
                <a:latin typeface="Arial"/>
                <a:ea typeface="Times New Roman"/>
              </a:rPr>
              <a:t>Mechanical twinning and Kinking</a:t>
            </a:r>
          </a:p>
          <a:p>
            <a:pPr marL="819150" lvl="1" indent="-361950" algn="just">
              <a:buFont typeface="+mj-lt"/>
              <a:buAutoNum type="arabicPeriod"/>
            </a:pPr>
            <a:r>
              <a:rPr lang="en-US" sz="2400" b="1" dirty="0">
                <a:solidFill>
                  <a:srgbClr val="FF0000"/>
                </a:solidFill>
                <a:latin typeface="Arial"/>
                <a:ea typeface="Times New Roman"/>
              </a:rPr>
              <a:t>Creeps (three creeps):</a:t>
            </a:r>
            <a:endParaRPr lang="en-GB" sz="2400" b="1" dirty="0">
              <a:solidFill>
                <a:srgbClr val="FF0000"/>
              </a:solidFill>
              <a:latin typeface="Arial"/>
              <a:ea typeface="Times New Roman"/>
            </a:endParaRPr>
          </a:p>
          <a:p>
            <a:pPr marL="1714500" lvl="3" indent="-533400" algn="just">
              <a:buFont typeface="+mj-lt"/>
              <a:buAutoNum type="alphaUcPeriod"/>
            </a:pPr>
            <a:r>
              <a:rPr lang="en-GB" sz="2400" b="1" dirty="0">
                <a:solidFill>
                  <a:srgbClr val="FF0000"/>
                </a:solidFill>
                <a:latin typeface="Arial"/>
                <a:ea typeface="Times New Roman"/>
              </a:rPr>
              <a:t>Diffusion Creep (Intra-crystalline deformation of a plastic type )</a:t>
            </a:r>
          </a:p>
          <a:p>
            <a:pPr lvl="3" indent="-114300" algn="just"/>
            <a:r>
              <a:rPr lang="en-GB" sz="2400" b="1" dirty="0">
                <a:solidFill>
                  <a:srgbClr val="FF0000"/>
                </a:solidFill>
                <a:latin typeface="Arial"/>
                <a:ea typeface="Times New Roman"/>
              </a:rPr>
              <a:t>       </a:t>
            </a:r>
            <a:r>
              <a:rPr lang="en-US" sz="2400" b="1" dirty="0">
                <a:solidFill>
                  <a:srgbClr val="FF0000"/>
                </a:solidFill>
                <a:latin typeface="Arial"/>
                <a:ea typeface="Times New Roman"/>
              </a:rPr>
              <a:t>(</a:t>
            </a:r>
            <a:r>
              <a:rPr lang="en-US" sz="2400" b="1" dirty="0" err="1">
                <a:solidFill>
                  <a:srgbClr val="FF0000"/>
                </a:solidFill>
                <a:latin typeface="Arial"/>
                <a:ea typeface="Times New Roman"/>
              </a:rPr>
              <a:t>i</a:t>
            </a:r>
            <a:r>
              <a:rPr lang="en-US" sz="2400" b="1" dirty="0">
                <a:solidFill>
                  <a:srgbClr val="FF0000"/>
                </a:solidFill>
                <a:latin typeface="Arial"/>
                <a:ea typeface="Times New Roman"/>
              </a:rPr>
              <a:t>) volume diffusion creep </a:t>
            </a:r>
          </a:p>
          <a:p>
            <a:pPr lvl="3" algn="just"/>
            <a:r>
              <a:rPr lang="en-US" sz="2400" b="1" dirty="0">
                <a:solidFill>
                  <a:srgbClr val="FF0000"/>
                </a:solidFill>
                <a:latin typeface="Arial"/>
                <a:ea typeface="Times New Roman"/>
              </a:rPr>
              <a:t>	(ii) Grain-boundary Creep </a:t>
            </a:r>
          </a:p>
          <a:p>
            <a:pPr lvl="3" algn="just"/>
            <a:r>
              <a:rPr lang="en-US" sz="2400" b="1" dirty="0">
                <a:solidFill>
                  <a:srgbClr val="FF0000"/>
                </a:solidFill>
                <a:latin typeface="Arial"/>
                <a:ea typeface="Times New Roman"/>
              </a:rPr>
              <a:t>	(iii) Superplastic creep)</a:t>
            </a:r>
            <a:endParaRPr lang="en-GB" sz="2400" b="1" dirty="0">
              <a:solidFill>
                <a:srgbClr val="FF0000"/>
              </a:solidFill>
              <a:latin typeface="Arial"/>
              <a:ea typeface="Times New Roman"/>
            </a:endParaRPr>
          </a:p>
          <a:p>
            <a:pPr lvl="3" algn="just"/>
            <a:r>
              <a:rPr lang="en-US" sz="2400" b="1" dirty="0">
                <a:solidFill>
                  <a:srgbClr val="FF0000"/>
                </a:solidFill>
                <a:latin typeface="Arial" charset="0"/>
                <a:cs typeface="Arial" charset="0"/>
              </a:rPr>
              <a:t>B.  Dissolution Creep  (</a:t>
            </a:r>
            <a:r>
              <a:rPr lang="en-GB" sz="2400" b="1" dirty="0">
                <a:solidFill>
                  <a:srgbClr val="FF0000"/>
                </a:solidFill>
                <a:latin typeface="Arial"/>
                <a:ea typeface="Times New Roman"/>
              </a:rPr>
              <a:t>Pressure solution </a:t>
            </a:r>
            <a:r>
              <a:rPr lang="en-US" sz="2400" b="1" dirty="0">
                <a:solidFill>
                  <a:srgbClr val="FF0000"/>
                </a:solidFill>
                <a:latin typeface="Arial" charset="0"/>
                <a:cs typeface="Arial" charset="0"/>
              </a:rPr>
              <a:t>)</a:t>
            </a:r>
            <a:endParaRPr lang="en-GB" sz="2400" b="1" dirty="0">
              <a:solidFill>
                <a:srgbClr val="FF0000"/>
              </a:solidFill>
              <a:latin typeface="Arial"/>
              <a:ea typeface="Times New Roman"/>
            </a:endParaRPr>
          </a:p>
          <a:p>
            <a:pPr lvl="3" algn="just"/>
            <a:r>
              <a:rPr lang="en-US" sz="2400" b="1" dirty="0">
                <a:solidFill>
                  <a:srgbClr val="FF0000"/>
                </a:solidFill>
                <a:latin typeface="Arial"/>
                <a:ea typeface="Times New Roman"/>
              </a:rPr>
              <a:t>C.   Dislocation creep</a:t>
            </a:r>
          </a:p>
        </p:txBody>
      </p:sp>
    </p:spTree>
    <p:extLst>
      <p:ext uri="{BB962C8B-B14F-4D97-AF65-F5344CB8AC3E}">
        <p14:creationId xmlns:p14="http://schemas.microsoft.com/office/powerpoint/2010/main" val="31357858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C:\Users\BishalNath\Desktop\phyllite_0.jpg"/>
          <p:cNvPicPr>
            <a:picLocks noChangeAspect="1" noChangeArrowheads="1"/>
          </p:cNvPicPr>
          <p:nvPr/>
        </p:nvPicPr>
        <p:blipFill>
          <a:blip r:embed="rId2"/>
          <a:srcRect/>
          <a:stretch>
            <a:fillRect/>
          </a:stretch>
        </p:blipFill>
        <p:spPr bwMode="auto">
          <a:xfrm>
            <a:off x="2905125" y="2476500"/>
            <a:ext cx="3333750" cy="1905000"/>
          </a:xfrm>
          <a:prstGeom prst="rect">
            <a:avLst/>
          </a:prstGeom>
          <a:noFill/>
          <a:ln w="9525">
            <a:noFill/>
            <a:miter lim="800000"/>
            <a:headEnd/>
            <a:tailEnd/>
          </a:ln>
        </p:spPr>
      </p:pic>
      <p:pic>
        <p:nvPicPr>
          <p:cNvPr id="28675" name="Picture 3" descr="C:\Users\BishalNath\Desktop\schist_0.jpg"/>
          <p:cNvPicPr>
            <a:picLocks noChangeAspect="1" noChangeArrowheads="1"/>
          </p:cNvPicPr>
          <p:nvPr/>
        </p:nvPicPr>
        <p:blipFill>
          <a:blip r:embed="rId3"/>
          <a:srcRect/>
          <a:stretch>
            <a:fillRect/>
          </a:stretch>
        </p:blipFill>
        <p:spPr bwMode="auto">
          <a:xfrm>
            <a:off x="381000" y="990600"/>
            <a:ext cx="8534400" cy="48768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8" descr="C:\Users\BishalNath\Desktop\gneiss.jpg"/>
          <p:cNvPicPr>
            <a:picLocks noChangeAspect="1" noChangeArrowheads="1"/>
          </p:cNvPicPr>
          <p:nvPr/>
        </p:nvPicPr>
        <p:blipFill>
          <a:blip r:embed="rId2"/>
          <a:srcRect/>
          <a:stretch>
            <a:fillRect/>
          </a:stretch>
        </p:blipFill>
        <p:spPr bwMode="auto">
          <a:xfrm>
            <a:off x="228600" y="381000"/>
            <a:ext cx="8382000" cy="6286500"/>
          </a:xfrm>
          <a:prstGeom prst="rect">
            <a:avLst/>
          </a:prstGeom>
          <a:noFill/>
          <a:ln w="9525">
            <a:noFill/>
            <a:miter lim="800000"/>
            <a:headEnd/>
            <a:tailEnd/>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9" descr="C:\Users\BishalNath\Desktop\Gneiss (1).jpg"/>
          <p:cNvPicPr>
            <a:picLocks noChangeAspect="1" noChangeArrowheads="1"/>
          </p:cNvPicPr>
          <p:nvPr/>
        </p:nvPicPr>
        <p:blipFill>
          <a:blip r:embed="rId2"/>
          <a:srcRect/>
          <a:stretch>
            <a:fillRect/>
          </a:stretch>
        </p:blipFill>
        <p:spPr bwMode="auto">
          <a:xfrm>
            <a:off x="228600" y="762000"/>
            <a:ext cx="8485188" cy="51054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descr="C:\Users\BishalNath\Desktop\gneiss_0.jpg"/>
          <p:cNvPicPr>
            <a:picLocks noChangeAspect="1" noChangeArrowheads="1"/>
          </p:cNvPicPr>
          <p:nvPr/>
        </p:nvPicPr>
        <p:blipFill>
          <a:blip r:embed="rId2"/>
          <a:srcRect/>
          <a:stretch>
            <a:fillRect/>
          </a:stretch>
        </p:blipFill>
        <p:spPr bwMode="auto">
          <a:xfrm>
            <a:off x="304800" y="304800"/>
            <a:ext cx="8401050" cy="4800600"/>
          </a:xfrm>
          <a:prstGeom prst="rect">
            <a:avLst/>
          </a:prstGeom>
          <a:noFill/>
          <a:ln w="9525">
            <a:noFill/>
            <a:miter lim="800000"/>
            <a:headEnd/>
            <a:tailEnd/>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Box 2"/>
          <p:cNvSpPr txBox="1">
            <a:spLocks noChangeArrowheads="1"/>
          </p:cNvSpPr>
          <p:nvPr/>
        </p:nvSpPr>
        <p:spPr bwMode="auto">
          <a:xfrm>
            <a:off x="1219200" y="2133600"/>
            <a:ext cx="5943600" cy="954088"/>
          </a:xfrm>
          <a:prstGeom prst="rect">
            <a:avLst/>
          </a:prstGeom>
          <a:noFill/>
          <a:ln w="9525">
            <a:noFill/>
            <a:miter lim="800000"/>
            <a:headEnd/>
            <a:tailEnd/>
          </a:ln>
        </p:spPr>
        <p:txBody>
          <a:bodyPr>
            <a:spAutoFit/>
          </a:bodyPr>
          <a:lstStyle/>
          <a:p>
            <a:pPr algn="ctr"/>
            <a:r>
              <a:rPr lang="en-US" sz="2800" b="1">
                <a:solidFill>
                  <a:srgbClr val="FF0000"/>
                </a:solidFill>
                <a:latin typeface="Arial Black" pitchFamily="34" charset="0"/>
              </a:rPr>
              <a:t>Domainal Character of Cleaved Rocks </a:t>
            </a:r>
            <a:endParaRPr lang="en-US" sz="2800">
              <a:solidFill>
                <a:srgbClr val="FF0000"/>
              </a:solidFill>
              <a:latin typeface="Arial Black"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extBox 1"/>
          <p:cNvSpPr txBox="1">
            <a:spLocks noChangeArrowheads="1"/>
          </p:cNvSpPr>
          <p:nvPr/>
        </p:nvSpPr>
        <p:spPr bwMode="auto">
          <a:xfrm>
            <a:off x="609600" y="1905000"/>
            <a:ext cx="8001000" cy="3108543"/>
          </a:xfrm>
          <a:prstGeom prst="rect">
            <a:avLst/>
          </a:prstGeom>
          <a:noFill/>
          <a:ln w="9525">
            <a:noFill/>
            <a:miter lim="800000"/>
            <a:headEnd/>
            <a:tailEnd/>
          </a:ln>
        </p:spPr>
        <p:txBody>
          <a:bodyPr>
            <a:spAutoFit/>
          </a:bodyPr>
          <a:lstStyle/>
          <a:p>
            <a:pPr algn="just"/>
            <a:r>
              <a:rPr lang="en-US" sz="2800" b="1" dirty="0"/>
              <a:t>When any cleaved rock is examined closely, the property called </a:t>
            </a:r>
            <a:r>
              <a:rPr lang="en-US" sz="2800" b="1" dirty="0">
                <a:solidFill>
                  <a:srgbClr val="FF0000"/>
                </a:solidFill>
              </a:rPr>
              <a:t>cleavage</a:t>
            </a:r>
            <a:r>
              <a:rPr lang="en-US" sz="2800" b="1" dirty="0"/>
              <a:t> is found to be an expression of </a:t>
            </a:r>
            <a:r>
              <a:rPr lang="en-US" sz="2800" b="1" dirty="0">
                <a:solidFill>
                  <a:srgbClr val="FF0000"/>
                </a:solidFill>
              </a:rPr>
              <a:t>systematic variations in mineralogy and fabric</a:t>
            </a:r>
            <a:r>
              <a:rPr lang="en-US" sz="2800" b="1" dirty="0"/>
              <a:t>. </a:t>
            </a:r>
          </a:p>
          <a:p>
            <a:pPr algn="just"/>
            <a:endParaRPr lang="en-US" sz="2800" b="1" dirty="0"/>
          </a:p>
          <a:p>
            <a:pPr algn="just"/>
            <a:r>
              <a:rPr lang="en-US" sz="2800" b="1" dirty="0"/>
              <a:t>The term </a:t>
            </a:r>
            <a:r>
              <a:rPr lang="en-US" sz="2800" b="1" dirty="0">
                <a:solidFill>
                  <a:srgbClr val="FF0000"/>
                </a:solidFill>
              </a:rPr>
              <a:t>fabric refers to the total sum of grain shape, grain size, and grain configuration in a rock </a:t>
            </a:r>
            <a:r>
              <a:rPr lang="en-US" sz="2800" b="1" dirty="0"/>
              <a:t>(Sander, 1930, 1970). </a:t>
            </a:r>
          </a:p>
        </p:txBody>
      </p:sp>
      <p:sp>
        <p:nvSpPr>
          <p:cNvPr id="33795" name="TextBox 2"/>
          <p:cNvSpPr txBox="1">
            <a:spLocks noChangeArrowheads="1"/>
          </p:cNvSpPr>
          <p:nvPr/>
        </p:nvSpPr>
        <p:spPr bwMode="auto">
          <a:xfrm>
            <a:off x="685800" y="990600"/>
            <a:ext cx="6858000" cy="523875"/>
          </a:xfrm>
          <a:prstGeom prst="rect">
            <a:avLst/>
          </a:prstGeom>
          <a:noFill/>
          <a:ln w="9525">
            <a:noFill/>
            <a:miter lim="800000"/>
            <a:headEnd/>
            <a:tailEnd/>
          </a:ln>
        </p:spPr>
        <p:txBody>
          <a:bodyPr>
            <a:spAutoFit/>
          </a:bodyPr>
          <a:lstStyle/>
          <a:p>
            <a:r>
              <a:rPr lang="en-US" sz="2800" b="1">
                <a:solidFill>
                  <a:srgbClr val="FF0000"/>
                </a:solidFill>
              </a:rPr>
              <a:t>Domainal Character of Cleaved Rocks </a:t>
            </a:r>
            <a:endParaRPr lang="en-US" sz="2800">
              <a:solidFill>
                <a:srgbClr val="FF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1"/>
          <p:cNvSpPr txBox="1">
            <a:spLocks noChangeArrowheads="1"/>
          </p:cNvSpPr>
          <p:nvPr/>
        </p:nvSpPr>
        <p:spPr bwMode="auto">
          <a:xfrm>
            <a:off x="685800" y="1219200"/>
            <a:ext cx="7848600" cy="3539430"/>
          </a:xfrm>
          <a:prstGeom prst="rect">
            <a:avLst/>
          </a:prstGeom>
          <a:noFill/>
          <a:ln w="9525">
            <a:noFill/>
            <a:miter lim="800000"/>
            <a:headEnd/>
            <a:tailEnd/>
          </a:ln>
        </p:spPr>
        <p:txBody>
          <a:bodyPr>
            <a:spAutoFit/>
          </a:bodyPr>
          <a:lstStyle/>
          <a:p>
            <a:pPr algn="just"/>
            <a:r>
              <a:rPr lang="en-US" sz="2800" b="1" dirty="0"/>
              <a:t>The systematic variations in mineralogy and fabric that give rise to </a:t>
            </a:r>
            <a:r>
              <a:rPr lang="en-US" sz="2800" b="1" dirty="0">
                <a:solidFill>
                  <a:srgbClr val="FF0000"/>
                </a:solidFill>
              </a:rPr>
              <a:t>cleavage are not primary features related to the formation of the rock. </a:t>
            </a:r>
          </a:p>
          <a:p>
            <a:pPr algn="just"/>
            <a:endParaRPr lang="en-US" sz="2800" b="1" dirty="0"/>
          </a:p>
          <a:p>
            <a:pPr algn="just"/>
            <a:r>
              <a:rPr lang="en-US" sz="2800" b="1" dirty="0"/>
              <a:t>Rather, they are expressions of the changes in mineralogy and fabric that were required to accommodate distortion of the rock body within which the cleavage is found.</a:t>
            </a:r>
            <a:endParaRPr lang="en-US" sz="28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Box 1"/>
          <p:cNvSpPr txBox="1">
            <a:spLocks noChangeArrowheads="1"/>
          </p:cNvSpPr>
          <p:nvPr/>
        </p:nvSpPr>
        <p:spPr bwMode="auto">
          <a:xfrm>
            <a:off x="685800" y="1066800"/>
            <a:ext cx="7848600" cy="3108543"/>
          </a:xfrm>
          <a:prstGeom prst="rect">
            <a:avLst/>
          </a:prstGeom>
          <a:noFill/>
          <a:ln w="9525">
            <a:noFill/>
            <a:miter lim="800000"/>
            <a:headEnd/>
            <a:tailEnd/>
          </a:ln>
        </p:spPr>
        <p:txBody>
          <a:bodyPr>
            <a:spAutoFit/>
          </a:bodyPr>
          <a:lstStyle/>
          <a:p>
            <a:pPr algn="just"/>
            <a:r>
              <a:rPr lang="en-US" sz="2800" b="1" dirty="0"/>
              <a:t>The systematic variation in mineralogy and fabric in cleaved rock gives what may be called </a:t>
            </a:r>
            <a:r>
              <a:rPr lang="en-US" sz="2800" b="1" dirty="0" err="1">
                <a:solidFill>
                  <a:srgbClr val="FF0000"/>
                </a:solidFill>
              </a:rPr>
              <a:t>domainal</a:t>
            </a:r>
            <a:r>
              <a:rPr lang="en-US" sz="2800" b="1" dirty="0">
                <a:solidFill>
                  <a:srgbClr val="FF0000"/>
                </a:solidFill>
              </a:rPr>
              <a:t> structure, </a:t>
            </a:r>
            <a:r>
              <a:rPr lang="en-US" sz="2800" b="1" dirty="0"/>
              <a:t>a kind of structural lamination composed of alternating </a:t>
            </a:r>
          </a:p>
          <a:p>
            <a:pPr algn="just"/>
            <a:endParaRPr lang="en-US" sz="2800" b="1" dirty="0"/>
          </a:p>
          <a:p>
            <a:pPr marL="971550" lvl="1" indent="-514350" algn="just">
              <a:buFontTx/>
              <a:buAutoNum type="alphaLcParenBoth"/>
            </a:pPr>
            <a:r>
              <a:rPr lang="en-US" sz="2800" b="1" dirty="0">
                <a:solidFill>
                  <a:srgbClr val="FF0000"/>
                </a:solidFill>
              </a:rPr>
              <a:t>cleavage domains, and </a:t>
            </a:r>
          </a:p>
          <a:p>
            <a:pPr marL="971550" lvl="1" indent="-514350" algn="just">
              <a:buFontTx/>
              <a:buAutoNum type="alphaLcParenBoth"/>
            </a:pPr>
            <a:r>
              <a:rPr lang="en-US" sz="2800" b="1" dirty="0" err="1">
                <a:solidFill>
                  <a:srgbClr val="FF0000"/>
                </a:solidFill>
              </a:rPr>
              <a:t>microlithon</a:t>
            </a:r>
            <a:r>
              <a:rPr lang="en-US" sz="2800" b="1" dirty="0">
                <a:solidFill>
                  <a:srgbClr val="FF0000"/>
                </a:solidFill>
              </a:rPr>
              <a:t> domains </a:t>
            </a:r>
            <a:r>
              <a:rPr lang="en-US" sz="2800" b="1" dirty="0"/>
              <a:t>(Figure 8.9).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a:srcRect l="1613" t="1695"/>
          <a:stretch>
            <a:fillRect/>
          </a:stretch>
        </p:blipFill>
        <p:spPr bwMode="auto">
          <a:xfrm>
            <a:off x="2049463" y="304800"/>
            <a:ext cx="4808537" cy="4572000"/>
          </a:xfrm>
          <a:prstGeom prst="rect">
            <a:avLst/>
          </a:prstGeom>
          <a:noFill/>
          <a:ln w="9525">
            <a:noFill/>
            <a:miter lim="800000"/>
            <a:headEnd/>
            <a:tailEnd/>
          </a:ln>
        </p:spPr>
      </p:pic>
      <p:sp>
        <p:nvSpPr>
          <p:cNvPr id="36867" name="Rectangle 3"/>
          <p:cNvSpPr>
            <a:spLocks noChangeArrowheads="1"/>
          </p:cNvSpPr>
          <p:nvPr/>
        </p:nvSpPr>
        <p:spPr bwMode="auto">
          <a:xfrm>
            <a:off x="685800" y="4953000"/>
            <a:ext cx="7772400" cy="1631950"/>
          </a:xfrm>
          <a:prstGeom prst="rect">
            <a:avLst/>
          </a:prstGeom>
          <a:noFill/>
          <a:ln w="9525">
            <a:noFill/>
            <a:miter lim="800000"/>
            <a:headEnd/>
            <a:tailEnd/>
          </a:ln>
        </p:spPr>
        <p:txBody>
          <a:bodyPr anchor="ctr">
            <a:spAutoFit/>
          </a:bodyPr>
          <a:lstStyle/>
          <a:p>
            <a:pPr eaLnBrk="0" hangingPunct="0"/>
            <a:r>
              <a:rPr lang="en-US" sz="2000" b="1">
                <a:latin typeface="Times New Roman" pitchFamily="18" charset="0"/>
                <a:cs typeface="Times New Roman" pitchFamily="18" charset="0"/>
              </a:rPr>
              <a:t>Figure 8.9 Excellent example of domainal structure in a quartz-mica schist exposed near Loch Leven. Inverness-shire Scotland. The cleavage domains are the dark. fine- grained micaceous zones. The microlithon domains are the light-colored. Coarser grained zones of crenulated laminae of quartz and mica. </a:t>
            </a:r>
            <a:endParaRPr lang="en-US" sz="2000" b="1"/>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a:srcRect l="1265" t="2174" r="1334" b="2174"/>
          <a:stretch>
            <a:fillRect/>
          </a:stretch>
        </p:blipFill>
        <p:spPr bwMode="auto">
          <a:xfrm>
            <a:off x="762000" y="533400"/>
            <a:ext cx="7467600" cy="4267200"/>
          </a:xfrm>
          <a:prstGeom prst="rect">
            <a:avLst/>
          </a:prstGeom>
          <a:noFill/>
          <a:ln w="9525">
            <a:noFill/>
            <a:miter lim="800000"/>
            <a:headEnd/>
            <a:tailEnd/>
          </a:ln>
        </p:spPr>
      </p:pic>
      <p:sp>
        <p:nvSpPr>
          <p:cNvPr id="37891" name="Rectangle 3"/>
          <p:cNvSpPr>
            <a:spLocks noChangeArrowheads="1"/>
          </p:cNvSpPr>
          <p:nvPr/>
        </p:nvSpPr>
        <p:spPr bwMode="auto">
          <a:xfrm>
            <a:off x="457200" y="4953000"/>
            <a:ext cx="8229600" cy="1016000"/>
          </a:xfrm>
          <a:prstGeom prst="rect">
            <a:avLst/>
          </a:prstGeom>
          <a:noFill/>
          <a:ln w="9525">
            <a:noFill/>
            <a:miter lim="800000"/>
            <a:headEnd/>
            <a:tailEnd/>
          </a:ln>
        </p:spPr>
        <p:txBody>
          <a:bodyPr anchor="ctr">
            <a:spAutoFit/>
          </a:bodyPr>
          <a:lstStyle/>
          <a:p>
            <a:pPr algn="just" eaLnBrk="0" hangingPunct="0"/>
            <a:r>
              <a:rPr lang="en-US" sz="2000" b="1">
                <a:latin typeface="Times New Roman" pitchFamily="18" charset="0"/>
                <a:cs typeface="Times New Roman" pitchFamily="18" charset="0"/>
              </a:rPr>
              <a:t>Figure 8.10 </a:t>
            </a:r>
            <a:r>
              <a:rPr lang="en-US" sz="2000">
                <a:latin typeface="Times New Roman" pitchFamily="18" charset="0"/>
                <a:cs typeface="Times New Roman" pitchFamily="18" charset="0"/>
              </a:rPr>
              <a:t>Photomicrograph showing domainal structure in mica schist. Oriented micas comprise cleavage domains. The cleavage domains separate microlithon domains of quartz. feldspar. and mica</a:t>
            </a:r>
            <a:endParaRPr lang="en-US" sz="2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5224" y="1988840"/>
            <a:ext cx="7416824" cy="1815882"/>
          </a:xfrm>
          <a:prstGeom prst="rect">
            <a:avLst/>
          </a:prstGeom>
        </p:spPr>
        <p:txBody>
          <a:bodyPr wrap="square">
            <a:spAutoFit/>
          </a:bodyPr>
          <a:lstStyle/>
          <a:p>
            <a:pPr marL="0" lvl="1" algn="just"/>
            <a:r>
              <a:rPr lang="en-US" sz="2800" b="1" dirty="0">
                <a:solidFill>
                  <a:prstClr val="black"/>
                </a:solidFill>
                <a:latin typeface="Arial"/>
                <a:ea typeface="Times New Roman"/>
              </a:rPr>
              <a:t>The above  mechanisms are sometimes aided by other important processes, including </a:t>
            </a:r>
            <a:r>
              <a:rPr lang="en-US" sz="2800" b="1" dirty="0">
                <a:solidFill>
                  <a:srgbClr val="FF0000"/>
                </a:solidFill>
                <a:latin typeface="Arial"/>
                <a:ea typeface="Times New Roman"/>
              </a:rPr>
              <a:t>recrystallization,</a:t>
            </a:r>
            <a:r>
              <a:rPr lang="en-US" sz="2800" b="1" dirty="0">
                <a:solidFill>
                  <a:prstClr val="black"/>
                </a:solidFill>
                <a:latin typeface="Arial"/>
                <a:ea typeface="Times New Roman"/>
              </a:rPr>
              <a:t> that lead to less-strained lattices</a:t>
            </a:r>
            <a:endParaRPr lang="en-GB" sz="2800" b="1" dirty="0">
              <a:solidFill>
                <a:prstClr val="black"/>
              </a:solidFill>
              <a:latin typeface="Arial"/>
              <a:ea typeface="Times New Roman"/>
            </a:endParaRPr>
          </a:p>
        </p:txBody>
      </p:sp>
    </p:spTree>
    <p:extLst>
      <p:ext uri="{BB962C8B-B14F-4D97-AF65-F5344CB8AC3E}">
        <p14:creationId xmlns:p14="http://schemas.microsoft.com/office/powerpoint/2010/main" val="428935180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Box 1"/>
          <p:cNvSpPr txBox="1">
            <a:spLocks noChangeArrowheads="1"/>
          </p:cNvSpPr>
          <p:nvPr/>
        </p:nvSpPr>
        <p:spPr bwMode="auto">
          <a:xfrm>
            <a:off x="838200" y="1447800"/>
            <a:ext cx="7620000" cy="3970318"/>
          </a:xfrm>
          <a:prstGeom prst="rect">
            <a:avLst/>
          </a:prstGeom>
          <a:noFill/>
          <a:ln w="9525">
            <a:noFill/>
            <a:miter lim="800000"/>
            <a:headEnd/>
            <a:tailEnd/>
          </a:ln>
        </p:spPr>
        <p:txBody>
          <a:bodyPr>
            <a:spAutoFit/>
          </a:bodyPr>
          <a:lstStyle/>
          <a:p>
            <a:pPr algn="just"/>
            <a:r>
              <a:rPr lang="en-US" sz="2800" b="1" dirty="0">
                <a:solidFill>
                  <a:srgbClr val="FF0000"/>
                </a:solidFill>
              </a:rPr>
              <a:t>Cleavage domains </a:t>
            </a:r>
            <a:r>
              <a:rPr lang="en-US" sz="2800" b="1" dirty="0"/>
              <a:t>are thin, </a:t>
            </a:r>
            <a:r>
              <a:rPr lang="en-US" sz="2800" b="1" dirty="0">
                <a:solidFill>
                  <a:srgbClr val="FF0000"/>
                </a:solidFill>
              </a:rPr>
              <a:t>anastomosing (</a:t>
            </a:r>
            <a:r>
              <a:rPr lang="en-US" sz="2800" b="1" i="1" dirty="0">
                <a:solidFill>
                  <a:srgbClr val="FF0000"/>
                </a:solidFill>
              </a:rPr>
              <a:t>branching or braided</a:t>
            </a:r>
            <a:r>
              <a:rPr lang="en-US" sz="2800" b="1" dirty="0">
                <a:solidFill>
                  <a:srgbClr val="FF0000"/>
                </a:solidFill>
              </a:rPr>
              <a:t>)</a:t>
            </a:r>
            <a:r>
              <a:rPr lang="en-US" sz="2800" b="1" dirty="0"/>
              <a:t> to subparallel, mica-rich laminae within which the fabric of the original host rock has been strongly rearranged and/or partially removed. </a:t>
            </a:r>
          </a:p>
          <a:p>
            <a:pPr algn="just"/>
            <a:endParaRPr lang="en-US" sz="2800" b="1" dirty="0"/>
          </a:p>
          <a:p>
            <a:pPr algn="just"/>
            <a:r>
              <a:rPr lang="en-US" sz="2800" b="1" dirty="0"/>
              <a:t>Minerals and mineral aggregates within cleavage domains show a strongly preferred dimensional and/ or crystallographic orientation.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extBox 1"/>
          <p:cNvSpPr txBox="1">
            <a:spLocks noChangeArrowheads="1"/>
          </p:cNvSpPr>
          <p:nvPr/>
        </p:nvSpPr>
        <p:spPr bwMode="auto">
          <a:xfrm>
            <a:off x="609600" y="1219200"/>
            <a:ext cx="7848600" cy="4832350"/>
          </a:xfrm>
          <a:prstGeom prst="rect">
            <a:avLst/>
          </a:prstGeom>
          <a:noFill/>
          <a:ln w="9525">
            <a:noFill/>
            <a:miter lim="800000"/>
            <a:headEnd/>
            <a:tailEnd/>
          </a:ln>
        </p:spPr>
        <p:txBody>
          <a:bodyPr>
            <a:spAutoFit/>
          </a:bodyPr>
          <a:lstStyle/>
          <a:p>
            <a:pPr algn="just"/>
            <a:r>
              <a:rPr lang="en-US" sz="2800" b="1">
                <a:solidFill>
                  <a:srgbClr val="FF0000"/>
                </a:solidFill>
              </a:rPr>
              <a:t>Microlithon domains</a:t>
            </a:r>
            <a:r>
              <a:rPr lang="en-US" sz="2800" b="1"/>
              <a:t>, or simply microlithons, are narrow lensoidal to trapezoidal slices of rock within which the mineralogy and fabric of the original host rock remain essentially preserved. </a:t>
            </a:r>
          </a:p>
          <a:p>
            <a:pPr algn="just"/>
            <a:endParaRPr lang="en-US" sz="2800" b="1"/>
          </a:p>
          <a:p>
            <a:pPr algn="just"/>
            <a:r>
              <a:rPr lang="en-US" sz="2800" b="1"/>
              <a:t>Unless the microlithons are composed of rock that contains a preexisting cleavage, minerals and mineral aggregates in microlithons tend to be equigranular, lacking a conspicuous preferred orientation.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685800" y="1905000"/>
            <a:ext cx="7772400" cy="3970338"/>
          </a:xfrm>
          <a:prstGeom prst="rect">
            <a:avLst/>
          </a:prstGeom>
          <a:noFill/>
          <a:ln w="9525">
            <a:noFill/>
            <a:miter lim="800000"/>
            <a:headEnd/>
            <a:tailEnd/>
          </a:ln>
        </p:spPr>
        <p:txBody>
          <a:bodyPr>
            <a:spAutoFit/>
          </a:bodyPr>
          <a:lstStyle/>
          <a:p>
            <a:pPr algn="just"/>
            <a:r>
              <a:rPr lang="en-US" sz="2800" b="1"/>
              <a:t>There are many ways to name and classify cleavage. Most classifications are now anchored in the insightful work of Dennis (1972) and Powell (1979). </a:t>
            </a:r>
          </a:p>
          <a:p>
            <a:pPr algn="just"/>
            <a:endParaRPr lang="en-US" sz="2800" b="1"/>
          </a:p>
          <a:p>
            <a:pPr algn="just"/>
            <a:r>
              <a:rPr lang="en-US" sz="2800" b="1"/>
              <a:t>Dennis and Powell subdivided cleavage into two classes on the basis of the scale at which the domainal character of cleavage can be recognized. </a:t>
            </a:r>
          </a:p>
        </p:txBody>
      </p:sp>
      <p:sp>
        <p:nvSpPr>
          <p:cNvPr id="40963" name="TextBox 2"/>
          <p:cNvSpPr txBox="1">
            <a:spLocks noChangeArrowheads="1"/>
          </p:cNvSpPr>
          <p:nvPr/>
        </p:nvSpPr>
        <p:spPr bwMode="auto">
          <a:xfrm>
            <a:off x="838200" y="1066800"/>
            <a:ext cx="4267200" cy="523875"/>
          </a:xfrm>
          <a:prstGeom prst="rect">
            <a:avLst/>
          </a:prstGeom>
          <a:noFill/>
          <a:ln w="9525">
            <a:noFill/>
            <a:miter lim="800000"/>
            <a:headEnd/>
            <a:tailEnd/>
          </a:ln>
        </p:spPr>
        <p:txBody>
          <a:bodyPr>
            <a:spAutoFit/>
          </a:bodyPr>
          <a:lstStyle/>
          <a:p>
            <a:r>
              <a:rPr lang="en-US" sz="2800" b="1">
                <a:solidFill>
                  <a:srgbClr val="FF0000"/>
                </a:solidFill>
                <a:latin typeface="Arial Black" pitchFamily="34" charset="0"/>
              </a:rPr>
              <a:t>Types of Cleavage</a:t>
            </a:r>
            <a:endParaRPr lang="en-US" sz="2800">
              <a:solidFill>
                <a:srgbClr val="FF0000"/>
              </a:solidFill>
              <a:latin typeface="Arial Black" pitchFamily="34"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762000" y="1371600"/>
            <a:ext cx="7620000" cy="4124325"/>
          </a:xfrm>
          <a:prstGeom prst="rect">
            <a:avLst/>
          </a:prstGeom>
          <a:noFill/>
          <a:ln w="9525">
            <a:noFill/>
            <a:miter lim="800000"/>
            <a:headEnd/>
            <a:tailEnd/>
          </a:ln>
        </p:spPr>
        <p:txBody>
          <a:bodyPr>
            <a:spAutoFit/>
          </a:bodyPr>
          <a:lstStyle/>
          <a:p>
            <a:pPr marL="514350" indent="-514350" algn="just">
              <a:buFontTx/>
              <a:buAutoNum type="arabicParenBoth"/>
            </a:pPr>
            <a:r>
              <a:rPr lang="en-US" sz="2800" b="1">
                <a:solidFill>
                  <a:srgbClr val="FF0000"/>
                </a:solidFill>
              </a:rPr>
              <a:t>Disjunctive cleavage (spaced): </a:t>
            </a:r>
            <a:r>
              <a:rPr lang="en-US" sz="2800" b="1"/>
              <a:t>meaning interrupted. The domainal structure (i.e., the distinction between cleavage domains and microlithons) can be seen with the unaided eye,</a:t>
            </a:r>
          </a:p>
          <a:p>
            <a:pPr marL="514350" indent="-514350" algn="just"/>
            <a:endParaRPr lang="en-US" sz="1000" b="1">
              <a:solidFill>
                <a:srgbClr val="FF0000"/>
              </a:solidFill>
            </a:endParaRPr>
          </a:p>
          <a:p>
            <a:pPr marL="514350" indent="-514350" algn="just">
              <a:buFontTx/>
              <a:buAutoNum type="arabicParenBoth"/>
            </a:pPr>
            <a:r>
              <a:rPr lang="en-US" sz="2800" b="1">
                <a:solidFill>
                  <a:srgbClr val="FF0000"/>
                </a:solidFill>
              </a:rPr>
              <a:t>Continuous cleavage. </a:t>
            </a:r>
            <a:r>
              <a:rPr lang="en-US" sz="2800" b="1"/>
              <a:t>The domainal character of a cleaved rock is too fine to be resolved without the aid of a petrographic or an electron microscope.</a:t>
            </a:r>
            <a:endParaRPr lang="en-US" sz="280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C:\Users\bnupreti\Desktop\New Folder\scan0001.jpg"/>
          <p:cNvPicPr>
            <a:picLocks noChangeAspect="1" noChangeArrowheads="1"/>
          </p:cNvPicPr>
          <p:nvPr/>
        </p:nvPicPr>
        <p:blipFill>
          <a:blip r:embed="rId3"/>
          <a:srcRect/>
          <a:stretch>
            <a:fillRect/>
          </a:stretch>
        </p:blipFill>
        <p:spPr bwMode="auto">
          <a:xfrm>
            <a:off x="1143000" y="174625"/>
            <a:ext cx="6705600" cy="6683375"/>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533400" y="1752600"/>
            <a:ext cx="8153400" cy="3970338"/>
          </a:xfrm>
          <a:prstGeom prst="rect">
            <a:avLst/>
          </a:prstGeom>
          <a:noFill/>
          <a:ln w="9525">
            <a:noFill/>
            <a:miter lim="800000"/>
            <a:headEnd/>
            <a:tailEnd/>
          </a:ln>
        </p:spPr>
        <p:txBody>
          <a:bodyPr>
            <a:spAutoFit/>
          </a:bodyPr>
          <a:lstStyle/>
          <a:p>
            <a:pPr algn="just"/>
            <a:r>
              <a:rPr lang="en-US" sz="2800" b="1" dirty="0"/>
              <a:t> The main types of continuous cleavage are:</a:t>
            </a:r>
          </a:p>
          <a:p>
            <a:pPr algn="just"/>
            <a:r>
              <a:rPr lang="en-US" sz="2800" b="1" dirty="0"/>
              <a:t> </a:t>
            </a:r>
          </a:p>
          <a:p>
            <a:pPr marL="971550" lvl="1" indent="-514350" algn="just">
              <a:buFont typeface="Consolas" pitchFamily="49" charset="0"/>
              <a:buAutoNum type="arabicPeriod"/>
            </a:pPr>
            <a:r>
              <a:rPr lang="en-US" sz="2800" b="1" dirty="0" err="1">
                <a:solidFill>
                  <a:srgbClr val="FF0000"/>
                </a:solidFill>
              </a:rPr>
              <a:t>Slaty</a:t>
            </a:r>
            <a:r>
              <a:rPr lang="en-US" sz="2800" b="1" dirty="0">
                <a:solidFill>
                  <a:srgbClr val="FF0000"/>
                </a:solidFill>
              </a:rPr>
              <a:t> cleavage, </a:t>
            </a:r>
          </a:p>
          <a:p>
            <a:pPr marL="971550" lvl="1" indent="-514350" algn="just">
              <a:buFont typeface="Consolas" pitchFamily="49" charset="0"/>
              <a:buAutoNum type="arabicPeriod"/>
            </a:pPr>
            <a:r>
              <a:rPr lang="en-US" sz="2800" b="1" dirty="0" err="1">
                <a:solidFill>
                  <a:srgbClr val="FF0000"/>
                </a:solidFill>
              </a:rPr>
              <a:t>Phyllitic</a:t>
            </a:r>
            <a:r>
              <a:rPr lang="en-US" sz="2800" b="1" dirty="0">
                <a:solidFill>
                  <a:srgbClr val="FF0000"/>
                </a:solidFill>
              </a:rPr>
              <a:t> structure, and </a:t>
            </a:r>
          </a:p>
          <a:p>
            <a:pPr marL="971550" lvl="1" indent="-514350" algn="just">
              <a:buFont typeface="Consolas" pitchFamily="49" charset="0"/>
              <a:buAutoNum type="arabicPeriod"/>
            </a:pPr>
            <a:r>
              <a:rPr lang="en-US" sz="2800" b="1" dirty="0" err="1">
                <a:solidFill>
                  <a:srgbClr val="FF0000"/>
                </a:solidFill>
              </a:rPr>
              <a:t>Schistosity</a:t>
            </a:r>
            <a:r>
              <a:rPr lang="en-US" sz="2800" b="1" dirty="0">
                <a:solidFill>
                  <a:srgbClr val="FF0000"/>
                </a:solidFill>
              </a:rPr>
              <a:t>. </a:t>
            </a:r>
          </a:p>
          <a:p>
            <a:pPr algn="just"/>
            <a:r>
              <a:rPr lang="en-US" sz="2800" b="1" dirty="0"/>
              <a:t> </a:t>
            </a:r>
          </a:p>
          <a:p>
            <a:pPr algn="just"/>
            <a:r>
              <a:rPr lang="en-US" sz="2800" b="1" dirty="0"/>
              <a:t>All three are generally associated with strongly folded and distorted metasedimentary and </a:t>
            </a:r>
            <a:r>
              <a:rPr lang="en-US" sz="2800" b="1" dirty="0" err="1"/>
              <a:t>metavolcanic</a:t>
            </a:r>
            <a:r>
              <a:rPr lang="en-US" sz="2800" b="1" dirty="0"/>
              <a:t> rocks. </a:t>
            </a:r>
          </a:p>
        </p:txBody>
      </p:sp>
      <p:sp>
        <p:nvSpPr>
          <p:cNvPr id="44035" name="TextBox 2"/>
          <p:cNvSpPr txBox="1">
            <a:spLocks noChangeArrowheads="1"/>
          </p:cNvSpPr>
          <p:nvPr/>
        </p:nvSpPr>
        <p:spPr bwMode="auto">
          <a:xfrm>
            <a:off x="838200" y="990600"/>
            <a:ext cx="4876800" cy="523875"/>
          </a:xfrm>
          <a:prstGeom prst="rect">
            <a:avLst/>
          </a:prstGeom>
          <a:noFill/>
          <a:ln w="9525">
            <a:noFill/>
            <a:miter lim="800000"/>
            <a:headEnd/>
            <a:tailEnd/>
          </a:ln>
        </p:spPr>
        <p:txBody>
          <a:bodyPr>
            <a:spAutoFit/>
          </a:bodyPr>
          <a:lstStyle/>
          <a:p>
            <a:r>
              <a:rPr lang="en-US" sz="2800" b="1" dirty="0">
                <a:solidFill>
                  <a:srgbClr val="FF0000"/>
                </a:solidFill>
              </a:rPr>
              <a:t>Continuous Cleavage </a:t>
            </a:r>
            <a:endParaRPr lang="en-US" sz="2800" dirty="0">
              <a:solidFill>
                <a:srgbClr val="FF0000"/>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Box 1"/>
          <p:cNvSpPr txBox="1">
            <a:spLocks noChangeArrowheads="1"/>
          </p:cNvSpPr>
          <p:nvPr/>
        </p:nvSpPr>
        <p:spPr bwMode="auto">
          <a:xfrm>
            <a:off x="685800" y="1066800"/>
            <a:ext cx="7620000" cy="3970338"/>
          </a:xfrm>
          <a:prstGeom prst="rect">
            <a:avLst/>
          </a:prstGeom>
          <a:noFill/>
          <a:ln w="9525">
            <a:noFill/>
            <a:miter lim="800000"/>
            <a:headEnd/>
            <a:tailEnd/>
          </a:ln>
        </p:spPr>
        <p:txBody>
          <a:bodyPr>
            <a:spAutoFit/>
          </a:bodyPr>
          <a:lstStyle/>
          <a:p>
            <a:pPr algn="just"/>
            <a:r>
              <a:rPr lang="en-US" sz="2800" b="1"/>
              <a:t>Slaty cleavage, phyllitic structure, and schistosity are reasonably similar in outcrop expression, but they differ in grain size and in the scale of development of domainal structure. </a:t>
            </a:r>
          </a:p>
          <a:p>
            <a:pPr algn="just"/>
            <a:endParaRPr lang="en-US" sz="2800" b="1"/>
          </a:p>
          <a:p>
            <a:pPr algn="just"/>
            <a:r>
              <a:rPr lang="en-US" sz="2800" b="1"/>
              <a:t>There is a </a:t>
            </a:r>
            <a:r>
              <a:rPr lang="en-US" sz="2800" b="1">
                <a:solidFill>
                  <a:srgbClr val="FF0000"/>
                </a:solidFill>
              </a:rPr>
              <a:t>complete gradation </a:t>
            </a:r>
            <a:r>
              <a:rPr lang="en-US" sz="2800" b="1"/>
              <a:t>from slaty cleavage to phyllite and then schist, largely reflecting an increase in grain size. </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Box 1"/>
          <p:cNvSpPr txBox="1">
            <a:spLocks noChangeArrowheads="1"/>
          </p:cNvSpPr>
          <p:nvPr/>
        </p:nvSpPr>
        <p:spPr bwMode="auto">
          <a:xfrm>
            <a:off x="685800" y="1143000"/>
            <a:ext cx="7772400" cy="4832350"/>
          </a:xfrm>
          <a:prstGeom prst="rect">
            <a:avLst/>
          </a:prstGeom>
          <a:noFill/>
          <a:ln w="9525">
            <a:noFill/>
            <a:miter lim="800000"/>
            <a:headEnd/>
            <a:tailEnd/>
          </a:ln>
        </p:spPr>
        <p:txBody>
          <a:bodyPr>
            <a:spAutoFit/>
          </a:bodyPr>
          <a:lstStyle/>
          <a:p>
            <a:pPr algn="just"/>
            <a:r>
              <a:rPr lang="en-US" sz="2800" b="1">
                <a:solidFill>
                  <a:srgbClr val="FF0000"/>
                </a:solidFill>
              </a:rPr>
              <a:t>Slaty cleavage </a:t>
            </a:r>
            <a:r>
              <a:rPr lang="en-US" sz="2800" b="1"/>
              <a:t>is typically associated with very fine-grained </a:t>
            </a:r>
            <a:r>
              <a:rPr lang="en-US" sz="2800" b="1">
                <a:solidFill>
                  <a:srgbClr val="FF0000"/>
                </a:solidFill>
              </a:rPr>
              <a:t>(&lt;0.5 mm) </a:t>
            </a:r>
            <a:r>
              <a:rPr lang="en-US" sz="2800" b="1"/>
              <a:t>pelitic (shaley) rocks metamorphosed to low grade. Where slaty cleavage is well developed, it imparts to rocks an exquisite splitting property. </a:t>
            </a:r>
          </a:p>
          <a:p>
            <a:pPr algn="just"/>
            <a:endParaRPr lang="en-US" sz="2800" b="1"/>
          </a:p>
          <a:p>
            <a:pPr algn="just"/>
            <a:r>
              <a:rPr lang="en-US" sz="2800" b="1"/>
              <a:t>Indeed, the presence of slaty cleavage allows a rock to be cleaved into perfectly tabular, thin plates or sheets (</a:t>
            </a:r>
            <a:r>
              <a:rPr lang="en-US" sz="2800" b="1">
                <a:solidFill>
                  <a:srgbClr val="FF0000"/>
                </a:solidFill>
              </a:rPr>
              <a:t>Figure 8.11</a:t>
            </a:r>
            <a:r>
              <a:rPr lang="en-US" sz="2800" b="1"/>
              <a:t>). Roofing slates owe their existence and usefulness to slaty cleavage. </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p:cNvPicPr>
            <a:picLocks noChangeAspect="1" noChangeArrowheads="1"/>
          </p:cNvPicPr>
          <p:nvPr/>
        </p:nvPicPr>
        <p:blipFill>
          <a:blip r:embed="rId3"/>
          <a:srcRect l="21176" t="63680" r="3363" b="13445"/>
          <a:stretch>
            <a:fillRect/>
          </a:stretch>
        </p:blipFill>
        <p:spPr bwMode="auto">
          <a:xfrm>
            <a:off x="609600" y="228600"/>
            <a:ext cx="8077200" cy="5670550"/>
          </a:xfrm>
          <a:prstGeom prst="rect">
            <a:avLst/>
          </a:prstGeom>
          <a:noFill/>
          <a:ln w="9525">
            <a:noFill/>
            <a:miter lim="800000"/>
            <a:headEnd/>
            <a:tailEnd/>
          </a:ln>
        </p:spPr>
      </p:pic>
      <p:sp>
        <p:nvSpPr>
          <p:cNvPr id="47107" name="TextBox 2"/>
          <p:cNvSpPr txBox="1">
            <a:spLocks noChangeArrowheads="1"/>
          </p:cNvSpPr>
          <p:nvPr/>
        </p:nvSpPr>
        <p:spPr bwMode="auto">
          <a:xfrm>
            <a:off x="2971800" y="6019800"/>
            <a:ext cx="3581400" cy="400050"/>
          </a:xfrm>
          <a:prstGeom prst="rect">
            <a:avLst/>
          </a:prstGeom>
          <a:noFill/>
          <a:ln w="9525">
            <a:noFill/>
            <a:miter lim="800000"/>
            <a:headEnd/>
            <a:tailEnd/>
          </a:ln>
        </p:spPr>
        <p:txBody>
          <a:bodyPr>
            <a:spAutoFit/>
          </a:bodyPr>
          <a:lstStyle/>
          <a:p>
            <a:r>
              <a:rPr lang="en-US" sz="2000" b="1"/>
              <a:t>Figure 8.11 Slaty cleavage</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1"/>
          <p:cNvPicPr>
            <a:picLocks noChangeAspect="1" noChangeArrowheads="1"/>
          </p:cNvPicPr>
          <p:nvPr/>
        </p:nvPicPr>
        <p:blipFill>
          <a:blip r:embed="rId3"/>
          <a:srcRect l="952" r="990" b="6073"/>
          <a:stretch>
            <a:fillRect/>
          </a:stretch>
        </p:blipFill>
        <p:spPr bwMode="auto">
          <a:xfrm>
            <a:off x="609600" y="609600"/>
            <a:ext cx="7848600" cy="4267200"/>
          </a:xfrm>
          <a:prstGeom prst="rect">
            <a:avLst/>
          </a:prstGeom>
          <a:noFill/>
          <a:ln w="9525">
            <a:noFill/>
            <a:miter lim="800000"/>
            <a:headEnd/>
            <a:tailEnd/>
          </a:ln>
        </p:spPr>
      </p:pic>
      <p:sp>
        <p:nvSpPr>
          <p:cNvPr id="48131" name="TextBox 3"/>
          <p:cNvSpPr txBox="1">
            <a:spLocks noChangeArrowheads="1"/>
          </p:cNvSpPr>
          <p:nvPr/>
        </p:nvSpPr>
        <p:spPr bwMode="auto">
          <a:xfrm>
            <a:off x="304800" y="5257800"/>
            <a:ext cx="8458200" cy="1200150"/>
          </a:xfrm>
          <a:prstGeom prst="rect">
            <a:avLst/>
          </a:prstGeom>
          <a:noFill/>
          <a:ln w="9525">
            <a:noFill/>
            <a:miter lim="800000"/>
            <a:headEnd/>
            <a:tailEnd/>
          </a:ln>
        </p:spPr>
        <p:txBody>
          <a:bodyPr>
            <a:spAutoFit/>
          </a:bodyPr>
          <a:lstStyle/>
          <a:p>
            <a:pPr algn="just"/>
            <a:r>
              <a:rPr lang="en-US">
                <a:cs typeface="Times New Roman" pitchFamily="18" charset="0"/>
              </a:rPr>
              <a:t>Figure 8.18 (Microphtograph) Domainal microfabric in slaty cleavage from the Ribagorzana Valiey area, Spanish Pyrenees. Mica-rich domains (M- domains) are the black laminae that 'anastomose' around large quartz grains and aggregates of the QF-domains. </a:t>
            </a: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87624" y="1928664"/>
            <a:ext cx="6984776" cy="1569660"/>
          </a:xfrm>
          <a:prstGeom prst="rect">
            <a:avLst/>
          </a:prstGeom>
          <a:noFill/>
        </p:spPr>
        <p:txBody>
          <a:bodyPr wrap="square" rtlCol="0">
            <a:spAutoFit/>
          </a:bodyPr>
          <a:lstStyle/>
          <a:p>
            <a:pPr algn="ctr"/>
            <a:r>
              <a:rPr lang="en-US" sz="3200" b="1" dirty="0">
                <a:solidFill>
                  <a:srgbClr val="FF0000"/>
                </a:solidFill>
                <a:latin typeface="Arial Black" panose="020B0A04020102020204" pitchFamily="34" charset="0"/>
                <a:cs typeface="Arial" panose="020B0604020202020204" pitchFamily="34" charset="0"/>
              </a:rPr>
              <a:t>Textures of </a:t>
            </a:r>
          </a:p>
          <a:p>
            <a:pPr algn="ctr"/>
            <a:r>
              <a:rPr lang="en-US" sz="3200" b="1" dirty="0">
                <a:solidFill>
                  <a:srgbClr val="FF0000"/>
                </a:solidFill>
                <a:latin typeface="Arial Black" panose="020B0A04020102020204" pitchFamily="34" charset="0"/>
                <a:cs typeface="Arial" panose="020B0604020202020204" pitchFamily="34" charset="0"/>
              </a:rPr>
              <a:t>metamorphic rocks</a:t>
            </a:r>
          </a:p>
          <a:p>
            <a:pPr algn="ctr"/>
            <a:r>
              <a:rPr lang="en-US" sz="3200" b="1" dirty="0">
                <a:solidFill>
                  <a:srgbClr val="FF0000"/>
                </a:solidFill>
                <a:latin typeface="Arial Black" panose="020B0A04020102020204" pitchFamily="34" charset="0"/>
                <a:cs typeface="Arial" panose="020B0604020202020204" pitchFamily="34" charset="0"/>
              </a:rPr>
              <a:t>(</a:t>
            </a:r>
            <a:r>
              <a:rPr lang="en-US" sz="2400" b="1" i="1" dirty="0" err="1">
                <a:solidFill>
                  <a:srgbClr val="FF0000"/>
                </a:solidFill>
                <a:latin typeface="Arial Black" panose="020B0A04020102020204" pitchFamily="34" charset="0"/>
                <a:cs typeface="Arial" panose="020B0604020202020204" pitchFamily="34" charset="0"/>
              </a:rPr>
              <a:t>petrofabric</a:t>
            </a:r>
            <a:r>
              <a:rPr lang="en-US" sz="3200" b="1" dirty="0">
                <a:solidFill>
                  <a:srgbClr val="FF0000"/>
                </a:solidFill>
                <a:latin typeface="Arial Black" panose="020B0A04020102020204" pitchFamily="34" charset="0"/>
                <a:cs typeface="Arial" panose="020B0604020202020204" pitchFamily="34" charset="0"/>
              </a:rPr>
              <a:t>)</a:t>
            </a:r>
            <a:endParaRPr lang="en-GB" sz="3200" b="1" dirty="0">
              <a:solidFill>
                <a:srgbClr val="FF0000"/>
              </a:solidFill>
              <a:latin typeface="Arial Black" panose="020B0A04020102020204" pitchFamily="34" charset="0"/>
              <a:cs typeface="Arial" panose="020B0604020202020204" pitchFamily="34" charset="0"/>
            </a:endParaRPr>
          </a:p>
        </p:txBody>
      </p:sp>
    </p:spTree>
    <p:extLst>
      <p:ext uri="{BB962C8B-B14F-4D97-AF65-F5344CB8AC3E}">
        <p14:creationId xmlns:p14="http://schemas.microsoft.com/office/powerpoint/2010/main" val="375137431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Box 1"/>
          <p:cNvSpPr txBox="1">
            <a:spLocks noChangeArrowheads="1"/>
          </p:cNvSpPr>
          <p:nvPr/>
        </p:nvSpPr>
        <p:spPr bwMode="auto">
          <a:xfrm>
            <a:off x="609600" y="1295400"/>
            <a:ext cx="7848600" cy="4832350"/>
          </a:xfrm>
          <a:prstGeom prst="rect">
            <a:avLst/>
          </a:prstGeom>
          <a:noFill/>
          <a:ln w="9525">
            <a:noFill/>
            <a:miter lim="800000"/>
            <a:headEnd/>
            <a:tailEnd/>
          </a:ln>
        </p:spPr>
        <p:txBody>
          <a:bodyPr>
            <a:spAutoFit/>
          </a:bodyPr>
          <a:lstStyle/>
          <a:p>
            <a:pPr algn="just"/>
            <a:r>
              <a:rPr lang="en-US" sz="2800" b="1"/>
              <a:t>The splitting capacity of </a:t>
            </a:r>
            <a:r>
              <a:rPr lang="en-US" sz="2800" b="1">
                <a:solidFill>
                  <a:srgbClr val="FF0000"/>
                </a:solidFill>
              </a:rPr>
              <a:t>schist</a:t>
            </a:r>
            <a:r>
              <a:rPr lang="en-US" sz="2800" b="1"/>
              <a:t> is not nearly as elegant as that of slates, but it is nonetheless very pronounced (Fig. 8.13). Rocks with schistosity are typically medium-grained (1-10 mm), containing flakes of mica that are visible in hand specimen. </a:t>
            </a:r>
          </a:p>
          <a:p>
            <a:pPr algn="just"/>
            <a:endParaRPr lang="en-US" sz="2800" b="1"/>
          </a:p>
          <a:p>
            <a:pPr algn="just"/>
            <a:r>
              <a:rPr lang="en-US" sz="2800" b="1"/>
              <a:t>The most obvious outcrop characteristic of schistosity is the parallel, planar alignment of micas, including muscovite, biotite, chlorite, and sericite.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Box 1"/>
          <p:cNvSpPr txBox="1">
            <a:spLocks noChangeArrowheads="1"/>
          </p:cNvSpPr>
          <p:nvPr/>
        </p:nvSpPr>
        <p:spPr bwMode="auto">
          <a:xfrm>
            <a:off x="838200" y="1219200"/>
            <a:ext cx="7467600" cy="4832350"/>
          </a:xfrm>
          <a:prstGeom prst="rect">
            <a:avLst/>
          </a:prstGeom>
          <a:noFill/>
          <a:ln w="9525">
            <a:noFill/>
            <a:miter lim="800000"/>
            <a:headEnd/>
            <a:tailEnd/>
          </a:ln>
        </p:spPr>
        <p:txBody>
          <a:bodyPr>
            <a:spAutoFit/>
          </a:bodyPr>
          <a:lstStyle/>
          <a:p>
            <a:pPr algn="just"/>
            <a:r>
              <a:rPr lang="en-US" sz="2800" b="1"/>
              <a:t>Schists seldom split cleanly and evenly when struck with a hammer. Instead, they break off in the form of discoidal to crudely tabular hand specimens or slabs. Many outcrops of schist have a lovely sheen (shine or glossy)  (Figure 8.14). </a:t>
            </a:r>
          </a:p>
          <a:p>
            <a:pPr algn="just"/>
            <a:endParaRPr lang="en-US" sz="2800" b="1"/>
          </a:p>
          <a:p>
            <a:pPr algn="just"/>
            <a:r>
              <a:rPr lang="en-US" sz="2800" b="1">
                <a:solidFill>
                  <a:srgbClr val="FF0000"/>
                </a:solidFill>
              </a:rPr>
              <a:t>Schistosity</a:t>
            </a:r>
            <a:r>
              <a:rPr lang="en-US" sz="2800" b="1"/>
              <a:t> is best developed in pelitic metasedimentary rocks and certain volcanic rocks metamorphosed to medium or high grade.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Box 2"/>
          <p:cNvSpPr txBox="1">
            <a:spLocks noChangeArrowheads="1"/>
          </p:cNvSpPr>
          <p:nvPr/>
        </p:nvSpPr>
        <p:spPr bwMode="auto">
          <a:xfrm>
            <a:off x="762000" y="1600200"/>
            <a:ext cx="7620000" cy="3970338"/>
          </a:xfrm>
          <a:prstGeom prst="rect">
            <a:avLst/>
          </a:prstGeom>
          <a:noFill/>
          <a:ln w="9525">
            <a:noFill/>
            <a:miter lim="800000"/>
            <a:headEnd/>
            <a:tailEnd/>
          </a:ln>
        </p:spPr>
        <p:txBody>
          <a:bodyPr>
            <a:spAutoFit/>
          </a:bodyPr>
          <a:lstStyle/>
          <a:p>
            <a:pPr algn="just"/>
            <a:r>
              <a:rPr lang="en-US" sz="2800" b="1">
                <a:solidFill>
                  <a:srgbClr val="FFFF00"/>
                </a:solidFill>
              </a:rPr>
              <a:t>Phyllitic structure </a:t>
            </a:r>
            <a:r>
              <a:rPr lang="en-US" sz="2800" b="1"/>
              <a:t>is intermediate in grain size and overall character between slaty cleavage and schistosity. </a:t>
            </a:r>
          </a:p>
          <a:p>
            <a:pPr algn="just"/>
            <a:endParaRPr lang="en-US" sz="2800" b="1"/>
          </a:p>
          <a:p>
            <a:pPr algn="just"/>
            <a:r>
              <a:rPr lang="en-US" sz="2800" b="1"/>
              <a:t>In outcrop, phyllites display a soft, pearly, satiny luster. They glisten (shine) in the sun, but lack the distinct individual mica grains seen in schists. Phyllites exhibit the capacity to split neatly but not perfectly. </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Box 1"/>
          <p:cNvSpPr txBox="1">
            <a:spLocks noChangeArrowheads="1"/>
          </p:cNvSpPr>
          <p:nvPr/>
        </p:nvSpPr>
        <p:spPr bwMode="auto">
          <a:xfrm>
            <a:off x="457200" y="1219200"/>
            <a:ext cx="8229600" cy="5448300"/>
          </a:xfrm>
          <a:prstGeom prst="rect">
            <a:avLst/>
          </a:prstGeom>
          <a:noFill/>
          <a:ln w="9525">
            <a:noFill/>
            <a:miter lim="800000"/>
            <a:headEnd/>
            <a:tailEnd/>
          </a:ln>
        </p:spPr>
        <p:txBody>
          <a:bodyPr>
            <a:spAutoFit/>
          </a:bodyPr>
          <a:lstStyle/>
          <a:p>
            <a:pPr algn="just"/>
            <a:r>
              <a:rPr lang="en-US" sz="2700" b="1"/>
              <a:t>There are two main types of disjunctive cleavage: </a:t>
            </a:r>
          </a:p>
          <a:p>
            <a:pPr algn="just"/>
            <a:r>
              <a:rPr lang="en-US" sz="1200" b="1"/>
              <a:t> </a:t>
            </a:r>
          </a:p>
          <a:p>
            <a:pPr marL="800100" lvl="1" indent="-342900" algn="just">
              <a:buFont typeface="Consolas" pitchFamily="49" charset="0"/>
              <a:buAutoNum type="arabicPeriod"/>
            </a:pPr>
            <a:r>
              <a:rPr lang="en-US" sz="2700" b="1">
                <a:solidFill>
                  <a:srgbClr val="FF0000"/>
                </a:solidFill>
              </a:rPr>
              <a:t>Crenulation cleavage (Secondary tectonic cleavage  and </a:t>
            </a:r>
          </a:p>
          <a:p>
            <a:pPr marL="800100" lvl="1" indent="-342900" algn="just">
              <a:buFont typeface="Consolas" pitchFamily="49" charset="0"/>
              <a:buAutoNum type="arabicPeriod"/>
            </a:pPr>
            <a:r>
              <a:rPr lang="en-US" sz="2700" b="1">
                <a:solidFill>
                  <a:srgbClr val="FF0000"/>
                </a:solidFill>
              </a:rPr>
              <a:t>Spaced cleavage (Fracture Cleavage) </a:t>
            </a:r>
          </a:p>
          <a:p>
            <a:pPr algn="just"/>
            <a:r>
              <a:rPr lang="en-US" sz="1200" b="1"/>
              <a:t> </a:t>
            </a:r>
          </a:p>
          <a:p>
            <a:pPr algn="just"/>
            <a:r>
              <a:rPr lang="en-US" sz="2700" b="1" i="1">
                <a:solidFill>
                  <a:srgbClr val="FF0000"/>
                </a:solidFill>
              </a:rPr>
              <a:t>Crenulation cleavage </a:t>
            </a:r>
            <a:r>
              <a:rPr lang="en-US" sz="2700" b="1"/>
              <a:t>is very distinctive in that it cuts a host rock that possesses a preexisting continuous cleavage, especially phyllitic structure or schistosity (Figure 8.15). In rocks that contain crenulation cleavage, a preexisting continuous cleavage is typically "crenulated" into microfolds. </a:t>
            </a:r>
          </a:p>
        </p:txBody>
      </p:sp>
      <p:sp>
        <p:nvSpPr>
          <p:cNvPr id="52227" name="TextBox 2"/>
          <p:cNvSpPr txBox="1">
            <a:spLocks noChangeArrowheads="1"/>
          </p:cNvSpPr>
          <p:nvPr/>
        </p:nvSpPr>
        <p:spPr bwMode="auto">
          <a:xfrm>
            <a:off x="609600" y="533400"/>
            <a:ext cx="4343400" cy="523875"/>
          </a:xfrm>
          <a:prstGeom prst="rect">
            <a:avLst/>
          </a:prstGeom>
          <a:noFill/>
          <a:ln w="9525">
            <a:noFill/>
            <a:miter lim="800000"/>
            <a:headEnd/>
            <a:tailEnd/>
          </a:ln>
        </p:spPr>
        <p:txBody>
          <a:bodyPr>
            <a:spAutoFit/>
          </a:bodyPr>
          <a:lstStyle/>
          <a:p>
            <a:r>
              <a:rPr lang="en-US" sz="2800" b="1">
                <a:solidFill>
                  <a:srgbClr val="FF0000"/>
                </a:solidFill>
              </a:rPr>
              <a:t>Disjunctive Cleavage </a:t>
            </a:r>
            <a:endParaRPr lang="en-US" sz="2800">
              <a:solidFill>
                <a:srgbClr val="FF00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3" descr="C:\Users\bnupreti\Desktop\New Folder\scan0002.jpg"/>
          <p:cNvPicPr>
            <a:picLocks noChangeAspect="1" noChangeArrowheads="1"/>
          </p:cNvPicPr>
          <p:nvPr/>
        </p:nvPicPr>
        <p:blipFill>
          <a:blip r:embed="rId3"/>
          <a:srcRect/>
          <a:stretch>
            <a:fillRect/>
          </a:stretch>
        </p:blipFill>
        <p:spPr bwMode="auto">
          <a:xfrm>
            <a:off x="2362200" y="152400"/>
            <a:ext cx="3581400" cy="6565900"/>
          </a:xfrm>
          <a:prstGeom prst="rect">
            <a:avLst/>
          </a:prstGeom>
          <a:noFill/>
          <a:ln w="9525">
            <a:noFill/>
            <a:miter lim="800000"/>
            <a:headEnd/>
            <a:tailEnd/>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Box 1"/>
          <p:cNvSpPr txBox="1">
            <a:spLocks noChangeArrowheads="1"/>
          </p:cNvSpPr>
          <p:nvPr/>
        </p:nvSpPr>
        <p:spPr bwMode="auto">
          <a:xfrm>
            <a:off x="762000" y="1219200"/>
            <a:ext cx="7696200" cy="4832350"/>
          </a:xfrm>
          <a:prstGeom prst="rect">
            <a:avLst/>
          </a:prstGeom>
          <a:noFill/>
          <a:ln w="9525">
            <a:noFill/>
            <a:miter lim="800000"/>
            <a:headEnd/>
            <a:tailEnd/>
          </a:ln>
        </p:spPr>
        <p:txBody>
          <a:bodyPr>
            <a:spAutoFit/>
          </a:bodyPr>
          <a:lstStyle/>
          <a:p>
            <a:pPr algn="just"/>
            <a:r>
              <a:rPr lang="en-US" sz="2800" b="1"/>
              <a:t>Two kinds of </a:t>
            </a:r>
            <a:r>
              <a:rPr lang="en-US" sz="2800" b="1">
                <a:solidFill>
                  <a:srgbClr val="FF0000"/>
                </a:solidFill>
              </a:rPr>
              <a:t>crenulation cleavage </a:t>
            </a:r>
            <a:r>
              <a:rPr lang="en-US" sz="2800" b="1"/>
              <a:t>are recognized. </a:t>
            </a:r>
          </a:p>
          <a:p>
            <a:pPr algn="just"/>
            <a:endParaRPr lang="en-US" sz="2800" b="1"/>
          </a:p>
          <a:p>
            <a:pPr marL="971550" lvl="1" indent="-514350" algn="just">
              <a:buFont typeface="Consolas" pitchFamily="49" charset="0"/>
              <a:buAutoNum type="arabicPeriod"/>
            </a:pPr>
            <a:r>
              <a:rPr lang="en-US" sz="2800" b="1">
                <a:solidFill>
                  <a:srgbClr val="FF0000"/>
                </a:solidFill>
              </a:rPr>
              <a:t>Discrete; and</a:t>
            </a:r>
          </a:p>
          <a:p>
            <a:pPr marL="971550" lvl="1" indent="-514350" algn="just">
              <a:buFont typeface="Consolas" pitchFamily="49" charset="0"/>
              <a:buAutoNum type="arabicPeriod"/>
            </a:pPr>
            <a:r>
              <a:rPr lang="en-US" sz="2800" b="1">
                <a:solidFill>
                  <a:srgbClr val="FF0000"/>
                </a:solidFill>
              </a:rPr>
              <a:t>Zonal . </a:t>
            </a:r>
          </a:p>
          <a:p>
            <a:pPr algn="just"/>
            <a:endParaRPr lang="en-US" sz="2800" b="1"/>
          </a:p>
          <a:p>
            <a:pPr algn="just"/>
            <a:r>
              <a:rPr lang="en-US" sz="2800" b="1"/>
              <a:t>Discrete crenulation cleavage is a disjunctive cleavage in which very narrow cleavage domains sharply truncate the continuous cleavage of the microlithons, almost like tiny faults (Figure 8.16A).</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152400" y="838200"/>
            <a:ext cx="8802688" cy="4276725"/>
            <a:chOff x="152400" y="838200"/>
            <a:chExt cx="8802688" cy="4276725"/>
          </a:xfrm>
        </p:grpSpPr>
        <p:sp>
          <p:nvSpPr>
            <p:cNvPr id="55299" name="Rectangle 2"/>
            <p:cNvSpPr>
              <a:spLocks noChangeArrowheads="1"/>
            </p:cNvSpPr>
            <p:nvPr/>
          </p:nvSpPr>
          <p:spPr bwMode="auto">
            <a:xfrm>
              <a:off x="381000" y="4191000"/>
              <a:ext cx="8458200" cy="923925"/>
            </a:xfrm>
            <a:prstGeom prst="rect">
              <a:avLst/>
            </a:prstGeom>
            <a:noFill/>
            <a:ln w="9525">
              <a:noFill/>
              <a:miter lim="800000"/>
              <a:headEnd/>
              <a:tailEnd/>
            </a:ln>
          </p:spPr>
          <p:txBody>
            <a:bodyPr anchor="ctr">
              <a:spAutoFit/>
            </a:bodyPr>
            <a:lstStyle/>
            <a:p>
              <a:pPr eaLnBrk="0" hangingPunct="0"/>
              <a:r>
                <a:rPr lang="en-US" b="1">
                  <a:latin typeface="Times New Roman" pitchFamily="18" charset="0"/>
                  <a:cs typeface="Times New Roman" pitchFamily="18" charset="0"/>
                </a:rPr>
                <a:t>Figure 8.16 (A) Discrete crenulation cleavage in metamorphosed tuffaceous rocks (Thin white bands are calcite veins, formed during a deformation event. </a:t>
              </a:r>
              <a:r>
                <a:rPr lang="en-US" b="1" i="1">
                  <a:cs typeface="Times New Roman" pitchFamily="18" charset="0"/>
                </a:rPr>
                <a:t>(B) </a:t>
              </a:r>
              <a:r>
                <a:rPr lang="en-US" b="1">
                  <a:latin typeface="Times New Roman" pitchFamily="18" charset="0"/>
                  <a:cs typeface="Times New Roman" pitchFamily="18" charset="0"/>
                </a:rPr>
                <a:t>Zonal crenulation cleavage in Mesozoic metasedimentary rocks.</a:t>
              </a:r>
              <a:endParaRPr lang="en-US" b="1"/>
            </a:p>
          </p:txBody>
        </p:sp>
        <p:grpSp>
          <p:nvGrpSpPr>
            <p:cNvPr id="3" name="Group 5"/>
            <p:cNvGrpSpPr>
              <a:grpSpLocks/>
            </p:cNvGrpSpPr>
            <p:nvPr/>
          </p:nvGrpSpPr>
          <p:grpSpPr bwMode="auto">
            <a:xfrm>
              <a:off x="152400" y="838200"/>
              <a:ext cx="8802688" cy="2836863"/>
              <a:chOff x="152401" y="533400"/>
              <a:chExt cx="8802551" cy="2837302"/>
            </a:xfrm>
          </p:grpSpPr>
          <p:pic>
            <p:nvPicPr>
              <p:cNvPr id="55301" name="Picture 1"/>
              <p:cNvPicPr>
                <a:picLocks noChangeAspect="1" noChangeArrowheads="1"/>
              </p:cNvPicPr>
              <p:nvPr/>
            </p:nvPicPr>
            <p:blipFill>
              <a:blip r:embed="rId3"/>
              <a:srcRect/>
              <a:stretch>
                <a:fillRect/>
              </a:stretch>
            </p:blipFill>
            <p:spPr bwMode="auto">
              <a:xfrm>
                <a:off x="152401" y="533400"/>
                <a:ext cx="4419599" cy="2837302"/>
              </a:xfrm>
              <a:prstGeom prst="rect">
                <a:avLst/>
              </a:prstGeom>
              <a:noFill/>
              <a:ln w="9525">
                <a:noFill/>
                <a:miter lim="800000"/>
                <a:headEnd/>
                <a:tailEnd/>
              </a:ln>
            </p:spPr>
          </p:pic>
          <p:pic>
            <p:nvPicPr>
              <p:cNvPr id="55302" name="Picture 1"/>
              <p:cNvPicPr>
                <a:picLocks noChangeAspect="1" noChangeArrowheads="1"/>
              </p:cNvPicPr>
              <p:nvPr/>
            </p:nvPicPr>
            <p:blipFill>
              <a:blip r:embed="rId4"/>
              <a:srcRect t="1639"/>
              <a:stretch>
                <a:fillRect/>
              </a:stretch>
            </p:blipFill>
            <p:spPr bwMode="auto">
              <a:xfrm>
                <a:off x="4701461" y="533400"/>
                <a:ext cx="4253491" cy="2819400"/>
              </a:xfrm>
              <a:prstGeom prst="rect">
                <a:avLst/>
              </a:prstGeom>
              <a:noFill/>
              <a:ln w="9525">
                <a:noFill/>
                <a:miter lim="800000"/>
                <a:headEnd/>
                <a:tailEnd/>
              </a:ln>
            </p:spPr>
          </p:pic>
        </p:gr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304800" y="457200"/>
            <a:ext cx="8382000" cy="5913438"/>
            <a:chOff x="304800" y="457200"/>
            <a:chExt cx="8382000" cy="5913438"/>
          </a:xfrm>
        </p:grpSpPr>
        <p:pic>
          <p:nvPicPr>
            <p:cNvPr id="56323" name="Picture 1"/>
            <p:cNvPicPr>
              <a:picLocks noChangeAspect="1" noChangeArrowheads="1"/>
            </p:cNvPicPr>
            <p:nvPr/>
          </p:nvPicPr>
          <p:blipFill>
            <a:blip r:embed="rId3"/>
            <a:srcRect l="1639" t="2309" r="3279" b="3056"/>
            <a:stretch>
              <a:fillRect/>
            </a:stretch>
          </p:blipFill>
          <p:spPr bwMode="auto">
            <a:xfrm>
              <a:off x="304800" y="685800"/>
              <a:ext cx="4635500" cy="3276600"/>
            </a:xfrm>
            <a:prstGeom prst="rect">
              <a:avLst/>
            </a:prstGeom>
            <a:noFill/>
            <a:ln w="9525">
              <a:noFill/>
              <a:miter lim="800000"/>
              <a:headEnd/>
              <a:tailEnd/>
            </a:ln>
          </p:spPr>
        </p:pic>
        <p:pic>
          <p:nvPicPr>
            <p:cNvPr id="56324" name="Picture 2"/>
            <p:cNvPicPr>
              <a:picLocks noChangeAspect="1" noChangeArrowheads="1"/>
            </p:cNvPicPr>
            <p:nvPr/>
          </p:nvPicPr>
          <p:blipFill>
            <a:blip r:embed="rId4"/>
            <a:srcRect l="2129" t="3714" b="1569"/>
            <a:stretch>
              <a:fillRect/>
            </a:stretch>
          </p:blipFill>
          <p:spPr bwMode="auto">
            <a:xfrm>
              <a:off x="5105400" y="457200"/>
              <a:ext cx="3581400" cy="3970338"/>
            </a:xfrm>
            <a:prstGeom prst="rect">
              <a:avLst/>
            </a:prstGeom>
            <a:noFill/>
            <a:ln w="9525">
              <a:noFill/>
              <a:miter lim="800000"/>
              <a:headEnd/>
              <a:tailEnd/>
            </a:ln>
          </p:spPr>
        </p:pic>
        <p:sp>
          <p:nvSpPr>
            <p:cNvPr id="56325" name="TextBox 4"/>
            <p:cNvSpPr txBox="1">
              <a:spLocks noChangeArrowheads="1"/>
            </p:cNvSpPr>
            <p:nvPr/>
          </p:nvSpPr>
          <p:spPr bwMode="auto">
            <a:xfrm>
              <a:off x="533400" y="4800600"/>
              <a:ext cx="7772400" cy="1570038"/>
            </a:xfrm>
            <a:prstGeom prst="rect">
              <a:avLst/>
            </a:prstGeom>
            <a:noFill/>
            <a:ln w="9525">
              <a:noFill/>
              <a:miter lim="800000"/>
              <a:headEnd/>
              <a:tailEnd/>
            </a:ln>
          </p:spPr>
          <p:txBody>
            <a:bodyPr>
              <a:spAutoFit/>
            </a:bodyPr>
            <a:lstStyle/>
            <a:p>
              <a:pPr algn="just"/>
              <a:r>
                <a:rPr lang="en-US" sz="1600" b="1"/>
                <a:t>Figure 8.21 </a:t>
              </a:r>
              <a:r>
                <a:rPr lang="en-US" sz="1600" b="1" i="1"/>
                <a:t>(A) </a:t>
              </a:r>
              <a:r>
                <a:rPr lang="en-US" sz="1600" b="1"/>
                <a:t>Example of discrete crenulation cleavage. Folded schistosity is abruptly truncated along crenulation cleavage. Vishnu Schist in the Grand Canyon.  </a:t>
              </a:r>
              <a:r>
                <a:rPr lang="en-US" sz="1600" b="1" i="1"/>
                <a:t>(B) </a:t>
              </a:r>
              <a:r>
                <a:rPr lang="en-US" sz="1600" b="1"/>
                <a:t>Photomicrograph of zonal crenulation cleavage (vertical) coincident with the steep limbs of asymmetric folds in schistosity. The zonal cleavage domains are carbonaceous and micaceous. They have a distinctively lower proportion of quartz than that of the initial fabric. </a:t>
              </a:r>
            </a:p>
          </p:txBody>
        </p:sp>
      </p:gr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1"/>
          <p:cNvSpPr txBox="1">
            <a:spLocks noChangeArrowheads="1"/>
          </p:cNvSpPr>
          <p:nvPr/>
        </p:nvSpPr>
        <p:spPr bwMode="auto">
          <a:xfrm>
            <a:off x="1066800" y="2590800"/>
            <a:ext cx="6629400" cy="584775"/>
          </a:xfrm>
          <a:prstGeom prst="rect">
            <a:avLst/>
          </a:prstGeom>
          <a:noFill/>
          <a:ln w="9525">
            <a:noFill/>
            <a:miter lim="800000"/>
            <a:headEnd/>
            <a:tailEnd/>
          </a:ln>
        </p:spPr>
        <p:txBody>
          <a:bodyPr wrap="square">
            <a:spAutoFit/>
          </a:bodyPr>
          <a:lstStyle/>
          <a:p>
            <a:r>
              <a:rPr lang="en-US" sz="3200" b="1" dirty="0">
                <a:solidFill>
                  <a:srgbClr val="FF0000"/>
                </a:solidFill>
              </a:rPr>
              <a:t>Spaced cleavage or Fracture cleavage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Box 1"/>
          <p:cNvSpPr txBox="1">
            <a:spLocks noChangeArrowheads="1"/>
          </p:cNvSpPr>
          <p:nvPr/>
        </p:nvSpPr>
        <p:spPr bwMode="auto">
          <a:xfrm>
            <a:off x="609600" y="533400"/>
            <a:ext cx="8001000" cy="5862638"/>
          </a:xfrm>
          <a:prstGeom prst="rect">
            <a:avLst/>
          </a:prstGeom>
          <a:noFill/>
          <a:ln w="9525">
            <a:noFill/>
            <a:miter lim="800000"/>
            <a:headEnd/>
            <a:tailEnd/>
          </a:ln>
        </p:spPr>
        <p:txBody>
          <a:bodyPr>
            <a:spAutoFit/>
          </a:bodyPr>
          <a:lstStyle/>
          <a:p>
            <a:pPr algn="just"/>
            <a:r>
              <a:rPr lang="en-US" sz="2800" b="1"/>
              <a:t>Fracture cleavage (spaced cleavage) is sometimes used to denote closely spaced fractures in unmetamorphosed or very low grade metamorphic rocks, particularly limestones and sandstones. </a:t>
            </a:r>
          </a:p>
          <a:p>
            <a:pPr algn="just"/>
            <a:endParaRPr lang="en-US" sz="1100" b="1"/>
          </a:p>
          <a:p>
            <a:pPr algn="just"/>
            <a:r>
              <a:rPr lang="en-US" sz="2800" b="1"/>
              <a:t>Fracture cleavage sometimes forms by fracturing of preexisting cleavage planes. Ordinary cleavage forms by contraction perpendicular to the cleavage planes. Fracture cleavage, as defined here, involves extension across the cleavage. It is therefore better classified as a small-scale fracture array in many cases.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052736"/>
            <a:ext cx="7488832" cy="4431983"/>
          </a:xfrm>
          <a:prstGeom prst="rect">
            <a:avLst/>
          </a:prstGeom>
        </p:spPr>
        <p:txBody>
          <a:bodyPr wrap="square">
            <a:spAutoFit/>
          </a:bodyPr>
          <a:lstStyle/>
          <a:p>
            <a:pPr algn="just">
              <a:spcAft>
                <a:spcPts val="0"/>
              </a:spcAft>
            </a:pPr>
            <a:r>
              <a:rPr lang="en-GB" sz="2800" b="1" dirty="0">
                <a:solidFill>
                  <a:srgbClr val="FF0000"/>
                </a:solidFill>
                <a:latin typeface="Arial"/>
                <a:ea typeface="Times New Roman"/>
              </a:rPr>
              <a:t>1. Textures of Contact Metamorphism</a:t>
            </a:r>
          </a:p>
          <a:p>
            <a:pPr algn="just">
              <a:spcAft>
                <a:spcPts val="0"/>
              </a:spcAft>
            </a:pPr>
            <a:endParaRPr lang="en-GB" sz="1600" b="1" dirty="0">
              <a:latin typeface="Arial"/>
              <a:ea typeface="Times New Roman"/>
            </a:endParaRPr>
          </a:p>
          <a:p>
            <a:pPr algn="just">
              <a:spcAft>
                <a:spcPts val="0"/>
              </a:spcAft>
            </a:pPr>
            <a:r>
              <a:rPr lang="en-GB" sz="2800" b="1" dirty="0">
                <a:latin typeface="Arial"/>
                <a:ea typeface="Times New Roman"/>
              </a:rPr>
              <a:t>Contact metamorphism occurs in aureoles around intrusive bodies, and is a response of cooler country rocks to the thermal ± </a:t>
            </a:r>
            <a:r>
              <a:rPr lang="en-GB" sz="2800" b="1" dirty="0" err="1">
                <a:latin typeface="Arial"/>
                <a:ea typeface="Times New Roman"/>
              </a:rPr>
              <a:t>metasomatic</a:t>
            </a:r>
            <a:r>
              <a:rPr lang="en-GB" sz="2800" b="1" dirty="0">
                <a:latin typeface="Arial"/>
                <a:ea typeface="Times New Roman"/>
              </a:rPr>
              <a:t> effects of the intrusion. </a:t>
            </a:r>
          </a:p>
          <a:p>
            <a:pPr algn="just">
              <a:spcAft>
                <a:spcPts val="0"/>
              </a:spcAft>
            </a:pPr>
            <a:endParaRPr lang="en-GB" sz="1400" b="1" dirty="0">
              <a:latin typeface="Arial"/>
              <a:ea typeface="Times New Roman"/>
            </a:endParaRPr>
          </a:p>
          <a:p>
            <a:pPr algn="just">
              <a:spcAft>
                <a:spcPts val="0"/>
              </a:spcAft>
            </a:pPr>
            <a:r>
              <a:rPr lang="en-GB" sz="2800" b="1" dirty="0">
                <a:latin typeface="Arial"/>
                <a:ea typeface="Times New Roman"/>
              </a:rPr>
              <a:t>The textures of contact metamorphism are typically developed at low pressures, and thus under conditions of low </a:t>
            </a:r>
            <a:r>
              <a:rPr lang="en-GB" sz="2800" b="1" dirty="0" err="1">
                <a:latin typeface="Arial"/>
                <a:ea typeface="Times New Roman"/>
              </a:rPr>
              <a:t>deviatric</a:t>
            </a:r>
            <a:r>
              <a:rPr lang="en-GB" sz="2800" b="1" dirty="0">
                <a:latin typeface="Arial"/>
                <a:ea typeface="Times New Roman"/>
              </a:rPr>
              <a:t> stress. </a:t>
            </a:r>
            <a:endParaRPr lang="en-GB" sz="2800" b="1" dirty="0">
              <a:effectLst/>
              <a:latin typeface="Arial"/>
              <a:ea typeface="Times New Roman"/>
            </a:endParaRPr>
          </a:p>
        </p:txBody>
      </p:sp>
    </p:spTree>
    <p:extLst>
      <p:ext uri="{BB962C8B-B14F-4D97-AF65-F5344CB8AC3E}">
        <p14:creationId xmlns:p14="http://schemas.microsoft.com/office/powerpoint/2010/main" val="376490062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extBox 1"/>
          <p:cNvSpPr txBox="1">
            <a:spLocks noChangeArrowheads="1"/>
          </p:cNvSpPr>
          <p:nvPr/>
        </p:nvSpPr>
        <p:spPr bwMode="auto">
          <a:xfrm>
            <a:off x="609600" y="914400"/>
            <a:ext cx="7924800" cy="4708981"/>
          </a:xfrm>
          <a:prstGeom prst="rect">
            <a:avLst/>
          </a:prstGeom>
          <a:noFill/>
          <a:ln w="9525">
            <a:noFill/>
            <a:miter lim="800000"/>
            <a:headEnd/>
            <a:tailEnd/>
          </a:ln>
        </p:spPr>
        <p:txBody>
          <a:bodyPr>
            <a:spAutoFit/>
          </a:bodyPr>
          <a:lstStyle/>
          <a:p>
            <a:pPr algn="just"/>
            <a:r>
              <a:rPr lang="en-US" sz="2800" b="1" dirty="0">
                <a:solidFill>
                  <a:srgbClr val="FF0000"/>
                </a:solidFill>
              </a:rPr>
              <a:t>Spaced cleavage</a:t>
            </a:r>
          </a:p>
          <a:p>
            <a:pPr algn="just"/>
            <a:endParaRPr lang="en-US" sz="1000" b="1" dirty="0">
              <a:solidFill>
                <a:srgbClr val="FF0000"/>
              </a:solidFill>
            </a:endParaRPr>
          </a:p>
          <a:p>
            <a:pPr algn="just"/>
            <a:r>
              <a:rPr lang="en-US" sz="2800" b="1" dirty="0">
                <a:solidFill>
                  <a:srgbClr val="FF0000"/>
                </a:solidFill>
              </a:rPr>
              <a:t>It is a second</a:t>
            </a:r>
            <a:r>
              <a:rPr lang="en-US" sz="2800" b="1" dirty="0"/>
              <a:t> type of disjunctive cleavage. It consists of an array of parallel to anastomosing, </a:t>
            </a:r>
            <a:r>
              <a:rPr lang="en-US" sz="2800" b="1" dirty="0" err="1"/>
              <a:t>stylolitic</a:t>
            </a:r>
            <a:r>
              <a:rPr lang="en-US" sz="2800" b="1" dirty="0"/>
              <a:t> to smooth, fracture-like partings that are often occupied by clayey and carbonaceous matter. </a:t>
            </a:r>
          </a:p>
          <a:p>
            <a:pPr algn="just"/>
            <a:endParaRPr lang="en-US" sz="1000" b="1" dirty="0"/>
          </a:p>
          <a:p>
            <a:pPr algn="just"/>
            <a:r>
              <a:rPr lang="en-US" sz="2800" b="1" dirty="0"/>
              <a:t>Spaced cleavage is typically found in folded but unmetamorphosed sedimentary rocks, especially impure limestone and marl (Figure </a:t>
            </a:r>
            <a:r>
              <a:rPr lang="en-US" sz="2800" b="1" i="1" dirty="0"/>
              <a:t>8.17A,B)</a:t>
            </a:r>
            <a:r>
              <a:rPr lang="en-US" sz="2800" b="1" dirty="0"/>
              <a:t>. Spacing of the partings (i.e., the cleavage domains) ranges from 1 to 10 cm.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1"/>
          <p:cNvPicPr>
            <a:picLocks noChangeAspect="1" noChangeArrowheads="1"/>
          </p:cNvPicPr>
          <p:nvPr/>
        </p:nvPicPr>
        <p:blipFill>
          <a:blip r:embed="rId3"/>
          <a:srcRect l="1282" r="1282"/>
          <a:stretch>
            <a:fillRect/>
          </a:stretch>
        </p:blipFill>
        <p:spPr bwMode="auto">
          <a:xfrm>
            <a:off x="1371600" y="304800"/>
            <a:ext cx="6069013" cy="5181600"/>
          </a:xfrm>
          <a:prstGeom prst="rect">
            <a:avLst/>
          </a:prstGeom>
          <a:noFill/>
          <a:ln w="9525">
            <a:noFill/>
            <a:miter lim="800000"/>
            <a:headEnd/>
            <a:tailEnd/>
          </a:ln>
        </p:spPr>
      </p:pic>
      <p:sp>
        <p:nvSpPr>
          <p:cNvPr id="60419" name="Rectangle 2"/>
          <p:cNvSpPr>
            <a:spLocks noChangeArrowheads="1"/>
          </p:cNvSpPr>
          <p:nvPr/>
        </p:nvSpPr>
        <p:spPr bwMode="auto">
          <a:xfrm>
            <a:off x="457200" y="5638800"/>
            <a:ext cx="8229600" cy="646113"/>
          </a:xfrm>
          <a:prstGeom prst="rect">
            <a:avLst/>
          </a:prstGeom>
          <a:noFill/>
          <a:ln w="9525">
            <a:noFill/>
            <a:miter lim="800000"/>
            <a:headEnd/>
            <a:tailEnd/>
          </a:ln>
        </p:spPr>
        <p:txBody>
          <a:bodyPr anchor="ctr">
            <a:spAutoFit/>
          </a:bodyPr>
          <a:lstStyle/>
          <a:p>
            <a:pPr algn="just" eaLnBrk="0" hangingPunct="0"/>
            <a:r>
              <a:rPr lang="en-US" b="1">
                <a:cs typeface="Times New Roman" pitchFamily="18" charset="0"/>
              </a:rPr>
              <a:t>Figure 8.17 </a:t>
            </a:r>
            <a:r>
              <a:rPr lang="en-US" i="1">
                <a:cs typeface="Times New Roman" pitchFamily="18" charset="0"/>
              </a:rPr>
              <a:t>(B) </a:t>
            </a:r>
            <a:r>
              <a:rPr lang="en-US">
                <a:cs typeface="Times New Roman" pitchFamily="18" charset="0"/>
              </a:rPr>
              <a:t>Close-up view of the spaced cleavage, revealing clayey partings along cleavages. </a:t>
            </a:r>
            <a:endParaRPr 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extBox 1"/>
          <p:cNvSpPr txBox="1">
            <a:spLocks noChangeArrowheads="1"/>
          </p:cNvSpPr>
          <p:nvPr/>
        </p:nvSpPr>
        <p:spPr bwMode="auto">
          <a:xfrm>
            <a:off x="762000" y="1752600"/>
            <a:ext cx="7696200" cy="3970338"/>
          </a:xfrm>
          <a:prstGeom prst="rect">
            <a:avLst/>
          </a:prstGeom>
          <a:noFill/>
          <a:ln w="9525">
            <a:noFill/>
            <a:miter lim="800000"/>
            <a:headEnd/>
            <a:tailEnd/>
          </a:ln>
        </p:spPr>
        <p:txBody>
          <a:bodyPr>
            <a:spAutoFit/>
          </a:bodyPr>
          <a:lstStyle/>
          <a:p>
            <a:pPr algn="just"/>
            <a:r>
              <a:rPr lang="en-US" sz="2800" b="1"/>
              <a:t>Microscopic examination of cleavage domains in rocks cut by spaced cleavage reveals that they are fracture-like discontinuities lined with seams or films of clayey and/or carbonaceous material (Figure 8.22). </a:t>
            </a:r>
          </a:p>
          <a:p>
            <a:pPr algn="just"/>
            <a:endParaRPr lang="en-US" sz="2800" b="1"/>
          </a:p>
          <a:p>
            <a:pPr algn="just"/>
            <a:r>
              <a:rPr lang="en-US" sz="2800" b="1"/>
              <a:t>The spaced cleavage may be </a:t>
            </a:r>
            <a:r>
              <a:rPr lang="en-US" sz="2800" b="1">
                <a:solidFill>
                  <a:srgbClr val="FF0000"/>
                </a:solidFill>
              </a:rPr>
              <a:t>stylolitic</a:t>
            </a:r>
            <a:r>
              <a:rPr lang="en-US" sz="2800" b="1"/>
              <a:t> , but more commonly it is </a:t>
            </a:r>
            <a:r>
              <a:rPr lang="en-US" sz="2800" b="1">
                <a:solidFill>
                  <a:srgbClr val="FF0000"/>
                </a:solidFill>
              </a:rPr>
              <a:t>anastomosing</a:t>
            </a:r>
            <a:r>
              <a:rPr lang="en-US" sz="2800" b="1"/>
              <a:t>.</a:t>
            </a:r>
          </a:p>
        </p:txBody>
      </p:sp>
      <p:sp>
        <p:nvSpPr>
          <p:cNvPr id="61443" name="TextBox 2"/>
          <p:cNvSpPr txBox="1">
            <a:spLocks noChangeArrowheads="1"/>
          </p:cNvSpPr>
          <p:nvPr/>
        </p:nvSpPr>
        <p:spPr bwMode="auto">
          <a:xfrm>
            <a:off x="762000" y="838200"/>
            <a:ext cx="6781800" cy="523875"/>
          </a:xfrm>
          <a:prstGeom prst="rect">
            <a:avLst/>
          </a:prstGeom>
          <a:noFill/>
          <a:ln w="9525">
            <a:noFill/>
            <a:miter lim="800000"/>
            <a:headEnd/>
            <a:tailEnd/>
          </a:ln>
        </p:spPr>
        <p:txBody>
          <a:bodyPr>
            <a:spAutoFit/>
          </a:bodyPr>
          <a:lstStyle/>
          <a:p>
            <a:r>
              <a:rPr lang="en-US" sz="2800" b="1">
                <a:solidFill>
                  <a:srgbClr val="FF0000"/>
                </a:solidFill>
              </a:rPr>
              <a:t>Classification of Spaced Cleavage </a:t>
            </a:r>
            <a:endParaRPr lang="en-US" sz="2800">
              <a:solidFill>
                <a:srgbClr val="FF0000"/>
              </a:solidFill>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1"/>
          <p:cNvPicPr>
            <a:picLocks noChangeAspect="1" noChangeArrowheads="1"/>
          </p:cNvPicPr>
          <p:nvPr/>
        </p:nvPicPr>
        <p:blipFill>
          <a:blip r:embed="rId3"/>
          <a:srcRect l="3564" t="5437" r="1968" b="1752"/>
          <a:stretch>
            <a:fillRect/>
          </a:stretch>
        </p:blipFill>
        <p:spPr bwMode="auto">
          <a:xfrm>
            <a:off x="914400" y="304800"/>
            <a:ext cx="7215188" cy="4648200"/>
          </a:xfrm>
          <a:prstGeom prst="rect">
            <a:avLst/>
          </a:prstGeom>
          <a:noFill/>
          <a:ln w="9525">
            <a:noFill/>
            <a:miter lim="800000"/>
            <a:headEnd/>
            <a:tailEnd/>
          </a:ln>
        </p:spPr>
      </p:pic>
      <p:sp>
        <p:nvSpPr>
          <p:cNvPr id="62467" name="TextBox 2"/>
          <p:cNvSpPr txBox="1">
            <a:spLocks noChangeArrowheads="1"/>
          </p:cNvSpPr>
          <p:nvPr/>
        </p:nvSpPr>
        <p:spPr bwMode="auto">
          <a:xfrm>
            <a:off x="533400" y="5181600"/>
            <a:ext cx="8229600" cy="1323975"/>
          </a:xfrm>
          <a:prstGeom prst="rect">
            <a:avLst/>
          </a:prstGeom>
          <a:noFill/>
          <a:ln w="9525">
            <a:noFill/>
            <a:miter lim="800000"/>
            <a:headEnd/>
            <a:tailEnd/>
          </a:ln>
        </p:spPr>
        <p:txBody>
          <a:bodyPr>
            <a:spAutoFit/>
          </a:bodyPr>
          <a:lstStyle/>
          <a:p>
            <a:pPr algn="just"/>
            <a:r>
              <a:rPr lang="en-US" sz="1600" b="1"/>
              <a:t>Figure 8.22 </a:t>
            </a:r>
            <a:r>
              <a:rPr lang="en-US" sz="1600" i="1"/>
              <a:t>(A) </a:t>
            </a:r>
            <a:r>
              <a:rPr lang="en-US" sz="1600"/>
              <a:t>Photomicrograph of anastomosing. dark. undulating spaced cleavage seams. </a:t>
            </a:r>
            <a:r>
              <a:rPr lang="en-US" sz="1600" i="1"/>
              <a:t>(B) </a:t>
            </a:r>
            <a:r>
              <a:rPr lang="en-US" sz="1600"/>
              <a:t>Scanning electron micrograph of the spaced cleavage seams. Composed of densely packed clays. theseseams are markedly straight in their trace expression (vertical). Clays in intervening microlithons are more loosely packed. not as </a:t>
            </a:r>
            <a:br>
              <a:rPr lang="en-US" sz="1600"/>
            </a:br>
            <a:r>
              <a:rPr lang="en-US" sz="1600"/>
              <a:t>preferentially oriented. </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extBox 1"/>
          <p:cNvSpPr txBox="1">
            <a:spLocks noChangeArrowheads="1"/>
          </p:cNvSpPr>
          <p:nvPr/>
        </p:nvSpPr>
        <p:spPr bwMode="auto">
          <a:xfrm>
            <a:off x="685800" y="914400"/>
            <a:ext cx="7848600" cy="4832350"/>
          </a:xfrm>
          <a:prstGeom prst="rect">
            <a:avLst/>
          </a:prstGeom>
          <a:noFill/>
          <a:ln w="9525">
            <a:noFill/>
            <a:miter lim="800000"/>
            <a:headEnd/>
            <a:tailEnd/>
          </a:ln>
        </p:spPr>
        <p:txBody>
          <a:bodyPr>
            <a:spAutoFit/>
          </a:bodyPr>
          <a:lstStyle/>
          <a:p>
            <a:pPr algn="just"/>
            <a:r>
              <a:rPr lang="en-US" sz="2800" b="1"/>
              <a:t>Alvarez, Engelder, and Geiser (1978) designed a classification of spaced cleavage, one that provides the means to estimate shortening within a rock layer on the basis of the nature and spacing of cleavage surfaces. Their approach was to systematically correlate the properties of spaced cleavage with quantitative estimates of shortening deduced from bedding offsets, truncated fossils, and the degree of folding and thrusting of insoluble chert layers. </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Box 1"/>
          <p:cNvSpPr txBox="1">
            <a:spLocks noChangeArrowheads="1"/>
          </p:cNvSpPr>
          <p:nvPr/>
        </p:nvSpPr>
        <p:spPr bwMode="auto">
          <a:xfrm>
            <a:off x="838200" y="1143000"/>
            <a:ext cx="7543800" cy="4308475"/>
          </a:xfrm>
          <a:prstGeom prst="rect">
            <a:avLst/>
          </a:prstGeom>
          <a:noFill/>
          <a:ln w="9525">
            <a:noFill/>
            <a:miter lim="800000"/>
            <a:headEnd/>
            <a:tailEnd/>
          </a:ln>
        </p:spPr>
        <p:txBody>
          <a:bodyPr>
            <a:spAutoFit/>
          </a:bodyPr>
          <a:lstStyle/>
          <a:p>
            <a:pPr algn="just"/>
            <a:r>
              <a:rPr lang="en-US" sz="2800" b="1"/>
              <a:t>The categories of spaced cleavage are described as:</a:t>
            </a:r>
          </a:p>
          <a:p>
            <a:pPr algn="just"/>
            <a:endParaRPr lang="en-US" sz="1000" b="1"/>
          </a:p>
          <a:p>
            <a:pPr marL="971550" lvl="1" indent="-514350" algn="just">
              <a:buFont typeface="Consolas" pitchFamily="49" charset="0"/>
              <a:buAutoNum type="arabicPeriod"/>
            </a:pPr>
            <a:r>
              <a:rPr lang="en-US" sz="2800" b="1">
                <a:solidFill>
                  <a:srgbClr val="FF0000"/>
                </a:solidFill>
              </a:rPr>
              <a:t>weak, </a:t>
            </a:r>
          </a:p>
          <a:p>
            <a:pPr marL="971550" lvl="1" indent="-514350" algn="just">
              <a:buFont typeface="Consolas" pitchFamily="49" charset="0"/>
              <a:buAutoNum type="arabicPeriod"/>
            </a:pPr>
            <a:r>
              <a:rPr lang="en-US" sz="2800" b="1">
                <a:solidFill>
                  <a:srgbClr val="FF0000"/>
                </a:solidFill>
              </a:rPr>
              <a:t>moderate, </a:t>
            </a:r>
          </a:p>
          <a:p>
            <a:pPr marL="971550" lvl="1" indent="-514350" algn="just">
              <a:buFont typeface="Consolas" pitchFamily="49" charset="0"/>
              <a:buAutoNum type="arabicPeriod"/>
            </a:pPr>
            <a:r>
              <a:rPr lang="en-US" sz="2800" b="1">
                <a:solidFill>
                  <a:srgbClr val="FF0000"/>
                </a:solidFill>
              </a:rPr>
              <a:t>strong, and </a:t>
            </a:r>
          </a:p>
          <a:p>
            <a:pPr marL="971550" lvl="1" indent="-514350" algn="just">
              <a:buFont typeface="Consolas" pitchFamily="49" charset="0"/>
              <a:buAutoNum type="arabicPeriod"/>
            </a:pPr>
            <a:r>
              <a:rPr lang="en-US" sz="2800" b="1">
                <a:solidFill>
                  <a:srgbClr val="FF0000"/>
                </a:solidFill>
              </a:rPr>
              <a:t>very strong </a:t>
            </a:r>
          </a:p>
          <a:p>
            <a:pPr marL="971550" lvl="1" indent="-514350" algn="just"/>
            <a:endParaRPr lang="en-US" sz="1200" b="1"/>
          </a:p>
          <a:p>
            <a:pPr algn="just"/>
            <a:r>
              <a:rPr lang="en-US" sz="2800" b="1"/>
              <a:t>These correspond to shortening percentages of 0-4, 4-25, 25-35%, and greater than 35%, respectively.</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1"/>
          <p:cNvPicPr>
            <a:picLocks noChangeAspect="1" noChangeArrowheads="1"/>
          </p:cNvPicPr>
          <p:nvPr/>
        </p:nvPicPr>
        <p:blipFill>
          <a:blip r:embed="rId3"/>
          <a:srcRect/>
          <a:stretch>
            <a:fillRect/>
          </a:stretch>
        </p:blipFill>
        <p:spPr bwMode="auto">
          <a:xfrm>
            <a:off x="1524000" y="457200"/>
            <a:ext cx="6281738" cy="4267200"/>
          </a:xfrm>
          <a:prstGeom prst="rect">
            <a:avLst/>
          </a:prstGeom>
          <a:noFill/>
          <a:ln w="9525">
            <a:noFill/>
            <a:miter lim="800000"/>
            <a:headEnd/>
            <a:tailEnd/>
          </a:ln>
        </p:spPr>
      </p:pic>
      <p:sp>
        <p:nvSpPr>
          <p:cNvPr id="65539" name="TextBox 3"/>
          <p:cNvSpPr txBox="1">
            <a:spLocks noChangeArrowheads="1"/>
          </p:cNvSpPr>
          <p:nvPr/>
        </p:nvSpPr>
        <p:spPr bwMode="auto">
          <a:xfrm>
            <a:off x="533400" y="4800600"/>
            <a:ext cx="8153400" cy="1200150"/>
          </a:xfrm>
          <a:prstGeom prst="rect">
            <a:avLst/>
          </a:prstGeom>
          <a:noFill/>
          <a:ln w="9525">
            <a:noFill/>
            <a:miter lim="800000"/>
            <a:headEnd/>
            <a:tailEnd/>
          </a:ln>
        </p:spPr>
        <p:txBody>
          <a:bodyPr>
            <a:spAutoFit/>
          </a:bodyPr>
          <a:lstStyle/>
          <a:p>
            <a:pPr algn="just"/>
            <a:r>
              <a:rPr lang="en-US" b="1"/>
              <a:t>Figure 8.36 Geometry and spacing of moderate and strongly developed spaced cleavage. (A) Cross-sectional view of"moderate" cleavage; </a:t>
            </a:r>
            <a:r>
              <a:rPr lang="en-US" b="1" i="1"/>
              <a:t>(B) </a:t>
            </a:r>
            <a:r>
              <a:rPr lang="en-US" b="1"/>
              <a:t>expression of cleavage on the bedding surface. (C) Cross-sectional view of "strong" cleavage; </a:t>
            </a:r>
            <a:r>
              <a:rPr lang="en-US" b="1" i="1"/>
              <a:t>(D) </a:t>
            </a:r>
            <a:r>
              <a:rPr lang="en-US" b="1"/>
              <a:t>expression of cleavage on the bedding surface. </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381000"/>
            <a:ext cx="7488832" cy="6001643"/>
          </a:xfrm>
          <a:prstGeom prst="rect">
            <a:avLst/>
          </a:prstGeom>
        </p:spPr>
        <p:txBody>
          <a:bodyPr wrap="square">
            <a:spAutoFit/>
          </a:bodyPr>
          <a:lstStyle/>
          <a:p>
            <a:pPr algn="just">
              <a:spcAft>
                <a:spcPts val="0"/>
              </a:spcAft>
            </a:pPr>
            <a:r>
              <a:rPr lang="en-GB" sz="2800" b="1" dirty="0">
                <a:solidFill>
                  <a:srgbClr val="FF0000"/>
                </a:solidFill>
                <a:latin typeface="Arial"/>
                <a:ea typeface="Times New Roman"/>
              </a:rPr>
              <a:t>Lineations</a:t>
            </a:r>
          </a:p>
          <a:p>
            <a:pPr algn="just">
              <a:spcAft>
                <a:spcPts val="0"/>
              </a:spcAft>
            </a:pPr>
            <a:endParaRPr lang="en-GB" sz="2000" b="1" dirty="0">
              <a:solidFill>
                <a:srgbClr val="FF0000"/>
              </a:solidFill>
              <a:latin typeface="Arial"/>
              <a:ea typeface="Times New Roman"/>
            </a:endParaRPr>
          </a:p>
          <a:p>
            <a:pPr algn="just">
              <a:spcAft>
                <a:spcPts val="0"/>
              </a:spcAft>
            </a:pPr>
            <a:r>
              <a:rPr lang="en-GB" sz="2800" b="1" i="1" dirty="0">
                <a:latin typeface="Arial"/>
                <a:ea typeface="Times New Roman"/>
              </a:rPr>
              <a:t> </a:t>
            </a:r>
            <a:r>
              <a:rPr lang="en-GB" sz="2800" b="1" dirty="0">
                <a:latin typeface="Arial"/>
                <a:ea typeface="Times New Roman"/>
              </a:rPr>
              <a:t>Foliations generally occur when </a:t>
            </a:r>
            <a:r>
              <a:rPr lang="en-GB" sz="2800" b="1" i="1" dirty="0">
                <a:latin typeface="Arial"/>
                <a:ea typeface="Times New Roman"/>
              </a:rPr>
              <a:t>σ1</a:t>
            </a:r>
            <a:r>
              <a:rPr lang="en-GB" sz="2800" b="1" dirty="0">
                <a:latin typeface="Arial"/>
                <a:ea typeface="Times New Roman"/>
              </a:rPr>
              <a:t>&gt; </a:t>
            </a:r>
            <a:r>
              <a:rPr lang="en-GB" sz="2800" b="1" i="1" dirty="0">
                <a:latin typeface="Arial"/>
                <a:ea typeface="Times New Roman"/>
              </a:rPr>
              <a:t>σ2 </a:t>
            </a:r>
            <a:r>
              <a:rPr lang="en-GB" sz="2800" b="1" dirty="0">
                <a:latin typeface="Arial"/>
                <a:ea typeface="Times New Roman"/>
              </a:rPr>
              <a:t>= </a:t>
            </a:r>
            <a:r>
              <a:rPr lang="en-GB" sz="2800" b="1" i="1" dirty="0">
                <a:latin typeface="Arial"/>
                <a:ea typeface="Times New Roman"/>
              </a:rPr>
              <a:t>σ3 </a:t>
            </a:r>
            <a:r>
              <a:rPr lang="en-GB" sz="2800" b="1" dirty="0">
                <a:latin typeface="Arial"/>
                <a:ea typeface="Times New Roman"/>
              </a:rPr>
              <a:t>and lineations generally occur when </a:t>
            </a:r>
            <a:r>
              <a:rPr lang="en-GB" sz="2800" b="1" i="1" dirty="0">
                <a:latin typeface="Arial"/>
                <a:ea typeface="Times New Roman"/>
              </a:rPr>
              <a:t>σ1= σ2 &gt; σ3, </a:t>
            </a:r>
            <a:r>
              <a:rPr lang="en-GB" sz="2800" b="1" dirty="0">
                <a:latin typeface="Arial"/>
                <a:ea typeface="Times New Roman"/>
              </a:rPr>
              <a:t>or when shear smears out an object. </a:t>
            </a:r>
          </a:p>
          <a:p>
            <a:pPr algn="just">
              <a:spcAft>
                <a:spcPts val="0"/>
              </a:spcAft>
            </a:pPr>
            <a:endParaRPr lang="en-GB" sz="2800" b="1" dirty="0">
              <a:latin typeface="Arial"/>
              <a:ea typeface="Times New Roman"/>
            </a:endParaRPr>
          </a:p>
          <a:p>
            <a:pPr algn="just">
              <a:spcAft>
                <a:spcPts val="0"/>
              </a:spcAft>
            </a:pPr>
            <a:r>
              <a:rPr lang="en-GB" sz="2800" b="1" dirty="0">
                <a:latin typeface="Arial"/>
                <a:ea typeface="Times New Roman"/>
              </a:rPr>
              <a:t>As shown in Fig 23-26, there are also several types of lineations. They usually result from the elongation of minerals or mineral aggregates (stretching </a:t>
            </a:r>
            <a:r>
              <a:rPr lang="en-GB" sz="2800" b="1" dirty="0" err="1">
                <a:latin typeface="Arial"/>
                <a:ea typeface="Times New Roman"/>
              </a:rPr>
              <a:t>Iineations</a:t>
            </a:r>
            <a:r>
              <a:rPr lang="en-GB" sz="2800" b="1" dirty="0">
                <a:latin typeface="Arial"/>
                <a:ea typeface="Times New Roman"/>
              </a:rPr>
              <a:t>).</a:t>
            </a:r>
          </a:p>
          <a:p>
            <a:pPr lvl="0" algn="just"/>
            <a:endParaRPr lang="en-GB" sz="2800" b="1" dirty="0">
              <a:solidFill>
                <a:prstClr val="black"/>
              </a:solidFill>
              <a:latin typeface="Arial"/>
              <a:ea typeface="Times New Roman"/>
            </a:endParaRPr>
          </a:p>
          <a:p>
            <a:pPr lvl="0" algn="just"/>
            <a:r>
              <a:rPr lang="en-GB" sz="2800" b="1" dirty="0">
                <a:solidFill>
                  <a:prstClr val="black"/>
                </a:solidFill>
                <a:latin typeface="Arial"/>
                <a:ea typeface="Times New Roman"/>
              </a:rPr>
              <a:t>Stretched pebbles in deformed conglomerates are a common example. </a:t>
            </a:r>
            <a:endParaRPr lang="en-GB" sz="2800" b="1" dirty="0">
              <a:effectLst/>
              <a:latin typeface="Arial"/>
              <a:ea typeface="Times New Roman"/>
            </a:endParaRPr>
          </a:p>
        </p:txBody>
      </p:sp>
    </p:spTree>
    <p:extLst>
      <p:ext uri="{BB962C8B-B14F-4D97-AF65-F5344CB8AC3E}">
        <p14:creationId xmlns:p14="http://schemas.microsoft.com/office/powerpoint/2010/main" val="257141187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Bishal Nath Upreti\Pictures\My Scans\Petrofabric Winter JD Igneous Meta petrology\scan002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4012" t="15063" r="6323" b="45309"/>
          <a:stretch/>
        </p:blipFill>
        <p:spPr bwMode="auto">
          <a:xfrm>
            <a:off x="304800" y="304800"/>
            <a:ext cx="4495800" cy="6275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580112" y="3645024"/>
            <a:ext cx="1656184" cy="1697754"/>
          </a:xfrm>
          <a:prstGeom prst="rect">
            <a:avLst/>
          </a:prstGeom>
          <a:solidFill>
            <a:schemeClr val="bg1"/>
          </a:solidFill>
        </p:spPr>
        <p:txBody>
          <a:bodyPr wrap="square" rtlCol="0">
            <a:spAutoFit/>
          </a:bodyPr>
          <a:lstStyle/>
          <a:p>
            <a:endParaRPr lang="en-GB" dirty="0"/>
          </a:p>
        </p:txBody>
      </p:sp>
      <p:sp>
        <p:nvSpPr>
          <p:cNvPr id="4" name="TextBox 3"/>
          <p:cNvSpPr txBox="1"/>
          <p:nvPr/>
        </p:nvSpPr>
        <p:spPr>
          <a:xfrm>
            <a:off x="5724128" y="1772816"/>
            <a:ext cx="864096" cy="369332"/>
          </a:xfrm>
          <a:prstGeom prst="rect">
            <a:avLst/>
          </a:prstGeom>
          <a:solidFill>
            <a:schemeClr val="bg1"/>
          </a:solidFill>
        </p:spPr>
        <p:txBody>
          <a:bodyPr wrap="square" rtlCol="0">
            <a:spAutoFit/>
          </a:bodyPr>
          <a:lstStyle/>
          <a:p>
            <a:endParaRPr lang="en-GB" dirty="0"/>
          </a:p>
        </p:txBody>
      </p:sp>
      <p:sp>
        <p:nvSpPr>
          <p:cNvPr id="5" name="TextBox 4"/>
          <p:cNvSpPr txBox="1"/>
          <p:nvPr/>
        </p:nvSpPr>
        <p:spPr>
          <a:xfrm>
            <a:off x="5940152" y="3284984"/>
            <a:ext cx="468052" cy="369332"/>
          </a:xfrm>
          <a:prstGeom prst="rect">
            <a:avLst/>
          </a:prstGeom>
          <a:solidFill>
            <a:schemeClr val="bg1"/>
          </a:solidFill>
        </p:spPr>
        <p:txBody>
          <a:bodyPr wrap="square" rtlCol="0">
            <a:spAutoFit/>
          </a:bodyPr>
          <a:lstStyle/>
          <a:p>
            <a:endParaRPr lang="en-GB" dirty="0"/>
          </a:p>
        </p:txBody>
      </p:sp>
      <p:sp>
        <p:nvSpPr>
          <p:cNvPr id="8" name="TextBox 7"/>
          <p:cNvSpPr txBox="1"/>
          <p:nvPr/>
        </p:nvSpPr>
        <p:spPr>
          <a:xfrm>
            <a:off x="5940152" y="1484784"/>
            <a:ext cx="468052" cy="369332"/>
          </a:xfrm>
          <a:prstGeom prst="rect">
            <a:avLst/>
          </a:prstGeom>
          <a:solidFill>
            <a:schemeClr val="bg1"/>
          </a:solidFill>
        </p:spPr>
        <p:txBody>
          <a:bodyPr wrap="square" rtlCol="0">
            <a:spAutoFit/>
          </a:bodyPr>
          <a:lstStyle/>
          <a:p>
            <a:endParaRPr lang="en-GB" dirty="0"/>
          </a:p>
        </p:txBody>
      </p:sp>
      <p:pic>
        <p:nvPicPr>
          <p:cNvPr id="7" name="Picture 2" descr="C:\Users\Bishal Nath Upreti\Pictures\My Scans\Petrofabric Winter JD Igneous Meta petrology\scan0028.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4012" t="54716" r="6323" b="34495"/>
          <a:stretch/>
        </p:blipFill>
        <p:spPr bwMode="auto">
          <a:xfrm>
            <a:off x="4904907" y="1447800"/>
            <a:ext cx="4009858"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516062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3568" y="1196752"/>
            <a:ext cx="7776864" cy="3970318"/>
          </a:xfrm>
          <a:prstGeom prst="rect">
            <a:avLst/>
          </a:prstGeom>
        </p:spPr>
        <p:txBody>
          <a:bodyPr wrap="square">
            <a:spAutoFit/>
          </a:bodyPr>
          <a:lstStyle/>
          <a:p>
            <a:pPr lvl="0" algn="just"/>
            <a:r>
              <a:rPr lang="en-GB" sz="2800" b="1" dirty="0" err="1">
                <a:solidFill>
                  <a:prstClr val="black"/>
                </a:solidFill>
                <a:latin typeface="Arial"/>
                <a:ea typeface="Times New Roman"/>
              </a:rPr>
              <a:t>Lineations</a:t>
            </a:r>
            <a:r>
              <a:rPr lang="en-GB" sz="2800" b="1" dirty="0">
                <a:solidFill>
                  <a:prstClr val="black"/>
                </a:solidFill>
                <a:latin typeface="Arial"/>
                <a:ea typeface="Times New Roman"/>
              </a:rPr>
              <a:t> may also result from parallel growth of elongate minerals, fold axes, or intersecting planar elements (cleavage and bedding, or two cleavages). </a:t>
            </a:r>
          </a:p>
          <a:p>
            <a:pPr lvl="0" algn="just"/>
            <a:endParaRPr lang="en-GB" sz="2800" b="1" dirty="0">
              <a:solidFill>
                <a:prstClr val="black"/>
              </a:solidFill>
              <a:latin typeface="Arial"/>
              <a:ea typeface="Times New Roman"/>
            </a:endParaRPr>
          </a:p>
          <a:p>
            <a:pPr lvl="0" algn="just"/>
            <a:r>
              <a:rPr lang="en-GB" sz="2800" b="1" dirty="0">
                <a:solidFill>
                  <a:prstClr val="black"/>
                </a:solidFill>
                <a:latin typeface="Arial"/>
                <a:ea typeface="Times New Roman"/>
              </a:rPr>
              <a:t>Note in Fig 23-26c that, under some circumstances, </a:t>
            </a:r>
            <a:r>
              <a:rPr lang="en-GB" sz="2800" b="1" i="1" dirty="0">
                <a:solidFill>
                  <a:prstClr val="black"/>
                </a:solidFill>
                <a:latin typeface="Arial"/>
                <a:ea typeface="Times New Roman"/>
              </a:rPr>
              <a:t>planar </a:t>
            </a:r>
            <a:r>
              <a:rPr lang="en-GB" sz="2800" b="1" dirty="0">
                <a:solidFill>
                  <a:prstClr val="black"/>
                </a:solidFill>
                <a:latin typeface="Arial"/>
                <a:ea typeface="Times New Roman"/>
              </a:rPr>
              <a:t>minerals can create a </a:t>
            </a:r>
            <a:r>
              <a:rPr lang="en-GB" sz="2800" b="1" i="1" dirty="0">
                <a:solidFill>
                  <a:prstClr val="black"/>
                </a:solidFill>
                <a:latin typeface="Arial"/>
                <a:ea typeface="Times New Roman"/>
              </a:rPr>
              <a:t>linear </a:t>
            </a:r>
            <a:r>
              <a:rPr lang="en-GB" sz="2800" b="1" dirty="0">
                <a:solidFill>
                  <a:prstClr val="black"/>
                </a:solidFill>
                <a:latin typeface="Arial"/>
                <a:ea typeface="Times New Roman"/>
              </a:rPr>
              <a:t>fabric, just as </a:t>
            </a:r>
            <a:r>
              <a:rPr lang="en-GB" sz="2800" b="1" i="1" dirty="0">
                <a:solidFill>
                  <a:prstClr val="black"/>
                </a:solidFill>
                <a:latin typeface="Arial"/>
                <a:ea typeface="Times New Roman"/>
              </a:rPr>
              <a:t>linear </a:t>
            </a:r>
            <a:r>
              <a:rPr lang="en-GB" sz="2800" b="1" dirty="0">
                <a:solidFill>
                  <a:prstClr val="black"/>
                </a:solidFill>
                <a:latin typeface="Arial"/>
                <a:ea typeface="Times New Roman"/>
              </a:rPr>
              <a:t>minerals can create a </a:t>
            </a:r>
            <a:r>
              <a:rPr lang="en-GB" sz="2800" b="1" i="1" dirty="0">
                <a:solidFill>
                  <a:prstClr val="black"/>
                </a:solidFill>
                <a:latin typeface="Arial"/>
                <a:ea typeface="Times New Roman"/>
              </a:rPr>
              <a:t>planar </a:t>
            </a:r>
            <a:r>
              <a:rPr lang="en-GB" sz="2800" b="1" dirty="0">
                <a:solidFill>
                  <a:prstClr val="black"/>
                </a:solidFill>
                <a:latin typeface="Arial"/>
                <a:ea typeface="Times New Roman"/>
              </a:rPr>
              <a:t>fabric. </a:t>
            </a:r>
          </a:p>
        </p:txBody>
      </p:sp>
    </p:spTree>
    <p:extLst>
      <p:ext uri="{BB962C8B-B14F-4D97-AF65-F5344CB8AC3E}">
        <p14:creationId xmlns:p14="http://schemas.microsoft.com/office/powerpoint/2010/main" val="33350540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68760" y="1124744"/>
            <a:ext cx="7560840" cy="4832092"/>
          </a:xfrm>
          <a:prstGeom prst="rect">
            <a:avLst/>
          </a:prstGeom>
        </p:spPr>
        <p:txBody>
          <a:bodyPr wrap="square">
            <a:spAutoFit/>
          </a:bodyPr>
          <a:lstStyle/>
          <a:p>
            <a:pPr lvl="0" algn="just"/>
            <a:r>
              <a:rPr lang="en-GB" sz="2800" b="1" dirty="0">
                <a:solidFill>
                  <a:prstClr val="black"/>
                </a:solidFill>
                <a:latin typeface="Arial"/>
                <a:ea typeface="Times New Roman"/>
              </a:rPr>
              <a:t>Crystallization (including recrystallization) may therefore occur in a near-static environment. There may be some minor stress due to pressure or forceful intrusion, but contact metamorphism is typically characterized by a lack of preferred mineral orientation. </a:t>
            </a:r>
          </a:p>
          <a:p>
            <a:pPr lvl="0" algn="just"/>
            <a:endParaRPr lang="en-GB" sz="2800" b="1" dirty="0">
              <a:solidFill>
                <a:prstClr val="black"/>
              </a:solidFill>
              <a:latin typeface="Arial"/>
              <a:ea typeface="Times New Roman"/>
            </a:endParaRPr>
          </a:p>
          <a:p>
            <a:pPr lvl="0" algn="just"/>
            <a:r>
              <a:rPr lang="en-GB" sz="2800" b="1" dirty="0">
                <a:solidFill>
                  <a:prstClr val="black"/>
                </a:solidFill>
                <a:latin typeface="Arial"/>
                <a:ea typeface="Times New Roman"/>
              </a:rPr>
              <a:t>Many minerals are </a:t>
            </a:r>
            <a:r>
              <a:rPr lang="en-GB" sz="2800" b="1" dirty="0" err="1">
                <a:solidFill>
                  <a:prstClr val="black"/>
                </a:solidFill>
                <a:latin typeface="Arial"/>
                <a:ea typeface="Times New Roman"/>
              </a:rPr>
              <a:t>equidimensional</a:t>
            </a:r>
            <a:r>
              <a:rPr lang="en-GB" sz="2800" b="1" dirty="0">
                <a:solidFill>
                  <a:prstClr val="black"/>
                </a:solidFill>
                <a:latin typeface="Arial"/>
                <a:ea typeface="Times New Roman"/>
              </a:rPr>
              <a:t>, rather than elongated, and the elongated minerals that do form are orientated randomly. </a:t>
            </a:r>
          </a:p>
        </p:txBody>
      </p:sp>
    </p:spTree>
    <p:extLst>
      <p:ext uri="{BB962C8B-B14F-4D97-AF65-F5344CB8AC3E}">
        <p14:creationId xmlns:p14="http://schemas.microsoft.com/office/powerpoint/2010/main" val="77045309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685800"/>
            <a:ext cx="8001000" cy="5539978"/>
          </a:xfrm>
          <a:prstGeom prst="rect">
            <a:avLst/>
          </a:prstGeom>
        </p:spPr>
        <p:txBody>
          <a:bodyPr wrap="square">
            <a:spAutoFit/>
          </a:bodyPr>
          <a:lstStyle/>
          <a:p>
            <a:pPr algn="just"/>
            <a:r>
              <a:rPr lang="en-GB" sz="2800" b="1" dirty="0">
                <a:solidFill>
                  <a:srgbClr val="FF0000"/>
                </a:solidFill>
                <a:latin typeface="Arial" pitchFamily="34" charset="0"/>
                <a:cs typeface="Arial" pitchFamily="34" charset="0"/>
              </a:rPr>
              <a:t>Mechanisms of </a:t>
            </a:r>
            <a:r>
              <a:rPr lang="en-GB" sz="2800" b="1" dirty="0" err="1">
                <a:solidFill>
                  <a:srgbClr val="FF0000"/>
                </a:solidFill>
                <a:latin typeface="Arial" pitchFamily="34" charset="0"/>
                <a:cs typeface="Arial" pitchFamily="34" charset="0"/>
              </a:rPr>
              <a:t>Tectonite</a:t>
            </a:r>
            <a:r>
              <a:rPr lang="en-GB" sz="2800" b="1" dirty="0">
                <a:solidFill>
                  <a:srgbClr val="FF0000"/>
                </a:solidFill>
                <a:latin typeface="Arial" pitchFamily="34" charset="0"/>
                <a:cs typeface="Arial" pitchFamily="34" charset="0"/>
              </a:rPr>
              <a:t> Development </a:t>
            </a:r>
          </a:p>
          <a:p>
            <a:pPr algn="just"/>
            <a:endParaRPr lang="en-GB" b="1" dirty="0">
              <a:solidFill>
                <a:srgbClr val="FF0000"/>
              </a:solidFill>
              <a:latin typeface="Arial" pitchFamily="34" charset="0"/>
              <a:cs typeface="Arial" pitchFamily="34" charset="0"/>
            </a:endParaRPr>
          </a:p>
          <a:p>
            <a:pPr algn="just"/>
            <a:r>
              <a:rPr lang="en-GB" sz="2800" b="1" dirty="0">
                <a:latin typeface="Arial" pitchFamily="34" charset="0"/>
                <a:cs typeface="Arial" pitchFamily="34" charset="0"/>
              </a:rPr>
              <a:t>Secondary fabric elements develop in response to deformation ± mineral growth. </a:t>
            </a:r>
          </a:p>
          <a:p>
            <a:pPr algn="just"/>
            <a:endParaRPr lang="en-GB" sz="2800" b="1" dirty="0">
              <a:latin typeface="Arial" pitchFamily="34" charset="0"/>
              <a:cs typeface="Arial" pitchFamily="34" charset="0"/>
            </a:endParaRPr>
          </a:p>
          <a:p>
            <a:pPr algn="just"/>
            <a:r>
              <a:rPr lang="en-GB" sz="2800" b="1" dirty="0">
                <a:latin typeface="Arial" pitchFamily="34" charset="0"/>
                <a:cs typeface="Arial" pitchFamily="34" charset="0"/>
              </a:rPr>
              <a:t>We shall concentrate on foliations here, but lineations are created in a similar fashion, depending largely on the relative magnitudes of </a:t>
            </a:r>
            <a:r>
              <a:rPr lang="en-GB" sz="2800" b="1" i="1" dirty="0">
                <a:latin typeface="Arial" pitchFamily="34" charset="0"/>
                <a:cs typeface="Arial" pitchFamily="34" charset="0"/>
              </a:rPr>
              <a:t>σ1, σ2, </a:t>
            </a:r>
            <a:r>
              <a:rPr lang="en-GB" sz="2800" b="1" dirty="0">
                <a:latin typeface="Arial" pitchFamily="34" charset="0"/>
                <a:cs typeface="Arial" pitchFamily="34" charset="0"/>
              </a:rPr>
              <a:t>and </a:t>
            </a:r>
            <a:r>
              <a:rPr lang="en-GB" sz="2800" b="1" i="1" dirty="0">
                <a:latin typeface="Arial" pitchFamily="34" charset="0"/>
                <a:cs typeface="Arial" pitchFamily="34" charset="0"/>
              </a:rPr>
              <a:t>σ3. </a:t>
            </a:r>
          </a:p>
          <a:p>
            <a:pPr algn="just"/>
            <a:endParaRPr lang="en-GB" sz="2800" b="1" i="1" dirty="0">
              <a:latin typeface="Arial" pitchFamily="34" charset="0"/>
              <a:cs typeface="Arial" pitchFamily="34" charset="0"/>
            </a:endParaRPr>
          </a:p>
          <a:p>
            <a:pPr algn="just"/>
            <a:r>
              <a:rPr lang="en-GB" sz="2800" b="1" dirty="0">
                <a:latin typeface="Arial" pitchFamily="34" charset="0"/>
                <a:cs typeface="Arial" pitchFamily="34" charset="0"/>
              </a:rPr>
              <a:t>Fig. 23-27 illustrates the common ways that we presently think a foliation may develop in a rock. </a:t>
            </a:r>
          </a:p>
        </p:txBody>
      </p:sp>
    </p:spTree>
    <p:extLst>
      <p:ext uri="{BB962C8B-B14F-4D97-AF65-F5344CB8AC3E}">
        <p14:creationId xmlns:p14="http://schemas.microsoft.com/office/powerpoint/2010/main" val="34399233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62000" y="838200"/>
            <a:ext cx="7620000" cy="2985433"/>
          </a:xfrm>
          <a:prstGeom prst="rect">
            <a:avLst/>
          </a:prstGeom>
        </p:spPr>
        <p:txBody>
          <a:bodyPr wrap="square">
            <a:spAutoFit/>
          </a:bodyPr>
          <a:lstStyle/>
          <a:p>
            <a:r>
              <a:rPr lang="en-GB" sz="2800" b="1" dirty="0">
                <a:solidFill>
                  <a:srgbClr val="FF0000"/>
                </a:solidFill>
                <a:latin typeface="Arial" pitchFamily="34" charset="0"/>
                <a:cs typeface="Arial" pitchFamily="34" charset="0"/>
              </a:rPr>
              <a:t>Mechanism</a:t>
            </a:r>
          </a:p>
          <a:p>
            <a:endParaRPr lang="en-GB" sz="2000" b="1" dirty="0">
              <a:latin typeface="Arial" pitchFamily="34" charset="0"/>
              <a:cs typeface="Arial" pitchFamily="34" charset="0"/>
            </a:endParaRPr>
          </a:p>
          <a:p>
            <a:pPr marL="514350" indent="-514350">
              <a:buFont typeface="+mj-lt"/>
              <a:buAutoNum type="arabicPeriod"/>
            </a:pPr>
            <a:r>
              <a:rPr lang="en-GB" sz="2800" b="1" dirty="0">
                <a:latin typeface="Arial" pitchFamily="34" charset="0"/>
                <a:cs typeface="Arial" pitchFamily="34" charset="0"/>
              </a:rPr>
              <a:t>Mechanical rotation</a:t>
            </a:r>
          </a:p>
          <a:p>
            <a:pPr marL="514350" indent="-514350">
              <a:buFont typeface="+mj-lt"/>
              <a:buAutoNum type="arabicPeriod"/>
            </a:pPr>
            <a:r>
              <a:rPr lang="en-GB" sz="2800" b="1" dirty="0">
                <a:latin typeface="Arial" pitchFamily="34" charset="0"/>
                <a:cs typeface="Arial" pitchFamily="34" charset="0"/>
              </a:rPr>
              <a:t>Oriented new mineral growth</a:t>
            </a:r>
          </a:p>
          <a:p>
            <a:pPr marL="514350" indent="-514350">
              <a:buFont typeface="+mj-lt"/>
              <a:buAutoNum type="arabicPeriod"/>
            </a:pPr>
            <a:r>
              <a:rPr lang="en-GB" sz="2800" b="1" dirty="0">
                <a:latin typeface="Arial" pitchFamily="34" charset="0"/>
                <a:cs typeface="Arial" pitchFamily="34" charset="0"/>
              </a:rPr>
              <a:t>Crystal-plastic deformation and recrystallization </a:t>
            </a:r>
          </a:p>
          <a:p>
            <a:pPr marL="514350" indent="-514350">
              <a:buFont typeface="+mj-lt"/>
              <a:buAutoNum type="arabicPeriod"/>
            </a:pPr>
            <a:r>
              <a:rPr lang="en-GB" sz="2800" b="1" dirty="0">
                <a:latin typeface="Arial" pitchFamily="34" charset="0"/>
                <a:cs typeface="Arial" pitchFamily="34" charset="0"/>
              </a:rPr>
              <a:t>Pressure solution and solution transfer   </a:t>
            </a:r>
          </a:p>
        </p:txBody>
      </p:sp>
    </p:spTree>
    <p:extLst>
      <p:ext uri="{BB962C8B-B14F-4D97-AF65-F5344CB8AC3E}">
        <p14:creationId xmlns:p14="http://schemas.microsoft.com/office/powerpoint/2010/main" val="545853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Bishal Nath Upreti\Pictures\My Scans\Petrofabric Winter JD Igneous Meta petrology\scan002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843" t="17938" r="64933" b="62790"/>
          <a:stretch/>
        </p:blipFill>
        <p:spPr bwMode="auto">
          <a:xfrm>
            <a:off x="1752600" y="4213096"/>
            <a:ext cx="5332200" cy="230425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ishal Nath Upreti\Pictures\My Scans\Petrofabric Winter JD Igneous Meta petrology\scan002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3167" t="6544" r="10329" b="62790"/>
          <a:stretch/>
        </p:blipFill>
        <p:spPr bwMode="auto">
          <a:xfrm>
            <a:off x="1967765" y="332656"/>
            <a:ext cx="5117036" cy="3880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97399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Bishal Nath Upreti\Pictures\My Scans\Petrofabric Winter JD Igneous Meta petrology\scan002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34762" t="54691" r="9731" b="13912"/>
          <a:stretch/>
        </p:blipFill>
        <p:spPr bwMode="auto">
          <a:xfrm>
            <a:off x="1979712" y="381000"/>
            <a:ext cx="4897463" cy="387096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Bishal Nath Upreti\Pictures\My Scans\Petrofabric Winter JD Igneous Meta petrology\scan0029.jpg"/>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6781" t="71451" r="63906" b="14470"/>
          <a:stretch/>
        </p:blipFill>
        <p:spPr bwMode="auto">
          <a:xfrm>
            <a:off x="2541225" y="4323968"/>
            <a:ext cx="4127039" cy="241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26109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5576" y="1052736"/>
            <a:ext cx="7704856" cy="4678204"/>
          </a:xfrm>
          <a:prstGeom prst="rect">
            <a:avLst/>
          </a:prstGeom>
        </p:spPr>
        <p:txBody>
          <a:bodyPr wrap="square">
            <a:spAutoFit/>
          </a:bodyPr>
          <a:lstStyle/>
          <a:p>
            <a:pPr marL="5715" marR="2540" algn="just">
              <a:spcAft>
                <a:spcPts val="0"/>
              </a:spcAft>
            </a:pPr>
            <a:r>
              <a:rPr lang="en-GB" sz="2800" b="1" dirty="0">
                <a:solidFill>
                  <a:srgbClr val="FF0000"/>
                </a:solidFill>
                <a:latin typeface="Arial"/>
                <a:ea typeface="Times New Roman"/>
              </a:rPr>
              <a:t>Gneissose structure and layers</a:t>
            </a:r>
          </a:p>
          <a:p>
            <a:pPr marL="5715" marR="2540" algn="just">
              <a:spcAft>
                <a:spcPts val="0"/>
              </a:spcAft>
            </a:pPr>
            <a:r>
              <a:rPr lang="en-GB" b="1" dirty="0">
                <a:latin typeface="Arial"/>
                <a:ea typeface="Times New Roman"/>
              </a:rPr>
              <a:t> </a:t>
            </a:r>
          </a:p>
          <a:p>
            <a:pPr marL="5715" marR="2540" algn="just">
              <a:spcAft>
                <a:spcPts val="0"/>
              </a:spcAft>
            </a:pPr>
            <a:r>
              <a:rPr lang="en-GB" sz="2800" b="1" dirty="0">
                <a:latin typeface="Arial"/>
                <a:ea typeface="Times New Roman"/>
              </a:rPr>
              <a:t>Gneissose structure is either a poorly developed schistosity in which the platy minerals are dispersed, or secondary layering in a metamorphic rock. </a:t>
            </a:r>
          </a:p>
          <a:p>
            <a:pPr marL="5715" marR="2540" algn="just">
              <a:spcAft>
                <a:spcPts val="0"/>
              </a:spcAft>
            </a:pPr>
            <a:endParaRPr lang="en-GB" sz="2800" b="1" dirty="0">
              <a:latin typeface="Arial"/>
              <a:ea typeface="Times New Roman"/>
            </a:endParaRPr>
          </a:p>
          <a:p>
            <a:pPr marL="5715" marR="2540" algn="just">
              <a:spcAft>
                <a:spcPts val="0"/>
              </a:spcAft>
            </a:pPr>
            <a:r>
              <a:rPr lang="en-GB" sz="2800" b="1" dirty="0">
                <a:latin typeface="Arial"/>
                <a:ea typeface="Times New Roman"/>
              </a:rPr>
              <a:t>Gneissose structure can range from strongly planar to strongly linear. Fabric elements may be nearly continuous layers of discrete </a:t>
            </a:r>
            <a:r>
              <a:rPr lang="en-GB" sz="2800" b="1" dirty="0" err="1">
                <a:latin typeface="Arial"/>
                <a:ea typeface="Times New Roman"/>
              </a:rPr>
              <a:t>lensoidal</a:t>
            </a:r>
            <a:r>
              <a:rPr lang="en-GB" sz="2800" b="1" dirty="0">
                <a:latin typeface="Arial"/>
                <a:ea typeface="Times New Roman"/>
              </a:rPr>
              <a:t> shapes. </a:t>
            </a:r>
            <a:endParaRPr lang="en-GB" sz="2800" b="1" dirty="0">
              <a:effectLst/>
              <a:latin typeface="Arial"/>
              <a:ea typeface="Times New Roman"/>
            </a:endParaRPr>
          </a:p>
        </p:txBody>
      </p:sp>
    </p:spTree>
    <p:extLst>
      <p:ext uri="{BB962C8B-B14F-4D97-AF65-F5344CB8AC3E}">
        <p14:creationId xmlns:p14="http://schemas.microsoft.com/office/powerpoint/2010/main" val="332345695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85800" y="990600"/>
            <a:ext cx="7704856" cy="3970318"/>
          </a:xfrm>
          <a:prstGeom prst="rect">
            <a:avLst/>
          </a:prstGeom>
        </p:spPr>
        <p:txBody>
          <a:bodyPr wrap="square">
            <a:spAutoFit/>
          </a:bodyPr>
          <a:lstStyle/>
          <a:p>
            <a:pPr algn="just"/>
            <a:r>
              <a:rPr lang="en-GB" sz="2800" b="1" dirty="0">
                <a:latin typeface="Arial" pitchFamily="34" charset="0"/>
                <a:ea typeface="Calibri"/>
                <a:cs typeface="Arial" pitchFamily="34" charset="0"/>
              </a:rPr>
              <a:t>Several metamorphic rocks exhibit layers or lenses on the cm to mm scale, and in gneisses it is practically characteristic. </a:t>
            </a:r>
          </a:p>
          <a:p>
            <a:pPr algn="just"/>
            <a:endParaRPr lang="en-GB" sz="2800" b="1" dirty="0">
              <a:latin typeface="Arial" pitchFamily="34" charset="0"/>
              <a:ea typeface="Calibri"/>
              <a:cs typeface="Arial" pitchFamily="34" charset="0"/>
            </a:endParaRPr>
          </a:p>
          <a:p>
            <a:pPr algn="just"/>
            <a:r>
              <a:rPr lang="en-GB" sz="2800" b="1" dirty="0">
                <a:latin typeface="Arial" pitchFamily="34" charset="0"/>
                <a:ea typeface="Calibri"/>
                <a:cs typeface="Arial" pitchFamily="34" charset="0"/>
              </a:rPr>
              <a:t>Layering in fine-grained, low- grade rocks is generally relict bedding or igneous layering, because secondary separation into contrasting layers requires diffusion, which occurs at elevated temperature. </a:t>
            </a:r>
            <a:endParaRPr lang="en-GB" sz="2800" b="1" dirty="0">
              <a:latin typeface="Arial" pitchFamily="34" charset="0"/>
              <a:cs typeface="Arial" pitchFamily="34" charset="0"/>
            </a:endParaRPr>
          </a:p>
        </p:txBody>
      </p:sp>
    </p:spTree>
    <p:extLst>
      <p:ext uri="{BB962C8B-B14F-4D97-AF65-F5344CB8AC3E}">
        <p14:creationId xmlns:p14="http://schemas.microsoft.com/office/powerpoint/2010/main" val="212574143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7584" y="1412776"/>
            <a:ext cx="7560840" cy="2677656"/>
          </a:xfrm>
          <a:prstGeom prst="rect">
            <a:avLst/>
          </a:prstGeom>
        </p:spPr>
        <p:txBody>
          <a:bodyPr wrap="square">
            <a:spAutoFit/>
          </a:bodyPr>
          <a:lstStyle/>
          <a:p>
            <a:pPr algn="just"/>
            <a:r>
              <a:rPr lang="en-GB" sz="2800" b="1" dirty="0">
                <a:latin typeface="Arial" pitchFamily="34" charset="0"/>
                <a:ea typeface="Calibri"/>
                <a:cs typeface="Arial" pitchFamily="34" charset="0"/>
              </a:rPr>
              <a:t>In higher-grade </a:t>
            </a:r>
            <a:r>
              <a:rPr lang="en-GB" sz="2800" b="1" dirty="0" err="1">
                <a:latin typeface="Arial" pitchFamily="34" charset="0"/>
                <a:ea typeface="Calibri"/>
                <a:cs typeface="Arial" pitchFamily="34" charset="0"/>
              </a:rPr>
              <a:t>schists</a:t>
            </a:r>
            <a:r>
              <a:rPr lang="en-GB" sz="2800" b="1" dirty="0">
                <a:latin typeface="Arial" pitchFamily="34" charset="0"/>
                <a:ea typeface="Calibri"/>
                <a:cs typeface="Arial" pitchFamily="34" charset="0"/>
              </a:rPr>
              <a:t> and gneisses, layers appear to develop in initially </a:t>
            </a:r>
            <a:r>
              <a:rPr lang="en-GB" sz="2800" b="1" dirty="0" err="1">
                <a:latin typeface="Arial" pitchFamily="34" charset="0"/>
                <a:ea typeface="Calibri"/>
                <a:cs typeface="Arial" pitchFamily="34" charset="0"/>
              </a:rPr>
              <a:t>unlayered</a:t>
            </a:r>
            <a:r>
              <a:rPr lang="en-GB" sz="2800" b="1" dirty="0">
                <a:latin typeface="Arial" pitchFamily="34" charset="0"/>
                <a:ea typeface="Calibri"/>
                <a:cs typeface="Arial" pitchFamily="34" charset="0"/>
              </a:rPr>
              <a:t> rocks, and the layering is attributed to a poorly defined processes called </a:t>
            </a:r>
            <a:r>
              <a:rPr lang="en-GB" sz="2800" b="1" dirty="0" err="1">
                <a:latin typeface="Arial" pitchFamily="34" charset="0"/>
                <a:ea typeface="Calibri"/>
                <a:cs typeface="Arial" pitchFamily="34" charset="0"/>
              </a:rPr>
              <a:t>metamerphic</a:t>
            </a:r>
            <a:r>
              <a:rPr lang="en-GB" sz="2800" b="1" dirty="0">
                <a:latin typeface="Arial" pitchFamily="34" charset="0"/>
                <a:ea typeface="Calibri"/>
                <a:cs typeface="Arial" pitchFamily="34" charset="0"/>
              </a:rPr>
              <a:t> differentiation (Stillwell, 1918). </a:t>
            </a:r>
          </a:p>
        </p:txBody>
      </p:sp>
    </p:spTree>
    <p:extLst>
      <p:ext uri="{BB962C8B-B14F-4D97-AF65-F5344CB8AC3E}">
        <p14:creationId xmlns:p14="http://schemas.microsoft.com/office/powerpoint/2010/main" val="23844704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38200" y="2514600"/>
            <a:ext cx="7632848" cy="2677656"/>
          </a:xfrm>
          <a:prstGeom prst="rect">
            <a:avLst/>
          </a:prstGeom>
        </p:spPr>
        <p:txBody>
          <a:bodyPr wrap="square">
            <a:spAutoFit/>
          </a:bodyPr>
          <a:lstStyle/>
          <a:p>
            <a:pPr marL="5715" marR="2540" algn="just">
              <a:spcAft>
                <a:spcPts val="0"/>
              </a:spcAft>
            </a:pPr>
            <a:r>
              <a:rPr lang="en-GB" sz="2800" b="1" dirty="0">
                <a:latin typeface="Arial" pitchFamily="34" charset="0"/>
                <a:cs typeface="Arial" pitchFamily="34" charset="0"/>
              </a:rPr>
              <a:t>Following the lead of Sander (1930, 1950) and Turner and Weiss (1963), foliated rocks are called S-</a:t>
            </a:r>
            <a:r>
              <a:rPr lang="en-GB" sz="2800" b="1" dirty="0" err="1">
                <a:latin typeface="Arial" pitchFamily="34" charset="0"/>
                <a:cs typeface="Arial" pitchFamily="34" charset="0"/>
              </a:rPr>
              <a:t>tectonites</a:t>
            </a:r>
            <a:r>
              <a:rPr lang="en-GB" sz="2800" b="1" dirty="0">
                <a:latin typeface="Arial" pitchFamily="34" charset="0"/>
                <a:cs typeface="Arial" pitchFamily="34" charset="0"/>
              </a:rPr>
              <a:t>, and we can refer to the foliations as S-surfaces (as a short hand notation: S). Linear elements are L-</a:t>
            </a:r>
            <a:r>
              <a:rPr lang="en-GB" sz="2800" b="1" dirty="0" err="1">
                <a:latin typeface="Arial" pitchFamily="34" charset="0"/>
                <a:cs typeface="Arial" pitchFamily="34" charset="0"/>
              </a:rPr>
              <a:t>tectonites</a:t>
            </a:r>
            <a:r>
              <a:rPr lang="en-GB" sz="2800" b="1" dirty="0">
                <a:latin typeface="Arial" pitchFamily="34" charset="0"/>
                <a:cs typeface="Arial" pitchFamily="34" charset="0"/>
              </a:rPr>
              <a:t> (shorthand: L). </a:t>
            </a:r>
            <a:endParaRPr lang="en-GB" sz="2800" b="1" dirty="0">
              <a:effectLst/>
              <a:latin typeface="Arial" pitchFamily="34" charset="0"/>
              <a:ea typeface="Times New Roman"/>
              <a:cs typeface="Arial" pitchFamily="34" charset="0"/>
            </a:endParaRPr>
          </a:p>
        </p:txBody>
      </p:sp>
      <p:sp>
        <p:nvSpPr>
          <p:cNvPr id="3" name="Rectangle 2"/>
          <p:cNvSpPr/>
          <p:nvPr/>
        </p:nvSpPr>
        <p:spPr>
          <a:xfrm>
            <a:off x="1143000" y="914400"/>
            <a:ext cx="6477000" cy="954107"/>
          </a:xfrm>
          <a:prstGeom prst="rect">
            <a:avLst/>
          </a:prstGeom>
        </p:spPr>
        <p:txBody>
          <a:bodyPr wrap="square">
            <a:spAutoFit/>
          </a:bodyPr>
          <a:lstStyle/>
          <a:p>
            <a:pPr marL="5715" marR="2540" algn="ctr">
              <a:spcAft>
                <a:spcPts val="0"/>
              </a:spcAft>
            </a:pPr>
            <a:r>
              <a:rPr lang="en-GB" sz="2800" b="1" dirty="0">
                <a:solidFill>
                  <a:srgbClr val="FF0000"/>
                </a:solidFill>
                <a:latin typeface="Arial" pitchFamily="34" charset="0"/>
                <a:ea typeface="Times New Roman"/>
                <a:cs typeface="Arial" pitchFamily="34" charset="0"/>
              </a:rPr>
              <a:t>Deformation vs. Metamorphic Mineral Growth</a:t>
            </a:r>
            <a:r>
              <a:rPr lang="en-GB" sz="2800" b="1" dirty="0">
                <a:latin typeface="Arial" pitchFamily="34" charset="0"/>
                <a:ea typeface="Times New Roman"/>
                <a:cs typeface="Arial" pitchFamily="34" charset="0"/>
              </a:rPr>
              <a:t> </a:t>
            </a:r>
          </a:p>
        </p:txBody>
      </p:sp>
    </p:spTree>
    <p:extLst>
      <p:ext uri="{BB962C8B-B14F-4D97-AF65-F5344CB8AC3E}">
        <p14:creationId xmlns:p14="http://schemas.microsoft.com/office/powerpoint/2010/main" val="35764417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31600" y="692696"/>
            <a:ext cx="7560840" cy="5262979"/>
          </a:xfrm>
          <a:prstGeom prst="rect">
            <a:avLst/>
          </a:prstGeom>
        </p:spPr>
        <p:txBody>
          <a:bodyPr wrap="square">
            <a:spAutoFit/>
          </a:bodyPr>
          <a:lstStyle/>
          <a:p>
            <a:pPr marL="5715" marR="2540" lvl="0" algn="just"/>
            <a:r>
              <a:rPr lang="en-GB" sz="2800" b="1" dirty="0">
                <a:solidFill>
                  <a:prstClr val="black"/>
                </a:solidFill>
                <a:latin typeface="Arial" pitchFamily="34" charset="0"/>
                <a:cs typeface="Arial" pitchFamily="34" charset="0"/>
              </a:rPr>
              <a:t>If two or more geometric elements are present, we can add a numeric subscript to denote the </a:t>
            </a:r>
            <a:r>
              <a:rPr lang="en-GB" sz="2800" b="1" i="1" dirty="0">
                <a:solidFill>
                  <a:prstClr val="black"/>
                </a:solidFill>
                <a:latin typeface="Arial" pitchFamily="34" charset="0"/>
                <a:cs typeface="Arial" pitchFamily="34" charset="0"/>
              </a:rPr>
              <a:t>chronological </a:t>
            </a:r>
            <a:r>
              <a:rPr lang="en-GB" sz="2800" b="1" dirty="0">
                <a:solidFill>
                  <a:prstClr val="black"/>
                </a:solidFill>
                <a:latin typeface="Arial" pitchFamily="34" charset="0"/>
                <a:cs typeface="Arial" pitchFamily="34" charset="0"/>
              </a:rPr>
              <a:t>sequence in which they were developed and superimposed. </a:t>
            </a:r>
          </a:p>
          <a:p>
            <a:pPr marL="5715" marR="2540" lvl="0" algn="just"/>
            <a:endParaRPr lang="en-GB" sz="2800" b="1" dirty="0">
              <a:solidFill>
                <a:prstClr val="black"/>
              </a:solidFill>
              <a:latin typeface="Arial" pitchFamily="34" charset="0"/>
              <a:cs typeface="Arial" pitchFamily="34" charset="0"/>
            </a:endParaRPr>
          </a:p>
          <a:p>
            <a:pPr marL="5715" marR="2540" lvl="0" algn="just"/>
            <a:r>
              <a:rPr lang="en-GB" sz="2800" b="1" dirty="0">
                <a:solidFill>
                  <a:prstClr val="black"/>
                </a:solidFill>
                <a:latin typeface="Arial" pitchFamily="34" charset="0"/>
                <a:cs typeface="Arial" pitchFamily="34" charset="0"/>
              </a:rPr>
              <a:t>S</a:t>
            </a:r>
            <a:r>
              <a:rPr lang="en-GB" sz="2800" b="1" i="1" baseline="-25000" dirty="0">
                <a:solidFill>
                  <a:prstClr val="black"/>
                </a:solidFill>
                <a:latin typeface="Arial" pitchFamily="34" charset="0"/>
                <a:cs typeface="Arial" pitchFamily="34" charset="0"/>
              </a:rPr>
              <a:t>0</a:t>
            </a:r>
            <a:r>
              <a:rPr lang="en-GB" sz="2800" b="1" dirty="0">
                <a:solidFill>
                  <a:prstClr val="black"/>
                </a:solidFill>
                <a:latin typeface="Arial" pitchFamily="34" charset="0"/>
                <a:cs typeface="Arial" pitchFamily="34" charset="0"/>
              </a:rPr>
              <a:t> and L</a:t>
            </a:r>
            <a:r>
              <a:rPr lang="en-GB" sz="2800" b="1" i="1" baseline="-25000" dirty="0">
                <a:solidFill>
                  <a:prstClr val="black"/>
                </a:solidFill>
                <a:latin typeface="Arial" pitchFamily="34" charset="0"/>
                <a:cs typeface="Arial" pitchFamily="34" charset="0"/>
              </a:rPr>
              <a:t>0</a:t>
            </a:r>
            <a:r>
              <a:rPr lang="en-GB" sz="2800" b="1" dirty="0">
                <a:solidFill>
                  <a:prstClr val="black"/>
                </a:solidFill>
                <a:latin typeface="Arial" pitchFamily="34" charset="0"/>
                <a:cs typeface="Arial" pitchFamily="34" charset="0"/>
              </a:rPr>
              <a:t> are reserved for primary structures, such as relict bedding or igneous layering, etc. S</a:t>
            </a:r>
            <a:r>
              <a:rPr lang="en-GB" sz="2800" b="1" i="1" baseline="-25000" dirty="0">
                <a:solidFill>
                  <a:prstClr val="black"/>
                </a:solidFill>
                <a:latin typeface="Arial" pitchFamily="34" charset="0"/>
                <a:cs typeface="Arial" pitchFamily="34" charset="0"/>
              </a:rPr>
              <a:t>1</a:t>
            </a:r>
            <a:r>
              <a:rPr lang="en-GB" sz="2800" b="1" dirty="0">
                <a:solidFill>
                  <a:prstClr val="black"/>
                </a:solidFill>
                <a:latin typeface="Arial" pitchFamily="34" charset="0"/>
                <a:cs typeface="Arial" pitchFamily="34" charset="0"/>
              </a:rPr>
              <a:t>, </a:t>
            </a:r>
            <a:r>
              <a:rPr lang="en-GB" sz="2800" b="1" i="1" dirty="0">
                <a:solidFill>
                  <a:prstClr val="black"/>
                </a:solidFill>
                <a:latin typeface="Arial" pitchFamily="34" charset="0"/>
                <a:cs typeface="Arial" pitchFamily="34" charset="0"/>
              </a:rPr>
              <a:t>S</a:t>
            </a:r>
            <a:r>
              <a:rPr lang="en-GB" sz="2800" b="1" i="1" baseline="-25000" dirty="0">
                <a:solidFill>
                  <a:prstClr val="black"/>
                </a:solidFill>
                <a:latin typeface="Arial" pitchFamily="34" charset="0"/>
                <a:cs typeface="Arial" pitchFamily="34" charset="0"/>
              </a:rPr>
              <a:t>2</a:t>
            </a:r>
            <a:r>
              <a:rPr lang="en-GB" sz="2800" b="1" i="1" dirty="0">
                <a:solidFill>
                  <a:prstClr val="black"/>
                </a:solidFill>
                <a:latin typeface="Arial" pitchFamily="34" charset="0"/>
                <a:cs typeface="Arial" pitchFamily="34" charset="0"/>
              </a:rPr>
              <a:t>, S</a:t>
            </a:r>
            <a:r>
              <a:rPr lang="en-GB" sz="2800" b="1" i="1" baseline="-25000" dirty="0">
                <a:solidFill>
                  <a:prstClr val="black"/>
                </a:solidFill>
                <a:latin typeface="Arial" pitchFamily="34" charset="0"/>
                <a:cs typeface="Arial" pitchFamily="34" charset="0"/>
              </a:rPr>
              <a:t>3</a:t>
            </a:r>
            <a:r>
              <a:rPr lang="en-GB" sz="2800" b="1" i="1" dirty="0">
                <a:solidFill>
                  <a:prstClr val="black"/>
                </a:solidFill>
                <a:latin typeface="Arial" pitchFamily="34" charset="0"/>
                <a:cs typeface="Arial" pitchFamily="34" charset="0"/>
              </a:rPr>
              <a:t>, </a:t>
            </a:r>
            <a:r>
              <a:rPr lang="en-GB" sz="2800" b="1" dirty="0">
                <a:solidFill>
                  <a:prstClr val="black"/>
                </a:solidFill>
                <a:latin typeface="Arial" pitchFamily="34" charset="0"/>
                <a:cs typeface="Arial" pitchFamily="34" charset="0"/>
              </a:rPr>
              <a:t>etc. are then subsequently developed foliations whenever present. Similarly, </a:t>
            </a:r>
            <a:r>
              <a:rPr lang="en-GB" sz="2800" b="1" i="1" dirty="0">
                <a:solidFill>
                  <a:prstClr val="black"/>
                </a:solidFill>
                <a:latin typeface="Arial" pitchFamily="34" charset="0"/>
                <a:cs typeface="Arial" pitchFamily="34" charset="0"/>
              </a:rPr>
              <a:t>L</a:t>
            </a:r>
            <a:r>
              <a:rPr lang="en-GB" sz="2800" b="1" i="1" baseline="-25000" dirty="0">
                <a:solidFill>
                  <a:prstClr val="black"/>
                </a:solidFill>
                <a:latin typeface="Arial" pitchFamily="34" charset="0"/>
                <a:cs typeface="Arial" pitchFamily="34" charset="0"/>
              </a:rPr>
              <a:t>1</a:t>
            </a:r>
            <a:r>
              <a:rPr lang="en-GB" sz="2800" b="1" i="1" dirty="0">
                <a:solidFill>
                  <a:prstClr val="black"/>
                </a:solidFill>
                <a:latin typeface="Arial" pitchFamily="34" charset="0"/>
                <a:cs typeface="Arial" pitchFamily="34" charset="0"/>
              </a:rPr>
              <a:t>, L</a:t>
            </a:r>
            <a:r>
              <a:rPr lang="en-GB" sz="2800" b="1" i="1" baseline="-25000" dirty="0">
                <a:solidFill>
                  <a:prstClr val="black"/>
                </a:solidFill>
                <a:latin typeface="Arial" pitchFamily="34" charset="0"/>
                <a:cs typeface="Arial" pitchFamily="34" charset="0"/>
              </a:rPr>
              <a:t>2</a:t>
            </a:r>
            <a:r>
              <a:rPr lang="en-GB" sz="2800" b="1" i="1" dirty="0">
                <a:solidFill>
                  <a:prstClr val="black"/>
                </a:solidFill>
                <a:latin typeface="Arial" pitchFamily="34" charset="0"/>
                <a:cs typeface="Arial" pitchFamily="34" charset="0"/>
              </a:rPr>
              <a:t> </a:t>
            </a:r>
            <a:r>
              <a:rPr lang="en-GB" sz="2800" b="1" dirty="0">
                <a:solidFill>
                  <a:prstClr val="black"/>
                </a:solidFill>
                <a:latin typeface="Arial" pitchFamily="34" charset="0"/>
                <a:cs typeface="Arial" pitchFamily="34" charset="0"/>
              </a:rPr>
              <a:t>and </a:t>
            </a:r>
            <a:r>
              <a:rPr lang="en-GB" sz="2800" b="1" i="1" dirty="0">
                <a:solidFill>
                  <a:prstClr val="black"/>
                </a:solidFill>
                <a:latin typeface="Arial" pitchFamily="34" charset="0"/>
                <a:cs typeface="Arial" pitchFamily="34" charset="0"/>
              </a:rPr>
              <a:t>L</a:t>
            </a:r>
            <a:r>
              <a:rPr lang="en-GB" sz="2800" b="1" i="1" baseline="-25000" dirty="0">
                <a:solidFill>
                  <a:prstClr val="black"/>
                </a:solidFill>
                <a:latin typeface="Arial" pitchFamily="34" charset="0"/>
                <a:cs typeface="Arial" pitchFamily="34" charset="0"/>
              </a:rPr>
              <a:t>3</a:t>
            </a:r>
            <a:r>
              <a:rPr lang="en-GB" sz="2800" b="1" i="1" dirty="0">
                <a:solidFill>
                  <a:prstClr val="black"/>
                </a:solidFill>
                <a:latin typeface="Arial" pitchFamily="34" charset="0"/>
                <a:cs typeface="Arial" pitchFamily="34" charset="0"/>
              </a:rPr>
              <a:t> </a:t>
            </a:r>
            <a:r>
              <a:rPr lang="en-GB" sz="2800" b="1" dirty="0">
                <a:solidFill>
                  <a:prstClr val="black"/>
                </a:solidFill>
                <a:latin typeface="Arial" pitchFamily="34" charset="0"/>
                <a:cs typeface="Arial" pitchFamily="34" charset="0"/>
              </a:rPr>
              <a:t>are successive secondary linear elements. </a:t>
            </a:r>
            <a:endParaRPr lang="en-GB" sz="2800" b="1" dirty="0">
              <a:solidFill>
                <a:prstClr val="black"/>
              </a:solidFill>
              <a:latin typeface="Arial" pitchFamily="34" charset="0"/>
              <a:ea typeface="Times New Roman"/>
              <a:cs typeface="Arial" pitchFamily="34" charset="0"/>
            </a:endParaRPr>
          </a:p>
        </p:txBody>
      </p:sp>
    </p:spTree>
    <p:extLst>
      <p:ext uri="{BB962C8B-B14F-4D97-AF65-F5344CB8AC3E}">
        <p14:creationId xmlns:p14="http://schemas.microsoft.com/office/powerpoint/2010/main" val="35697477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99592" y="980728"/>
            <a:ext cx="7344816" cy="4832092"/>
          </a:xfrm>
          <a:prstGeom prst="rect">
            <a:avLst/>
          </a:prstGeom>
        </p:spPr>
        <p:txBody>
          <a:bodyPr wrap="square">
            <a:spAutoFit/>
          </a:bodyPr>
          <a:lstStyle/>
          <a:p>
            <a:pPr marL="5715" marR="2540" lvl="0" algn="just"/>
            <a:r>
              <a:rPr lang="en-GB" sz="2800" b="1" dirty="0">
                <a:solidFill>
                  <a:prstClr val="black"/>
                </a:solidFill>
                <a:latin typeface="Arial" pitchFamily="34" charset="0"/>
                <a:cs typeface="Arial" pitchFamily="34" charset="0"/>
              </a:rPr>
              <a:t>By using this notation we can conveniently describe the sequential development of </a:t>
            </a:r>
            <a:r>
              <a:rPr lang="en-GB" sz="2800" b="1" i="1" dirty="0">
                <a:solidFill>
                  <a:srgbClr val="FF0000"/>
                </a:solidFill>
                <a:latin typeface="Arial" pitchFamily="34" charset="0"/>
                <a:cs typeface="Arial" pitchFamily="34" charset="0"/>
              </a:rPr>
              <a:t>fabric </a:t>
            </a:r>
            <a:r>
              <a:rPr lang="en-GB" sz="2800" b="1" dirty="0">
                <a:solidFill>
                  <a:prstClr val="black"/>
                </a:solidFill>
                <a:latin typeface="Arial" pitchFamily="34" charset="0"/>
                <a:cs typeface="Arial" pitchFamily="34" charset="0"/>
              </a:rPr>
              <a:t>elements in a </a:t>
            </a:r>
            <a:r>
              <a:rPr lang="en-GB" sz="2800" b="1" dirty="0" err="1">
                <a:solidFill>
                  <a:prstClr val="black"/>
                </a:solidFill>
                <a:latin typeface="Arial" pitchFamily="34" charset="0"/>
                <a:cs typeface="Arial" pitchFamily="34" charset="0"/>
              </a:rPr>
              <a:t>tectonite</a:t>
            </a:r>
            <a:r>
              <a:rPr lang="en-GB" sz="2800" b="1" dirty="0">
                <a:solidFill>
                  <a:prstClr val="black"/>
                </a:solidFill>
                <a:latin typeface="Arial" pitchFamily="34" charset="0"/>
                <a:cs typeface="Arial" pitchFamily="34" charset="0"/>
              </a:rPr>
              <a:t>. </a:t>
            </a:r>
            <a:r>
              <a:rPr lang="en-GB" sz="2800" b="1" i="1" dirty="0">
                <a:solidFill>
                  <a:prstClr val="black"/>
                </a:solidFill>
                <a:latin typeface="Arial" pitchFamily="34" charset="0"/>
                <a:cs typeface="Arial" pitchFamily="34" charset="0"/>
              </a:rPr>
              <a:t>D</a:t>
            </a:r>
            <a:r>
              <a:rPr lang="en-GB" sz="2800" b="1" i="1" baseline="-25000" dirty="0">
                <a:solidFill>
                  <a:prstClr val="black"/>
                </a:solidFill>
                <a:latin typeface="Arial" pitchFamily="34" charset="0"/>
                <a:cs typeface="Arial" pitchFamily="34" charset="0"/>
              </a:rPr>
              <a:t>1</a:t>
            </a:r>
            <a:r>
              <a:rPr lang="en-GB" sz="2800" b="1" dirty="0">
                <a:solidFill>
                  <a:prstClr val="black"/>
                </a:solidFill>
                <a:latin typeface="Arial" pitchFamily="34" charset="0"/>
                <a:cs typeface="Arial" pitchFamily="34" charset="0"/>
              </a:rPr>
              <a:t>, </a:t>
            </a:r>
            <a:r>
              <a:rPr lang="en-GB" sz="2800" b="1" i="1" dirty="0">
                <a:solidFill>
                  <a:prstClr val="black"/>
                </a:solidFill>
                <a:latin typeface="Arial" pitchFamily="34" charset="0"/>
                <a:cs typeface="Arial" pitchFamily="34" charset="0"/>
              </a:rPr>
              <a:t>D</a:t>
            </a:r>
            <a:r>
              <a:rPr lang="en-GB" sz="2800" b="1" i="1" baseline="-25000" dirty="0">
                <a:solidFill>
                  <a:prstClr val="black"/>
                </a:solidFill>
                <a:latin typeface="Arial" pitchFamily="34" charset="0"/>
                <a:cs typeface="Arial" pitchFamily="34" charset="0"/>
              </a:rPr>
              <a:t>2</a:t>
            </a:r>
            <a:r>
              <a:rPr lang="en-GB" sz="2800" b="1" i="1" dirty="0">
                <a:solidFill>
                  <a:prstClr val="black"/>
                </a:solidFill>
                <a:latin typeface="Arial" pitchFamily="34" charset="0"/>
                <a:cs typeface="Arial" pitchFamily="34" charset="0"/>
              </a:rPr>
              <a:t>, D</a:t>
            </a:r>
            <a:r>
              <a:rPr lang="en-GB" sz="2800" b="1" i="1" baseline="-25000" dirty="0">
                <a:solidFill>
                  <a:prstClr val="black"/>
                </a:solidFill>
                <a:latin typeface="Arial" pitchFamily="34" charset="0"/>
                <a:cs typeface="Arial" pitchFamily="34" charset="0"/>
              </a:rPr>
              <a:t>3</a:t>
            </a:r>
            <a:r>
              <a:rPr lang="en-GB" sz="2800" b="1" i="1" dirty="0">
                <a:solidFill>
                  <a:prstClr val="black"/>
                </a:solidFill>
                <a:latin typeface="Arial" pitchFamily="34" charset="0"/>
                <a:cs typeface="Arial" pitchFamily="34" charset="0"/>
              </a:rPr>
              <a:t>, </a:t>
            </a:r>
            <a:r>
              <a:rPr lang="en-GB" sz="2800" b="1" dirty="0">
                <a:solidFill>
                  <a:prstClr val="black"/>
                </a:solidFill>
                <a:latin typeface="Arial" pitchFamily="34" charset="0"/>
                <a:cs typeface="Arial" pitchFamily="34" charset="0"/>
              </a:rPr>
              <a:t>etc. can be used to refer to deformational phases, and M</a:t>
            </a:r>
            <a:r>
              <a:rPr lang="en-GB" sz="2800" b="1" baseline="-25000" dirty="0">
                <a:solidFill>
                  <a:prstClr val="black"/>
                </a:solidFill>
                <a:latin typeface="Arial" pitchFamily="34" charset="0"/>
                <a:cs typeface="Arial" pitchFamily="34" charset="0"/>
              </a:rPr>
              <a:t>1</a:t>
            </a:r>
            <a:r>
              <a:rPr lang="en-GB" sz="2800" b="1" dirty="0">
                <a:solidFill>
                  <a:prstClr val="black"/>
                </a:solidFill>
                <a:latin typeface="Arial" pitchFamily="34" charset="0"/>
                <a:cs typeface="Arial" pitchFamily="34" charset="0"/>
              </a:rPr>
              <a:t>, </a:t>
            </a:r>
            <a:r>
              <a:rPr lang="en-GB" sz="2800" b="1" i="1" dirty="0">
                <a:solidFill>
                  <a:prstClr val="black"/>
                </a:solidFill>
                <a:latin typeface="Arial" pitchFamily="34" charset="0"/>
                <a:cs typeface="Arial" pitchFamily="34" charset="0"/>
              </a:rPr>
              <a:t>M</a:t>
            </a:r>
            <a:r>
              <a:rPr lang="en-GB" sz="2800" b="1" i="1" baseline="-25000" dirty="0">
                <a:solidFill>
                  <a:prstClr val="black"/>
                </a:solidFill>
                <a:latin typeface="Arial" pitchFamily="34" charset="0"/>
                <a:cs typeface="Arial" pitchFamily="34" charset="0"/>
              </a:rPr>
              <a:t>2</a:t>
            </a:r>
            <a:r>
              <a:rPr lang="en-GB" sz="2800" b="1" i="1" dirty="0">
                <a:solidFill>
                  <a:prstClr val="black"/>
                </a:solidFill>
                <a:latin typeface="Arial" pitchFamily="34" charset="0"/>
                <a:cs typeface="Arial" pitchFamily="34" charset="0"/>
              </a:rPr>
              <a:t>, M</a:t>
            </a:r>
            <a:r>
              <a:rPr lang="en-GB" sz="2800" b="1" i="1" baseline="-25000" dirty="0">
                <a:solidFill>
                  <a:prstClr val="black"/>
                </a:solidFill>
                <a:latin typeface="Arial" pitchFamily="34" charset="0"/>
                <a:cs typeface="Arial" pitchFamily="34" charset="0"/>
              </a:rPr>
              <a:t>3</a:t>
            </a:r>
            <a:r>
              <a:rPr lang="en-GB" sz="2800" b="1" i="1" dirty="0">
                <a:solidFill>
                  <a:prstClr val="black"/>
                </a:solidFill>
                <a:latin typeface="Arial" pitchFamily="34" charset="0"/>
                <a:cs typeface="Arial" pitchFamily="34" charset="0"/>
              </a:rPr>
              <a:t>, </a:t>
            </a:r>
            <a:r>
              <a:rPr lang="en-GB" sz="2800" b="1" dirty="0">
                <a:solidFill>
                  <a:prstClr val="black"/>
                </a:solidFill>
                <a:latin typeface="Arial" pitchFamily="34" charset="0"/>
                <a:cs typeface="Arial" pitchFamily="34" charset="0"/>
              </a:rPr>
              <a:t>etc. to metamorphic events so that we can then relate fabric elements and the minerals involved to the events that </a:t>
            </a:r>
            <a:r>
              <a:rPr lang="en-GB" sz="2800" b="1" dirty="0" err="1">
                <a:solidFill>
                  <a:prstClr val="black"/>
                </a:solidFill>
                <a:latin typeface="Arial" pitchFamily="34" charset="0"/>
                <a:cs typeface="Arial" pitchFamily="34" charset="0"/>
              </a:rPr>
              <a:t>ereated</a:t>
            </a:r>
            <a:r>
              <a:rPr lang="en-GB" sz="2800" b="1" dirty="0">
                <a:solidFill>
                  <a:prstClr val="black"/>
                </a:solidFill>
                <a:latin typeface="Arial" pitchFamily="34" charset="0"/>
                <a:cs typeface="Arial" pitchFamily="34" charset="0"/>
              </a:rPr>
              <a:t> them, provided of course that we can determine the relationships on the basis of textures. </a:t>
            </a:r>
            <a:endParaRPr lang="en-GB" sz="2800" b="1" dirty="0">
              <a:solidFill>
                <a:prstClr val="black"/>
              </a:solidFill>
              <a:latin typeface="Arial" pitchFamily="34" charset="0"/>
              <a:ea typeface="Times New Roman"/>
              <a:cs typeface="Arial" pitchFamily="34" charset="0"/>
            </a:endParaRPr>
          </a:p>
        </p:txBody>
      </p:sp>
    </p:spTree>
    <p:extLst>
      <p:ext uri="{BB962C8B-B14F-4D97-AF65-F5344CB8AC3E}">
        <p14:creationId xmlns:p14="http://schemas.microsoft.com/office/powerpoint/2010/main" val="344107378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142</TotalTime>
  <Words>3958</Words>
  <Application>Microsoft Office PowerPoint</Application>
  <PresentationFormat>On-screen Show (4:3)</PresentationFormat>
  <Paragraphs>355</Paragraphs>
  <Slides>114</Slides>
  <Notes>40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114</vt:i4>
      </vt:variant>
    </vt:vector>
  </HeadingPairs>
  <TitlesOfParts>
    <vt:vector size="121" baseType="lpstr">
      <vt:lpstr>Algerian</vt:lpstr>
      <vt:lpstr>Arial</vt:lpstr>
      <vt:lpstr>Arial Black</vt:lpstr>
      <vt:lpstr>Calibri</vt:lpstr>
      <vt:lpstr>Consolas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Toshiba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Bishal Nath Upreti</dc:creator>
  <cp:lastModifiedBy>Bishal Nath Upreti</cp:lastModifiedBy>
  <cp:revision>10</cp:revision>
  <dcterms:created xsi:type="dcterms:W3CDTF">2018-09-19T05:28:48Z</dcterms:created>
  <dcterms:modified xsi:type="dcterms:W3CDTF">2019-10-02T06:14:01Z</dcterms:modified>
</cp:coreProperties>
</file>