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80" r:id="rId2"/>
    <p:sldId id="257" r:id="rId3"/>
    <p:sldId id="464" r:id="rId4"/>
    <p:sldId id="432" r:id="rId5"/>
    <p:sldId id="452" r:id="rId6"/>
    <p:sldId id="454" r:id="rId7"/>
    <p:sldId id="455" r:id="rId8"/>
    <p:sldId id="456" r:id="rId9"/>
    <p:sldId id="457" r:id="rId10"/>
    <p:sldId id="458" r:id="rId11"/>
    <p:sldId id="459" r:id="rId12"/>
    <p:sldId id="460" r:id="rId13"/>
    <p:sldId id="461" r:id="rId14"/>
    <p:sldId id="462" r:id="rId15"/>
    <p:sldId id="463" r:id="rId16"/>
    <p:sldId id="379" r:id="rId17"/>
    <p:sldId id="472" r:id="rId18"/>
    <p:sldId id="380" r:id="rId19"/>
    <p:sldId id="381" r:id="rId20"/>
    <p:sldId id="382" r:id="rId21"/>
    <p:sldId id="383" r:id="rId22"/>
    <p:sldId id="384" r:id="rId23"/>
    <p:sldId id="473" r:id="rId24"/>
    <p:sldId id="385" r:id="rId25"/>
    <p:sldId id="342" r:id="rId26"/>
    <p:sldId id="316" r:id="rId27"/>
    <p:sldId id="349" r:id="rId28"/>
    <p:sldId id="350" r:id="rId29"/>
    <p:sldId id="351" r:id="rId30"/>
    <p:sldId id="352" r:id="rId31"/>
    <p:sldId id="423" r:id="rId32"/>
    <p:sldId id="356" r:id="rId33"/>
    <p:sldId id="353" r:id="rId34"/>
    <p:sldId id="354" r:id="rId35"/>
    <p:sldId id="369" r:id="rId36"/>
    <p:sldId id="370" r:id="rId37"/>
    <p:sldId id="371" r:id="rId38"/>
    <p:sldId id="372" r:id="rId39"/>
    <p:sldId id="373" r:id="rId40"/>
    <p:sldId id="374" r:id="rId41"/>
    <p:sldId id="375" r:id="rId42"/>
    <p:sldId id="424" r:id="rId43"/>
    <p:sldId id="425" r:id="rId44"/>
    <p:sldId id="426" r:id="rId45"/>
    <p:sldId id="417" r:id="rId46"/>
    <p:sldId id="418" r:id="rId47"/>
    <p:sldId id="419" r:id="rId48"/>
    <p:sldId id="427" r:id="rId49"/>
    <p:sldId id="359" r:id="rId50"/>
    <p:sldId id="361" r:id="rId51"/>
    <p:sldId id="428" r:id="rId52"/>
    <p:sldId id="415" r:id="rId53"/>
    <p:sldId id="365" r:id="rId54"/>
    <p:sldId id="429" r:id="rId55"/>
    <p:sldId id="360" r:id="rId56"/>
    <p:sldId id="362" r:id="rId57"/>
    <p:sldId id="363" r:id="rId58"/>
    <p:sldId id="411" r:id="rId59"/>
    <p:sldId id="366" r:id="rId60"/>
    <p:sldId id="413" r:id="rId61"/>
    <p:sldId id="466" r:id="rId62"/>
    <p:sldId id="465" r:id="rId63"/>
    <p:sldId id="471" r:id="rId64"/>
    <p:sldId id="470" r:id="rId65"/>
    <p:sldId id="469" r:id="rId66"/>
    <p:sldId id="468" r:id="rId67"/>
    <p:sldId id="467" r:id="rId68"/>
    <p:sldId id="322" r:id="rId69"/>
    <p:sldId id="296" r:id="rId70"/>
    <p:sldId id="297" r:id="rId71"/>
    <p:sldId id="298" r:id="rId72"/>
    <p:sldId id="430" r:id="rId73"/>
    <p:sldId id="333" r:id="rId74"/>
    <p:sldId id="301" r:id="rId75"/>
    <p:sldId id="300" r:id="rId76"/>
    <p:sldId id="299" r:id="rId77"/>
    <p:sldId id="304" r:id="rId78"/>
    <p:sldId id="306" r:id="rId79"/>
    <p:sldId id="305" r:id="rId80"/>
    <p:sldId id="265" r:id="rId81"/>
    <p:sldId id="368" r:id="rId82"/>
    <p:sldId id="416" r:id="rId83"/>
    <p:sldId id="276"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4" autoAdjust="0"/>
    <p:restoredTop sz="86580" autoAdjust="0"/>
  </p:normalViewPr>
  <p:slideViewPr>
    <p:cSldViewPr>
      <p:cViewPr varScale="1">
        <p:scale>
          <a:sx n="60" d="100"/>
          <a:sy n="60" d="100"/>
        </p:scale>
        <p:origin x="966" y="60"/>
      </p:cViewPr>
      <p:guideLst>
        <p:guide orient="horz" pos="2160"/>
        <p:guide pos="2880"/>
      </p:guideLst>
    </p:cSldViewPr>
  </p:slideViewPr>
  <p:outlineViewPr>
    <p:cViewPr>
      <p:scale>
        <a:sx n="33" d="100"/>
        <a:sy n="33" d="100"/>
      </p:scale>
      <p:origin x="0" y="960"/>
    </p:cViewPr>
  </p:outlineViewPr>
  <p:notesTextViewPr>
    <p:cViewPr>
      <p:scale>
        <a:sx n="1" d="1"/>
        <a:sy n="1" d="1"/>
      </p:scale>
      <p:origin x="0" y="0"/>
    </p:cViewPr>
  </p:notesTextViewPr>
  <p:sorterViewPr>
    <p:cViewPr>
      <p:scale>
        <a:sx n="110" d="100"/>
        <a:sy n="110" d="100"/>
      </p:scale>
      <p:origin x="0" y="-74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45A61-B9B5-4E20-A03A-6952BFD91AB3}" type="datetimeFigureOut">
              <a:rPr lang="en-GB" smtClean="0"/>
              <a:pPr/>
              <a:t>21/06/2017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250A7-276A-4B48-9046-4B963ABD4324}" type="slidenum">
              <a:rPr lang="en-GB" smtClean="0"/>
              <a:pPr/>
              <a:t>‹#›</a:t>
            </a:fld>
            <a:endParaRPr lang="en-GB"/>
          </a:p>
        </p:txBody>
      </p:sp>
    </p:spTree>
    <p:extLst>
      <p:ext uri="{BB962C8B-B14F-4D97-AF65-F5344CB8AC3E}">
        <p14:creationId xmlns:p14="http://schemas.microsoft.com/office/powerpoint/2010/main" val="363241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1D8A9D-6295-48A2-A6BC-6A8416378B1D}"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408875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0F3DA5-65EA-4590-B873-01288B5AC55C}"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D9CC18-2CFA-42D3-B4AD-EBDC07B59E93}"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1D8A9D-6295-48A2-A6BC-6A8416378B1D}"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174841-4F5F-4EA2-AE5D-0DBF3F093A30}"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AAF88C-E0B9-4ACE-9BE8-DD17A404D5B9}"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14B814-162F-43A7-BF75-6507A01EC206}"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C5A3E4-3FE9-45DB-9C84-9EE84EE11C2C}"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0C863F-D383-42A7-BFC4-03F45C07B20F}"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35B58-FF0E-4436-A733-9EEF6D1A8976}" type="slidenum">
              <a:rPr lang="en-US" smtClean="0"/>
              <a:pPr fontAlgn="base">
                <a:spcBef>
                  <a:spcPct val="0"/>
                </a:spcBef>
                <a:spcAft>
                  <a:spcPct val="0"/>
                </a:spcAft>
                <a:defRPr/>
              </a:pPr>
              <a:t>57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60FCC-433A-4541-8788-8E933955F665}" type="datetimeFigureOut">
              <a:rPr lang="en-GB" smtClean="0"/>
              <a:pPr/>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04573-35AD-4F45-8DB6-BC6C8E11DBDA}" type="slidenum">
              <a:rPr lang="en-GB" smtClean="0"/>
              <a:pPr/>
              <a:t>‹#›</a:t>
            </a:fld>
            <a:endParaRPr lang="en-GB"/>
          </a:p>
        </p:txBody>
      </p:sp>
    </p:spTree>
    <p:extLst>
      <p:ext uri="{BB962C8B-B14F-4D97-AF65-F5344CB8AC3E}">
        <p14:creationId xmlns:p14="http://schemas.microsoft.com/office/powerpoint/2010/main" val="2257980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60FCC-433A-4541-8788-8E933955F665}" type="datetimeFigureOut">
              <a:rPr lang="en-GB" smtClean="0"/>
              <a:pPr/>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04573-35AD-4F45-8DB6-BC6C8E11DBDA}" type="slidenum">
              <a:rPr lang="en-GB" smtClean="0"/>
              <a:pPr/>
              <a:t>‹#›</a:t>
            </a:fld>
            <a:endParaRPr lang="en-GB"/>
          </a:p>
        </p:txBody>
      </p:sp>
    </p:spTree>
    <p:extLst>
      <p:ext uri="{BB962C8B-B14F-4D97-AF65-F5344CB8AC3E}">
        <p14:creationId xmlns:p14="http://schemas.microsoft.com/office/powerpoint/2010/main" val="72448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60FCC-433A-4541-8788-8E933955F665}" type="datetimeFigureOut">
              <a:rPr lang="en-GB" smtClean="0"/>
              <a:pPr/>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04573-35AD-4F45-8DB6-BC6C8E11DBDA}" type="slidenum">
              <a:rPr lang="en-GB" smtClean="0"/>
              <a:pPr/>
              <a:t>‹#›</a:t>
            </a:fld>
            <a:endParaRPr lang="en-GB"/>
          </a:p>
        </p:txBody>
      </p:sp>
    </p:spTree>
    <p:extLst>
      <p:ext uri="{BB962C8B-B14F-4D97-AF65-F5344CB8AC3E}">
        <p14:creationId xmlns:p14="http://schemas.microsoft.com/office/powerpoint/2010/main" val="220474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60FCC-433A-4541-8788-8E933955F665}" type="datetimeFigureOut">
              <a:rPr lang="en-GB" smtClean="0"/>
              <a:pPr/>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04573-35AD-4F45-8DB6-BC6C8E11DBDA}" type="slidenum">
              <a:rPr lang="en-GB" smtClean="0"/>
              <a:pPr/>
              <a:t>‹#›</a:t>
            </a:fld>
            <a:endParaRPr lang="en-GB"/>
          </a:p>
        </p:txBody>
      </p:sp>
    </p:spTree>
    <p:extLst>
      <p:ext uri="{BB962C8B-B14F-4D97-AF65-F5344CB8AC3E}">
        <p14:creationId xmlns:p14="http://schemas.microsoft.com/office/powerpoint/2010/main" val="175421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60FCC-433A-4541-8788-8E933955F665}" type="datetimeFigureOut">
              <a:rPr lang="en-GB" smtClean="0"/>
              <a:pPr/>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04573-35AD-4F45-8DB6-BC6C8E11DBDA}" type="slidenum">
              <a:rPr lang="en-GB" smtClean="0"/>
              <a:pPr/>
              <a:t>‹#›</a:t>
            </a:fld>
            <a:endParaRPr lang="en-GB"/>
          </a:p>
        </p:txBody>
      </p:sp>
    </p:spTree>
    <p:extLst>
      <p:ext uri="{BB962C8B-B14F-4D97-AF65-F5344CB8AC3E}">
        <p14:creationId xmlns:p14="http://schemas.microsoft.com/office/powerpoint/2010/main" val="78616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60FCC-433A-4541-8788-8E933955F665}" type="datetimeFigureOut">
              <a:rPr lang="en-GB" smtClean="0"/>
              <a:pPr/>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F04573-35AD-4F45-8DB6-BC6C8E11DBDA}" type="slidenum">
              <a:rPr lang="en-GB" smtClean="0"/>
              <a:pPr/>
              <a:t>‹#›</a:t>
            </a:fld>
            <a:endParaRPr lang="en-GB"/>
          </a:p>
        </p:txBody>
      </p:sp>
    </p:spTree>
    <p:extLst>
      <p:ext uri="{BB962C8B-B14F-4D97-AF65-F5344CB8AC3E}">
        <p14:creationId xmlns:p14="http://schemas.microsoft.com/office/powerpoint/2010/main" val="298843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60FCC-433A-4541-8788-8E933955F665}" type="datetimeFigureOut">
              <a:rPr lang="en-GB" smtClean="0"/>
              <a:pPr/>
              <a:t>21/06/2017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F04573-35AD-4F45-8DB6-BC6C8E11DBDA}" type="slidenum">
              <a:rPr lang="en-GB" smtClean="0"/>
              <a:pPr/>
              <a:t>‹#›</a:t>
            </a:fld>
            <a:endParaRPr lang="en-GB"/>
          </a:p>
        </p:txBody>
      </p:sp>
    </p:spTree>
    <p:extLst>
      <p:ext uri="{BB962C8B-B14F-4D97-AF65-F5344CB8AC3E}">
        <p14:creationId xmlns:p14="http://schemas.microsoft.com/office/powerpoint/2010/main" val="3561574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60FCC-433A-4541-8788-8E933955F665}" type="datetimeFigureOut">
              <a:rPr lang="en-GB" smtClean="0"/>
              <a:pPr/>
              <a:t>21/06/2017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F04573-35AD-4F45-8DB6-BC6C8E11DBDA}" type="slidenum">
              <a:rPr lang="en-GB" smtClean="0"/>
              <a:pPr/>
              <a:t>‹#›</a:t>
            </a:fld>
            <a:endParaRPr lang="en-GB"/>
          </a:p>
        </p:txBody>
      </p:sp>
    </p:spTree>
    <p:extLst>
      <p:ext uri="{BB962C8B-B14F-4D97-AF65-F5344CB8AC3E}">
        <p14:creationId xmlns:p14="http://schemas.microsoft.com/office/powerpoint/2010/main" val="401886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60FCC-433A-4541-8788-8E933955F665}" type="datetimeFigureOut">
              <a:rPr lang="en-GB" smtClean="0"/>
              <a:pPr/>
              <a:t>21/06/2017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F04573-35AD-4F45-8DB6-BC6C8E11DBDA}" type="slidenum">
              <a:rPr lang="en-GB" smtClean="0"/>
              <a:pPr/>
              <a:t>‹#›</a:t>
            </a:fld>
            <a:endParaRPr lang="en-GB"/>
          </a:p>
        </p:txBody>
      </p:sp>
    </p:spTree>
    <p:extLst>
      <p:ext uri="{BB962C8B-B14F-4D97-AF65-F5344CB8AC3E}">
        <p14:creationId xmlns:p14="http://schemas.microsoft.com/office/powerpoint/2010/main" val="228719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0FCC-433A-4541-8788-8E933955F665}" type="datetimeFigureOut">
              <a:rPr lang="en-GB" smtClean="0"/>
              <a:pPr/>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F04573-35AD-4F45-8DB6-BC6C8E11DBDA}" type="slidenum">
              <a:rPr lang="en-GB" smtClean="0"/>
              <a:pPr/>
              <a:t>‹#›</a:t>
            </a:fld>
            <a:endParaRPr lang="en-GB"/>
          </a:p>
        </p:txBody>
      </p:sp>
    </p:spTree>
    <p:extLst>
      <p:ext uri="{BB962C8B-B14F-4D97-AF65-F5344CB8AC3E}">
        <p14:creationId xmlns:p14="http://schemas.microsoft.com/office/powerpoint/2010/main" val="209887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0FCC-433A-4541-8788-8E933955F665}" type="datetimeFigureOut">
              <a:rPr lang="en-GB" smtClean="0"/>
              <a:pPr/>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F04573-35AD-4F45-8DB6-BC6C8E11DBDA}" type="slidenum">
              <a:rPr lang="en-GB" smtClean="0"/>
              <a:pPr/>
              <a:t>‹#›</a:t>
            </a:fld>
            <a:endParaRPr lang="en-GB"/>
          </a:p>
        </p:txBody>
      </p:sp>
    </p:spTree>
    <p:extLst>
      <p:ext uri="{BB962C8B-B14F-4D97-AF65-F5344CB8AC3E}">
        <p14:creationId xmlns:p14="http://schemas.microsoft.com/office/powerpoint/2010/main" val="264280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60FCC-433A-4541-8788-8E933955F665}" type="datetimeFigureOut">
              <a:rPr lang="en-GB" smtClean="0"/>
              <a:pPr/>
              <a:t>21/06/2017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04573-35AD-4F45-8DB6-BC6C8E11DBDA}" type="slidenum">
              <a:rPr lang="en-GB" smtClean="0"/>
              <a:pPr/>
              <a:t>‹#›</a:t>
            </a:fld>
            <a:endParaRPr lang="en-GB"/>
          </a:p>
        </p:txBody>
      </p:sp>
    </p:spTree>
    <p:extLst>
      <p:ext uri="{BB962C8B-B14F-4D97-AF65-F5344CB8AC3E}">
        <p14:creationId xmlns:p14="http://schemas.microsoft.com/office/powerpoint/2010/main" val="2813258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276872"/>
            <a:ext cx="6846887"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401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72816"/>
            <a:ext cx="8382000" cy="3970318"/>
          </a:xfrm>
          <a:prstGeom prst="rect">
            <a:avLst/>
          </a:prstGeom>
        </p:spPr>
        <p:txBody>
          <a:bodyPr>
            <a:spAutoFit/>
          </a:bodyPr>
          <a:lstStyle/>
          <a:p>
            <a:pPr marL="514350" indent="-514350" algn="just">
              <a:spcAft>
                <a:spcPts val="0"/>
              </a:spcAft>
              <a:buSzPct val="101000"/>
              <a:buFont typeface="+mj-lt"/>
              <a:buAutoNum type="arabicPeriod"/>
              <a:tabLst>
                <a:tab pos="457200" algn="l"/>
              </a:tabLst>
              <a:defRPr/>
            </a:pPr>
            <a:r>
              <a:rPr lang="en-GB" sz="2800" b="1" dirty="0" smtClean="0">
                <a:latin typeface="Arial" pitchFamily="34" charset="0"/>
                <a:cs typeface="Arial" pitchFamily="34" charset="0"/>
              </a:rPr>
              <a:t>In </a:t>
            </a:r>
            <a:r>
              <a:rPr lang="en-GB" sz="2800" b="1" dirty="0">
                <a:latin typeface="Arial" pitchFamily="34" charset="0"/>
                <a:cs typeface="Arial" pitchFamily="34" charset="0"/>
              </a:rPr>
              <a:t>contrast to mineralogy, structural geologists use lower hemisphere plots. Typically, it is as if you are looking into a hemispheric bowl sitting on the ground, and oriented along a N-S axis. </a:t>
            </a:r>
          </a:p>
          <a:p>
            <a:pPr marL="514350" indent="-514350" algn="just">
              <a:spcAft>
                <a:spcPts val="0"/>
              </a:spcAft>
              <a:buSzPct val="101000"/>
              <a:buFont typeface="+mj-lt"/>
              <a:buAutoNum type="arabicPeriod"/>
              <a:tabLst>
                <a:tab pos="457200" algn="l"/>
              </a:tabLst>
              <a:defRPr/>
            </a:pPr>
            <a:r>
              <a:rPr lang="en-GB" sz="2800" b="1" dirty="0">
                <a:latin typeface="Arial" pitchFamily="34" charset="0"/>
                <a:cs typeface="Arial" pitchFamily="34" charset="0"/>
              </a:rPr>
              <a:t>There are </a:t>
            </a:r>
            <a:r>
              <a:rPr lang="en-GB" sz="2800" b="1" dirty="0" smtClean="0">
                <a:latin typeface="Arial" pitchFamily="34" charset="0"/>
                <a:cs typeface="Arial" pitchFamily="34" charset="0"/>
              </a:rPr>
              <a:t>different </a:t>
            </a:r>
            <a:r>
              <a:rPr lang="en-GB" sz="2800" b="1" dirty="0">
                <a:latin typeface="Arial" pitchFamily="34" charset="0"/>
                <a:cs typeface="Arial" pitchFamily="34" charset="0"/>
              </a:rPr>
              <a:t>types of </a:t>
            </a:r>
            <a:r>
              <a:rPr lang="en-GB" sz="2800" b="1" dirty="0" err="1">
                <a:latin typeface="Arial" pitchFamily="34" charset="0"/>
                <a:cs typeface="Arial" pitchFamily="34" charset="0"/>
              </a:rPr>
              <a:t>stereonets</a:t>
            </a:r>
            <a:r>
              <a:rPr lang="en-GB" sz="2800" b="1" dirty="0">
                <a:latin typeface="Arial" pitchFamily="34" charset="0"/>
                <a:cs typeface="Arial" pitchFamily="34" charset="0"/>
              </a:rPr>
              <a:t> (equal angle, equal area, polar). </a:t>
            </a:r>
            <a:r>
              <a:rPr lang="en-GB" sz="2800" b="1" dirty="0" smtClean="0">
                <a:latin typeface="Arial" pitchFamily="34" charset="0"/>
                <a:cs typeface="Arial" pitchFamily="34" charset="0"/>
              </a:rPr>
              <a:t>We should </a:t>
            </a:r>
            <a:r>
              <a:rPr lang="en-GB" sz="2800" b="1" dirty="0">
                <a:latin typeface="Arial" pitchFamily="34" charset="0"/>
                <a:cs typeface="Arial" pitchFamily="34" charset="0"/>
              </a:rPr>
              <a:t>know which one </a:t>
            </a:r>
            <a:r>
              <a:rPr lang="en-GB" sz="2800" b="1" dirty="0" smtClean="0">
                <a:latin typeface="Arial" pitchFamily="34" charset="0"/>
                <a:cs typeface="Arial" pitchFamily="34" charset="0"/>
              </a:rPr>
              <a:t>we are </a:t>
            </a:r>
            <a:r>
              <a:rPr lang="en-GB" sz="2800" b="1" dirty="0">
                <a:latin typeface="Arial" pitchFamily="34" charset="0"/>
                <a:cs typeface="Arial" pitchFamily="34" charset="0"/>
              </a:rPr>
              <a:t>using and why. One can recognize them by their distinct appearance. </a:t>
            </a:r>
          </a:p>
        </p:txBody>
      </p:sp>
      <p:sp>
        <p:nvSpPr>
          <p:cNvPr id="3" name="Rectangle 2"/>
          <p:cNvSpPr/>
          <p:nvPr/>
        </p:nvSpPr>
        <p:spPr>
          <a:xfrm>
            <a:off x="755576" y="836712"/>
            <a:ext cx="4464684" cy="584775"/>
          </a:xfrm>
          <a:prstGeom prst="rect">
            <a:avLst/>
          </a:prstGeom>
        </p:spPr>
        <p:txBody>
          <a:bodyPr wrap="none">
            <a:spAutoFit/>
          </a:bodyPr>
          <a:lstStyle/>
          <a:p>
            <a:pPr lvl="0" algn="just">
              <a:spcAft>
                <a:spcPts val="1000"/>
              </a:spcAft>
              <a:defRPr/>
            </a:pPr>
            <a:r>
              <a:rPr lang="en-GB" sz="3200" b="1" dirty="0">
                <a:solidFill>
                  <a:srgbClr val="FF0000"/>
                </a:solidFill>
                <a:latin typeface="Arial" pitchFamily="34" charset="0"/>
                <a:cs typeface="Arial" pitchFamily="34" charset="0"/>
              </a:rPr>
              <a:t>Some stereonet facts:</a:t>
            </a:r>
          </a:p>
        </p:txBody>
      </p:sp>
    </p:spTree>
    <p:extLst>
      <p:ext uri="{BB962C8B-B14F-4D97-AF65-F5344CB8AC3E}">
        <p14:creationId xmlns:p14="http://schemas.microsoft.com/office/powerpoint/2010/main" val="635749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764703"/>
            <a:ext cx="7416824" cy="4401205"/>
          </a:xfrm>
          <a:prstGeom prst="rect">
            <a:avLst/>
          </a:prstGeom>
        </p:spPr>
        <p:txBody>
          <a:bodyPr wrap="square">
            <a:spAutoFit/>
          </a:bodyPr>
          <a:lstStyle/>
          <a:p>
            <a:pPr marL="514350" lvl="0" indent="-514350" algn="just">
              <a:buSzPct val="100000"/>
              <a:buFont typeface="+mj-lt"/>
              <a:buAutoNum type="arabicPeriod" startAt="3"/>
              <a:tabLst>
                <a:tab pos="457200" algn="l"/>
              </a:tabLst>
              <a:defRPr/>
            </a:pPr>
            <a:r>
              <a:rPr lang="en-GB" sz="2800" b="1" dirty="0">
                <a:solidFill>
                  <a:srgbClr val="FF0000"/>
                </a:solidFill>
                <a:latin typeface="Arial" pitchFamily="34" charset="0"/>
                <a:cs typeface="Arial" pitchFamily="34" charset="0"/>
              </a:rPr>
              <a:t>Great circles </a:t>
            </a:r>
            <a:r>
              <a:rPr lang="en-GB" sz="2800" b="1" dirty="0">
                <a:solidFill>
                  <a:prstClr val="black"/>
                </a:solidFill>
                <a:latin typeface="Arial" pitchFamily="34" charset="0"/>
                <a:cs typeface="Arial" pitchFamily="34" charset="0"/>
              </a:rPr>
              <a:t>look like lines of longitude, and represent where planes with a north-south strike but incrementally varying dips intersect the outer hemisphere surface. </a:t>
            </a:r>
          </a:p>
          <a:p>
            <a:pPr marL="514350" lvl="0" indent="-514350" algn="just">
              <a:buSzPct val="100000"/>
              <a:buFont typeface="+mj-lt"/>
              <a:buAutoNum type="arabicPeriod" startAt="3"/>
              <a:tabLst>
                <a:tab pos="457200" algn="l"/>
              </a:tabLst>
              <a:defRPr/>
            </a:pPr>
            <a:r>
              <a:rPr lang="en-GB" sz="2800" b="1" dirty="0">
                <a:solidFill>
                  <a:srgbClr val="FF0000"/>
                </a:solidFill>
                <a:latin typeface="Arial" pitchFamily="34" charset="0"/>
                <a:cs typeface="Arial" pitchFamily="34" charset="0"/>
              </a:rPr>
              <a:t>Small circles </a:t>
            </a:r>
            <a:r>
              <a:rPr lang="en-GB" sz="2800" b="1" dirty="0">
                <a:solidFill>
                  <a:prstClr val="black"/>
                </a:solidFill>
                <a:latin typeface="Arial" pitchFamily="34" charset="0"/>
                <a:cs typeface="Arial" pitchFamily="34" charset="0"/>
              </a:rPr>
              <a:t>look like lines of latitude, and represent where cones with a north-south horizontal axis and incrementally increasing apical angles intersect the outer hemisphere. </a:t>
            </a:r>
          </a:p>
        </p:txBody>
      </p:sp>
    </p:spTree>
    <p:extLst>
      <p:ext uri="{BB962C8B-B14F-4D97-AF65-F5344CB8AC3E}">
        <p14:creationId xmlns:p14="http://schemas.microsoft.com/office/powerpoint/2010/main" val="458121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659285"/>
            <a:ext cx="7488832" cy="3467616"/>
          </a:xfrm>
          <a:prstGeom prst="rect">
            <a:avLst/>
          </a:prstGeom>
        </p:spPr>
        <p:txBody>
          <a:bodyPr wrap="square">
            <a:spAutoFit/>
          </a:bodyPr>
          <a:lstStyle/>
          <a:p>
            <a:pPr marL="514350" lvl="0" indent="-514350" algn="just">
              <a:spcAft>
                <a:spcPts val="1000"/>
              </a:spcAft>
              <a:buSzPct val="100000"/>
              <a:buFont typeface="+mj-lt"/>
              <a:buAutoNum type="arabicPeriod" startAt="5"/>
              <a:tabLst>
                <a:tab pos="457200" algn="l"/>
              </a:tabLst>
              <a:defRPr/>
            </a:pPr>
            <a:r>
              <a:rPr lang="en-GB" sz="2800" b="1" dirty="0" smtClean="0">
                <a:solidFill>
                  <a:prstClr val="black"/>
                </a:solidFill>
                <a:latin typeface="Arial" pitchFamily="34" charset="0"/>
                <a:cs typeface="Arial" pitchFamily="34" charset="0"/>
              </a:rPr>
              <a:t>We can </a:t>
            </a:r>
            <a:r>
              <a:rPr lang="en-GB" sz="2800" b="1" dirty="0">
                <a:solidFill>
                  <a:prstClr val="black"/>
                </a:solidFill>
                <a:latin typeface="Arial" pitchFamily="34" charset="0"/>
                <a:cs typeface="Arial" pitchFamily="34" charset="0"/>
              </a:rPr>
              <a:t>plot two types of features on a stereonet, </a:t>
            </a:r>
            <a:endParaRPr lang="en-GB" sz="2800" b="1" dirty="0" smtClean="0">
              <a:solidFill>
                <a:prstClr val="black"/>
              </a:solidFill>
              <a:latin typeface="Arial" pitchFamily="34" charset="0"/>
              <a:cs typeface="Arial" pitchFamily="34" charset="0"/>
            </a:endParaRPr>
          </a:p>
          <a:p>
            <a:pPr marL="1371600" lvl="2" indent="-457200" algn="just">
              <a:spcAft>
                <a:spcPts val="1000"/>
              </a:spcAft>
              <a:buSzPct val="100000"/>
              <a:buFont typeface="Arial" panose="020B0604020202020204" pitchFamily="34" charset="0"/>
              <a:buChar char="•"/>
              <a:tabLst>
                <a:tab pos="457200" algn="l"/>
              </a:tabLst>
              <a:defRPr/>
            </a:pPr>
            <a:r>
              <a:rPr lang="en-GB" sz="2800" b="1" dirty="0" smtClean="0">
                <a:solidFill>
                  <a:prstClr val="black"/>
                </a:solidFill>
                <a:latin typeface="Arial" pitchFamily="34" charset="0"/>
                <a:cs typeface="Arial" pitchFamily="34" charset="0"/>
              </a:rPr>
              <a:t>a </a:t>
            </a:r>
            <a:r>
              <a:rPr lang="en-GB" sz="2800" b="1" dirty="0">
                <a:solidFill>
                  <a:prstClr val="black"/>
                </a:solidFill>
                <a:latin typeface="Arial" pitchFamily="34" charset="0"/>
                <a:cs typeface="Arial" pitchFamily="34" charset="0"/>
              </a:rPr>
              <a:t>line (e.g. trend and plunge) and </a:t>
            </a:r>
            <a:endParaRPr lang="en-GB" sz="2800" b="1" dirty="0" smtClean="0">
              <a:solidFill>
                <a:prstClr val="black"/>
              </a:solidFill>
              <a:latin typeface="Arial" pitchFamily="34" charset="0"/>
              <a:cs typeface="Arial" pitchFamily="34" charset="0"/>
            </a:endParaRPr>
          </a:p>
          <a:p>
            <a:pPr marL="1371600" lvl="2" indent="-457200" algn="just">
              <a:spcAft>
                <a:spcPts val="1000"/>
              </a:spcAft>
              <a:buSzPct val="100000"/>
              <a:buFont typeface="Arial" panose="020B0604020202020204" pitchFamily="34" charset="0"/>
              <a:buChar char="•"/>
              <a:tabLst>
                <a:tab pos="457200" algn="l"/>
              </a:tabLst>
              <a:defRPr/>
            </a:pPr>
            <a:r>
              <a:rPr lang="en-GB" sz="2800" b="1" dirty="0" smtClean="0">
                <a:solidFill>
                  <a:prstClr val="black"/>
                </a:solidFill>
                <a:latin typeface="Arial" pitchFamily="34" charset="0"/>
                <a:cs typeface="Arial" pitchFamily="34" charset="0"/>
              </a:rPr>
              <a:t>a </a:t>
            </a:r>
            <a:r>
              <a:rPr lang="en-GB" sz="2800" b="1" dirty="0">
                <a:solidFill>
                  <a:prstClr val="black"/>
                </a:solidFill>
                <a:latin typeface="Arial" pitchFamily="34" charset="0"/>
                <a:cs typeface="Arial" pitchFamily="34" charset="0"/>
              </a:rPr>
              <a:t>plane (e.g. a strike and dip). </a:t>
            </a:r>
          </a:p>
          <a:p>
            <a:pPr lvl="2" algn="just">
              <a:spcAft>
                <a:spcPts val="1000"/>
              </a:spcAft>
              <a:buSzPct val="100000"/>
              <a:tabLst>
                <a:tab pos="457200" algn="l"/>
              </a:tabLst>
              <a:defRPr/>
            </a:pPr>
            <a:endParaRPr lang="en-GB" sz="1050" b="1" dirty="0" smtClean="0">
              <a:solidFill>
                <a:prstClr val="black"/>
              </a:solidFill>
              <a:latin typeface="Arial" pitchFamily="34" charset="0"/>
              <a:cs typeface="Arial" pitchFamily="34" charset="0"/>
            </a:endParaRPr>
          </a:p>
          <a:p>
            <a:pPr lvl="0" algn="just">
              <a:spcAft>
                <a:spcPts val="1000"/>
              </a:spcAft>
              <a:buSzPct val="100000"/>
              <a:tabLst>
                <a:tab pos="457200" algn="l"/>
              </a:tabLst>
              <a:defRPr/>
            </a:pPr>
            <a:r>
              <a:rPr lang="en-GB" sz="2800" b="1" dirty="0" smtClean="0">
                <a:solidFill>
                  <a:prstClr val="black"/>
                </a:solidFill>
                <a:latin typeface="Arial" pitchFamily="34" charset="0"/>
                <a:cs typeface="Arial" pitchFamily="34" charset="0"/>
              </a:rPr>
              <a:t>A </a:t>
            </a:r>
            <a:r>
              <a:rPr lang="en-GB" sz="2800" b="1" dirty="0">
                <a:solidFill>
                  <a:prstClr val="black"/>
                </a:solidFill>
                <a:latin typeface="Arial" pitchFamily="34" charset="0"/>
                <a:cs typeface="Arial" pitchFamily="34" charset="0"/>
              </a:rPr>
              <a:t>line plots as a point and a plane plots as a great circle. </a:t>
            </a:r>
          </a:p>
        </p:txBody>
      </p:sp>
    </p:spTree>
    <p:extLst>
      <p:ext uri="{BB962C8B-B14F-4D97-AF65-F5344CB8AC3E}">
        <p14:creationId xmlns:p14="http://schemas.microsoft.com/office/powerpoint/2010/main" val="893733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80728"/>
            <a:ext cx="7723112" cy="4960332"/>
          </a:xfrm>
          <a:prstGeom prst="rect">
            <a:avLst/>
          </a:prstGeom>
        </p:spPr>
        <p:txBody>
          <a:bodyPr wrap="square">
            <a:spAutoFit/>
          </a:bodyPr>
          <a:lstStyle/>
          <a:p>
            <a:pPr marL="514350" lvl="0" indent="-514350" algn="just">
              <a:spcAft>
                <a:spcPts val="1000"/>
              </a:spcAft>
              <a:buSzPct val="100000"/>
              <a:buFont typeface="+mj-lt"/>
              <a:buAutoNum type="arabicPeriod" startAt="6"/>
              <a:tabLst>
                <a:tab pos="457200" algn="l"/>
              </a:tabLst>
              <a:defRPr/>
            </a:pPr>
            <a:r>
              <a:rPr lang="en-GB" altLang="en-US" sz="2800" b="1" dirty="0">
                <a:solidFill>
                  <a:prstClr val="black"/>
                </a:solidFill>
                <a:latin typeface="Arial" pitchFamily="34" charset="0"/>
                <a:cs typeface="Arial" pitchFamily="34" charset="0"/>
              </a:rPr>
              <a:t>All elements plotted pass through the center of the hemisphere, and their projection reflects where the plane or line intersects the outer hemispheric surface. This means that information about relative position is not represented in the plot, only information about relative </a:t>
            </a:r>
            <a:r>
              <a:rPr lang="en-GB" altLang="en-US" sz="2800" b="1" dirty="0" smtClean="0">
                <a:solidFill>
                  <a:prstClr val="black"/>
                </a:solidFill>
                <a:latin typeface="Arial" pitchFamily="34" charset="0"/>
                <a:cs typeface="Arial" pitchFamily="34" charset="0"/>
              </a:rPr>
              <a:t>orientation (angle). </a:t>
            </a:r>
            <a:endParaRPr lang="en-GB" altLang="en-US" sz="2800" b="1" dirty="0">
              <a:solidFill>
                <a:prstClr val="black"/>
              </a:solidFill>
              <a:latin typeface="Arial" pitchFamily="34" charset="0"/>
              <a:cs typeface="Arial" pitchFamily="34" charset="0"/>
            </a:endParaRPr>
          </a:p>
          <a:p>
            <a:pPr lvl="0" algn="just">
              <a:buSzPts val="1000"/>
            </a:pPr>
            <a:r>
              <a:rPr lang="en-GB" altLang="en-US" sz="2800" b="1" dirty="0">
                <a:solidFill>
                  <a:prstClr val="black"/>
                </a:solidFill>
                <a:latin typeface="Arial" pitchFamily="34" charset="0"/>
                <a:cs typeface="Arial" pitchFamily="34" charset="0"/>
              </a:rPr>
              <a:t>Planes are often represented by plotting their pole, which is the line perpendicular to that plane. </a:t>
            </a:r>
            <a:endParaRPr lang="en-GB" dirty="0"/>
          </a:p>
        </p:txBody>
      </p:sp>
    </p:spTree>
    <p:extLst>
      <p:ext uri="{BB962C8B-B14F-4D97-AF65-F5344CB8AC3E}">
        <p14:creationId xmlns:p14="http://schemas.microsoft.com/office/powerpoint/2010/main" val="36480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268760"/>
            <a:ext cx="7632848" cy="3970318"/>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All the preceding operations would be simple if it were possible to  assemble real lines and planes in space, like </a:t>
            </a:r>
            <a:r>
              <a:rPr lang="en-US" sz="2800" b="1" dirty="0" err="1" smtClean="0">
                <a:solidFill>
                  <a:srgbClr val="FF0000"/>
                </a:solidFill>
                <a:latin typeface="Arial" panose="020B0604020202020204" pitchFamily="34" charset="0"/>
                <a:cs typeface="Arial" panose="020B0604020202020204" pitchFamily="34" charset="0"/>
              </a:rPr>
              <a:t>Tinkertoys</a:t>
            </a:r>
            <a:r>
              <a:rPr lang="en-US" sz="2800" b="1" dirty="0">
                <a:solidFill>
                  <a:prstClr val="black"/>
                </a:solidFill>
                <a:latin typeface="Arial" panose="020B0604020202020204" pitchFamily="34" charset="0"/>
                <a:cs typeface="Arial" panose="020B0604020202020204" pitchFamily="34" charset="0"/>
              </a:rPr>
              <a:t>, and measure  their geometric properties directly.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Using </a:t>
            </a:r>
            <a:r>
              <a:rPr lang="en-US" sz="2800" b="1" dirty="0">
                <a:solidFill>
                  <a:prstClr val="black"/>
                </a:solidFill>
                <a:latin typeface="Arial" panose="020B0604020202020204" pitchFamily="34" charset="0"/>
                <a:cs typeface="Arial" panose="020B0604020202020204" pitchFamily="34" charset="0"/>
              </a:rPr>
              <a:t>stereographic projection techniques, we figuratively assemble lines and planes within a reference  </a:t>
            </a:r>
            <a:r>
              <a:rPr lang="en-US" sz="2800" b="1" dirty="0" smtClean="0">
                <a:solidFill>
                  <a:prstClr val="black"/>
                </a:solidFill>
                <a:latin typeface="Arial" panose="020B0604020202020204" pitchFamily="34" charset="0"/>
                <a:cs typeface="Arial" panose="020B0604020202020204" pitchFamily="34" charset="0"/>
              </a:rPr>
              <a:t>sphere.</a:t>
            </a:r>
            <a:endParaRPr lang="en-GB" dirty="0">
              <a:solidFill>
                <a:prstClr val="black"/>
              </a:solidFill>
            </a:endParaRPr>
          </a:p>
        </p:txBody>
      </p:sp>
    </p:spTree>
    <p:extLst>
      <p:ext uri="{BB962C8B-B14F-4D97-AF65-F5344CB8AC3E}">
        <p14:creationId xmlns:p14="http://schemas.microsoft.com/office/powerpoint/2010/main" val="3927414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5950" y="1807369"/>
            <a:ext cx="5400600" cy="1077218"/>
          </a:xfrm>
          <a:prstGeom prst="rect">
            <a:avLst/>
          </a:prstGeom>
          <a:noFill/>
        </p:spPr>
        <p:txBody>
          <a:bodyPr wrap="square" rtlCol="0">
            <a:spAutoFit/>
          </a:bodyPr>
          <a:lstStyle/>
          <a:p>
            <a:pPr algn="ctr"/>
            <a:r>
              <a:rPr lang="en-US" sz="3200" dirty="0" smtClean="0">
                <a:solidFill>
                  <a:srgbClr val="FF0000"/>
                </a:solidFill>
                <a:latin typeface="Arial Black" panose="020B0A04020102020204" pitchFamily="34" charset="0"/>
              </a:rPr>
              <a:t>Method of stereographic projects</a:t>
            </a:r>
            <a:endParaRPr lang="en-GB"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48920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268760"/>
            <a:ext cx="7704856" cy="3970318"/>
          </a:xfrm>
          <a:prstGeom prst="rect">
            <a:avLst/>
          </a:prstGeom>
        </p:spPr>
        <p:txBody>
          <a:bodyPr wrap="square">
            <a:spAutoFit/>
          </a:bodyPr>
          <a:lstStyle/>
          <a:p>
            <a:pPr algn="just"/>
            <a:r>
              <a:rPr lang="en-US" sz="2800" b="1" dirty="0">
                <a:solidFill>
                  <a:prstClr val="black"/>
                </a:solidFill>
                <a:latin typeface="Arial" panose="020B0604020202020204" pitchFamily="34" charset="0"/>
                <a:cs typeface="Arial" panose="020B0604020202020204" pitchFamily="34" charset="0"/>
              </a:rPr>
              <a:t>The line or plane to be stereographically represented can be thought  of as passing through the center of a reference sphere and intersecting its  lower hemisphere (</a:t>
            </a:r>
            <a:r>
              <a:rPr lang="en-US" sz="2800" b="1" dirty="0" smtClean="0">
                <a:solidFill>
                  <a:prstClr val="black"/>
                </a:solidFill>
                <a:latin typeface="Arial" panose="020B0604020202020204" pitchFamily="34" charset="0"/>
                <a:cs typeface="Arial" panose="020B0604020202020204" pitchFamily="34" charset="0"/>
              </a:rPr>
              <a:t>Figure 1.1 A</a:t>
            </a:r>
            <a:r>
              <a:rPr lang="en-US" sz="2800" b="1" dirty="0">
                <a:solidFill>
                  <a:prstClr val="black"/>
                </a:solidFill>
                <a:latin typeface="Arial" panose="020B0604020202020204" pitchFamily="34" charset="0"/>
                <a:cs typeface="Arial" panose="020B0604020202020204" pitchFamily="34" charset="0"/>
              </a:rPr>
              <a:t>). </a:t>
            </a:r>
            <a:endParaRPr lang="en-US" sz="2800" b="1" dirty="0" smtClean="0">
              <a:solidFill>
                <a:prstClr val="black"/>
              </a:solidFill>
              <a:latin typeface="Arial" panose="020B0604020202020204" pitchFamily="34" charset="0"/>
              <a:cs typeface="Arial" panose="020B0604020202020204" pitchFamily="34" charset="0"/>
            </a:endParaRPr>
          </a:p>
          <a:p>
            <a:pPr algn="just"/>
            <a:endParaRPr lang="en-US" sz="2800" b="1" dirty="0">
              <a:solidFill>
                <a:prstClr val="black"/>
              </a:solidFill>
              <a:latin typeface="Arial" panose="020B0604020202020204" pitchFamily="34" charset="0"/>
              <a:cs typeface="Arial" panose="020B0604020202020204" pitchFamily="34" charset="0"/>
            </a:endParaRPr>
          </a:p>
          <a:p>
            <a:pPr algn="just"/>
            <a:r>
              <a:rPr lang="en-US" sz="2800" b="1" dirty="0" smtClean="0">
                <a:solidFill>
                  <a:prstClr val="black"/>
                </a:solidFill>
                <a:latin typeface="Arial" panose="020B0604020202020204" pitchFamily="34" charset="0"/>
                <a:cs typeface="Arial" panose="020B0604020202020204" pitchFamily="34" charset="0"/>
              </a:rPr>
              <a:t>Planes </a:t>
            </a:r>
            <a:r>
              <a:rPr lang="en-US" sz="2800" b="1" dirty="0">
                <a:solidFill>
                  <a:prstClr val="black"/>
                </a:solidFill>
                <a:latin typeface="Arial" panose="020B0604020202020204" pitchFamily="34" charset="0"/>
                <a:cs typeface="Arial" panose="020B0604020202020204" pitchFamily="34" charset="0"/>
              </a:rPr>
              <a:t>intersect the lower hemisphere  in the form of great circles; lines intersect the lower hemisphere in points.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595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C:\Users\Bishal Nath Upreti\Desktop\Arba Minch 2012 2nd Sem\Structural Geology\Stereographic projection\Stereographic projection figures\scan0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40" t="6563" r="1905" b="8253"/>
          <a:stretch/>
        </p:blipFill>
        <p:spPr bwMode="auto">
          <a:xfrm>
            <a:off x="611560" y="548680"/>
            <a:ext cx="7920880" cy="427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17739" y="5013176"/>
            <a:ext cx="8280920" cy="1323439"/>
          </a:xfrm>
          <a:prstGeom prst="rect">
            <a:avLst/>
          </a:prstGeom>
          <a:noFill/>
        </p:spPr>
        <p:txBody>
          <a:bodyPr wrap="square" rtlCol="0">
            <a:spAutoFit/>
          </a:bodyPr>
          <a:lstStyle/>
          <a:p>
            <a:pPr algn="just"/>
            <a:r>
              <a:rPr lang="en-US" sz="1600" b="1" dirty="0" smtClean="0">
                <a:latin typeface="Arial" panose="020B0604020202020204" pitchFamily="34" charset="0"/>
                <a:cs typeface="Arial" panose="020B0604020202020204" pitchFamily="34" charset="0"/>
              </a:rPr>
              <a:t>Fig. 1.1. The inherent  3D geometry of stereographic projection. (A) Projection of a plane through the centre of a reference sphere. The plane intersects the lower hemisphere of the reference sphere as a great circle. The line intersects  the lower hemisphere as a single point. (B) Projection of  intersection points from the lower hemisphere of the reference sphere to the zenith of the projection. </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077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908720"/>
            <a:ext cx="7632848" cy="4401205"/>
          </a:xfrm>
          <a:prstGeom prst="rect">
            <a:avLst/>
          </a:prstGeom>
        </p:spPr>
        <p:txBody>
          <a:bodyPr wrap="square">
            <a:spAutoFit/>
          </a:bodyPr>
          <a:lstStyle/>
          <a:p>
            <a:pPr algn="just"/>
            <a:r>
              <a:rPr lang="en-US" sz="2800" b="1" dirty="0">
                <a:solidFill>
                  <a:prstClr val="black"/>
                </a:solidFill>
                <a:latin typeface="Arial" panose="020B0604020202020204" pitchFamily="34" charset="0"/>
                <a:cs typeface="Arial" panose="020B0604020202020204" pitchFamily="34" charset="0"/>
              </a:rPr>
              <a:t>Stereographic projection of lines and planes to points and great circles  constitutes a systematic reduction of three-dimensional geometry to two  dimensions. </a:t>
            </a:r>
            <a:endParaRPr lang="en-GB" sz="2800" b="1" dirty="0">
              <a:solidFill>
                <a:prstClr val="black"/>
              </a:solidFill>
              <a:latin typeface="Arial" panose="020B0604020202020204" pitchFamily="34" charset="0"/>
              <a:cs typeface="Arial" panose="020B0604020202020204" pitchFamily="34" charset="0"/>
            </a:endParaRPr>
          </a:p>
          <a:p>
            <a:pPr lvl="0" algn="just"/>
            <a:endParaRPr lang="en-US" sz="2800" b="1" dirty="0" smtClean="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The </a:t>
            </a:r>
            <a:r>
              <a:rPr lang="en-US" sz="2800" b="1" dirty="0">
                <a:solidFill>
                  <a:prstClr val="black"/>
                </a:solidFill>
                <a:latin typeface="Arial" panose="020B0604020202020204" pitchFamily="34" charset="0"/>
                <a:cs typeface="Arial" panose="020B0604020202020204" pitchFamily="34" charset="0"/>
              </a:rPr>
              <a:t>"flattening" to two dimensions is achieved by projecting  the lower hemisphere intersections to an equatorial plane of reference  that passes through the center of the sphere (Figure </a:t>
            </a:r>
            <a:r>
              <a:rPr lang="en-US" sz="2800" b="1" dirty="0" smtClean="0">
                <a:solidFill>
                  <a:prstClr val="black"/>
                </a:solidFill>
                <a:latin typeface="Arial" panose="020B0604020202020204" pitchFamily="34" charset="0"/>
                <a:cs typeface="Arial" panose="020B0604020202020204" pitchFamily="34" charset="0"/>
              </a:rPr>
              <a:t>1.1 B</a:t>
            </a:r>
            <a:r>
              <a:rPr lang="en-US" sz="2800" b="1" dirty="0">
                <a:solidFill>
                  <a:prstClr val="black"/>
                </a:solidFill>
                <a:latin typeface="Arial" panose="020B0604020202020204" pitchFamily="34" charset="0"/>
                <a:cs typeface="Arial" panose="020B0604020202020204" pitchFamily="34" charset="0"/>
              </a:rPr>
              <a:t>).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059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08720"/>
            <a:ext cx="7272808" cy="5262979"/>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This is the  plane of stereographic projection. The lower hemisphere intersections are  projected as rays upward through the horizontal reference plane to the  zenith of the sphere.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Where </a:t>
            </a:r>
            <a:r>
              <a:rPr lang="en-US" sz="2800" b="1" dirty="0">
                <a:solidFill>
                  <a:prstClr val="black"/>
                </a:solidFill>
                <a:latin typeface="Arial" panose="020B0604020202020204" pitchFamily="34" charset="0"/>
                <a:cs typeface="Arial" panose="020B0604020202020204" pitchFamily="34" charset="0"/>
              </a:rPr>
              <a:t>the rays of projection pass through the </a:t>
            </a:r>
            <a:r>
              <a:rPr lang="en-US" sz="2800" b="1" dirty="0" smtClean="0">
                <a:solidFill>
                  <a:prstClr val="black"/>
                </a:solidFill>
                <a:latin typeface="Arial" panose="020B0604020202020204" pitchFamily="34" charset="0"/>
                <a:cs typeface="Arial" panose="020B0604020202020204" pitchFamily="34" charset="0"/>
              </a:rPr>
              <a:t>horizontal </a:t>
            </a:r>
            <a:r>
              <a:rPr lang="en-US" sz="2800" b="1" dirty="0">
                <a:solidFill>
                  <a:prstClr val="black"/>
                </a:solidFill>
                <a:latin typeface="Arial" panose="020B0604020202020204" pitchFamily="34" charset="0"/>
                <a:cs typeface="Arial" panose="020B0604020202020204" pitchFamily="34" charset="0"/>
              </a:rPr>
              <a:t>reference plane, point or great-circle intersections are produced, and  these are </a:t>
            </a:r>
            <a:r>
              <a:rPr lang="en-US" sz="2800" b="1" dirty="0">
                <a:solidFill>
                  <a:srgbClr val="FF0000"/>
                </a:solidFill>
                <a:latin typeface="Arial" panose="020B0604020202020204" pitchFamily="34" charset="0"/>
                <a:cs typeface="Arial" panose="020B0604020202020204" pitchFamily="34" charset="0"/>
              </a:rPr>
              <a:t>stereo grams or stereographic projections </a:t>
            </a:r>
            <a:r>
              <a:rPr lang="en-US" sz="2800" b="1" dirty="0">
                <a:solidFill>
                  <a:prstClr val="black"/>
                </a:solidFill>
                <a:latin typeface="Arial" panose="020B0604020202020204" pitchFamily="34" charset="0"/>
                <a:cs typeface="Arial" panose="020B0604020202020204" pitchFamily="34" charset="0"/>
              </a:rPr>
              <a:t>of lines and planes.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698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185" y="2420888"/>
            <a:ext cx="7560840" cy="2246769"/>
          </a:xfrm>
          <a:prstGeom prst="rect">
            <a:avLst/>
          </a:prstGeom>
          <a:noFill/>
        </p:spPr>
        <p:txBody>
          <a:bodyPr wrap="square" rtlCol="0">
            <a:spAutoFit/>
          </a:bodyPr>
          <a:lstStyle/>
          <a:p>
            <a:pPr algn="just"/>
            <a:r>
              <a:rPr lang="en-US" sz="2800" b="1" dirty="0" smtClean="0">
                <a:latin typeface="Arial" panose="020B0604020202020204" pitchFamily="34" charset="0"/>
                <a:cs typeface="Arial" panose="020B0604020202020204" pitchFamily="34" charset="0"/>
              </a:rPr>
              <a:t>Stereographic </a:t>
            </a:r>
            <a:r>
              <a:rPr lang="en-US" sz="2800" b="1" dirty="0">
                <a:latin typeface="Arial" panose="020B0604020202020204" pitchFamily="34" charset="0"/>
                <a:cs typeface="Arial" panose="020B0604020202020204" pitchFamily="34" charset="0"/>
              </a:rPr>
              <a:t>projection is a powerful method for solving geometric </a:t>
            </a:r>
            <a:r>
              <a:rPr lang="en-US" sz="2800" b="1" dirty="0" smtClean="0">
                <a:latin typeface="Arial" panose="020B0604020202020204" pitchFamily="34" charset="0"/>
                <a:cs typeface="Arial" panose="020B0604020202020204" pitchFamily="34" charset="0"/>
              </a:rPr>
              <a:t>problems </a:t>
            </a:r>
            <a:r>
              <a:rPr lang="en-US" sz="2800" b="1" dirty="0">
                <a:latin typeface="Arial" panose="020B0604020202020204" pitchFamily="34" charset="0"/>
                <a:cs typeface="Arial" panose="020B0604020202020204" pitchFamily="34" charset="0"/>
              </a:rPr>
              <a:t>in structural </a:t>
            </a:r>
            <a:r>
              <a:rPr lang="en-US" sz="2800" b="1" dirty="0" smtClean="0">
                <a:latin typeface="Arial" panose="020B0604020202020204" pitchFamily="34" charset="0"/>
                <a:cs typeface="Arial" panose="020B0604020202020204" pitchFamily="34" charset="0"/>
              </a:rPr>
              <a:t>geology. </a:t>
            </a:r>
            <a:r>
              <a:rPr lang="en-US" sz="2800" b="1" dirty="0">
                <a:latin typeface="Arial" panose="020B0604020202020204" pitchFamily="34" charset="0"/>
                <a:cs typeface="Arial" panose="020B0604020202020204" pitchFamily="34" charset="0"/>
              </a:rPr>
              <a:t>Stereographic  projection differs from orthographic projection in a fundamental </a:t>
            </a:r>
            <a:r>
              <a:rPr lang="en-US" sz="2800" b="1" dirty="0" smtClean="0">
                <a:latin typeface="Arial" panose="020B0604020202020204" pitchFamily="34" charset="0"/>
                <a:cs typeface="Arial" panose="020B0604020202020204" pitchFamily="34" charset="0"/>
              </a:rPr>
              <a:t>way. </a:t>
            </a:r>
            <a:endParaRPr lang="en-GB" sz="2800" b="1" dirty="0">
              <a:latin typeface="Arial" panose="020B0604020202020204" pitchFamily="34" charset="0"/>
              <a:cs typeface="Arial" panose="020B0604020202020204" pitchFamily="34" charset="0"/>
            </a:endParaRPr>
          </a:p>
        </p:txBody>
      </p:sp>
      <p:sp>
        <p:nvSpPr>
          <p:cNvPr id="4" name="Rectangle 3"/>
          <p:cNvSpPr/>
          <p:nvPr/>
        </p:nvSpPr>
        <p:spPr>
          <a:xfrm>
            <a:off x="1183259" y="885455"/>
            <a:ext cx="6366102" cy="954107"/>
          </a:xfrm>
          <a:prstGeom prst="rect">
            <a:avLst/>
          </a:prstGeom>
        </p:spPr>
        <p:txBody>
          <a:bodyPr wrap="none">
            <a:spAutoFit/>
          </a:bodyPr>
          <a:lstStyle/>
          <a:p>
            <a:pPr lvl="0" algn="ctr"/>
            <a:r>
              <a:rPr lang="en-US" sz="2800" b="1" dirty="0">
                <a:solidFill>
                  <a:srgbClr val="FF0000"/>
                </a:solidFill>
                <a:latin typeface="Arial Black" panose="020B0A04020102020204" pitchFamily="34" charset="0"/>
              </a:rPr>
              <a:t>STEREOGRAPHIC </a:t>
            </a:r>
            <a:r>
              <a:rPr lang="en-US" sz="2800" b="1" dirty="0" smtClean="0">
                <a:solidFill>
                  <a:srgbClr val="FF0000"/>
                </a:solidFill>
                <a:latin typeface="Arial Black" panose="020B0A04020102020204" pitchFamily="34" charset="0"/>
              </a:rPr>
              <a:t>PROJECTION</a:t>
            </a:r>
          </a:p>
          <a:p>
            <a:pPr lvl="0" algn="ctr"/>
            <a:r>
              <a:rPr lang="en-US" sz="2800" b="1" dirty="0" smtClean="0">
                <a:solidFill>
                  <a:srgbClr val="FF0000"/>
                </a:solidFill>
                <a:latin typeface="Arial Black" panose="020B0A04020102020204" pitchFamily="34" charset="0"/>
              </a:rPr>
              <a:t>(A Spherical Projection) </a:t>
            </a:r>
            <a:endParaRPr lang="en-GB"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055464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252500"/>
            <a:ext cx="7553055" cy="3108543"/>
          </a:xfrm>
          <a:prstGeom prst="rect">
            <a:avLst/>
          </a:prstGeom>
        </p:spPr>
        <p:txBody>
          <a:bodyPr wrap="square">
            <a:spAutoFit/>
          </a:bodyPr>
          <a:lstStyle/>
          <a:p>
            <a:pPr lvl="0" algn="just"/>
            <a:r>
              <a:rPr lang="en-US" sz="2800" b="1" dirty="0" smtClean="0">
                <a:solidFill>
                  <a:srgbClr val="0070C0"/>
                </a:solidFill>
                <a:latin typeface="Arial" panose="020B0604020202020204" pitchFamily="34" charset="0"/>
                <a:cs typeface="Arial" panose="020B0604020202020204" pitchFamily="34" charset="0"/>
              </a:rPr>
              <a:t>Steep-plunging </a:t>
            </a:r>
            <a:r>
              <a:rPr lang="en-US" sz="2800" b="1" dirty="0">
                <a:solidFill>
                  <a:srgbClr val="0070C0"/>
                </a:solidFill>
                <a:latin typeface="Arial" panose="020B0604020202020204" pitchFamily="34" charset="0"/>
                <a:cs typeface="Arial" panose="020B0604020202020204" pitchFamily="34" charset="0"/>
              </a:rPr>
              <a:t>lines stereographically project to locations close to the  center of the horizontal plane of projection</a:t>
            </a:r>
            <a:r>
              <a:rPr lang="en-US" sz="2800" b="1" dirty="0" smtClean="0">
                <a:solidFill>
                  <a:srgbClr val="0070C0"/>
                </a:solidFill>
                <a:latin typeface="Arial" panose="020B0604020202020204" pitchFamily="34" charset="0"/>
                <a:cs typeface="Arial" panose="020B0604020202020204" pitchFamily="34" charset="0"/>
              </a:rPr>
              <a:t>; </a:t>
            </a:r>
          </a:p>
          <a:p>
            <a:pPr lvl="0" algn="just"/>
            <a:endParaRPr lang="en-US" sz="2800" b="1" dirty="0">
              <a:solidFill>
                <a:srgbClr val="0070C0"/>
              </a:solidFill>
              <a:latin typeface="Arial" panose="020B0604020202020204" pitchFamily="34" charset="0"/>
              <a:cs typeface="Arial" panose="020B0604020202020204" pitchFamily="34" charset="0"/>
            </a:endParaRPr>
          </a:p>
          <a:p>
            <a:pPr lvl="0" algn="just"/>
            <a:r>
              <a:rPr lang="en-US" sz="2800" b="1" dirty="0" smtClean="0">
                <a:solidFill>
                  <a:srgbClr val="0070C0"/>
                </a:solidFill>
                <a:latin typeface="Arial" panose="020B0604020202020204" pitchFamily="34" charset="0"/>
                <a:cs typeface="Arial" panose="020B0604020202020204" pitchFamily="34" charset="0"/>
              </a:rPr>
              <a:t>whereas </a:t>
            </a:r>
            <a:r>
              <a:rPr lang="en-US" sz="2800" b="1" dirty="0">
                <a:solidFill>
                  <a:srgbClr val="0070C0"/>
                </a:solidFill>
                <a:latin typeface="Arial" panose="020B0604020202020204" pitchFamily="34" charset="0"/>
                <a:cs typeface="Arial" panose="020B0604020202020204" pitchFamily="34" charset="0"/>
              </a:rPr>
              <a:t>shallow-plunging lines project  to locations near the perimeter of the plane of projection (Figure </a:t>
            </a:r>
            <a:r>
              <a:rPr lang="en-US" sz="2800" b="1" dirty="0" smtClean="0">
                <a:solidFill>
                  <a:srgbClr val="0070C0"/>
                </a:solidFill>
                <a:latin typeface="Arial" panose="020B0604020202020204" pitchFamily="34" charset="0"/>
                <a:cs typeface="Arial" panose="020B0604020202020204" pitchFamily="34" charset="0"/>
              </a:rPr>
              <a:t>1.2 A).  </a:t>
            </a:r>
            <a:endParaRPr lang="en-GB"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779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015" y="1657400"/>
            <a:ext cx="7711425" cy="3108543"/>
          </a:xfrm>
          <a:prstGeom prst="rect">
            <a:avLst/>
          </a:prstGeom>
        </p:spPr>
        <p:txBody>
          <a:bodyPr wrap="square">
            <a:spAutoFit/>
          </a:bodyPr>
          <a:lstStyle/>
          <a:p>
            <a:pPr lvl="0" algn="just"/>
            <a:r>
              <a:rPr lang="en-US" sz="2800" b="1" dirty="0">
                <a:solidFill>
                  <a:srgbClr val="0070C0"/>
                </a:solidFill>
                <a:latin typeface="Arial" panose="020B0604020202020204" pitchFamily="34" charset="0"/>
                <a:cs typeface="Arial" panose="020B0604020202020204" pitchFamily="34" charset="0"/>
              </a:rPr>
              <a:t>Steeply dipping planes stereographically project as great circles that pass  near the center of the plane of </a:t>
            </a:r>
            <a:r>
              <a:rPr lang="en-US" sz="2800" b="1" dirty="0" smtClean="0">
                <a:solidFill>
                  <a:srgbClr val="0070C0"/>
                </a:solidFill>
                <a:latin typeface="Arial" panose="020B0604020202020204" pitchFamily="34" charset="0"/>
                <a:cs typeface="Arial" panose="020B0604020202020204" pitchFamily="34" charset="0"/>
              </a:rPr>
              <a:t>projection.</a:t>
            </a:r>
          </a:p>
          <a:p>
            <a:pPr lvl="0" algn="just"/>
            <a:endParaRPr lang="en-US" sz="2800" b="1" dirty="0">
              <a:solidFill>
                <a:srgbClr val="0070C0"/>
              </a:solidFill>
              <a:latin typeface="Arial" panose="020B0604020202020204" pitchFamily="34" charset="0"/>
              <a:cs typeface="Arial" panose="020B0604020202020204" pitchFamily="34" charset="0"/>
            </a:endParaRPr>
          </a:p>
          <a:p>
            <a:pPr lvl="0" algn="just"/>
            <a:r>
              <a:rPr lang="en-US" sz="2800" b="1" dirty="0" smtClean="0">
                <a:solidFill>
                  <a:srgbClr val="0070C0"/>
                </a:solidFill>
                <a:latin typeface="Arial" panose="020B0604020202020204" pitchFamily="34" charset="0"/>
                <a:cs typeface="Arial" panose="020B0604020202020204" pitchFamily="34" charset="0"/>
              </a:rPr>
              <a:t>Gently </a:t>
            </a:r>
            <a:r>
              <a:rPr lang="en-US" sz="2800" b="1" dirty="0">
                <a:solidFill>
                  <a:srgbClr val="0070C0"/>
                </a:solidFill>
                <a:latin typeface="Arial" panose="020B0604020202020204" pitchFamily="34" charset="0"/>
                <a:cs typeface="Arial" panose="020B0604020202020204" pitchFamily="34" charset="0"/>
              </a:rPr>
              <a:t>dipping planes project  as great circles passing close to the perimeter of the horizontal plane of  projection (</a:t>
            </a:r>
            <a:r>
              <a:rPr lang="en-US" sz="2800" b="1" dirty="0" smtClean="0">
                <a:solidFill>
                  <a:srgbClr val="0070C0"/>
                </a:solidFill>
                <a:latin typeface="Arial" panose="020B0604020202020204" pitchFamily="34" charset="0"/>
                <a:cs typeface="Arial" panose="020B0604020202020204" pitchFamily="34" charset="0"/>
              </a:rPr>
              <a:t>Figure1.2 B</a:t>
            </a:r>
            <a:r>
              <a:rPr lang="en-US" sz="2800" b="1" dirty="0">
                <a:solidFill>
                  <a:srgbClr val="0070C0"/>
                </a:solidFill>
                <a:latin typeface="Arial" panose="020B0604020202020204" pitchFamily="34" charset="0"/>
                <a:cs typeface="Arial" panose="020B0604020202020204" pitchFamily="34" charset="0"/>
              </a:rPr>
              <a:t>). </a:t>
            </a:r>
            <a:endParaRPr lang="en-GB"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042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039" y="1166843"/>
            <a:ext cx="7416824" cy="4401205"/>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The distance that a great circle or point departs  from the center of the plane of projection is a measure of the </a:t>
            </a:r>
            <a:r>
              <a:rPr lang="en-US" sz="2800" b="1" dirty="0">
                <a:solidFill>
                  <a:srgbClr val="FF0000"/>
                </a:solidFill>
                <a:latin typeface="Arial" panose="020B0604020202020204" pitchFamily="34" charset="0"/>
                <a:cs typeface="Arial" panose="020B0604020202020204" pitchFamily="34" charset="0"/>
              </a:rPr>
              <a:t>degree of  inclination</a:t>
            </a:r>
            <a:r>
              <a:rPr lang="en-US" sz="2800" b="1" dirty="0">
                <a:solidFill>
                  <a:prstClr val="black"/>
                </a:solidFill>
                <a:latin typeface="Arial" panose="020B0604020202020204" pitchFamily="34" charset="0"/>
                <a:cs typeface="Arial" panose="020B0604020202020204" pitchFamily="34" charset="0"/>
              </a:rPr>
              <a:t> of the plane or line that has been stereographically plotted. </a:t>
            </a:r>
            <a:endParaRPr lang="en-GB" sz="2800" b="1" dirty="0">
              <a:solidFill>
                <a:prstClr val="black"/>
              </a:solidFill>
              <a:latin typeface="Arial" panose="020B0604020202020204" pitchFamily="34" charset="0"/>
              <a:cs typeface="Arial" panose="020B0604020202020204" pitchFamily="34" charset="0"/>
            </a:endParaRPr>
          </a:p>
          <a:p>
            <a:pPr lvl="0" algn="just"/>
            <a:r>
              <a:rPr lang="en-GB" sz="2800" b="1" dirty="0">
                <a:solidFill>
                  <a:prstClr val="black"/>
                </a:solidFill>
                <a:latin typeface="Arial" panose="020B0604020202020204" pitchFamily="34" charset="0"/>
                <a:cs typeface="Arial" panose="020B0604020202020204" pitchFamily="34" charset="0"/>
              </a:rPr>
              <a:t> </a:t>
            </a:r>
          </a:p>
          <a:p>
            <a:pPr lvl="0" algn="just"/>
            <a:r>
              <a:rPr lang="en-US" sz="2800" b="1" dirty="0">
                <a:solidFill>
                  <a:prstClr val="black"/>
                </a:solidFill>
                <a:latin typeface="Arial" panose="020B0604020202020204" pitchFamily="34" charset="0"/>
                <a:cs typeface="Arial" panose="020B0604020202020204" pitchFamily="34" charset="0"/>
              </a:rPr>
              <a:t>The trend of the line connecting the end points of the </a:t>
            </a:r>
            <a:r>
              <a:rPr lang="en-US" sz="2800" b="1" dirty="0" smtClean="0">
                <a:solidFill>
                  <a:prstClr val="black"/>
                </a:solidFill>
                <a:latin typeface="Arial" panose="020B0604020202020204" pitchFamily="34" charset="0"/>
                <a:cs typeface="Arial" panose="020B0604020202020204" pitchFamily="34" charset="0"/>
              </a:rPr>
              <a:t>great </a:t>
            </a:r>
            <a:r>
              <a:rPr lang="en-US" sz="2800" b="1" dirty="0">
                <a:solidFill>
                  <a:prstClr val="black"/>
                </a:solidFill>
                <a:latin typeface="Arial" panose="020B0604020202020204" pitchFamily="34" charset="0"/>
                <a:cs typeface="Arial" panose="020B0604020202020204" pitchFamily="34" charset="0"/>
              </a:rPr>
              <a:t>circle  corresponds to the strike of the plane that the great circle stereographically  portrays (</a:t>
            </a:r>
            <a:r>
              <a:rPr lang="en-US" sz="2800" b="1" dirty="0" smtClean="0">
                <a:solidFill>
                  <a:prstClr val="black"/>
                </a:solidFill>
                <a:latin typeface="Arial" panose="020B0604020202020204" pitchFamily="34" charset="0"/>
                <a:cs typeface="Arial" panose="020B0604020202020204" pitchFamily="34" charset="0"/>
              </a:rPr>
              <a:t>Figure1.2 C</a:t>
            </a:r>
            <a:r>
              <a:rPr lang="en-US" sz="2800" b="1" dirty="0">
                <a:solidFill>
                  <a:prstClr val="black"/>
                </a:solidFill>
                <a:latin typeface="Arial" panose="020B0604020202020204" pitchFamily="34" charset="0"/>
                <a:cs typeface="Arial" panose="020B0604020202020204" pitchFamily="34" charset="0"/>
              </a:rPr>
              <a:t>).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247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692696"/>
            <a:ext cx="3517776" cy="347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4137"/>
            <a:ext cx="2743200" cy="55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7685" y="5340114"/>
            <a:ext cx="4344618"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Stereographic projection of a steeply dipping plane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754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43841"/>
            <a:ext cx="7560840" cy="2246769"/>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And the trend of a line connecting the center of  the stereographic projection to a point representing a stereographically  plotted line is the same as the trend of the line in space (</a:t>
            </a:r>
            <a:r>
              <a:rPr lang="en-US" sz="2800" b="1" dirty="0" smtClean="0">
                <a:solidFill>
                  <a:prstClr val="black"/>
                </a:solidFill>
                <a:latin typeface="Arial" panose="020B0604020202020204" pitchFamily="34" charset="0"/>
                <a:cs typeface="Arial" panose="020B0604020202020204" pitchFamily="34" charset="0"/>
              </a:rPr>
              <a:t>Figure1.2C</a:t>
            </a:r>
            <a:r>
              <a:rPr lang="en-US" sz="2800" b="1" dirty="0">
                <a:solidFill>
                  <a:prstClr val="black"/>
                </a:solidFill>
                <a:latin typeface="Arial" panose="020B0604020202020204" pitchFamily="34" charset="0"/>
                <a:cs typeface="Arial" panose="020B0604020202020204" pitchFamily="34" charset="0"/>
              </a:rPr>
              <a:t>).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20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348880"/>
            <a:ext cx="6696744" cy="1200329"/>
          </a:xfrm>
          <a:prstGeom prst="rect">
            <a:avLst/>
          </a:prstGeom>
          <a:noFill/>
        </p:spPr>
        <p:txBody>
          <a:bodyPr wrap="square" rtlCol="0">
            <a:spAutoFit/>
          </a:bodyPr>
          <a:lstStyle/>
          <a:p>
            <a:pPr algn="ctr"/>
            <a:r>
              <a:rPr lang="en-US" sz="3600" b="1" dirty="0" smtClean="0">
                <a:solidFill>
                  <a:srgbClr val="FF0000"/>
                </a:solidFill>
                <a:latin typeface="Arial Black" panose="020B0A04020102020204" pitchFamily="34" charset="0"/>
                <a:cs typeface="Arial" panose="020B0604020202020204" pitchFamily="34" charset="0"/>
              </a:rPr>
              <a:t>Principles of </a:t>
            </a:r>
          </a:p>
          <a:p>
            <a:pPr algn="ctr"/>
            <a:r>
              <a:rPr lang="en-US" sz="3600" b="1" dirty="0" smtClean="0">
                <a:solidFill>
                  <a:srgbClr val="FF0000"/>
                </a:solidFill>
                <a:latin typeface="Arial Black" panose="020B0A04020102020204" pitchFamily="34" charset="0"/>
                <a:cs typeface="Arial" panose="020B0604020202020204" pitchFamily="34" charset="0"/>
              </a:rPr>
              <a:t>stereographic projection</a:t>
            </a:r>
            <a:endParaRPr lang="en-GB" sz="3600" b="1" dirty="0">
              <a:solidFill>
                <a:srgbClr val="FF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60035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8954" y="2404883"/>
            <a:ext cx="6902751" cy="584775"/>
          </a:xfrm>
          <a:prstGeom prst="rect">
            <a:avLst/>
          </a:prstGeom>
          <a:noFill/>
        </p:spPr>
        <p:txBody>
          <a:bodyPr wrap="square" rtlCol="0">
            <a:spAutoFit/>
          </a:bodyPr>
          <a:lstStyle/>
          <a:p>
            <a:pPr algn="ctr"/>
            <a:r>
              <a:rPr lang="en-US" sz="3200" dirty="0" smtClean="0">
                <a:solidFill>
                  <a:srgbClr val="FF0000"/>
                </a:solidFill>
                <a:latin typeface="Arial Black" panose="020B0A04020102020204" pitchFamily="34" charset="0"/>
              </a:rPr>
              <a:t>Construction of a stereonet</a:t>
            </a:r>
            <a:endParaRPr lang="en-GB"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74933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ereographic_projection_in_3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83518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3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ulffnetanim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60648"/>
            <a:ext cx="5824736" cy="57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a:spLocks noChangeArrowheads="1"/>
          </p:cNvSpPr>
          <p:nvPr/>
        </p:nvSpPr>
        <p:spPr bwMode="auto">
          <a:xfrm>
            <a:off x="3059832" y="6114989"/>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dirty="0"/>
              <a:t>Stereonet or Wulff net</a:t>
            </a:r>
            <a:endParaRPr lang="en-GB" altLang="en-US" sz="2400" b="1" dirty="0"/>
          </a:p>
        </p:txBody>
      </p:sp>
    </p:spTree>
    <p:extLst>
      <p:ext uri="{BB962C8B-B14F-4D97-AF65-F5344CB8AC3E}">
        <p14:creationId xmlns:p14="http://schemas.microsoft.com/office/powerpoint/2010/main" val="1361806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nupreti\Desktop\Scanned fiugres-03 (Mar)\Stereographic project 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362075"/>
            <a:ext cx="436562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Users\bnupreti\Desktop\Scanned fiugres-03 (Mar)\Stereographic net 8.jpg"/>
          <p:cNvPicPr>
            <a:picLocks noChangeAspect="1" noChangeArrowheads="1"/>
          </p:cNvPicPr>
          <p:nvPr/>
        </p:nvPicPr>
        <p:blipFill>
          <a:blip r:embed="rId4" cstate="print">
            <a:extLst>
              <a:ext uri="{28A0092B-C50C-407E-A947-70E740481C1C}">
                <a14:useLocalDpi xmlns:a14="http://schemas.microsoft.com/office/drawing/2010/main" val="0"/>
              </a:ext>
            </a:extLst>
          </a:blip>
          <a:srcRect l="8517" t="6410" r="2654"/>
          <a:stretch>
            <a:fillRect/>
          </a:stretch>
        </p:blipFill>
        <p:spPr bwMode="auto">
          <a:xfrm>
            <a:off x="1832979" y="332656"/>
            <a:ext cx="5478041" cy="54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p:cNvSpPr txBox="1">
            <a:spLocks noChangeArrowheads="1"/>
          </p:cNvSpPr>
          <p:nvPr/>
        </p:nvSpPr>
        <p:spPr bwMode="auto">
          <a:xfrm>
            <a:off x="2781300" y="5949888"/>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dirty="0"/>
              <a:t>Stereonet or Wulff net</a:t>
            </a:r>
            <a:endParaRPr lang="en-GB" altLang="en-US" sz="2400" b="1" dirty="0"/>
          </a:p>
        </p:txBody>
      </p:sp>
    </p:spTree>
    <p:extLst>
      <p:ext uri="{BB962C8B-B14F-4D97-AF65-F5344CB8AC3E}">
        <p14:creationId xmlns:p14="http://schemas.microsoft.com/office/powerpoint/2010/main" val="3519750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871" y="1196752"/>
            <a:ext cx="7704856" cy="4462760"/>
          </a:xfrm>
          <a:prstGeom prst="rect">
            <a:avLst/>
          </a:prstGeom>
        </p:spPr>
        <p:txBody>
          <a:bodyPr wrap="square">
            <a:spAutoFit/>
          </a:bodyPr>
          <a:lstStyle/>
          <a:p>
            <a:pPr algn="just"/>
            <a:r>
              <a:rPr lang="en-GB" sz="2800" b="1" dirty="0">
                <a:solidFill>
                  <a:srgbClr val="FF0000"/>
                </a:solidFill>
                <a:latin typeface="Arial" panose="020B0604020202020204" pitchFamily="34" charset="0"/>
                <a:cs typeface="Arial" panose="020B0604020202020204" pitchFamily="34" charset="0"/>
              </a:rPr>
              <a:t>What is a spherical projection</a:t>
            </a:r>
            <a:r>
              <a:rPr lang="en-GB" sz="2800" b="1" dirty="0" smtClean="0">
                <a:solidFill>
                  <a:srgbClr val="FF0000"/>
                </a:solidFill>
                <a:latin typeface="Arial" panose="020B0604020202020204" pitchFamily="34" charset="0"/>
                <a:cs typeface="Arial" panose="020B0604020202020204" pitchFamily="34" charset="0"/>
              </a:rPr>
              <a:t>?</a:t>
            </a:r>
          </a:p>
          <a:p>
            <a:pPr algn="just"/>
            <a:endParaRPr lang="en-GB" sz="2800" b="1" dirty="0">
              <a:latin typeface="Arial" panose="020B0604020202020204" pitchFamily="34" charset="0"/>
              <a:cs typeface="Arial" panose="020B0604020202020204" pitchFamily="34" charset="0"/>
            </a:endParaRPr>
          </a:p>
          <a:p>
            <a:pPr algn="just"/>
            <a:r>
              <a:rPr lang="en-GB" sz="2800" b="1" dirty="0" smtClean="0">
                <a:latin typeface="Arial" panose="020B0604020202020204" pitchFamily="34" charset="0"/>
                <a:cs typeface="Arial" panose="020B0604020202020204" pitchFamily="34" charset="0"/>
              </a:rPr>
              <a:t>A </a:t>
            </a:r>
            <a:r>
              <a:rPr lang="en-GB" sz="2800" b="1" dirty="0">
                <a:latin typeface="Arial" panose="020B0604020202020204" pitchFamily="34" charset="0"/>
                <a:cs typeface="Arial" panose="020B0604020202020204" pitchFamily="34" charset="0"/>
              </a:rPr>
              <a:t>2-D projection for describing the orientation of 3-D features. </a:t>
            </a:r>
            <a:endParaRPr lang="en-GB" sz="2800" b="1" dirty="0" smtClean="0">
              <a:latin typeface="Arial" panose="020B0604020202020204" pitchFamily="34" charset="0"/>
              <a:cs typeface="Arial" panose="020B0604020202020204" pitchFamily="34" charset="0"/>
            </a:endParaRPr>
          </a:p>
          <a:p>
            <a:pPr algn="just"/>
            <a:endParaRPr lang="en-GB" sz="2800" b="1" dirty="0">
              <a:latin typeface="Arial" panose="020B0604020202020204" pitchFamily="34" charset="0"/>
              <a:cs typeface="Arial" panose="020B0604020202020204" pitchFamily="34" charset="0"/>
            </a:endParaRPr>
          </a:p>
          <a:p>
            <a:pPr algn="just"/>
            <a:r>
              <a:rPr lang="en-GB" sz="2800" b="1" dirty="0" smtClean="0">
                <a:latin typeface="Arial" panose="020B0604020202020204" pitchFamily="34" charset="0"/>
                <a:cs typeface="Arial" panose="020B0604020202020204" pitchFamily="34" charset="0"/>
              </a:rPr>
              <a:t>A spherical </a:t>
            </a:r>
            <a:r>
              <a:rPr lang="en-GB" sz="2800" b="1" dirty="0">
                <a:latin typeface="Arial" panose="020B0604020202020204" pitchFamily="34" charset="0"/>
                <a:cs typeface="Arial" panose="020B0604020202020204" pitchFamily="34" charset="0"/>
              </a:rPr>
              <a:t>projection shows where lines or planes that intersect </a:t>
            </a:r>
            <a:r>
              <a:rPr lang="en-GB" sz="2800" b="1" dirty="0" smtClean="0">
                <a:latin typeface="Arial" panose="020B0604020202020204" pitchFamily="34" charset="0"/>
                <a:cs typeface="Arial" panose="020B0604020202020204" pitchFamily="34" charset="0"/>
              </a:rPr>
              <a:t>the surface </a:t>
            </a:r>
            <a:r>
              <a:rPr lang="en-GB" sz="2800" b="1" dirty="0">
                <a:latin typeface="Arial" panose="020B0604020202020204" pitchFamily="34" charset="0"/>
                <a:cs typeface="Arial" panose="020B0604020202020204" pitchFamily="34" charset="0"/>
              </a:rPr>
              <a:t>of a (hemi)sphere, provided that the lines/planes also </a:t>
            </a:r>
            <a:r>
              <a:rPr lang="en-GB" sz="2800" b="1" dirty="0" smtClean="0">
                <a:latin typeface="Arial" panose="020B0604020202020204" pitchFamily="34" charset="0"/>
                <a:cs typeface="Arial" panose="020B0604020202020204" pitchFamily="34" charset="0"/>
              </a:rPr>
              <a:t>pass through </a:t>
            </a:r>
            <a:r>
              <a:rPr lang="en-GB" sz="2800" b="1" dirty="0">
                <a:latin typeface="Arial" panose="020B0604020202020204" pitchFamily="34" charset="0"/>
                <a:cs typeface="Arial" panose="020B0604020202020204" pitchFamily="34" charset="0"/>
              </a:rPr>
              <a:t>the center of the (hemi)sphere.</a:t>
            </a:r>
          </a:p>
        </p:txBody>
      </p:sp>
    </p:spTree>
    <p:extLst>
      <p:ext uri="{BB962C8B-B14F-4D97-AF65-F5344CB8AC3E}">
        <p14:creationId xmlns:p14="http://schemas.microsoft.com/office/powerpoint/2010/main" val="1193364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ereonetpa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8600"/>
            <a:ext cx="7162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11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28600"/>
            <a:ext cx="69342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682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36711"/>
            <a:ext cx="7848872" cy="4708981"/>
          </a:xfrm>
          <a:prstGeom prst="rect">
            <a:avLst/>
          </a:prstGeom>
        </p:spPr>
        <p:txBody>
          <a:bodyPr wrap="square">
            <a:spAutoFit/>
          </a:bodyPr>
          <a:lstStyle/>
          <a:p>
            <a:pPr algn="just"/>
            <a:r>
              <a:rPr lang="en-GB" sz="2800" b="1" dirty="0">
                <a:solidFill>
                  <a:srgbClr val="FF0000"/>
                </a:solidFill>
                <a:latin typeface="Arial" panose="020B0604020202020204" pitchFamily="34" charset="0"/>
                <a:cs typeface="Arial" panose="020B0604020202020204" pitchFamily="34" charset="0"/>
              </a:rPr>
              <a:t>Great circle: </a:t>
            </a:r>
            <a:endParaRPr lang="en-GB" sz="1600" b="1" dirty="0" smtClean="0">
              <a:solidFill>
                <a:srgbClr val="FF0000"/>
              </a:solidFill>
              <a:latin typeface="Arial" panose="020B0604020202020204" pitchFamily="34" charset="0"/>
              <a:cs typeface="Arial" panose="020B0604020202020204" pitchFamily="34" charset="0"/>
            </a:endParaRPr>
          </a:p>
          <a:p>
            <a:pPr algn="just"/>
            <a:r>
              <a:rPr lang="en-GB" sz="2800" b="1" dirty="0" smtClean="0">
                <a:solidFill>
                  <a:prstClr val="black"/>
                </a:solidFill>
                <a:latin typeface="Arial" panose="020B0604020202020204" pitchFamily="34" charset="0"/>
                <a:cs typeface="Arial" panose="020B0604020202020204" pitchFamily="34" charset="0"/>
              </a:rPr>
              <a:t>It is the intersection </a:t>
            </a:r>
            <a:r>
              <a:rPr lang="en-GB" sz="2800" b="1" dirty="0">
                <a:solidFill>
                  <a:prstClr val="black"/>
                </a:solidFill>
                <a:latin typeface="Arial" panose="020B0604020202020204" pitchFamily="34" charset="0"/>
                <a:cs typeface="Arial" panose="020B0604020202020204" pitchFamily="34" charset="0"/>
              </a:rPr>
              <a:t>of the surface of a sphere with a plane </a:t>
            </a:r>
            <a:r>
              <a:rPr lang="en-GB" sz="2800" b="1" dirty="0" smtClean="0">
                <a:solidFill>
                  <a:prstClr val="black"/>
                </a:solidFill>
                <a:latin typeface="Arial" panose="020B0604020202020204" pitchFamily="34" charset="0"/>
                <a:cs typeface="Arial" panose="020B0604020202020204" pitchFamily="34" charset="0"/>
              </a:rPr>
              <a:t>that passes </a:t>
            </a:r>
            <a:r>
              <a:rPr lang="en-GB" sz="2800" b="1" dirty="0">
                <a:solidFill>
                  <a:prstClr val="black"/>
                </a:solidFill>
                <a:latin typeface="Arial" panose="020B0604020202020204" pitchFamily="34" charset="0"/>
                <a:cs typeface="Arial" panose="020B0604020202020204" pitchFamily="34" charset="0"/>
              </a:rPr>
              <a:t>through the center of the sphere (e.g., lines of longitude</a:t>
            </a:r>
            <a:r>
              <a:rPr lang="en-GB" sz="2800" b="1" dirty="0" smtClean="0">
                <a:solidFill>
                  <a:prstClr val="black"/>
                </a:solidFill>
                <a:latin typeface="Arial" panose="020B0604020202020204" pitchFamily="34" charset="0"/>
                <a:cs typeface="Arial" panose="020B0604020202020204" pitchFamily="34" charset="0"/>
              </a:rPr>
              <a:t>)</a:t>
            </a:r>
          </a:p>
          <a:p>
            <a:pPr algn="just"/>
            <a:endParaRPr lang="en-GB" sz="2000" b="1" dirty="0">
              <a:solidFill>
                <a:prstClr val="black"/>
              </a:solidFill>
              <a:latin typeface="Arial" panose="020B0604020202020204" pitchFamily="34" charset="0"/>
              <a:cs typeface="Arial" panose="020B0604020202020204" pitchFamily="34" charset="0"/>
            </a:endParaRPr>
          </a:p>
          <a:p>
            <a:pPr algn="just"/>
            <a:r>
              <a:rPr lang="en-GB" sz="2800" b="1" dirty="0" smtClean="0">
                <a:solidFill>
                  <a:srgbClr val="FF0000"/>
                </a:solidFill>
                <a:latin typeface="Arial" panose="020B0604020202020204" pitchFamily="34" charset="0"/>
                <a:cs typeface="Arial" panose="020B0604020202020204" pitchFamily="34" charset="0"/>
              </a:rPr>
              <a:t>Small </a:t>
            </a:r>
            <a:r>
              <a:rPr lang="en-GB" sz="2800" b="1" dirty="0">
                <a:solidFill>
                  <a:srgbClr val="FF0000"/>
                </a:solidFill>
                <a:latin typeface="Arial" panose="020B0604020202020204" pitchFamily="34" charset="0"/>
                <a:cs typeface="Arial" panose="020B0604020202020204" pitchFamily="34" charset="0"/>
              </a:rPr>
              <a:t>circle: </a:t>
            </a:r>
            <a:endParaRPr lang="en-GB" sz="1600" b="1" dirty="0" smtClean="0">
              <a:solidFill>
                <a:srgbClr val="FF0000"/>
              </a:solidFill>
              <a:latin typeface="Arial" panose="020B0604020202020204" pitchFamily="34" charset="0"/>
              <a:cs typeface="Arial" panose="020B0604020202020204" pitchFamily="34" charset="0"/>
            </a:endParaRPr>
          </a:p>
          <a:p>
            <a:pPr algn="just"/>
            <a:r>
              <a:rPr lang="en-GB" sz="2800" b="1" dirty="0" smtClean="0">
                <a:solidFill>
                  <a:prstClr val="black"/>
                </a:solidFill>
                <a:latin typeface="Arial" panose="020B0604020202020204" pitchFamily="34" charset="0"/>
                <a:cs typeface="Arial" panose="020B0604020202020204" pitchFamily="34" charset="0"/>
              </a:rPr>
              <a:t>It is the intersection </a:t>
            </a:r>
            <a:r>
              <a:rPr lang="en-GB" sz="2800" b="1" dirty="0">
                <a:solidFill>
                  <a:prstClr val="black"/>
                </a:solidFill>
                <a:latin typeface="Arial" panose="020B0604020202020204" pitchFamily="34" charset="0"/>
                <a:cs typeface="Arial" panose="020B0604020202020204" pitchFamily="34" charset="0"/>
              </a:rPr>
              <a:t>of the surface of a sphere with a plane </a:t>
            </a:r>
            <a:r>
              <a:rPr lang="en-GB" sz="2800" b="1" dirty="0" smtClean="0">
                <a:solidFill>
                  <a:prstClr val="black"/>
                </a:solidFill>
                <a:latin typeface="Arial" panose="020B0604020202020204" pitchFamily="34" charset="0"/>
                <a:cs typeface="Arial" panose="020B0604020202020204" pitchFamily="34" charset="0"/>
              </a:rPr>
              <a:t>that does </a:t>
            </a:r>
            <a:r>
              <a:rPr lang="en-GB" sz="2800" b="1" dirty="0">
                <a:solidFill>
                  <a:prstClr val="black"/>
                </a:solidFill>
                <a:latin typeface="Arial" panose="020B0604020202020204" pitchFamily="34" charset="0"/>
                <a:cs typeface="Arial" panose="020B0604020202020204" pitchFamily="34" charset="0"/>
              </a:rPr>
              <a:t>not pass through the center of the sphere (e.g., lines </a:t>
            </a:r>
            <a:r>
              <a:rPr lang="en-GB" sz="2800" b="1" dirty="0" smtClean="0">
                <a:solidFill>
                  <a:prstClr val="black"/>
                </a:solidFill>
                <a:latin typeface="Arial" panose="020B0604020202020204" pitchFamily="34" charset="0"/>
                <a:cs typeface="Arial" panose="020B0604020202020204" pitchFamily="34" charset="0"/>
              </a:rPr>
              <a:t>of latitude</a:t>
            </a:r>
            <a:r>
              <a:rPr lang="en-GB" sz="2800" b="1" dirty="0">
                <a:solidFill>
                  <a:prstClr val="black"/>
                </a:solidFill>
                <a:latin typeface="Arial" panose="020B0604020202020204" pitchFamily="34" charset="0"/>
                <a:cs typeface="Arial" panose="020B0604020202020204" pitchFamily="34" charset="0"/>
              </a:rPr>
              <a:t>). A line rotated about an axis traces a small circle too.</a:t>
            </a:r>
          </a:p>
        </p:txBody>
      </p:sp>
    </p:spTree>
    <p:extLst>
      <p:ext uri="{BB962C8B-B14F-4D97-AF65-F5344CB8AC3E}">
        <p14:creationId xmlns:p14="http://schemas.microsoft.com/office/powerpoint/2010/main" val="2606622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609600" y="836712"/>
            <a:ext cx="80772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GB" altLang="en-US" sz="2800" b="1" dirty="0"/>
              <a:t>The above is an equal area stereonet projection showing </a:t>
            </a:r>
            <a:r>
              <a:rPr lang="en-GB" altLang="en-US" sz="2800" b="1" dirty="0">
                <a:solidFill>
                  <a:srgbClr val="FF0000"/>
                </a:solidFill>
              </a:rPr>
              <a:t>great circles </a:t>
            </a:r>
            <a:r>
              <a:rPr lang="en-GB" altLang="en-US" sz="2800" b="1" dirty="0"/>
              <a:t>as arcuate lines connecting the North and South Points and small circles as arcuate lines in a latitudinal type position. </a:t>
            </a:r>
            <a:endParaRPr lang="en-GB" altLang="en-US" sz="2800" b="1" dirty="0" smtClean="0"/>
          </a:p>
          <a:p>
            <a:pPr algn="just" eaLnBrk="1" hangingPunct="1"/>
            <a:endParaRPr lang="en-GB" altLang="en-US" sz="2800" b="1" dirty="0"/>
          </a:p>
          <a:p>
            <a:pPr algn="just" eaLnBrk="1" hangingPunct="1"/>
            <a:r>
              <a:rPr lang="en-GB" altLang="en-US" sz="2800" b="1" dirty="0" smtClean="0"/>
              <a:t>The </a:t>
            </a:r>
            <a:r>
              <a:rPr lang="en-GB" altLang="en-US" sz="2800" b="1" dirty="0">
                <a:solidFill>
                  <a:srgbClr val="FF0000"/>
                </a:solidFill>
              </a:rPr>
              <a:t>great circles </a:t>
            </a:r>
            <a:r>
              <a:rPr lang="en-GB" altLang="en-US" sz="2800" b="1" dirty="0"/>
              <a:t>represent north-south striking planes with dips in 10 degree increments. Those </a:t>
            </a:r>
            <a:r>
              <a:rPr lang="en-GB" altLang="en-US" sz="2800" b="1" dirty="0" smtClean="0"/>
              <a:t>labelled </a:t>
            </a:r>
            <a:r>
              <a:rPr lang="en-GB" altLang="en-US" sz="2800" b="1" dirty="0"/>
              <a:t>with dip amounts on the left side, dip to the west. If the same plane was rotated about a vertical axis in the stereonet center, they would then retain their dip, but have a different strike. </a:t>
            </a:r>
          </a:p>
          <a:p>
            <a:pPr algn="just" eaLnBrk="1" hangingPunct="1"/>
            <a:endParaRPr lang="en-GB" altLang="en-US" sz="2800" b="1" dirty="0"/>
          </a:p>
        </p:txBody>
      </p:sp>
    </p:spTree>
    <p:extLst>
      <p:ext uri="{BB962C8B-B14F-4D97-AF65-F5344CB8AC3E}">
        <p14:creationId xmlns:p14="http://schemas.microsoft.com/office/powerpoint/2010/main" val="2584336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456" y="908720"/>
            <a:ext cx="7416824" cy="4832092"/>
          </a:xfrm>
          <a:prstGeom prst="rect">
            <a:avLst/>
          </a:prstGeom>
        </p:spPr>
        <p:txBody>
          <a:bodyPr wrap="square">
            <a:spAutoFit/>
          </a:bodyPr>
          <a:lstStyle/>
          <a:p>
            <a:pPr lvl="0" algn="just"/>
            <a:r>
              <a:rPr lang="en-GB" altLang="en-US" sz="2800" b="1" dirty="0">
                <a:solidFill>
                  <a:prstClr val="black"/>
                </a:solidFill>
                <a:latin typeface="Arial" panose="020B0604020202020204" pitchFamily="34" charset="0"/>
                <a:cs typeface="Arial" panose="020B0604020202020204" pitchFamily="34" charset="0"/>
              </a:rPr>
              <a:t>The numbers in the upper right quadrant represent potential strike line positions from 10-80 degree, in 10 degree </a:t>
            </a:r>
            <a:r>
              <a:rPr lang="en-GB" altLang="en-US" sz="2800" b="1" dirty="0" smtClean="0">
                <a:solidFill>
                  <a:prstClr val="black"/>
                </a:solidFill>
                <a:latin typeface="Arial" panose="020B0604020202020204" pitchFamily="34" charset="0"/>
                <a:cs typeface="Arial" panose="020B0604020202020204" pitchFamily="34" charset="0"/>
              </a:rPr>
              <a:t>increments. </a:t>
            </a:r>
          </a:p>
          <a:p>
            <a:pPr lvl="0" algn="just"/>
            <a:endParaRPr lang="en-GB" altLang="en-US" sz="2800" b="1" dirty="0">
              <a:solidFill>
                <a:prstClr val="black"/>
              </a:solidFill>
              <a:latin typeface="Arial" panose="020B0604020202020204" pitchFamily="34" charset="0"/>
              <a:cs typeface="Arial" panose="020B0604020202020204" pitchFamily="34" charset="0"/>
            </a:endParaRPr>
          </a:p>
          <a:p>
            <a:pPr lvl="0" algn="just"/>
            <a:r>
              <a:rPr lang="en-GB" altLang="en-US" sz="2800" b="1" dirty="0" smtClean="0">
                <a:solidFill>
                  <a:srgbClr val="FF0000"/>
                </a:solidFill>
                <a:latin typeface="Arial" panose="020B0604020202020204" pitchFamily="34" charset="0"/>
                <a:cs typeface="Arial" panose="020B0604020202020204" pitchFamily="34" charset="0"/>
              </a:rPr>
              <a:t>Small </a:t>
            </a:r>
            <a:r>
              <a:rPr lang="en-GB" altLang="en-US" sz="2800" b="1" dirty="0">
                <a:solidFill>
                  <a:srgbClr val="FF0000"/>
                </a:solidFill>
                <a:latin typeface="Arial" panose="020B0604020202020204" pitchFamily="34" charset="0"/>
                <a:cs typeface="Arial" panose="020B0604020202020204" pitchFamily="34" charset="0"/>
              </a:rPr>
              <a:t>circles </a:t>
            </a:r>
            <a:r>
              <a:rPr lang="en-GB" altLang="en-US" sz="2800" b="1" dirty="0">
                <a:solidFill>
                  <a:prstClr val="black"/>
                </a:solidFill>
                <a:latin typeface="Arial" panose="020B0604020202020204" pitchFamily="34" charset="0"/>
                <a:cs typeface="Arial" panose="020B0604020202020204" pitchFamily="34" charset="0"/>
              </a:rPr>
              <a:t>represent half of a conical surfaces with the apex at hemisphere center. They are hemisphere surface paths from one line being rotated about another line (the pole of rotation), both passing through the hemisphere center. </a:t>
            </a:r>
          </a:p>
        </p:txBody>
      </p:sp>
    </p:spTree>
    <p:extLst>
      <p:ext uri="{BB962C8B-B14F-4D97-AF65-F5344CB8AC3E}">
        <p14:creationId xmlns:p14="http://schemas.microsoft.com/office/powerpoint/2010/main" val="918171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268760"/>
            <a:ext cx="7704856" cy="3970318"/>
          </a:xfrm>
          <a:prstGeom prst="rect">
            <a:avLst/>
          </a:prstGeom>
        </p:spPr>
        <p:txBody>
          <a:bodyPr wrap="square">
            <a:spAutoFit/>
          </a:bodyPr>
          <a:lstStyle/>
          <a:p>
            <a:pPr algn="just"/>
            <a:r>
              <a:rPr lang="en-US" sz="2800" b="1" dirty="0">
                <a:solidFill>
                  <a:prstClr val="black"/>
                </a:solidFill>
                <a:latin typeface="Arial" panose="020B0604020202020204" pitchFamily="34" charset="0"/>
                <a:cs typeface="Arial" panose="020B0604020202020204" pitchFamily="34" charset="0"/>
              </a:rPr>
              <a:t>The line or plane to be stereographically represented can be thought  of as passing through the center of a reference sphere and intersecting its  lower hemisphere (</a:t>
            </a:r>
            <a:r>
              <a:rPr lang="en-US" sz="2800" b="1" dirty="0" smtClean="0">
                <a:solidFill>
                  <a:prstClr val="black"/>
                </a:solidFill>
                <a:latin typeface="Arial" panose="020B0604020202020204" pitchFamily="34" charset="0"/>
                <a:cs typeface="Arial" panose="020B0604020202020204" pitchFamily="34" charset="0"/>
              </a:rPr>
              <a:t>Figure 1.1 A</a:t>
            </a:r>
            <a:r>
              <a:rPr lang="en-US" sz="2800" b="1" dirty="0">
                <a:solidFill>
                  <a:prstClr val="black"/>
                </a:solidFill>
                <a:latin typeface="Arial" panose="020B0604020202020204" pitchFamily="34" charset="0"/>
                <a:cs typeface="Arial" panose="020B0604020202020204" pitchFamily="34" charset="0"/>
              </a:rPr>
              <a:t>). </a:t>
            </a:r>
            <a:endParaRPr lang="en-US" sz="2800" b="1" dirty="0" smtClean="0">
              <a:solidFill>
                <a:prstClr val="black"/>
              </a:solidFill>
              <a:latin typeface="Arial" panose="020B0604020202020204" pitchFamily="34" charset="0"/>
              <a:cs typeface="Arial" panose="020B0604020202020204" pitchFamily="34" charset="0"/>
            </a:endParaRPr>
          </a:p>
          <a:p>
            <a:pPr algn="just"/>
            <a:endParaRPr lang="en-US" sz="2800" b="1" dirty="0">
              <a:solidFill>
                <a:prstClr val="black"/>
              </a:solidFill>
              <a:latin typeface="Arial" panose="020B0604020202020204" pitchFamily="34" charset="0"/>
              <a:cs typeface="Arial" panose="020B0604020202020204" pitchFamily="34" charset="0"/>
            </a:endParaRPr>
          </a:p>
          <a:p>
            <a:pPr algn="just"/>
            <a:r>
              <a:rPr lang="en-US" sz="2800" b="1" dirty="0" smtClean="0">
                <a:solidFill>
                  <a:prstClr val="black"/>
                </a:solidFill>
                <a:latin typeface="Arial" panose="020B0604020202020204" pitchFamily="34" charset="0"/>
                <a:cs typeface="Arial" panose="020B0604020202020204" pitchFamily="34" charset="0"/>
              </a:rPr>
              <a:t>Planes </a:t>
            </a:r>
            <a:r>
              <a:rPr lang="en-US" sz="2800" b="1" dirty="0">
                <a:solidFill>
                  <a:prstClr val="black"/>
                </a:solidFill>
                <a:latin typeface="Arial" panose="020B0604020202020204" pitchFamily="34" charset="0"/>
                <a:cs typeface="Arial" panose="020B0604020202020204" pitchFamily="34" charset="0"/>
              </a:rPr>
              <a:t>intersect the lower hemisphere  in the form of great circles; lines intersect the lower hemisphere in points.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595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908720"/>
            <a:ext cx="7632848" cy="4401205"/>
          </a:xfrm>
          <a:prstGeom prst="rect">
            <a:avLst/>
          </a:prstGeom>
        </p:spPr>
        <p:txBody>
          <a:bodyPr wrap="square">
            <a:spAutoFit/>
          </a:bodyPr>
          <a:lstStyle/>
          <a:p>
            <a:pPr algn="just"/>
            <a:r>
              <a:rPr lang="en-US" sz="2800" b="1" dirty="0">
                <a:solidFill>
                  <a:prstClr val="black"/>
                </a:solidFill>
                <a:latin typeface="Arial" panose="020B0604020202020204" pitchFamily="34" charset="0"/>
                <a:cs typeface="Arial" panose="020B0604020202020204" pitchFamily="34" charset="0"/>
              </a:rPr>
              <a:t>Stereographic projection of lines and planes to points and great circles  constitutes a systematic reduction of three-dimensional geometry to two  dimensions. </a:t>
            </a:r>
            <a:endParaRPr lang="en-GB" sz="2800" b="1" dirty="0">
              <a:solidFill>
                <a:prstClr val="black"/>
              </a:solidFill>
              <a:latin typeface="Arial" panose="020B0604020202020204" pitchFamily="34" charset="0"/>
              <a:cs typeface="Arial" panose="020B0604020202020204" pitchFamily="34" charset="0"/>
            </a:endParaRPr>
          </a:p>
          <a:p>
            <a:pPr lvl="0" algn="just"/>
            <a:endParaRPr lang="en-US" sz="2800" b="1" dirty="0" smtClean="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The </a:t>
            </a:r>
            <a:r>
              <a:rPr lang="en-US" sz="2800" b="1" dirty="0">
                <a:solidFill>
                  <a:prstClr val="black"/>
                </a:solidFill>
                <a:latin typeface="Arial" panose="020B0604020202020204" pitchFamily="34" charset="0"/>
                <a:cs typeface="Arial" panose="020B0604020202020204" pitchFamily="34" charset="0"/>
              </a:rPr>
              <a:t>"flattening" to two dimensions is achieved by projecting  the lower hemisphere intersections to an equatorial plane of reference  that passes through the center of the sphere (Figure </a:t>
            </a:r>
            <a:r>
              <a:rPr lang="en-US" sz="2800" b="1" dirty="0" smtClean="0">
                <a:solidFill>
                  <a:prstClr val="black"/>
                </a:solidFill>
                <a:latin typeface="Arial" panose="020B0604020202020204" pitchFamily="34" charset="0"/>
                <a:cs typeface="Arial" panose="020B0604020202020204" pitchFamily="34" charset="0"/>
              </a:rPr>
              <a:t>1.1 B</a:t>
            </a:r>
            <a:r>
              <a:rPr lang="en-US" sz="2800" b="1" dirty="0">
                <a:solidFill>
                  <a:prstClr val="black"/>
                </a:solidFill>
                <a:latin typeface="Arial" panose="020B0604020202020204" pitchFamily="34" charset="0"/>
                <a:cs typeface="Arial" panose="020B0604020202020204" pitchFamily="34" charset="0"/>
              </a:rPr>
              <a:t>).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059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08720"/>
            <a:ext cx="7272808" cy="5262979"/>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This is the  plane of stereographic projection. The lower hemisphere intersections are  projected as rays upward through the horizontal reference plane to the  zenith of the sphere.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Where </a:t>
            </a:r>
            <a:r>
              <a:rPr lang="en-US" sz="2800" b="1" dirty="0">
                <a:solidFill>
                  <a:prstClr val="black"/>
                </a:solidFill>
                <a:latin typeface="Arial" panose="020B0604020202020204" pitchFamily="34" charset="0"/>
                <a:cs typeface="Arial" panose="020B0604020202020204" pitchFamily="34" charset="0"/>
              </a:rPr>
              <a:t>the rays of projection pass through the </a:t>
            </a:r>
            <a:r>
              <a:rPr lang="en-US" sz="2800" b="1" dirty="0" smtClean="0">
                <a:solidFill>
                  <a:prstClr val="black"/>
                </a:solidFill>
                <a:latin typeface="Arial" panose="020B0604020202020204" pitchFamily="34" charset="0"/>
                <a:cs typeface="Arial" panose="020B0604020202020204" pitchFamily="34" charset="0"/>
              </a:rPr>
              <a:t>horizontal </a:t>
            </a:r>
            <a:r>
              <a:rPr lang="en-US" sz="2800" b="1" dirty="0">
                <a:solidFill>
                  <a:prstClr val="black"/>
                </a:solidFill>
                <a:latin typeface="Arial" panose="020B0604020202020204" pitchFamily="34" charset="0"/>
                <a:cs typeface="Arial" panose="020B0604020202020204" pitchFamily="34" charset="0"/>
              </a:rPr>
              <a:t>reference plane, point or great-circle intersections are produced, and  these are stereo grams or stereographic projections of lines and planes.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698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252500"/>
            <a:ext cx="7553055" cy="3108543"/>
          </a:xfrm>
          <a:prstGeom prst="rect">
            <a:avLst/>
          </a:prstGeom>
        </p:spPr>
        <p:txBody>
          <a:bodyPr wrap="square">
            <a:spAutoFit/>
          </a:bodyPr>
          <a:lstStyle/>
          <a:p>
            <a:pPr lvl="0" algn="just"/>
            <a:r>
              <a:rPr lang="en-US" sz="2800" b="1" dirty="0" smtClean="0">
                <a:solidFill>
                  <a:prstClr val="black"/>
                </a:solidFill>
                <a:latin typeface="Arial" panose="020B0604020202020204" pitchFamily="34" charset="0"/>
                <a:cs typeface="Arial" panose="020B0604020202020204" pitchFamily="34" charset="0"/>
              </a:rPr>
              <a:t>Steep-plunging </a:t>
            </a:r>
            <a:r>
              <a:rPr lang="en-US" sz="2800" b="1" dirty="0">
                <a:solidFill>
                  <a:prstClr val="black"/>
                </a:solidFill>
                <a:latin typeface="Arial" panose="020B0604020202020204" pitchFamily="34" charset="0"/>
                <a:cs typeface="Arial" panose="020B0604020202020204" pitchFamily="34" charset="0"/>
              </a:rPr>
              <a:t>lines stereographically project to locations close to the  center of the horizontal plane of projection</a:t>
            </a:r>
            <a:r>
              <a:rPr lang="en-US" sz="2800" b="1" dirty="0" smtClean="0">
                <a:solidFill>
                  <a:prstClr val="black"/>
                </a:solidFill>
                <a:latin typeface="Arial" panose="020B0604020202020204" pitchFamily="34" charset="0"/>
                <a:cs typeface="Arial" panose="020B0604020202020204" pitchFamily="34" charset="0"/>
              </a:rPr>
              <a:t>; </a:t>
            </a: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whereas </a:t>
            </a:r>
            <a:r>
              <a:rPr lang="en-US" sz="2800" b="1" dirty="0">
                <a:solidFill>
                  <a:prstClr val="black"/>
                </a:solidFill>
                <a:latin typeface="Arial" panose="020B0604020202020204" pitchFamily="34" charset="0"/>
                <a:cs typeface="Arial" panose="020B0604020202020204" pitchFamily="34" charset="0"/>
              </a:rPr>
              <a:t>shallow-plunging lines project  to locations near the perimeter of the plane of projection (Figure </a:t>
            </a:r>
            <a:r>
              <a:rPr lang="en-US" sz="2800" b="1" dirty="0" smtClean="0">
                <a:solidFill>
                  <a:prstClr val="black"/>
                </a:solidFill>
                <a:latin typeface="Arial" panose="020B0604020202020204" pitchFamily="34" charset="0"/>
                <a:cs typeface="Arial" panose="020B0604020202020204" pitchFamily="34" charset="0"/>
              </a:rPr>
              <a:t>1.2 A).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779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015" y="1657400"/>
            <a:ext cx="7711425" cy="3108543"/>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Steeply dipping planes stereographically project as great circles that pass  near the center of the plane of </a:t>
            </a:r>
            <a:r>
              <a:rPr lang="en-US" sz="2800" b="1" dirty="0" smtClean="0">
                <a:solidFill>
                  <a:prstClr val="black"/>
                </a:solidFill>
                <a:latin typeface="Arial" panose="020B0604020202020204" pitchFamily="34" charset="0"/>
                <a:cs typeface="Arial" panose="020B0604020202020204" pitchFamily="34" charset="0"/>
              </a:rPr>
              <a:t>projection.</a:t>
            </a: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Gently </a:t>
            </a:r>
            <a:r>
              <a:rPr lang="en-US" sz="2800" b="1" dirty="0">
                <a:solidFill>
                  <a:prstClr val="black"/>
                </a:solidFill>
                <a:latin typeface="Arial" panose="020B0604020202020204" pitchFamily="34" charset="0"/>
                <a:cs typeface="Arial" panose="020B0604020202020204" pitchFamily="34" charset="0"/>
              </a:rPr>
              <a:t>dipping planes project  as great circles passing close to the perimeter of the horizontal plane of  projection (</a:t>
            </a:r>
            <a:r>
              <a:rPr lang="en-US" sz="2800" b="1" dirty="0" smtClean="0">
                <a:solidFill>
                  <a:prstClr val="black"/>
                </a:solidFill>
                <a:latin typeface="Arial" panose="020B0604020202020204" pitchFamily="34" charset="0"/>
                <a:cs typeface="Arial" panose="020B0604020202020204" pitchFamily="34" charset="0"/>
              </a:rPr>
              <a:t>Figure1.2 B</a:t>
            </a:r>
            <a:r>
              <a:rPr lang="en-US" sz="2800" b="1" dirty="0">
                <a:solidFill>
                  <a:prstClr val="black"/>
                </a:solidFill>
                <a:latin typeface="Arial" panose="020B0604020202020204" pitchFamily="34" charset="0"/>
                <a:cs typeface="Arial" panose="020B0604020202020204" pitchFamily="34" charset="0"/>
              </a:rPr>
              <a:t>).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042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380" y="980728"/>
            <a:ext cx="7704856" cy="5047536"/>
          </a:xfrm>
          <a:prstGeom prst="rect">
            <a:avLst/>
          </a:prstGeom>
        </p:spPr>
        <p:txBody>
          <a:bodyPr wrap="square">
            <a:spAutoFit/>
          </a:bodyPr>
          <a:lstStyle/>
          <a:p>
            <a:pPr lvl="0" algn="just"/>
            <a:r>
              <a:rPr lang="en-US" sz="2800" b="1" dirty="0" err="1">
                <a:solidFill>
                  <a:prstClr val="black"/>
                </a:solidFill>
                <a:latin typeface="Arial" panose="020B0604020202020204" pitchFamily="34" charset="0"/>
                <a:cs typeface="Arial" panose="020B0604020202020204" pitchFamily="34" charset="0"/>
              </a:rPr>
              <a:t>Orhographic</a:t>
            </a:r>
            <a:r>
              <a:rPr lang="en-US" sz="2800" b="1" dirty="0">
                <a:solidFill>
                  <a:prstClr val="black"/>
                </a:solidFill>
                <a:latin typeface="Arial" panose="020B0604020202020204" pitchFamily="34" charset="0"/>
                <a:cs typeface="Arial" panose="020B0604020202020204" pitchFamily="34" charset="0"/>
              </a:rPr>
              <a:t> projection preserves </a:t>
            </a:r>
            <a:r>
              <a:rPr lang="en-US" sz="2800" b="1" i="1" dirty="0">
                <a:solidFill>
                  <a:srgbClr val="FF0000"/>
                </a:solidFill>
                <a:latin typeface="Arial" panose="020B0604020202020204" pitchFamily="34" charset="0"/>
                <a:cs typeface="Arial" panose="020B0604020202020204" pitchFamily="34" charset="0"/>
              </a:rPr>
              <a:t>spatial relations</a:t>
            </a:r>
            <a:r>
              <a:rPr lang="en-US" sz="2800" b="1" i="1" dirty="0">
                <a:solidFill>
                  <a:prstClr val="black"/>
                </a:solidFill>
                <a:latin typeface="Arial" panose="020B0604020202020204" pitchFamily="34" charset="0"/>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among structures,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But stereographic </a:t>
            </a:r>
            <a:r>
              <a:rPr lang="en-US" sz="2800" b="1" dirty="0">
                <a:solidFill>
                  <a:prstClr val="black"/>
                </a:solidFill>
                <a:latin typeface="Arial" panose="020B0604020202020204" pitchFamily="34" charset="0"/>
                <a:cs typeface="Arial" panose="020B0604020202020204" pitchFamily="34" charset="0"/>
              </a:rPr>
              <a:t>projection displays </a:t>
            </a:r>
            <a:r>
              <a:rPr lang="en-US" sz="2800" b="1" i="1" dirty="0" err="1">
                <a:solidFill>
                  <a:srgbClr val="FF0000"/>
                </a:solidFill>
                <a:latin typeface="Arial" panose="020B0604020202020204" pitchFamily="34" charset="0"/>
                <a:cs typeface="Arial" panose="020B0604020202020204" pitchFamily="34" charset="0"/>
              </a:rPr>
              <a:t>gometries</a:t>
            </a:r>
            <a:r>
              <a:rPr lang="en-US" sz="2800" b="1" i="1" dirty="0">
                <a:solidFill>
                  <a:srgbClr val="FF0000"/>
                </a:solidFill>
                <a:latin typeface="Arial" panose="020B0604020202020204" pitchFamily="34" charset="0"/>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and </a:t>
            </a:r>
            <a:r>
              <a:rPr lang="en-US" sz="2800" b="1" i="1" dirty="0">
                <a:solidFill>
                  <a:srgbClr val="FF0000"/>
                </a:solidFill>
                <a:latin typeface="Arial" panose="020B0604020202020204" pitchFamily="34" charset="0"/>
                <a:cs typeface="Arial" panose="020B0604020202020204" pitchFamily="34" charset="0"/>
              </a:rPr>
              <a:t>orientations</a:t>
            </a:r>
            <a:r>
              <a:rPr lang="en-US" sz="2800" b="1" i="1" dirty="0">
                <a:solidFill>
                  <a:prstClr val="black"/>
                </a:solidFill>
                <a:latin typeface="Arial" panose="020B0604020202020204" pitchFamily="34" charset="0"/>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of lines and  planes without regard to spatial relations.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b="1" dirty="0">
              <a:solidFill>
                <a:prstClr val="black"/>
              </a:solidFill>
              <a:latin typeface="Arial" panose="020B0604020202020204" pitchFamily="34" charset="0"/>
              <a:cs typeface="Arial" panose="020B0604020202020204" pitchFamily="34" charset="0"/>
            </a:endParaRPr>
          </a:p>
          <a:p>
            <a:pPr algn="just"/>
            <a:r>
              <a:rPr lang="en-GB" sz="2800" b="1" dirty="0" smtClean="0">
                <a:solidFill>
                  <a:prstClr val="black"/>
                </a:solidFill>
                <a:latin typeface="Arial" panose="020B0604020202020204" pitchFamily="34" charset="0"/>
                <a:cs typeface="Arial" panose="020B0604020202020204" pitchFamily="34" charset="0"/>
              </a:rPr>
              <a:t>It is used for representation </a:t>
            </a:r>
            <a:r>
              <a:rPr lang="en-GB" sz="2800" b="1" dirty="0">
                <a:solidFill>
                  <a:prstClr val="black"/>
                </a:solidFill>
                <a:latin typeface="Arial" panose="020B0604020202020204" pitchFamily="34" charset="0"/>
                <a:cs typeface="Arial" panose="020B0604020202020204" pitchFamily="34" charset="0"/>
              </a:rPr>
              <a:t>of the orientation of planar features (e.g., bedding, fractures, crystal faces</a:t>
            </a:r>
            <a:r>
              <a:rPr lang="en-GB" sz="2800" b="1" dirty="0" smtClean="0">
                <a:solidFill>
                  <a:prstClr val="black"/>
                </a:solidFill>
                <a:latin typeface="Arial" panose="020B0604020202020204" pitchFamily="34" charset="0"/>
                <a:cs typeface="Arial" panose="020B0604020202020204" pitchFamily="34" charset="0"/>
              </a:rPr>
              <a:t>) and representation </a:t>
            </a:r>
            <a:r>
              <a:rPr lang="en-GB" sz="2800" b="1" dirty="0">
                <a:solidFill>
                  <a:prstClr val="black"/>
                </a:solidFill>
                <a:latin typeface="Arial" panose="020B0604020202020204" pitchFamily="34" charset="0"/>
                <a:cs typeface="Arial" panose="020B0604020202020204" pitchFamily="34" charset="0"/>
              </a:rPr>
              <a:t>of the orientation of linear features (e.g., fold </a:t>
            </a:r>
            <a:r>
              <a:rPr lang="en-GB" sz="2800" b="1" dirty="0" smtClean="0">
                <a:solidFill>
                  <a:prstClr val="black"/>
                </a:solidFill>
                <a:latin typeface="Arial" panose="020B0604020202020204" pitchFamily="34" charset="0"/>
                <a:cs typeface="Arial" panose="020B0604020202020204" pitchFamily="34" charset="0"/>
              </a:rPr>
              <a:t>axes, lineations </a:t>
            </a:r>
            <a:r>
              <a:rPr lang="en-GB" sz="2800" b="1" dirty="0" err="1" smtClean="0">
                <a:solidFill>
                  <a:prstClr val="black"/>
                </a:solidFill>
                <a:latin typeface="Arial" panose="020B0604020202020204" pitchFamily="34" charset="0"/>
                <a:cs typeface="Arial" panose="020B0604020202020204" pitchFamily="34" charset="0"/>
              </a:rPr>
              <a:t>etc</a:t>
            </a:r>
            <a:r>
              <a:rPr lang="en-GB" sz="2800" b="1" dirty="0" smtClean="0">
                <a:solidFill>
                  <a:prstClr val="black"/>
                </a:solidFill>
                <a:latin typeface="Arial" panose="020B0604020202020204" pitchFamily="34" charset="0"/>
                <a:cs typeface="Arial" panose="020B0604020202020204" pitchFamily="34" charset="0"/>
              </a:rPr>
              <a:t>)</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859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039" y="1166843"/>
            <a:ext cx="7416824" cy="4401205"/>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The distance that a great circle or point departs  from the center of the plane of projection is a measure of the </a:t>
            </a:r>
            <a:r>
              <a:rPr lang="en-US" sz="2800" b="1" dirty="0">
                <a:solidFill>
                  <a:srgbClr val="FF0000"/>
                </a:solidFill>
                <a:latin typeface="Arial" panose="020B0604020202020204" pitchFamily="34" charset="0"/>
                <a:cs typeface="Arial" panose="020B0604020202020204" pitchFamily="34" charset="0"/>
              </a:rPr>
              <a:t>degree of  inclination</a:t>
            </a:r>
            <a:r>
              <a:rPr lang="en-US" sz="2800" b="1" dirty="0">
                <a:solidFill>
                  <a:prstClr val="black"/>
                </a:solidFill>
                <a:latin typeface="Arial" panose="020B0604020202020204" pitchFamily="34" charset="0"/>
                <a:cs typeface="Arial" panose="020B0604020202020204" pitchFamily="34" charset="0"/>
              </a:rPr>
              <a:t> of the plane or line that has been stereographically plotted. </a:t>
            </a:r>
            <a:endParaRPr lang="en-GB" sz="2800" b="1" dirty="0">
              <a:solidFill>
                <a:prstClr val="black"/>
              </a:solidFill>
              <a:latin typeface="Arial" panose="020B0604020202020204" pitchFamily="34" charset="0"/>
              <a:cs typeface="Arial" panose="020B0604020202020204" pitchFamily="34" charset="0"/>
            </a:endParaRPr>
          </a:p>
          <a:p>
            <a:pPr lvl="0" algn="just"/>
            <a:r>
              <a:rPr lang="en-GB" sz="2800" b="1" dirty="0">
                <a:solidFill>
                  <a:prstClr val="black"/>
                </a:solidFill>
                <a:latin typeface="Arial" panose="020B0604020202020204" pitchFamily="34" charset="0"/>
                <a:cs typeface="Arial" panose="020B0604020202020204" pitchFamily="34" charset="0"/>
              </a:rPr>
              <a:t> </a:t>
            </a:r>
          </a:p>
          <a:p>
            <a:pPr lvl="0" algn="just"/>
            <a:r>
              <a:rPr lang="en-US" sz="2800" b="1" dirty="0">
                <a:solidFill>
                  <a:prstClr val="black"/>
                </a:solidFill>
                <a:latin typeface="Arial" panose="020B0604020202020204" pitchFamily="34" charset="0"/>
                <a:cs typeface="Arial" panose="020B0604020202020204" pitchFamily="34" charset="0"/>
              </a:rPr>
              <a:t>The trend of the line connecting the end points of the great· circle  corresponds to the strike of the plane that the great circle stereographically  portrays (</a:t>
            </a:r>
            <a:r>
              <a:rPr lang="en-US" sz="2800" b="1" dirty="0" smtClean="0">
                <a:solidFill>
                  <a:prstClr val="black"/>
                </a:solidFill>
                <a:latin typeface="Arial" panose="020B0604020202020204" pitchFamily="34" charset="0"/>
                <a:cs typeface="Arial" panose="020B0604020202020204" pitchFamily="34" charset="0"/>
              </a:rPr>
              <a:t>Figure1.2 C</a:t>
            </a:r>
            <a:r>
              <a:rPr lang="en-US" sz="2800" b="1" dirty="0">
                <a:solidFill>
                  <a:prstClr val="black"/>
                </a:solidFill>
                <a:latin typeface="Arial" panose="020B0604020202020204" pitchFamily="34" charset="0"/>
                <a:cs typeface="Arial" panose="020B0604020202020204" pitchFamily="34" charset="0"/>
              </a:rPr>
              <a:t>).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2476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43841"/>
            <a:ext cx="7560840" cy="2246769"/>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And the trend of a line connecting the center of  the stereographic projection to a point representing a stereographically  plotted line is the same as the trend of the line in space (</a:t>
            </a:r>
            <a:r>
              <a:rPr lang="en-US" sz="2800" b="1" dirty="0" smtClean="0">
                <a:solidFill>
                  <a:prstClr val="black"/>
                </a:solidFill>
                <a:latin typeface="Arial" panose="020B0604020202020204" pitchFamily="34" charset="0"/>
                <a:cs typeface="Arial" panose="020B0604020202020204" pitchFamily="34" charset="0"/>
              </a:rPr>
              <a:t>Figure1.2C</a:t>
            </a:r>
            <a:r>
              <a:rPr lang="en-US" sz="2800" b="1" dirty="0">
                <a:solidFill>
                  <a:prstClr val="black"/>
                </a:solidFill>
                <a:latin typeface="Arial" panose="020B0604020202020204" pitchFamily="34" charset="0"/>
                <a:cs typeface="Arial" panose="020B0604020202020204" pitchFamily="34" charset="0"/>
              </a:rPr>
              <a:t>).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20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9695" y="1628800"/>
            <a:ext cx="7560840" cy="3970318"/>
          </a:xfrm>
          <a:prstGeom prst="rect">
            <a:avLst/>
          </a:prstGeom>
        </p:spPr>
        <p:txBody>
          <a:bodyPr wrap="square">
            <a:spAutoFit/>
          </a:bodyPr>
          <a:lstStyle/>
          <a:p>
            <a:pPr lvl="0" algn="just"/>
            <a:r>
              <a:rPr lang="en-US" sz="2800" b="1" dirty="0" smtClean="0">
                <a:solidFill>
                  <a:prstClr val="black"/>
                </a:solidFill>
                <a:latin typeface="Arial" panose="020B0604020202020204" pitchFamily="34" charset="0"/>
                <a:cs typeface="Arial" panose="020B0604020202020204" pitchFamily="34" charset="0"/>
              </a:rPr>
              <a:t>In </a:t>
            </a:r>
            <a:r>
              <a:rPr lang="en-US" sz="2800" b="1" dirty="0">
                <a:solidFill>
                  <a:prstClr val="black"/>
                </a:solidFill>
                <a:latin typeface="Arial" panose="020B0604020202020204" pitchFamily="34" charset="0"/>
                <a:cs typeface="Arial" panose="020B0604020202020204" pitchFamily="34" charset="0"/>
              </a:rPr>
              <a:t>actual practice, stereographic projection of lines and plane is carried  out through the use of a </a:t>
            </a:r>
            <a:r>
              <a:rPr lang="en-US" sz="2800" b="1" dirty="0">
                <a:solidFill>
                  <a:srgbClr val="FF0000"/>
                </a:solidFill>
                <a:latin typeface="Arial" panose="020B0604020202020204" pitchFamily="34" charset="0"/>
                <a:cs typeface="Arial" panose="020B0604020202020204" pitchFamily="34" charset="0"/>
              </a:rPr>
              <a:t>stereographic net, or stereonet </a:t>
            </a:r>
            <a:r>
              <a:rPr lang="en-US" sz="2800" b="1" dirty="0">
                <a:solidFill>
                  <a:prstClr val="black"/>
                </a:solidFill>
                <a:latin typeface="Arial" panose="020B0604020202020204" pitchFamily="34" charset="0"/>
                <a:cs typeface="Arial" panose="020B0604020202020204" pitchFamily="34" charset="0"/>
              </a:rPr>
              <a:t>for short (Figure  </a:t>
            </a:r>
            <a:r>
              <a:rPr lang="en-US" sz="2800" b="1" dirty="0" smtClean="0">
                <a:solidFill>
                  <a:prstClr val="black"/>
                </a:solidFill>
                <a:latin typeface="Arial" panose="020B0604020202020204" pitchFamily="34" charset="0"/>
                <a:cs typeface="Arial" panose="020B0604020202020204" pitchFamily="34" charset="0"/>
              </a:rPr>
              <a:t>1.3</a:t>
            </a:r>
            <a:r>
              <a:rPr lang="en-US" sz="2800" b="1" dirty="0">
                <a:solidFill>
                  <a:prstClr val="black"/>
                </a:solidFill>
                <a:latin typeface="Arial" panose="020B0604020202020204" pitchFamily="34" charset="0"/>
                <a:cs typeface="Arial" panose="020B0604020202020204" pitchFamily="34" charset="0"/>
              </a:rPr>
              <a:t>).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A </a:t>
            </a:r>
            <a:r>
              <a:rPr lang="en-US" sz="2800" b="1" dirty="0">
                <a:solidFill>
                  <a:prstClr val="black"/>
                </a:solidFill>
                <a:latin typeface="Arial" panose="020B0604020202020204" pitchFamily="34" charset="0"/>
                <a:cs typeface="Arial" panose="020B0604020202020204" pitchFamily="34" charset="0"/>
              </a:rPr>
              <a:t>stereonet displays a network of great-circle and small-circle </a:t>
            </a:r>
            <a:r>
              <a:rPr lang="en-US" sz="2800" b="1" dirty="0" smtClean="0">
                <a:solidFill>
                  <a:prstClr val="black"/>
                </a:solidFill>
                <a:latin typeface="Arial" panose="020B0604020202020204" pitchFamily="34" charset="0"/>
                <a:cs typeface="Arial" panose="020B0604020202020204" pitchFamily="34" charset="0"/>
              </a:rPr>
              <a:t>projections </a:t>
            </a:r>
            <a:r>
              <a:rPr lang="en-US" sz="2800" b="1" dirty="0">
                <a:solidFill>
                  <a:prstClr val="black"/>
                </a:solidFill>
                <a:latin typeface="Arial" panose="020B0604020202020204" pitchFamily="34" charset="0"/>
                <a:cs typeface="Arial" panose="020B0604020202020204" pitchFamily="34" charset="0"/>
              </a:rPr>
              <a:t>that occupy the equatorial plane of projection of the reference </a:t>
            </a:r>
            <a:r>
              <a:rPr lang="en-US" sz="2800" b="1" dirty="0" smtClean="0">
                <a:solidFill>
                  <a:prstClr val="black"/>
                </a:solidFill>
                <a:latin typeface="Arial" panose="020B0604020202020204" pitchFamily="34" charset="0"/>
                <a:cs typeface="Arial" panose="020B0604020202020204" pitchFamily="34" charset="0"/>
              </a:rPr>
              <a:t>sphere.</a:t>
            </a:r>
            <a:endParaRPr lang="en-GB" sz="2800" b="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759694" y="700409"/>
            <a:ext cx="6476601" cy="523220"/>
          </a:xfrm>
          <a:prstGeom prst="rect">
            <a:avLst/>
          </a:prstGeom>
        </p:spPr>
        <p:txBody>
          <a:bodyPr wrap="square">
            <a:spAutoFit/>
          </a:bodyPr>
          <a:lstStyle/>
          <a:p>
            <a:pPr lvl="0" algn="just"/>
            <a:r>
              <a:rPr lang="en-US" sz="2800" b="1" dirty="0">
                <a:solidFill>
                  <a:srgbClr val="FF0000"/>
                </a:solidFill>
                <a:latin typeface="Arial Black" panose="020B0A04020102020204" pitchFamily="34" charset="0"/>
                <a:cs typeface="Arial" panose="020B0604020202020204" pitchFamily="34" charset="0"/>
              </a:rPr>
              <a:t>Stereographic </a:t>
            </a:r>
            <a:r>
              <a:rPr lang="en-US" sz="2800" b="1" dirty="0" smtClean="0">
                <a:solidFill>
                  <a:srgbClr val="FF0000"/>
                </a:solidFill>
                <a:latin typeface="Arial Black" panose="020B0A04020102020204" pitchFamily="34" charset="0"/>
                <a:cs typeface="Arial" panose="020B0604020202020204" pitchFamily="34" charset="0"/>
              </a:rPr>
              <a:t>Net, or </a:t>
            </a:r>
            <a:r>
              <a:rPr lang="en-US" sz="2800" b="1" dirty="0">
                <a:solidFill>
                  <a:srgbClr val="FF0000"/>
                </a:solidFill>
                <a:latin typeface="Arial Black" panose="020B0A04020102020204" pitchFamily="34" charset="0"/>
                <a:cs typeface="Arial" panose="020B0604020202020204" pitchFamily="34" charset="0"/>
              </a:rPr>
              <a:t>Stereonet </a:t>
            </a:r>
            <a:endParaRPr lang="en-GB" sz="2800" b="1" dirty="0">
              <a:solidFill>
                <a:srgbClr val="FF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860077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014" y="955794"/>
            <a:ext cx="7488832" cy="4401205"/>
          </a:xfrm>
          <a:prstGeom prst="rect">
            <a:avLst/>
          </a:prstGeom>
        </p:spPr>
        <p:txBody>
          <a:bodyPr wrap="square">
            <a:spAutoFit/>
          </a:bodyPr>
          <a:lstStyle/>
          <a:p>
            <a:pPr algn="just"/>
            <a:r>
              <a:rPr lang="en-US" sz="2800" b="1" dirty="0">
                <a:solidFill>
                  <a:prstClr val="black"/>
                </a:solidFill>
                <a:latin typeface="Arial" panose="020B0604020202020204" pitchFamily="34" charset="0"/>
                <a:cs typeface="Arial" panose="020B0604020202020204" pitchFamily="34" charset="0"/>
              </a:rPr>
              <a:t>Both the great circles and small circles are spaced at 2° intervals; every  fifth one is darkened so that 10° intervals can be readily counted. </a:t>
            </a:r>
            <a:endParaRPr lang="en-US" sz="2800" b="1" dirty="0" smtClean="0">
              <a:solidFill>
                <a:prstClr val="black"/>
              </a:solidFill>
              <a:latin typeface="Arial" panose="020B0604020202020204" pitchFamily="34" charset="0"/>
              <a:cs typeface="Arial" panose="020B0604020202020204" pitchFamily="34" charset="0"/>
            </a:endParaRPr>
          </a:p>
          <a:p>
            <a:pPr algn="just"/>
            <a:endParaRPr lang="en-US" sz="2800" b="1" dirty="0">
              <a:solidFill>
                <a:prstClr val="black"/>
              </a:solidFill>
              <a:latin typeface="Arial" panose="020B0604020202020204" pitchFamily="34" charset="0"/>
              <a:cs typeface="Arial" panose="020B0604020202020204" pitchFamily="34" charset="0"/>
            </a:endParaRPr>
          </a:p>
          <a:p>
            <a:pPr algn="just"/>
            <a:r>
              <a:rPr lang="en-US" sz="2800" b="1" dirty="0" smtClean="0">
                <a:solidFill>
                  <a:prstClr val="black"/>
                </a:solidFill>
                <a:latin typeface="Arial" panose="020B0604020202020204" pitchFamily="34" charset="0"/>
                <a:cs typeface="Arial" panose="020B0604020202020204" pitchFamily="34" charset="0"/>
              </a:rPr>
              <a:t>The  </a:t>
            </a:r>
            <a:r>
              <a:rPr lang="en-US" sz="2800" b="1" dirty="0">
                <a:solidFill>
                  <a:prstClr val="black"/>
                </a:solidFill>
                <a:latin typeface="Arial" panose="020B0604020202020204" pitchFamily="34" charset="0"/>
                <a:cs typeface="Arial" panose="020B0604020202020204" pitchFamily="34" charset="0"/>
              </a:rPr>
              <a:t>great circles represent a family of planes of common strike whose dips  range from 0° to 90°. The planes intersect in a horizontal line represented  by the north-south line of the net. </a:t>
            </a:r>
            <a:endParaRPr lang="en-GB" dirty="0"/>
          </a:p>
        </p:txBody>
      </p:sp>
    </p:spTree>
    <p:extLst>
      <p:ext uri="{BB962C8B-B14F-4D97-AF65-F5344CB8AC3E}">
        <p14:creationId xmlns:p14="http://schemas.microsoft.com/office/powerpoint/2010/main" val="4112793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484784"/>
            <a:ext cx="7632848" cy="3539430"/>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The small circles may be thought of  as the paths along which lines would move when rotated about a horizontal  axis oriented parallel to the ordinate of the </a:t>
            </a:r>
            <a:r>
              <a:rPr lang="en-US" sz="2800" b="1" dirty="0" smtClean="0">
                <a:solidFill>
                  <a:prstClr val="black"/>
                </a:solidFill>
                <a:latin typeface="Arial" panose="020B0604020202020204" pitchFamily="34" charset="0"/>
                <a:cs typeface="Arial" panose="020B0604020202020204" pitchFamily="34" charset="0"/>
              </a:rPr>
              <a:t>net.</a:t>
            </a: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a:solidFill>
                  <a:prstClr val="black"/>
                </a:solidFill>
                <a:latin typeface="Arial" panose="020B0604020202020204" pitchFamily="34" charset="0"/>
                <a:cs typeface="Arial" panose="020B0604020202020204" pitchFamily="34" charset="0"/>
              </a:rPr>
              <a:t>The combination of small  and great circles constitutes an orientation framework for </a:t>
            </a:r>
            <a:r>
              <a:rPr lang="en-US" sz="2800" b="1" dirty="0" smtClean="0">
                <a:solidFill>
                  <a:prstClr val="black"/>
                </a:solidFill>
                <a:latin typeface="Arial" panose="020B0604020202020204" pitchFamily="34" charset="0"/>
                <a:cs typeface="Arial" panose="020B0604020202020204" pitchFamily="34" charset="0"/>
              </a:rPr>
              <a:t>stereographically </a:t>
            </a:r>
            <a:r>
              <a:rPr lang="en-US" sz="2800" b="1" dirty="0">
                <a:solidFill>
                  <a:prstClr val="black"/>
                </a:solidFill>
                <a:latin typeface="Arial" panose="020B0604020202020204" pitchFamily="34" charset="0"/>
                <a:cs typeface="Arial" panose="020B0604020202020204" pitchFamily="34" charset="0"/>
              </a:rPr>
              <a:t>plotting lines and planes.</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173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468" y="1210300"/>
            <a:ext cx="7848872" cy="3970318"/>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There are two different kinds of stereonet: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sz="2800" b="1" dirty="0">
              <a:solidFill>
                <a:prstClr val="black"/>
              </a:solidFill>
              <a:latin typeface="Arial" panose="020B0604020202020204" pitchFamily="34" charset="0"/>
              <a:cs typeface="Arial" panose="020B0604020202020204" pitchFamily="34" charset="0"/>
            </a:endParaRPr>
          </a:p>
          <a:p>
            <a:pPr marL="971550" lvl="1" indent="-514350" algn="just">
              <a:buAutoNum type="arabicPeriod"/>
            </a:pPr>
            <a:r>
              <a:rPr lang="en-US" sz="2800" b="1" dirty="0" smtClean="0">
                <a:solidFill>
                  <a:srgbClr val="FF0000"/>
                </a:solidFill>
                <a:latin typeface="Arial" panose="020B0604020202020204" pitchFamily="34" charset="0"/>
                <a:cs typeface="Arial" panose="020B0604020202020204" pitchFamily="34" charset="0"/>
              </a:rPr>
              <a:t>Wulff nets,  </a:t>
            </a:r>
            <a:r>
              <a:rPr lang="en-US" sz="2800" b="1" dirty="0">
                <a:solidFill>
                  <a:srgbClr val="FF0000"/>
                </a:solidFill>
                <a:latin typeface="Arial" panose="020B0604020202020204" pitchFamily="34" charset="0"/>
                <a:cs typeface="Arial" panose="020B0604020202020204" pitchFamily="34" charset="0"/>
              </a:rPr>
              <a:t>and </a:t>
            </a:r>
            <a:endParaRPr lang="en-US" sz="2800" b="1" dirty="0" smtClean="0">
              <a:solidFill>
                <a:srgbClr val="FF0000"/>
              </a:solidFill>
              <a:latin typeface="Arial" panose="020B0604020202020204" pitchFamily="34" charset="0"/>
              <a:cs typeface="Arial" panose="020B0604020202020204" pitchFamily="34" charset="0"/>
            </a:endParaRPr>
          </a:p>
          <a:p>
            <a:pPr marL="971550" lvl="1" indent="-514350" algn="just">
              <a:buAutoNum type="arabicPeriod"/>
            </a:pPr>
            <a:r>
              <a:rPr lang="en-US" sz="2800" b="1" dirty="0" smtClean="0">
                <a:solidFill>
                  <a:srgbClr val="FF0000"/>
                </a:solidFill>
                <a:latin typeface="Arial" panose="020B0604020202020204" pitchFamily="34" charset="0"/>
                <a:cs typeface="Arial" panose="020B0604020202020204" pitchFamily="34" charset="0"/>
              </a:rPr>
              <a:t>Schmidt nets</a:t>
            </a:r>
          </a:p>
          <a:p>
            <a:pPr marL="514350" lvl="0" indent="-514350" algn="just">
              <a:buAutoNum type="arabicPeriod"/>
            </a:pPr>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Constructions </a:t>
            </a:r>
            <a:r>
              <a:rPr lang="en-US" sz="2800" b="1" dirty="0">
                <a:solidFill>
                  <a:prstClr val="black"/>
                </a:solidFill>
                <a:latin typeface="Arial" panose="020B0604020202020204" pitchFamily="34" charset="0"/>
                <a:cs typeface="Arial" panose="020B0604020202020204" pitchFamily="34" charset="0"/>
              </a:rPr>
              <a:t>are carried out the same way on each  (Phillips, 1971, p. 61). Structural geologists find the Schmidt net </a:t>
            </a:r>
            <a:r>
              <a:rPr lang="en-US" sz="2800" b="1" dirty="0" smtClean="0">
                <a:solidFill>
                  <a:prstClr val="black"/>
                </a:solidFill>
                <a:latin typeface="Arial" panose="020B0604020202020204" pitchFamily="34" charset="0"/>
                <a:cs typeface="Arial" panose="020B0604020202020204" pitchFamily="34" charset="0"/>
              </a:rPr>
              <a:t>(Figure 1.3A</a:t>
            </a:r>
            <a:r>
              <a:rPr lang="en-US" sz="2800" b="1" dirty="0">
                <a:solidFill>
                  <a:prstClr val="black"/>
                </a:solidFill>
                <a:latin typeface="Arial" panose="020B0604020202020204" pitchFamily="34" charset="0"/>
                <a:cs typeface="Arial" panose="020B0604020202020204" pitchFamily="34" charset="0"/>
              </a:rPr>
              <a:t>) to be the most versatile, for </a:t>
            </a:r>
            <a:r>
              <a:rPr lang="en-US" sz="2800" b="1" dirty="0" smtClean="0">
                <a:solidFill>
                  <a:prstClr val="black"/>
                </a:solidFill>
                <a:latin typeface="Arial" panose="020B0604020202020204" pitchFamily="34" charset="0"/>
                <a:cs typeface="Arial" panose="020B0604020202020204" pitchFamily="34" charset="0"/>
              </a:rPr>
              <a:t>various reasons.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9142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ulffnetanim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60648"/>
            <a:ext cx="5824736" cy="57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a:spLocks noChangeArrowheads="1"/>
          </p:cNvSpPr>
          <p:nvPr/>
        </p:nvSpPr>
        <p:spPr bwMode="auto">
          <a:xfrm>
            <a:off x="3059832" y="6114989"/>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dirty="0"/>
              <a:t>Stereonet or Wulff net</a:t>
            </a:r>
            <a:endParaRPr lang="en-GB" altLang="en-US" sz="2400" b="1" dirty="0"/>
          </a:p>
        </p:txBody>
      </p:sp>
    </p:spTree>
    <p:extLst>
      <p:ext uri="{BB962C8B-B14F-4D97-AF65-F5344CB8AC3E}">
        <p14:creationId xmlns:p14="http://schemas.microsoft.com/office/powerpoint/2010/main" val="262559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808624" y="332656"/>
            <a:ext cx="5657715" cy="5720630"/>
            <a:chOff x="1484589" y="310893"/>
            <a:chExt cx="5657715" cy="5720630"/>
          </a:xfrm>
        </p:grpSpPr>
        <p:pic>
          <p:nvPicPr>
            <p:cNvPr id="4106" name="Picture 10" descr="Smidt net fina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40" b="3968"/>
            <a:stretch/>
          </p:blipFill>
          <p:spPr bwMode="auto">
            <a:xfrm>
              <a:off x="1484589" y="980728"/>
              <a:ext cx="5657715" cy="505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3989409" y="310893"/>
              <a:ext cx="648073" cy="6698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N</a:t>
              </a:r>
            </a:p>
            <a:p>
              <a:pPr marL="0" marR="0" lvl="0" indent="0" algn="ctr" defTabSz="914400" rtl="0" eaLnBrk="1" fontAlgn="base" latinLnBrk="0" hangingPunct="1">
                <a:lnSpc>
                  <a:spcPct val="100000"/>
                </a:lnSpc>
                <a:spcBef>
                  <a:spcPct val="0"/>
                </a:spcBef>
                <a:spcAft>
                  <a:spcPts val="1000"/>
                </a:spcAft>
                <a:buClrTx/>
                <a:buSzTx/>
                <a:buFontTx/>
                <a:buNone/>
                <a:tabLst/>
              </a:pPr>
              <a:r>
                <a:rPr lang="en-US" altLang="en-US" sz="1600" b="1" dirty="0" smtClean="0">
                  <a:latin typeface="Calibri" pitchFamily="34" charset="0"/>
                  <a:ea typeface="Arial" pitchFamily="34" charset="0"/>
                  <a:cs typeface="Arial" pitchFamily="34" charset="0"/>
                </a:rPr>
                <a:t>360</a:t>
              </a:r>
              <a:endParaRPr kumimoji="0" lang="en-GB" alt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GB" altLang="en-US" sz="100" b="1" i="0" u="none" strike="noStrike" cap="none" normalizeH="0" baseline="0" dirty="0" smtClean="0">
                <a:ln>
                  <a:noFill/>
                </a:ln>
                <a:solidFill>
                  <a:srgbClr val="FF0000"/>
                </a:solidFill>
                <a:effectLst/>
                <a:latin typeface="Mangal" pitchFamily="18" charset="0"/>
                <a:ea typeface="Arial" pitchFamily="34" charset="0"/>
                <a:cs typeface="Arial" pitchFamily="34" charset="0"/>
              </a:endParaRPr>
            </a:p>
          </p:txBody>
        </p:sp>
      </p:grpSp>
      <p:sp>
        <p:nvSpPr>
          <p:cNvPr id="10" name="TextBox 9"/>
          <p:cNvSpPr txBox="1"/>
          <p:nvPr/>
        </p:nvSpPr>
        <p:spPr>
          <a:xfrm>
            <a:off x="3059832" y="6077327"/>
            <a:ext cx="324036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Schmidt Equal area net</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2531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134453"/>
            <a:ext cx="6480720" cy="954107"/>
          </a:xfrm>
          <a:prstGeom prst="rect">
            <a:avLst/>
          </a:prstGeom>
          <a:noFill/>
        </p:spPr>
        <p:txBody>
          <a:bodyPr wrap="square" rtlCol="0">
            <a:spAutoFit/>
          </a:bodyPr>
          <a:lstStyle/>
          <a:p>
            <a:pPr algn="ctr"/>
            <a:r>
              <a:rPr lang="en-US" sz="2800" b="1" dirty="0" smtClean="0">
                <a:solidFill>
                  <a:srgbClr val="FF0000"/>
                </a:solidFill>
                <a:latin typeface="Arial" panose="020B0604020202020204" pitchFamily="34" charset="0"/>
                <a:cs typeface="Arial" panose="020B0604020202020204" pitchFamily="34" charset="0"/>
              </a:rPr>
              <a:t>Representation of lines and planes in a stereonet</a:t>
            </a:r>
            <a:endParaRPr lang="en-GB"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16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C:\Users\Bishal Nath Upreti\Desktop\Arba Minch 2012 2nd Sem\Structural Geology\Stereographic projection\Stereographic projection figures\scan0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40" t="6563" r="1905" b="8253"/>
          <a:stretch/>
        </p:blipFill>
        <p:spPr bwMode="auto">
          <a:xfrm>
            <a:off x="611560" y="548680"/>
            <a:ext cx="7920880" cy="427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17739" y="5013176"/>
            <a:ext cx="8280920" cy="1323439"/>
          </a:xfrm>
          <a:prstGeom prst="rect">
            <a:avLst/>
          </a:prstGeom>
          <a:noFill/>
        </p:spPr>
        <p:txBody>
          <a:bodyPr wrap="square" rtlCol="0">
            <a:spAutoFit/>
          </a:bodyPr>
          <a:lstStyle/>
          <a:p>
            <a:pPr algn="just"/>
            <a:r>
              <a:rPr lang="en-US" sz="1600" b="1" dirty="0" smtClean="0">
                <a:latin typeface="Arial" panose="020B0604020202020204" pitchFamily="34" charset="0"/>
                <a:cs typeface="Arial" panose="020B0604020202020204" pitchFamily="34" charset="0"/>
              </a:rPr>
              <a:t>Fig. 1.1. The inherent  3D geometry of stereographic projection. (A) Projection of a plane through the centre of a reference sphere. The plane intersects the lower hemisphere of the reference sphere as a great circle. The line intersects  the lower hemisphere as a single point. (B) Projection of  intersection points from the lower hemisphere of the reference sphere to the zenith of the projection. </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916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8936" y="836712"/>
            <a:ext cx="7776864" cy="4401205"/>
          </a:xfrm>
          <a:prstGeom prst="rect">
            <a:avLst/>
          </a:prstGeom>
          <a:noFill/>
        </p:spPr>
        <p:txBody>
          <a:bodyPr wrap="square" rtlCol="0">
            <a:spAutoFit/>
          </a:bodyPr>
          <a:lstStyle/>
          <a:p>
            <a:pPr algn="just"/>
            <a:r>
              <a:rPr lang="en-US" sz="2800" b="1" dirty="0" smtClean="0">
                <a:latin typeface="Arial" panose="020B0604020202020204" pitchFamily="34" charset="0"/>
                <a:cs typeface="Arial" panose="020B0604020202020204" pitchFamily="34" charset="0"/>
              </a:rPr>
              <a:t>The use of stereographic projection is preferable to orthographic projection in solving many geometric problems, simply because of operations. </a:t>
            </a:r>
          </a:p>
          <a:p>
            <a:pPr algn="just"/>
            <a:endParaRPr lang="en-US" sz="2800" b="1" dirty="0">
              <a:latin typeface="Arial" panose="020B0604020202020204" pitchFamily="34" charset="0"/>
              <a:cs typeface="Arial" panose="020B0604020202020204" pitchFamily="34" charset="0"/>
            </a:endParaRPr>
          </a:p>
          <a:p>
            <a:pPr algn="just"/>
            <a:r>
              <a:rPr lang="en-US" sz="2800" b="1" dirty="0" smtClean="0">
                <a:latin typeface="Arial" panose="020B0604020202020204" pitchFamily="34" charset="0"/>
                <a:cs typeface="Arial" panose="020B0604020202020204" pitchFamily="34" charset="0"/>
              </a:rPr>
              <a:t>Solving for </a:t>
            </a:r>
            <a:r>
              <a:rPr lang="en-US" sz="2800" b="1" dirty="0" smtClean="0">
                <a:solidFill>
                  <a:srgbClr val="FF0000"/>
                </a:solidFill>
                <a:latin typeface="Arial" panose="020B0604020202020204" pitchFamily="34" charset="0"/>
                <a:cs typeface="Arial" panose="020B0604020202020204" pitchFamily="34" charset="0"/>
              </a:rPr>
              <a:t>apparent dip, the trend, and plunge of the intersection of two planes, and angles between lines and planes in space </a:t>
            </a:r>
            <a:r>
              <a:rPr lang="en-US" sz="2800" b="1" dirty="0" smtClean="0">
                <a:latin typeface="Arial" panose="020B0604020202020204" pitchFamily="34" charset="0"/>
                <a:cs typeface="Arial" panose="020B0604020202020204" pitchFamily="34" charset="0"/>
              </a:rPr>
              <a:t>can be carried out rapidly and accurately using stereographic projection.  </a:t>
            </a:r>
          </a:p>
        </p:txBody>
      </p:sp>
    </p:spTree>
    <p:extLst>
      <p:ext uri="{BB962C8B-B14F-4D97-AF65-F5344CB8AC3E}">
        <p14:creationId xmlns:p14="http://schemas.microsoft.com/office/powerpoint/2010/main" val="23706250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descr="C:\Users\bnupreti\Desktop\Stereographic projections Mitra\scan0014-1.jpg"/>
          <p:cNvPicPr>
            <a:picLocks noChangeAspect="1" noChangeArrowheads="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t="52501" r="62991" b="5024"/>
          <a:stretch/>
        </p:blipFill>
        <p:spPr bwMode="auto">
          <a:xfrm>
            <a:off x="228600" y="1112416"/>
            <a:ext cx="4655089" cy="399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descr="C:\Users\bnupreti\Desktop\Stereographic projections Mitra\scan0014-1.jpg"/>
          <p:cNvPicPr>
            <a:picLocks noChangeAspect="1" noChangeArrowheads="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t="8073" r="63909" b="48232"/>
          <a:stretch/>
        </p:blipFill>
        <p:spPr bwMode="auto">
          <a:xfrm>
            <a:off x="4495800" y="1112416"/>
            <a:ext cx="4412711" cy="399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090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Users\bnupreti\Desktop\Scanned fiugres-03 (Mar)\Stereographic proj. 9.jp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8049" t="42678" r="6586" b="2882"/>
          <a:stretch/>
        </p:blipFill>
        <p:spPr bwMode="auto">
          <a:xfrm>
            <a:off x="1828800" y="152398"/>
            <a:ext cx="6019800" cy="653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0200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C:\Users\Bishal Nath Upreti\Desktop\Arba Minch 2012 2nd Sem\Structural Geology\Stereographic projection\Stereographic projection figures\scan0002.jp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r="37924" b="72433"/>
          <a:stretch/>
        </p:blipFill>
        <p:spPr bwMode="auto">
          <a:xfrm>
            <a:off x="1159023" y="574971"/>
            <a:ext cx="6907917" cy="400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32562" y="4869160"/>
            <a:ext cx="7560840" cy="1600438"/>
          </a:xfrm>
          <a:prstGeom prst="rect">
            <a:avLst/>
          </a:prstGeom>
          <a:noFill/>
        </p:spPr>
        <p:txBody>
          <a:bodyPr wrap="square" rtlCol="0">
            <a:spAutoFit/>
          </a:bodyPr>
          <a:lstStyle/>
          <a:p>
            <a:pPr algn="just"/>
            <a:r>
              <a:rPr lang="en-US" sz="1400" dirty="0" smtClean="0">
                <a:latin typeface="Arial" panose="020B0604020202020204" pitchFamily="34" charset="0"/>
                <a:cs typeface="Arial" panose="020B0604020202020204" pitchFamily="34" charset="0"/>
              </a:rPr>
              <a:t>Fig. 1.2: the distance that a great circle or point lies from the centre of the equatorial plane of projection is a measure of the inclination of a plane or line. (A) Shallow plunging lines project close to the perimeter of the equatorial plane; steeply plunging lines project close to the centre. (B) great circles that represent the </a:t>
            </a:r>
            <a:r>
              <a:rPr lang="en-US" sz="1400" dirty="0" err="1" smtClean="0">
                <a:latin typeface="Arial" panose="020B0604020202020204" pitchFamily="34" charset="0"/>
                <a:cs typeface="Arial" panose="020B0604020202020204" pitchFamily="34" charset="0"/>
              </a:rPr>
              <a:t>rientation</a:t>
            </a:r>
            <a:r>
              <a:rPr lang="en-US" sz="1400" dirty="0" smtClean="0">
                <a:latin typeface="Arial" panose="020B0604020202020204" pitchFamily="34" charset="0"/>
                <a:cs typeface="Arial" panose="020B0604020202020204" pitchFamily="34" charset="0"/>
              </a:rPr>
              <a:t> of steeply dipping planes pass close to the centre of projection; shallow dipping planes are represented by great circles that pass close to the perimeter of the equatorial plane. © Stereographic representation of the strike of a plane and the trend of a line.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3831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C:\Users\bnupreti\Desktop\Scanned fiugres-03 (Mar)\Stereographic proj. 6.jpg"/>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l="11659" r="19386" b="53696"/>
          <a:stretch>
            <a:fillRect/>
          </a:stretch>
        </p:blipFill>
        <p:spPr bwMode="auto">
          <a:xfrm>
            <a:off x="374958" y="1295400"/>
            <a:ext cx="4109729"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C:\Users\bnupreti\Desktop\Scanned fiugres-03 (Mar)\Stereographic proj. 6.jpg"/>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l="4973" t="42628" r="6322"/>
          <a:stretch>
            <a:fillRect/>
          </a:stretch>
        </p:blipFill>
        <p:spPr bwMode="auto">
          <a:xfrm>
            <a:off x="4497035" y="1295400"/>
            <a:ext cx="4265965"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1670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C:\Users\Bishal Nath Upreti\Desktop\Arba Minch 2012 2nd Sem\Structural Geology\Stereographic projection\Stereographic projection figures\scan0007-1.jpg"/>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447800" y="274319"/>
            <a:ext cx="6477000" cy="637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1601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wer hemisphere projection.JPG"/>
          <p:cNvPicPr>
            <a:picLocks noChangeAspect="1"/>
          </p:cNvPicPr>
          <p:nvPr/>
        </p:nvPicPr>
        <p:blipFill>
          <a:blip r:embed="rId2" cstate="print"/>
          <a:stretch>
            <a:fillRect/>
          </a:stretch>
        </p:blipFill>
        <p:spPr>
          <a:xfrm>
            <a:off x="1447800" y="152400"/>
            <a:ext cx="6172200" cy="61610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83983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C:\Users\bnupreti\Desktop\Structural geology website\Stereographic projectionLecture_08_Page_4.jpg"/>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l="16508" t="6783" r="9206" b="61328"/>
          <a:stretch>
            <a:fillRect/>
          </a:stretch>
        </p:blipFill>
        <p:spPr bwMode="auto">
          <a:xfrm>
            <a:off x="258763" y="762000"/>
            <a:ext cx="85042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82589" y="5733927"/>
            <a:ext cx="5256584"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Principles of stereographic projection</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2950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C:\Users\Bishal Nath Upreti\Desktop\Arba Minch 2012 2nd Sem\Structural Geology\Stereographic projection\Stereographic projection figures\scan0008.jp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14275" t="1403" r="6973" b="54050"/>
          <a:stretch/>
        </p:blipFill>
        <p:spPr bwMode="auto">
          <a:xfrm>
            <a:off x="152400" y="777240"/>
            <a:ext cx="4602480" cy="450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C:\Users\Bishal Nath Upreti\Desktop\Arba Minch 2012 2nd Sem\Structural Geology\Stereographic projection\Stereographic projection figures\scan0008.jp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13547" t="47160" r="4525" b="6976"/>
          <a:stretch/>
        </p:blipFill>
        <p:spPr bwMode="auto">
          <a:xfrm>
            <a:off x="4393366" y="777239"/>
            <a:ext cx="4650449" cy="4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 descr="C:\Users\Bishal Nath Upreti\Desktop\Arba Minch 2012 2nd Sem\Structural Geology\Stereographic projection\Stereographic projection figures\scan0008.jpg"/>
          <p:cNvPicPr>
            <a:picLocks noChangeAspect="1" noChangeArrowheads="1"/>
          </p:cNvPicPr>
          <p:nvPr/>
        </p:nvPicPr>
        <p:blipFill>
          <a:blip r:embed="rId4" cstate="print">
            <a:extLst>
              <a:ext uri="{28A0092B-C50C-407E-A947-70E740481C1C}">
                <a14:useLocalDpi xmlns:a14="http://schemas.microsoft.com/office/drawing/2010/main" val="0"/>
              </a:ext>
            </a:extLst>
          </a:blip>
          <a:srcRect l="3262" t="91821" r="4526" b="2437"/>
          <a:stretch>
            <a:fillRect/>
          </a:stretch>
        </p:blipFill>
        <p:spPr bwMode="auto">
          <a:xfrm>
            <a:off x="914400" y="5410200"/>
            <a:ext cx="7067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3255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834278"/>
            <a:ext cx="3470574" cy="360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4932040" y="436602"/>
            <a:ext cx="3540249" cy="4046896"/>
            <a:chOff x="4932040" y="436602"/>
            <a:chExt cx="3540249" cy="4046896"/>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967523"/>
              <a:ext cx="3540249" cy="35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516216" y="436602"/>
              <a:ext cx="648072"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N</a:t>
              </a:r>
              <a:endParaRPr lang="en-GB" sz="2000" b="1" dirty="0">
                <a:latin typeface="Arial" panose="020B0604020202020204" pitchFamily="34" charset="0"/>
                <a:cs typeface="Arial" panose="020B0604020202020204" pitchFamily="34" charset="0"/>
              </a:endParaRPr>
            </a:p>
          </p:txBody>
        </p:sp>
      </p:grpSp>
      <p:sp>
        <p:nvSpPr>
          <p:cNvPr id="7" name="TextBox 6"/>
          <p:cNvSpPr txBox="1"/>
          <p:nvPr/>
        </p:nvSpPr>
        <p:spPr>
          <a:xfrm>
            <a:off x="1691680" y="5428857"/>
            <a:ext cx="6192688"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Stereographic projection of a steeply dipping plane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2274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C:\Users\bnupreti\Desktop\Structural geology website\Stereographic projectionLecture_08_Page_4.jp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15874" t="66882" r="46811" b="8586"/>
          <a:stretch/>
        </p:blipFill>
        <p:spPr bwMode="auto">
          <a:xfrm>
            <a:off x="1143000" y="304798"/>
            <a:ext cx="7391400" cy="628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469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675" y="1484784"/>
            <a:ext cx="7848872" cy="3970318"/>
          </a:xfrm>
          <a:prstGeom prst="rect">
            <a:avLst/>
          </a:prstGeom>
        </p:spPr>
        <p:txBody>
          <a:bodyPr wrap="square">
            <a:spAutoFit/>
          </a:bodyPr>
          <a:lstStyle/>
          <a:p>
            <a:pPr lvl="0" algn="just"/>
            <a:r>
              <a:rPr lang="en-US" sz="2800" b="1" dirty="0" smtClean="0">
                <a:solidFill>
                  <a:prstClr val="black"/>
                </a:solidFill>
                <a:latin typeface="Arial" panose="020B0604020202020204" pitchFamily="34" charset="0"/>
                <a:cs typeface="Arial" panose="020B0604020202020204" pitchFamily="34" charset="0"/>
              </a:rPr>
              <a:t>Think </a:t>
            </a:r>
            <a:r>
              <a:rPr lang="en-US" sz="2800" b="1" dirty="0">
                <a:solidFill>
                  <a:prstClr val="black"/>
                </a:solidFill>
                <a:latin typeface="Arial" panose="020B0604020202020204" pitchFamily="34" charset="0"/>
                <a:cs typeface="Arial" panose="020B0604020202020204" pitchFamily="34" charset="0"/>
              </a:rPr>
              <a:t>of stereographic projection as a procedure comparable to using a  three-dimensional protractor. A two-dimensional protractor is simple to </a:t>
            </a:r>
            <a:r>
              <a:rPr lang="en-US" sz="2800" b="1" dirty="0" smtClean="0">
                <a:solidFill>
                  <a:prstClr val="black"/>
                </a:solidFill>
                <a:latin typeface="Arial" panose="020B0604020202020204" pitchFamily="34" charset="0"/>
                <a:cs typeface="Arial" panose="020B0604020202020204" pitchFamily="34" charset="0"/>
              </a:rPr>
              <a:t> use</a:t>
            </a:r>
            <a:r>
              <a:rPr lang="en-US" sz="2800" b="1" dirty="0">
                <a:solidFill>
                  <a:prstClr val="black"/>
                </a:solidFill>
                <a:latin typeface="Arial" panose="020B0604020202020204" pitchFamily="34" charset="0"/>
                <a:cs typeface="Arial" panose="020B0604020202020204" pitchFamily="34" charset="0"/>
              </a:rPr>
              <a:t>.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Using </a:t>
            </a:r>
            <a:r>
              <a:rPr lang="en-US" sz="2800" b="1" dirty="0">
                <a:solidFill>
                  <a:prstClr val="black"/>
                </a:solidFill>
                <a:latin typeface="Arial" panose="020B0604020202020204" pitchFamily="34" charset="0"/>
                <a:cs typeface="Arial" panose="020B0604020202020204" pitchFamily="34" charset="0"/>
              </a:rPr>
              <a:t>a protractor we can plot trends </a:t>
            </a:r>
            <a:r>
              <a:rPr lang="en-US" sz="2800" b="1" dirty="0" smtClean="0">
                <a:solidFill>
                  <a:prstClr val="black"/>
                </a:solidFill>
                <a:latin typeface="Arial" panose="020B0604020202020204" pitchFamily="34" charset="0"/>
                <a:cs typeface="Arial" panose="020B0604020202020204" pitchFamily="34" charset="0"/>
              </a:rPr>
              <a:t>of lines</a:t>
            </a:r>
            <a:r>
              <a:rPr lang="en-US" sz="2800" b="1" dirty="0">
                <a:solidFill>
                  <a:prstClr val="black"/>
                </a:solidFill>
                <a:latin typeface="Arial" panose="020B0604020202020204" pitchFamily="34" charset="0"/>
                <a:cs typeface="Arial" panose="020B0604020202020204" pitchFamily="34" charset="0"/>
              </a:rPr>
              <a:t>, measure angles between  lines, construct </a:t>
            </a:r>
            <a:r>
              <a:rPr lang="en-US" sz="2800" b="1" dirty="0" err="1">
                <a:solidFill>
                  <a:prstClr val="black"/>
                </a:solidFill>
                <a:latin typeface="Arial" panose="020B0604020202020204" pitchFamily="34" charset="0"/>
                <a:cs typeface="Arial" panose="020B0604020202020204" pitchFamily="34" charset="0"/>
              </a:rPr>
              <a:t>normals</a:t>
            </a:r>
            <a:r>
              <a:rPr lang="en-US" sz="2800" b="1" dirty="0">
                <a:solidFill>
                  <a:prstClr val="black"/>
                </a:solidFill>
                <a:latin typeface="Arial" panose="020B0604020202020204" pitchFamily="34" charset="0"/>
                <a:cs typeface="Arial" panose="020B0604020202020204" pitchFamily="34" charset="0"/>
              </a:rPr>
              <a:t> (i.e., perpendiculars) to lines, and rotate lines  by specified angles. </a:t>
            </a:r>
            <a:endParaRPr lang="en-GB" sz="2800" b="1" dirty="0">
              <a:latin typeface="Arial" panose="020B0604020202020204" pitchFamily="34" charset="0"/>
              <a:cs typeface="Arial" panose="020B0604020202020204" pitchFamily="34" charset="0"/>
            </a:endParaRPr>
          </a:p>
        </p:txBody>
      </p:sp>
      <p:sp>
        <p:nvSpPr>
          <p:cNvPr id="3" name="Rectangle 2"/>
          <p:cNvSpPr/>
          <p:nvPr/>
        </p:nvSpPr>
        <p:spPr>
          <a:xfrm>
            <a:off x="784956" y="733980"/>
            <a:ext cx="4895251" cy="523220"/>
          </a:xfrm>
          <a:prstGeom prst="rect">
            <a:avLst/>
          </a:prstGeom>
        </p:spPr>
        <p:txBody>
          <a:bodyPr wrap="none">
            <a:spAutoFit/>
          </a:bodyPr>
          <a:lstStyle/>
          <a:p>
            <a:pPr lvl="0"/>
            <a:r>
              <a:rPr lang="en-US" sz="2800" b="1" dirty="0">
                <a:solidFill>
                  <a:srgbClr val="FF0000"/>
                </a:solidFill>
                <a:latin typeface="Arial Black" panose="020B0A04020102020204" pitchFamily="34" charset="0"/>
              </a:rPr>
              <a:t>Geometry of Projection </a:t>
            </a:r>
            <a:endParaRPr lang="en-GB"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858937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692696"/>
            <a:ext cx="3517776" cy="347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4137"/>
            <a:ext cx="2743200" cy="55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7685" y="5340114"/>
            <a:ext cx="4344618"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Stereographic projection of a steeply dipping plane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7019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D:\III Year Lecture UNZA 2015-2016\III Year\Visualiziang stereonet\StereoVis.001-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II Year Lecture UNZA 2015-2016\III Year\Visualiziang stereonet\StereoVis.002-001.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III Year Lecture UNZA 2015-2016\III Year\Visualiziang stereonet\StereoVis.003-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III Year Lecture UNZA 2015-2016\III Year\Visualiziang stereonet\StereoVis.004-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II Year Lecture UNZA 2015-2016\III Year\Visualiziang stereonet\StereoVis.004-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III Year Lecture UNZA 2015-2016\III Year\Visualiziang stereonet\StereoVis.005-001.jpg"/>
          <p:cNvPicPr>
            <a:picLocks noChangeAspect="1" noChangeArrowheads="1"/>
          </p:cNvPicPr>
          <p:nvPr/>
        </p:nvPicPr>
        <p:blipFill>
          <a:blip r:embed="rId2" cstate="print"/>
          <a:srcRect/>
          <a:stretch>
            <a:fillRect/>
          </a:stretch>
        </p:blipFill>
        <p:spPr bwMode="auto">
          <a:xfrm>
            <a:off x="0" y="19472"/>
            <a:ext cx="9118037" cy="6838528"/>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III Year Lecture UNZA 2015-2016\III Year\Visualiziang stereonet\StereoVis.006-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528029"/>
            <a:ext cx="7560840" cy="646331"/>
          </a:xfrm>
          <a:prstGeom prst="rect">
            <a:avLst/>
          </a:prstGeom>
          <a:noFill/>
        </p:spPr>
        <p:txBody>
          <a:bodyPr wrap="square" rtlCol="0">
            <a:spAutoFit/>
          </a:bodyPr>
          <a:lstStyle/>
          <a:p>
            <a:r>
              <a:rPr lang="en-US" sz="3600" b="1" dirty="0" smtClean="0">
                <a:solidFill>
                  <a:srgbClr val="FF0000"/>
                </a:solidFill>
                <a:latin typeface="Arial Black" panose="020B0A04020102020204" pitchFamily="34" charset="0"/>
              </a:rPr>
              <a:t>Preparing Stereo net for use</a:t>
            </a:r>
            <a:endParaRPr lang="en-GB"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688905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99701"/>
            <a:ext cx="7920880" cy="4832092"/>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To prepare the Schmidt net for use, tape or glue it to a heavy backing,  such as cardboard or Masonite. Insert a thumbtack through the backing  and through the exact center of the net, taping the tack to the underside  of the net so it cannot fall free (</a:t>
            </a:r>
            <a:r>
              <a:rPr lang="en-US" sz="2800" b="1" dirty="0" smtClean="0">
                <a:solidFill>
                  <a:prstClr val="black"/>
                </a:solidFill>
                <a:latin typeface="Arial" panose="020B0604020202020204" pitchFamily="34" charset="0"/>
                <a:cs typeface="Arial" panose="020B0604020202020204" pitchFamily="34" charset="0"/>
              </a:rPr>
              <a:t>Figure1.4</a:t>
            </a:r>
            <a:r>
              <a:rPr lang="en-US" sz="2800" b="1" dirty="0">
                <a:solidFill>
                  <a:prstClr val="black"/>
                </a:solidFill>
                <a:latin typeface="Arial" panose="020B0604020202020204" pitchFamily="34" charset="0"/>
                <a:cs typeface="Arial" panose="020B0604020202020204" pitchFamily="34" charset="0"/>
              </a:rPr>
              <a:t>).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A </a:t>
            </a:r>
            <a:r>
              <a:rPr lang="en-US" sz="2800" b="1" dirty="0">
                <a:solidFill>
                  <a:prstClr val="black"/>
                </a:solidFill>
                <a:latin typeface="Arial" panose="020B0604020202020204" pitchFamily="34" charset="0"/>
                <a:cs typeface="Arial" panose="020B0604020202020204" pitchFamily="34" charset="0"/>
              </a:rPr>
              <a:t>sheet of tracing paper is  placed on the net so that the paper, punctured by the thumbtack, can  rotate about the tack.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091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64704"/>
            <a:ext cx="7704856" cy="5416868"/>
          </a:xfrm>
          <a:prstGeom prst="rect">
            <a:avLst/>
          </a:prstGeom>
        </p:spPr>
        <p:txBody>
          <a:bodyPr wrap="square">
            <a:spAutoFit/>
          </a:bodyPr>
          <a:lstStyle/>
          <a:p>
            <a:pPr algn="just"/>
            <a:r>
              <a:rPr lang="en-US" sz="2800" b="1" dirty="0">
                <a:solidFill>
                  <a:prstClr val="black"/>
                </a:solidFill>
                <a:latin typeface="Arial" panose="020B0604020202020204" pitchFamily="34" charset="0"/>
                <a:cs typeface="Arial" panose="020B0604020202020204" pitchFamily="34" charset="0"/>
              </a:rPr>
              <a:t>Stereographic projection permits the same kinds of  operation, but in three-dimensional space. </a:t>
            </a:r>
            <a:endParaRPr lang="en-GB" sz="2800" b="1" dirty="0" smtClean="0">
              <a:latin typeface="Arial" panose="020B0604020202020204" pitchFamily="34" charset="0"/>
              <a:cs typeface="Arial" panose="020B0604020202020204" pitchFamily="34" charset="0"/>
            </a:endParaRPr>
          </a:p>
          <a:p>
            <a:pPr lvl="0" algn="just"/>
            <a:endParaRPr lang="en-US" b="1" dirty="0" smtClean="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Moreover</a:t>
            </a:r>
            <a:r>
              <a:rPr lang="en-US" sz="2800" b="1" dirty="0">
                <a:solidFill>
                  <a:prstClr val="black"/>
                </a:solidFill>
                <a:latin typeface="Arial" panose="020B0604020202020204" pitchFamily="34" charset="0"/>
                <a:cs typeface="Arial" panose="020B0604020202020204" pitchFamily="34" charset="0"/>
              </a:rPr>
              <a:t>, both lines and planes  can be plotted and analyzed. Equipped with </a:t>
            </a:r>
            <a:r>
              <a:rPr lang="en-US" sz="2800" b="1" dirty="0" smtClean="0">
                <a:solidFill>
                  <a:prstClr val="black"/>
                </a:solidFill>
                <a:latin typeface="Arial" panose="020B0604020202020204" pitchFamily="34" charset="0"/>
                <a:cs typeface="Arial" panose="020B0604020202020204" pitchFamily="34" charset="0"/>
              </a:rPr>
              <a:t>this a </a:t>
            </a:r>
            <a:r>
              <a:rPr lang="en-US" sz="2800" b="1" dirty="0">
                <a:solidFill>
                  <a:srgbClr val="FF0000"/>
                </a:solidFill>
                <a:latin typeface="Arial" panose="020B0604020202020204" pitchFamily="34" charset="0"/>
                <a:cs typeface="Arial" panose="020B0604020202020204" pitchFamily="34" charset="0"/>
              </a:rPr>
              <a:t>three-dimensional </a:t>
            </a:r>
            <a:r>
              <a:rPr lang="en-US" sz="2800" b="1" dirty="0" smtClean="0">
                <a:solidFill>
                  <a:srgbClr val="FF0000"/>
                </a:solidFill>
                <a:latin typeface="Arial" panose="020B0604020202020204" pitchFamily="34" charset="0"/>
                <a:cs typeface="Arial" panose="020B0604020202020204" pitchFamily="34" charset="0"/>
              </a:rPr>
              <a:t>protractor (stereographic projection) </a:t>
            </a:r>
            <a:r>
              <a:rPr lang="en-US" sz="2800" b="1" dirty="0" smtClean="0">
                <a:solidFill>
                  <a:prstClr val="black"/>
                </a:solidFill>
                <a:latin typeface="Arial" panose="020B0604020202020204" pitchFamily="34" charset="0"/>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we can do the following: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sz="1600" b="1" dirty="0" smtClean="0">
              <a:solidFill>
                <a:prstClr val="black"/>
              </a:solidFill>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US" sz="2800" b="1" dirty="0" smtClean="0">
                <a:solidFill>
                  <a:prstClr val="black"/>
                </a:solidFill>
                <a:latin typeface="Arial" panose="020B0604020202020204" pitchFamily="34" charset="0"/>
                <a:cs typeface="Arial" panose="020B0604020202020204" pitchFamily="34" charset="0"/>
              </a:rPr>
              <a:t>plot </a:t>
            </a:r>
            <a:r>
              <a:rPr lang="en-US" sz="2800" b="1" dirty="0">
                <a:solidFill>
                  <a:prstClr val="black"/>
                </a:solidFill>
                <a:latin typeface="Arial" panose="020B0604020202020204" pitchFamily="34" charset="0"/>
                <a:cs typeface="Arial" panose="020B0604020202020204" pitchFamily="34" charset="0"/>
              </a:rPr>
              <a:t>orientations of lines; </a:t>
            </a:r>
            <a:endParaRPr lang="en-US" sz="2800" b="1" dirty="0" smtClean="0">
              <a:solidFill>
                <a:prstClr val="black"/>
              </a:solidFill>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US" sz="2800" b="1" dirty="0" smtClean="0">
                <a:solidFill>
                  <a:prstClr val="black"/>
                </a:solidFill>
                <a:latin typeface="Arial" panose="020B0604020202020204" pitchFamily="34" charset="0"/>
                <a:cs typeface="Arial" panose="020B0604020202020204" pitchFamily="34" charset="0"/>
              </a:rPr>
              <a:t>plot </a:t>
            </a:r>
            <a:r>
              <a:rPr lang="en-US" sz="2800" b="1" dirty="0">
                <a:solidFill>
                  <a:prstClr val="black"/>
                </a:solidFill>
                <a:latin typeface="Arial" panose="020B0604020202020204" pitchFamily="34" charset="0"/>
                <a:cs typeface="Arial" panose="020B0604020202020204" pitchFamily="34" charset="0"/>
              </a:rPr>
              <a:t>orientations  of planes; </a:t>
            </a:r>
            <a:endParaRPr lang="en-US" sz="2800" b="1" dirty="0" smtClean="0">
              <a:solidFill>
                <a:prstClr val="black"/>
              </a:solidFill>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US" sz="2800" b="1" dirty="0" smtClean="0">
                <a:solidFill>
                  <a:prstClr val="black"/>
                </a:solidFill>
                <a:latin typeface="Arial" panose="020B0604020202020204" pitchFamily="34" charset="0"/>
                <a:cs typeface="Arial" panose="020B0604020202020204" pitchFamily="34" charset="0"/>
              </a:rPr>
              <a:t>determine </a:t>
            </a:r>
            <a:r>
              <a:rPr lang="en-US" sz="2800" b="1" dirty="0">
                <a:solidFill>
                  <a:prstClr val="black"/>
                </a:solidFill>
                <a:latin typeface="Arial" panose="020B0604020202020204" pitchFamily="34" charset="0"/>
                <a:cs typeface="Arial" panose="020B0604020202020204" pitchFamily="34" charset="0"/>
              </a:rPr>
              <a:t>the orientation of the intersection of two </a:t>
            </a:r>
            <a:r>
              <a:rPr lang="en-US" sz="2800" b="1" dirty="0" smtClean="0">
                <a:solidFill>
                  <a:prstClr val="black"/>
                </a:solidFill>
                <a:latin typeface="Arial" panose="020B0604020202020204" pitchFamily="34" charset="0"/>
                <a:cs typeface="Arial" panose="020B0604020202020204" pitchFamily="34" charset="0"/>
              </a:rPr>
              <a:t>planes.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35189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268760"/>
            <a:ext cx="7488832" cy="2246769"/>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A small square of clear tape applied to the back of  the tracing paper, covering the area where the thumb tack will go through,  prevents the paper from ripping during plotting.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9192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412776"/>
            <a:ext cx="7344816" cy="3539430"/>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All construction work is  carried out on the tracing paper, which is oriented with respect to north  by marking a north index at a point corresponding to the top of the  north-south line.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This </a:t>
            </a:r>
            <a:r>
              <a:rPr lang="en-US" sz="2800" b="1" dirty="0">
                <a:solidFill>
                  <a:prstClr val="black"/>
                </a:solidFill>
                <a:latin typeface="Arial" panose="020B0604020202020204" pitchFamily="34" charset="0"/>
                <a:cs typeface="Arial" panose="020B0604020202020204" pitchFamily="34" charset="0"/>
              </a:rPr>
              <a:t>geographically orients the overlay for the </a:t>
            </a:r>
            <a:r>
              <a:rPr lang="en-US" sz="2800" b="1" dirty="0" smtClean="0">
                <a:solidFill>
                  <a:prstClr val="black"/>
                </a:solidFill>
                <a:latin typeface="Arial" panose="020B0604020202020204" pitchFamily="34" charset="0"/>
                <a:cs typeface="Arial" panose="020B0604020202020204" pitchFamily="34" charset="0"/>
              </a:rPr>
              <a:t>constructions </a:t>
            </a:r>
            <a:r>
              <a:rPr lang="en-US" sz="2800" b="1" dirty="0">
                <a:solidFill>
                  <a:prstClr val="black"/>
                </a:solidFill>
                <a:latin typeface="Arial" panose="020B0604020202020204" pitchFamily="34" charset="0"/>
                <a:cs typeface="Arial" panose="020B0604020202020204" pitchFamily="34" charset="0"/>
              </a:rPr>
              <a:t>to be carried out.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2459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036" y="2428727"/>
            <a:ext cx="6840760" cy="1384995"/>
          </a:xfrm>
          <a:prstGeom prst="rect">
            <a:avLst/>
          </a:prstGeom>
        </p:spPr>
        <p:txBody>
          <a:bodyPr wrap="square">
            <a:spAutoFit/>
          </a:bodyPr>
          <a:lstStyle/>
          <a:p>
            <a:pPr lvl="0" algn="ctr"/>
            <a:r>
              <a:rPr lang="en-US" sz="2800" b="1" dirty="0">
                <a:solidFill>
                  <a:srgbClr val="FF0000"/>
                </a:solidFill>
                <a:latin typeface="Arial Black" panose="020B0A04020102020204" pitchFamily="34" charset="0"/>
                <a:cs typeface="Arial" panose="020B0604020202020204" pitchFamily="34" charset="0"/>
              </a:rPr>
              <a:t>Plotting the Trend and Plunge of a </a:t>
            </a:r>
            <a:r>
              <a:rPr lang="en-US" sz="2800" b="1" dirty="0" smtClean="0">
                <a:solidFill>
                  <a:srgbClr val="FF0000"/>
                </a:solidFill>
                <a:latin typeface="Arial Black" panose="020B0A04020102020204" pitchFamily="34" charset="0"/>
                <a:cs typeface="Arial" panose="020B0604020202020204" pitchFamily="34" charset="0"/>
              </a:rPr>
              <a:t>Line and </a:t>
            </a:r>
          </a:p>
          <a:p>
            <a:pPr lvl="0" algn="ctr"/>
            <a:r>
              <a:rPr lang="en-US" sz="2800" b="1" dirty="0" smtClean="0">
                <a:solidFill>
                  <a:srgbClr val="FF0000"/>
                </a:solidFill>
                <a:latin typeface="Arial Black" panose="020B0A04020102020204" pitchFamily="34" charset="0"/>
                <a:cs typeface="Arial" panose="020B0604020202020204" pitchFamily="34" charset="0"/>
              </a:rPr>
              <a:t>Strike and Dip of a Plane </a:t>
            </a:r>
            <a:endParaRPr lang="en-GB" sz="2800" b="1" dirty="0">
              <a:solidFill>
                <a:srgbClr val="FF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544409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030" y="2132856"/>
            <a:ext cx="7484386" cy="2246769"/>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Before any problems can be solved stereographically, it is necessary to  learn how to represent the orientations of lines and planes on a stereonet.  Lines are easiest to plot. </a:t>
            </a:r>
            <a:endParaRPr lang="en-US" sz="2800" b="1" dirty="0" smtClean="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870756" y="1110853"/>
            <a:ext cx="6951968" cy="523220"/>
          </a:xfrm>
          <a:prstGeom prst="rect">
            <a:avLst/>
          </a:prstGeom>
        </p:spPr>
        <p:txBody>
          <a:bodyPr wrap="none">
            <a:spAutoFit/>
          </a:bodyPr>
          <a:lstStyle/>
          <a:p>
            <a:pPr lvl="0"/>
            <a:r>
              <a:rPr lang="en-US" sz="2800" b="1" dirty="0">
                <a:solidFill>
                  <a:srgbClr val="FF0000"/>
                </a:solidFill>
                <a:latin typeface="Arial" panose="020B0604020202020204" pitchFamily="34" charset="0"/>
                <a:cs typeface="Arial" panose="020B0604020202020204" pitchFamily="34" charset="0"/>
              </a:rPr>
              <a:t>Plotting the Trend and Plunge of a Line </a:t>
            </a:r>
            <a:endParaRPr lang="en-GB"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6672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443841"/>
            <a:ext cx="7560840" cy="2246769"/>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Consider a line that plunges 26° </a:t>
            </a:r>
            <a:r>
              <a:rPr lang="en-US" sz="2800" b="1" dirty="0" smtClean="0">
                <a:solidFill>
                  <a:prstClr val="black"/>
                </a:solidFill>
                <a:latin typeface="Arial" panose="020B0604020202020204" pitchFamily="34" charset="0"/>
                <a:cs typeface="Arial" panose="020B0604020202020204" pitchFamily="34" charset="0"/>
              </a:rPr>
              <a:t>N40°E</a:t>
            </a:r>
            <a:r>
              <a:rPr lang="en-US" sz="2800" b="1" dirty="0">
                <a:solidFill>
                  <a:prstClr val="black"/>
                </a:solidFill>
                <a:latin typeface="Arial" panose="020B0604020202020204" pitchFamily="34" charset="0"/>
                <a:cs typeface="Arial" panose="020B0604020202020204" pitchFamily="34" charset="0"/>
              </a:rPr>
              <a:t>. To  represent the trend and plunge of this line stereographically, first plot the  trend, in degrees, on the outer perimeter of the stereographic net.).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0545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340768"/>
            <a:ext cx="7920879" cy="4031873"/>
          </a:xfrm>
          <a:prstGeom prst="rect">
            <a:avLst/>
          </a:prstGeom>
        </p:spPr>
        <p:txBody>
          <a:bodyPr wrap="square">
            <a:spAutoFit/>
          </a:bodyPr>
          <a:lstStyle/>
          <a:p>
            <a:pPr algn="just"/>
            <a:r>
              <a:rPr lang="en-GB" sz="2800" b="1" dirty="0" smtClean="0">
                <a:solidFill>
                  <a:prstClr val="black"/>
                </a:solidFill>
                <a:latin typeface="Arial" panose="020B0604020202020204" pitchFamily="34" charset="0"/>
                <a:cs typeface="Arial" panose="020B0604020202020204" pitchFamily="34" charset="0"/>
              </a:rPr>
              <a:t>The </a:t>
            </a:r>
            <a:r>
              <a:rPr lang="en-GB" sz="2800" b="1" dirty="0">
                <a:solidFill>
                  <a:prstClr val="black"/>
                </a:solidFill>
                <a:latin typeface="Arial" panose="020B0604020202020204" pitchFamily="34" charset="0"/>
                <a:cs typeface="Arial" panose="020B0604020202020204" pitchFamily="34" charset="0"/>
              </a:rPr>
              <a:t>point representing a line plots away from </a:t>
            </a:r>
            <a:r>
              <a:rPr lang="en-GB" sz="2800" b="1" dirty="0" smtClean="0">
                <a:solidFill>
                  <a:prstClr val="black"/>
                </a:solidFill>
                <a:latin typeface="Arial" panose="020B0604020202020204" pitchFamily="34" charset="0"/>
                <a:cs typeface="Arial" panose="020B0604020202020204" pitchFamily="34" charset="0"/>
              </a:rPr>
              <a:t>the center </a:t>
            </a:r>
            <a:r>
              <a:rPr lang="en-GB" sz="2800" b="1" dirty="0">
                <a:solidFill>
                  <a:prstClr val="black"/>
                </a:solidFill>
                <a:latin typeface="Arial" panose="020B0604020202020204" pitchFamily="34" charset="0"/>
                <a:cs typeface="Arial" panose="020B0604020202020204" pitchFamily="34" charset="0"/>
              </a:rPr>
              <a:t>of the spherical plot in the direction of the trend of the </a:t>
            </a:r>
            <a:r>
              <a:rPr lang="en-GB" sz="2800" b="1" dirty="0" smtClean="0">
                <a:solidFill>
                  <a:prstClr val="black"/>
                </a:solidFill>
                <a:latin typeface="Arial" panose="020B0604020202020204" pitchFamily="34" charset="0"/>
                <a:cs typeface="Arial" panose="020B0604020202020204" pitchFamily="34" charset="0"/>
              </a:rPr>
              <a:t>line. </a:t>
            </a:r>
          </a:p>
          <a:p>
            <a:pPr algn="just"/>
            <a:endParaRPr lang="en-GB" sz="1600" b="1" dirty="0">
              <a:solidFill>
                <a:prstClr val="black"/>
              </a:solidFill>
              <a:latin typeface="Arial" panose="020B0604020202020204" pitchFamily="34" charset="0"/>
              <a:cs typeface="Arial" panose="020B0604020202020204" pitchFamily="34" charset="0"/>
            </a:endParaRPr>
          </a:p>
          <a:p>
            <a:pPr algn="just"/>
            <a:r>
              <a:rPr lang="en-GB" sz="2800" b="1" dirty="0" smtClean="0">
                <a:solidFill>
                  <a:prstClr val="black"/>
                </a:solidFill>
                <a:latin typeface="Arial" panose="020B0604020202020204" pitchFamily="34" charset="0"/>
                <a:cs typeface="Arial" panose="020B0604020202020204" pitchFamily="34" charset="0"/>
              </a:rPr>
              <a:t>The </a:t>
            </a:r>
            <a:r>
              <a:rPr lang="en-GB" sz="2800" b="1" dirty="0">
                <a:solidFill>
                  <a:prstClr val="black"/>
                </a:solidFill>
                <a:latin typeface="Arial" panose="020B0604020202020204" pitchFamily="34" charset="0"/>
                <a:cs typeface="Arial" panose="020B0604020202020204" pitchFamily="34" charset="0"/>
              </a:rPr>
              <a:t>trend of a line is measured along a horizontal </a:t>
            </a:r>
            <a:r>
              <a:rPr lang="en-GB" sz="2800" b="1" dirty="0" smtClean="0">
                <a:solidFill>
                  <a:prstClr val="black"/>
                </a:solidFill>
                <a:latin typeface="Arial" panose="020B0604020202020204" pitchFamily="34" charset="0"/>
                <a:cs typeface="Arial" panose="020B0604020202020204" pitchFamily="34" charset="0"/>
              </a:rPr>
              <a:t>great circle</a:t>
            </a:r>
            <a:r>
              <a:rPr lang="en-GB" sz="2800" b="1" dirty="0">
                <a:solidFill>
                  <a:prstClr val="black"/>
                </a:solidFill>
                <a:latin typeface="Arial" panose="020B0604020202020204" pitchFamily="34" charset="0"/>
                <a:cs typeface="Arial" panose="020B0604020202020204" pitchFamily="34" charset="0"/>
              </a:rPr>
              <a:t>. </a:t>
            </a:r>
            <a:endParaRPr lang="en-GB" sz="2800" b="1" dirty="0" smtClean="0">
              <a:solidFill>
                <a:prstClr val="black"/>
              </a:solidFill>
              <a:latin typeface="Arial" panose="020B0604020202020204" pitchFamily="34" charset="0"/>
              <a:cs typeface="Arial" panose="020B0604020202020204" pitchFamily="34" charset="0"/>
            </a:endParaRPr>
          </a:p>
          <a:p>
            <a:pPr algn="just"/>
            <a:endParaRPr lang="en-GB" sz="1600" b="1" dirty="0">
              <a:solidFill>
                <a:prstClr val="black"/>
              </a:solidFill>
              <a:latin typeface="Arial" panose="020B0604020202020204" pitchFamily="34" charset="0"/>
              <a:cs typeface="Arial" panose="020B0604020202020204" pitchFamily="34" charset="0"/>
            </a:endParaRPr>
          </a:p>
          <a:p>
            <a:pPr algn="just"/>
            <a:r>
              <a:rPr lang="en-GB" sz="2800" b="1" dirty="0" smtClean="0">
                <a:solidFill>
                  <a:prstClr val="black"/>
                </a:solidFill>
                <a:latin typeface="Arial" panose="020B0604020202020204" pitchFamily="34" charset="0"/>
                <a:cs typeface="Arial" panose="020B0604020202020204" pitchFamily="34" charset="0"/>
              </a:rPr>
              <a:t>The </a:t>
            </a:r>
            <a:r>
              <a:rPr lang="en-GB" sz="2800" b="1" dirty="0">
                <a:solidFill>
                  <a:prstClr val="black"/>
                </a:solidFill>
                <a:latin typeface="Arial" panose="020B0604020202020204" pitchFamily="34" charset="0"/>
                <a:cs typeface="Arial" panose="020B0604020202020204" pitchFamily="34" charset="0"/>
              </a:rPr>
              <a:t>plunge of the line is measured along a </a:t>
            </a:r>
            <a:r>
              <a:rPr lang="en-GB" sz="2800" b="1" dirty="0" smtClean="0">
                <a:solidFill>
                  <a:prstClr val="black"/>
                </a:solidFill>
                <a:latin typeface="Arial" panose="020B0604020202020204" pitchFamily="34" charset="0"/>
                <a:cs typeface="Arial" panose="020B0604020202020204" pitchFamily="34" charset="0"/>
              </a:rPr>
              <a:t>vertical great </a:t>
            </a:r>
            <a:r>
              <a:rPr lang="en-GB" sz="2800" b="1" dirty="0">
                <a:solidFill>
                  <a:prstClr val="black"/>
                </a:solidFill>
                <a:latin typeface="Arial" panose="020B0604020202020204" pitchFamily="34" charset="0"/>
                <a:cs typeface="Arial" panose="020B0604020202020204" pitchFamily="34" charset="0"/>
              </a:rPr>
              <a:t>circle by counting down from the horizontal plane.</a:t>
            </a:r>
          </a:p>
        </p:txBody>
      </p:sp>
    </p:spTree>
    <p:extLst>
      <p:ext uri="{BB962C8B-B14F-4D97-AF65-F5344CB8AC3E}">
        <p14:creationId xmlns:p14="http://schemas.microsoft.com/office/powerpoint/2010/main" val="42041487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36712"/>
            <a:ext cx="7704856" cy="4832092"/>
          </a:xfrm>
          <a:prstGeom prst="rect">
            <a:avLst/>
          </a:prstGeom>
        </p:spPr>
        <p:txBody>
          <a:bodyPr wrap="square">
            <a:spAutoFit/>
          </a:bodyPr>
          <a:lstStyle/>
          <a:p>
            <a:pPr algn="just"/>
            <a:r>
              <a:rPr lang="en-US" sz="2800" b="1" dirty="0">
                <a:solidFill>
                  <a:prstClr val="black"/>
                </a:solidFill>
                <a:latin typeface="Arial" panose="020B0604020202020204" pitchFamily="34" charset="0"/>
                <a:cs typeface="Arial" panose="020B0604020202020204" pitchFamily="34" charset="0"/>
              </a:rPr>
              <a:t>To do  this, measure east from north by 40° (Figure </a:t>
            </a:r>
            <a:r>
              <a:rPr lang="en-US" sz="2800" b="1" dirty="0" smtClean="0">
                <a:solidFill>
                  <a:prstClr val="black"/>
                </a:solidFill>
                <a:latin typeface="Arial" panose="020B0604020202020204" pitchFamily="34" charset="0"/>
                <a:cs typeface="Arial" panose="020B0604020202020204" pitchFamily="34" charset="0"/>
              </a:rPr>
              <a:t>1.5A</a:t>
            </a:r>
            <a:r>
              <a:rPr lang="en-US" sz="2800" b="1" dirty="0">
                <a:solidFill>
                  <a:prstClr val="black"/>
                </a:solidFill>
                <a:latin typeface="Arial" panose="020B0604020202020204" pitchFamily="34" charset="0"/>
                <a:cs typeface="Arial" panose="020B0604020202020204" pitchFamily="34" charset="0"/>
              </a:rPr>
              <a:t>). This can be </a:t>
            </a:r>
            <a:r>
              <a:rPr lang="en-US" sz="2800" b="1" dirty="0" smtClean="0">
                <a:solidFill>
                  <a:prstClr val="black"/>
                </a:solidFill>
                <a:latin typeface="Arial" panose="020B0604020202020204" pitchFamily="34" charset="0"/>
                <a:cs typeface="Arial" panose="020B0604020202020204" pitchFamily="34" charset="0"/>
              </a:rPr>
              <a:t>accomplished </a:t>
            </a:r>
            <a:r>
              <a:rPr lang="en-US" sz="2800" b="1" dirty="0">
                <a:solidFill>
                  <a:prstClr val="black"/>
                </a:solidFill>
                <a:latin typeface="Arial" panose="020B0604020202020204" pitchFamily="34" charset="0"/>
                <a:cs typeface="Arial" panose="020B0604020202020204" pitchFamily="34" charset="0"/>
              </a:rPr>
              <a:t>simply by using the stereographic net as you would a protractor,  counting clockwise from the north index on the tracing paper along the  periphery of the net to 40°. </a:t>
            </a:r>
            <a:endParaRPr lang="en-US" sz="2800" b="1" dirty="0" smtClean="0">
              <a:solidFill>
                <a:prstClr val="black"/>
              </a:solidFill>
              <a:latin typeface="Arial" panose="020B0604020202020204" pitchFamily="34" charset="0"/>
              <a:cs typeface="Arial" panose="020B0604020202020204" pitchFamily="34" charset="0"/>
            </a:endParaRPr>
          </a:p>
          <a:p>
            <a:pPr algn="just"/>
            <a:endParaRPr lang="en-US" sz="2800" b="1" dirty="0">
              <a:solidFill>
                <a:prstClr val="black"/>
              </a:solidFill>
              <a:latin typeface="Arial" panose="020B0604020202020204" pitchFamily="34" charset="0"/>
              <a:cs typeface="Arial" panose="020B0604020202020204" pitchFamily="34" charset="0"/>
            </a:endParaRPr>
          </a:p>
          <a:p>
            <a:pPr algn="just"/>
            <a:r>
              <a:rPr lang="en-US" sz="2800" b="1" dirty="0" smtClean="0">
                <a:solidFill>
                  <a:prstClr val="black"/>
                </a:solidFill>
                <a:latin typeface="Arial" panose="020B0604020202020204" pitchFamily="34" charset="0"/>
                <a:cs typeface="Arial" panose="020B0604020202020204" pitchFamily="34" charset="0"/>
              </a:rPr>
              <a:t>The </a:t>
            </a:r>
            <a:r>
              <a:rPr lang="en-US" sz="2800" b="1" dirty="0">
                <a:solidFill>
                  <a:prstClr val="black"/>
                </a:solidFill>
                <a:latin typeface="Arial" panose="020B0604020202020204" pitchFamily="34" charset="0"/>
                <a:cs typeface="Arial" panose="020B0604020202020204" pitchFamily="34" charset="0"/>
              </a:rPr>
              <a:t>40° azimuth corresponds to the 40° </a:t>
            </a:r>
            <a:r>
              <a:rPr lang="en-US" sz="2800" b="1" dirty="0" err="1" smtClean="0">
                <a:solidFill>
                  <a:prstClr val="black"/>
                </a:solidFill>
                <a:latin typeface="Arial" panose="020B0604020202020204" pitchFamily="34" charset="0"/>
                <a:cs typeface="Arial" panose="020B0604020202020204" pitchFamily="34" charset="0"/>
              </a:rPr>
              <a:t>smallcircle</a:t>
            </a:r>
            <a:r>
              <a:rPr lang="en-US" sz="2800" b="1" dirty="0" smtClean="0">
                <a:solidFill>
                  <a:prstClr val="black"/>
                </a:solidFill>
                <a:latin typeface="Arial" panose="020B0604020202020204" pitchFamily="34" charset="0"/>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intercept on the perimeter of the net. Mark the point at 40° with a  trend-index mark (t) (</a:t>
            </a:r>
            <a:r>
              <a:rPr lang="en-US" sz="2800" b="1" dirty="0" smtClean="0">
                <a:solidFill>
                  <a:prstClr val="black"/>
                </a:solidFill>
                <a:latin typeface="Arial" panose="020B0604020202020204" pitchFamily="34" charset="0"/>
                <a:cs typeface="Arial" panose="020B0604020202020204" pitchFamily="34" charset="0"/>
              </a:rPr>
              <a:t>Figure1.5A)</a:t>
            </a:r>
            <a:endParaRPr lang="en-GB" dirty="0"/>
          </a:p>
        </p:txBody>
      </p:sp>
    </p:spTree>
    <p:extLst>
      <p:ext uri="{BB962C8B-B14F-4D97-AF65-F5344CB8AC3E}">
        <p14:creationId xmlns:p14="http://schemas.microsoft.com/office/powerpoint/2010/main" val="23654426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39" t="64571" r="12239" b="5572"/>
          <a:stretch/>
        </p:blipFill>
        <p:spPr bwMode="auto">
          <a:xfrm>
            <a:off x="539552" y="908720"/>
            <a:ext cx="7988986" cy="433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4005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12" r="12082" b="37738"/>
          <a:stretch/>
        </p:blipFill>
        <p:spPr bwMode="auto">
          <a:xfrm>
            <a:off x="1187624" y="260648"/>
            <a:ext cx="6048672" cy="631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6840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22" t="61705" r="12163" b="1173"/>
          <a:stretch/>
        </p:blipFill>
        <p:spPr bwMode="auto">
          <a:xfrm>
            <a:off x="105685" y="980728"/>
            <a:ext cx="8560959"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904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827" y="980728"/>
            <a:ext cx="7707633" cy="4832092"/>
          </a:xfrm>
          <a:prstGeom prst="rect">
            <a:avLst/>
          </a:prstGeom>
        </p:spPr>
        <p:txBody>
          <a:bodyPr wrap="square">
            <a:spAutoFit/>
          </a:bodyPr>
          <a:lstStyle/>
          <a:p>
            <a:pPr algn="just">
              <a:buSzPct val="100000"/>
            </a:pPr>
            <a:r>
              <a:rPr lang="en-GB" altLang="en-US" sz="2800" b="1" dirty="0">
                <a:solidFill>
                  <a:prstClr val="black"/>
                </a:solidFill>
                <a:latin typeface="Arial" panose="020B0604020202020204" pitchFamily="34" charset="0"/>
                <a:cs typeface="Arial" panose="020B0604020202020204" pitchFamily="34" charset="0"/>
              </a:rPr>
              <a:t>We can also use a stereonet to: </a:t>
            </a:r>
            <a:endParaRPr lang="en-GB" altLang="en-US" sz="2800" b="1" dirty="0" smtClean="0">
              <a:solidFill>
                <a:prstClr val="black"/>
              </a:solidFill>
              <a:latin typeface="Arial" panose="020B0604020202020204" pitchFamily="34" charset="0"/>
              <a:cs typeface="Arial" panose="020B0604020202020204" pitchFamily="34" charset="0"/>
            </a:endParaRPr>
          </a:p>
          <a:p>
            <a:pPr algn="just">
              <a:buSzPct val="100000"/>
            </a:pPr>
            <a:r>
              <a:rPr lang="en-US" b="1" dirty="0" smtClean="0">
                <a:solidFill>
                  <a:prstClr val="black"/>
                </a:solidFill>
                <a:latin typeface="Arial" panose="020B0604020202020204" pitchFamily="34" charset="0"/>
                <a:cs typeface="Arial" panose="020B0604020202020204" pitchFamily="34" charset="0"/>
              </a:rPr>
              <a:t> </a:t>
            </a:r>
          </a:p>
          <a:p>
            <a:pPr marL="914400" lvl="1" indent="-457200" algn="just">
              <a:buFont typeface="Arial" panose="020B0604020202020204" pitchFamily="34" charset="0"/>
              <a:buChar char="•"/>
            </a:pPr>
            <a:r>
              <a:rPr lang="en-US" sz="2800" b="1" dirty="0" smtClean="0">
                <a:solidFill>
                  <a:prstClr val="black"/>
                </a:solidFill>
                <a:latin typeface="Arial" panose="020B0604020202020204" pitchFamily="34" charset="0"/>
                <a:cs typeface="Arial" panose="020B0604020202020204" pitchFamily="34" charset="0"/>
              </a:rPr>
              <a:t>determine </a:t>
            </a:r>
            <a:r>
              <a:rPr lang="en-US" sz="2800" b="1" dirty="0">
                <a:solidFill>
                  <a:prstClr val="black"/>
                </a:solidFill>
                <a:latin typeface="Arial" panose="020B0604020202020204" pitchFamily="34" charset="0"/>
                <a:cs typeface="Arial" panose="020B0604020202020204" pitchFamily="34" charset="0"/>
              </a:rPr>
              <a:t>the angle between two lines; </a:t>
            </a:r>
            <a:endParaRPr lang="en-US" sz="2800" b="1" dirty="0" smtClean="0">
              <a:solidFill>
                <a:prstClr val="black"/>
              </a:solidFill>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GB" altLang="en-US" sz="2800" b="1" dirty="0">
                <a:solidFill>
                  <a:prstClr val="black"/>
                </a:solidFill>
                <a:latin typeface="Arial" panose="020B0604020202020204" pitchFamily="34" charset="0"/>
                <a:cs typeface="Arial" panose="020B0604020202020204" pitchFamily="34" charset="0"/>
              </a:rPr>
              <a:t>find the intersection between two planes (e.g. can find the fold axis if folding is cylindrical). </a:t>
            </a:r>
          </a:p>
          <a:p>
            <a:pPr marL="914400" lvl="1" indent="-457200" algn="just">
              <a:buFont typeface="Arial" panose="020B0604020202020204" pitchFamily="34" charset="0"/>
              <a:buChar char="•"/>
            </a:pPr>
            <a:r>
              <a:rPr lang="en-US" sz="2800" b="1" dirty="0" smtClean="0">
                <a:solidFill>
                  <a:prstClr val="black"/>
                </a:solidFill>
                <a:latin typeface="Arial" panose="020B0604020202020204" pitchFamily="34" charset="0"/>
                <a:cs typeface="Arial" panose="020B0604020202020204" pitchFamily="34" charset="0"/>
              </a:rPr>
              <a:t>determine </a:t>
            </a:r>
            <a:r>
              <a:rPr lang="en-US" sz="2800" b="1" dirty="0">
                <a:solidFill>
                  <a:prstClr val="black"/>
                </a:solidFill>
                <a:latin typeface="Arial" panose="020B0604020202020204" pitchFamily="34" charset="0"/>
                <a:cs typeface="Arial" panose="020B0604020202020204" pitchFamily="34" charset="0"/>
              </a:rPr>
              <a:t>the angle between two  planes; </a:t>
            </a:r>
            <a:endParaRPr lang="en-US" sz="2800" b="1" dirty="0" smtClean="0">
              <a:solidFill>
                <a:prstClr val="black"/>
              </a:solidFill>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US" sz="2800" b="1" dirty="0" smtClean="0">
                <a:solidFill>
                  <a:prstClr val="black"/>
                </a:solidFill>
                <a:latin typeface="Arial" panose="020B0604020202020204" pitchFamily="34" charset="0"/>
                <a:cs typeface="Arial" panose="020B0604020202020204" pitchFamily="34" charset="0"/>
              </a:rPr>
              <a:t>measure </a:t>
            </a:r>
            <a:r>
              <a:rPr lang="en-US" sz="2800" b="1" dirty="0">
                <a:solidFill>
                  <a:prstClr val="black"/>
                </a:solidFill>
                <a:latin typeface="Arial" panose="020B0604020202020204" pitchFamily="34" charset="0"/>
                <a:cs typeface="Arial" panose="020B0604020202020204" pitchFamily="34" charset="0"/>
              </a:rPr>
              <a:t>the angle between a line and a plane; and </a:t>
            </a:r>
            <a:endParaRPr lang="en-US" sz="2800" b="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7304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052736"/>
            <a:ext cx="7632848" cy="5262979"/>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To plot the 26° plunge, first rotate the overlay clockwise until </a:t>
            </a:r>
            <a:r>
              <a:rPr lang="en-US" sz="2800" b="1" dirty="0" smtClean="0">
                <a:solidFill>
                  <a:prstClr val="black"/>
                </a:solidFill>
                <a:latin typeface="Arial" panose="020B0604020202020204" pitchFamily="34" charset="0"/>
                <a:cs typeface="Arial" panose="020B0604020202020204" pitchFamily="34" charset="0"/>
              </a:rPr>
              <a:t>it </a:t>
            </a:r>
            <a:r>
              <a:rPr lang="en-US" sz="2800" b="1" dirty="0">
                <a:solidFill>
                  <a:prstClr val="black"/>
                </a:solidFill>
                <a:latin typeface="Arial" panose="020B0604020202020204" pitchFamily="34" charset="0"/>
                <a:cs typeface="Arial" panose="020B0604020202020204" pitchFamily="34" charset="0"/>
              </a:rPr>
              <a:t>comes  to rest on the right end of the east-west line of the net (Figure </a:t>
            </a:r>
            <a:r>
              <a:rPr lang="en-US" sz="2800" b="1" dirty="0" smtClean="0">
                <a:solidFill>
                  <a:prstClr val="black"/>
                </a:solidFill>
                <a:latin typeface="Arial" panose="020B0604020202020204" pitchFamily="34" charset="0"/>
                <a:cs typeface="Arial" panose="020B0604020202020204" pitchFamily="34" charset="0"/>
              </a:rPr>
              <a:t>1.5B</a:t>
            </a:r>
            <a:r>
              <a:rPr lang="en-US" sz="2800" b="1" dirty="0">
                <a:solidFill>
                  <a:prstClr val="black"/>
                </a:solidFill>
                <a:latin typeface="Arial" panose="020B0604020202020204" pitchFamily="34" charset="0"/>
                <a:cs typeface="Arial" panose="020B0604020202020204" pitchFamily="34" charset="0"/>
              </a:rPr>
              <a:t>).  This is one of two lines (the N-S axis being the other) where inclination  can be directly measured and plotted.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The </a:t>
            </a:r>
            <a:r>
              <a:rPr lang="en-US" sz="2800" b="1" dirty="0">
                <a:solidFill>
                  <a:prstClr val="black"/>
                </a:solidFill>
                <a:latin typeface="Arial" panose="020B0604020202020204" pitchFamily="34" charset="0"/>
                <a:cs typeface="Arial" panose="020B0604020202020204" pitchFamily="34" charset="0"/>
              </a:rPr>
              <a:t>plunge is measured by counting  26° from the perimeter of the net along the east-west line toward </a:t>
            </a:r>
            <a:r>
              <a:rPr lang="en-US" sz="2800" b="1" dirty="0" smtClean="0">
                <a:solidFill>
                  <a:prstClr val="black"/>
                </a:solidFill>
                <a:latin typeface="Arial" panose="020B0604020202020204" pitchFamily="34" charset="0"/>
                <a:cs typeface="Arial" panose="020B0604020202020204" pitchFamily="34" charset="0"/>
              </a:rPr>
              <a:t>the centre of the net. Point L represents the </a:t>
            </a:r>
            <a:r>
              <a:rPr lang="en-US" sz="2800" b="1" dirty="0">
                <a:solidFill>
                  <a:prstClr val="black"/>
                </a:solidFill>
                <a:latin typeface="Arial" panose="020B0604020202020204" pitchFamily="34" charset="0"/>
                <a:cs typeface="Arial" panose="020B0604020202020204" pitchFamily="34" charset="0"/>
              </a:rPr>
              <a:t>26</a:t>
            </a:r>
            <a:r>
              <a:rPr lang="en-US" sz="2800" b="1" dirty="0" smtClean="0">
                <a:solidFill>
                  <a:prstClr val="black"/>
                </a:solidFill>
                <a:latin typeface="Arial" panose="020B0604020202020204" pitchFamily="34" charset="0"/>
                <a:cs typeface="Arial" panose="020B0604020202020204" pitchFamily="34" charset="0"/>
              </a:rPr>
              <a:t>° plunging line (fig. 1.5B)</a:t>
            </a:r>
            <a:endParaRPr lang="en-GB" dirty="0"/>
          </a:p>
        </p:txBody>
      </p:sp>
    </p:spTree>
    <p:extLst>
      <p:ext uri="{BB962C8B-B14F-4D97-AF65-F5344CB8AC3E}">
        <p14:creationId xmlns:p14="http://schemas.microsoft.com/office/powerpoint/2010/main" val="7866024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ishal Nath Upreti\Pictures\My Scans\Stereographic projections Billings\scan0006.jp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62000" y="228600"/>
            <a:ext cx="7772400" cy="637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928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olepla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58763"/>
            <a:ext cx="6553200" cy="639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1366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204864"/>
            <a:ext cx="6408712" cy="1446550"/>
          </a:xfrm>
          <a:prstGeom prst="rect">
            <a:avLst/>
          </a:prstGeom>
          <a:noFill/>
        </p:spPr>
        <p:txBody>
          <a:bodyPr wrap="square" rtlCol="0">
            <a:spAutoFit/>
          </a:bodyPr>
          <a:lstStyle/>
          <a:p>
            <a:r>
              <a:rPr lang="en-US" sz="8800" b="1" dirty="0" smtClean="0">
                <a:solidFill>
                  <a:srgbClr val="00B050"/>
                </a:solidFill>
                <a:latin typeface="Cooper Black" pitchFamily="18" charset="0"/>
              </a:rPr>
              <a:t>Thank you</a:t>
            </a:r>
            <a:endParaRPr lang="en-GB" sz="8800" b="1" dirty="0">
              <a:solidFill>
                <a:srgbClr val="00B050"/>
              </a:solidFill>
              <a:latin typeface="Cooper Black" pitchFamily="18" charset="0"/>
            </a:endParaRPr>
          </a:p>
        </p:txBody>
      </p:sp>
    </p:spTree>
    <p:extLst>
      <p:ext uri="{BB962C8B-B14F-4D97-AF65-F5344CB8AC3E}">
        <p14:creationId xmlns:p14="http://schemas.microsoft.com/office/powerpoint/2010/main" val="4222273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556792"/>
            <a:ext cx="7704856" cy="3236784"/>
          </a:xfrm>
          <a:prstGeom prst="rect">
            <a:avLst/>
          </a:prstGeom>
        </p:spPr>
        <p:txBody>
          <a:bodyPr wrap="square">
            <a:spAutoFit/>
          </a:bodyPr>
          <a:lstStyle/>
          <a:p>
            <a:pPr marL="914400" lvl="1" indent="-457200" algn="just">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rotate lines  and planes in space about vertical, horizontal, or inclined axes.</a:t>
            </a:r>
          </a:p>
          <a:p>
            <a:pPr marL="914400" lvl="1" indent="-457200" algn="just">
              <a:buSzPct val="100000"/>
              <a:buFont typeface="Arial" panose="020B0604020202020204" pitchFamily="34" charset="0"/>
              <a:buChar char="•"/>
            </a:pPr>
            <a:r>
              <a:rPr lang="en-GB" altLang="en-US" sz="2800" b="1" dirty="0">
                <a:solidFill>
                  <a:prstClr val="black"/>
                </a:solidFill>
                <a:latin typeface="Arial" panose="020B0604020202020204" pitchFamily="34" charset="0"/>
                <a:cs typeface="Arial" panose="020B0604020202020204" pitchFamily="34" charset="0"/>
              </a:rPr>
              <a:t>to find the restored orientation of a geologic feature such as a cross bed once it is rotated about some axis. </a:t>
            </a:r>
          </a:p>
          <a:p>
            <a:pPr marL="914400" lvl="1" indent="-457200" algn="just">
              <a:spcAft>
                <a:spcPts val="1000"/>
              </a:spcAft>
              <a:buSzPct val="100000"/>
              <a:buFont typeface="Arial" panose="020B0604020202020204" pitchFamily="34" charset="0"/>
              <a:buChar char="•"/>
            </a:pPr>
            <a:r>
              <a:rPr lang="en-GB" altLang="en-US" sz="2800" b="1" dirty="0">
                <a:solidFill>
                  <a:prstClr val="black"/>
                </a:solidFill>
                <a:latin typeface="Arial" panose="020B0604020202020204" pitchFamily="34" charset="0"/>
                <a:cs typeface="Arial" panose="020B0604020202020204" pitchFamily="34" charset="0"/>
              </a:rPr>
              <a:t>bisect the angle between two planes</a:t>
            </a:r>
          </a:p>
          <a:p>
            <a:pPr marL="914400" lvl="1" indent="-457200" algn="just">
              <a:buFont typeface="Arial" panose="020B0604020202020204" pitchFamily="34" charset="0"/>
              <a:buChar char="•"/>
            </a:pPr>
            <a:endParaRPr lang="en-US"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589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TotalTime>
  <Words>2618</Words>
  <Application>Microsoft Office PowerPoint</Application>
  <PresentationFormat>On-screen Show (4:3)</PresentationFormat>
  <Paragraphs>170</Paragraphs>
  <Slides>83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Arial Black</vt:lpstr>
      <vt:lpstr>Calibri</vt:lpstr>
      <vt:lpstr>Cooper Black</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Bishal Nath Upreti</dc:creator>
  <cp:lastModifiedBy>Bishal Nath Upreti</cp:lastModifiedBy>
  <cp:revision>52</cp:revision>
  <dcterms:created xsi:type="dcterms:W3CDTF">2014-03-02T11:51:58Z</dcterms:created>
  <dcterms:modified xsi:type="dcterms:W3CDTF">2017-06-21T04:43:23Z</dcterms:modified>
</cp:coreProperties>
</file>