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72.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38.xml" ContentType="application/vnd.openxmlformats-officedocument.presentationml.slide+xml"/>
  <Override PartName="/ppt/slides/slide167.xml" ContentType="application/vnd.openxmlformats-officedocument.presentationml.slide+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2"/>
  </p:notesMasterIdLst>
  <p:sldIdLst>
    <p:sldId id="280" r:id="rId2"/>
    <p:sldId id="257" r:id="rId3"/>
    <p:sldId id="464" r:id="rId4"/>
    <p:sldId id="432" r:id="rId5"/>
    <p:sldId id="452" r:id="rId6"/>
    <p:sldId id="454" r:id="rId7"/>
    <p:sldId id="455" r:id="rId8"/>
    <p:sldId id="456" r:id="rId9"/>
    <p:sldId id="457" r:id="rId10"/>
    <p:sldId id="604" r:id="rId11"/>
    <p:sldId id="605" r:id="rId12"/>
    <p:sldId id="606" r:id="rId13"/>
    <p:sldId id="607" r:id="rId14"/>
    <p:sldId id="608" r:id="rId15"/>
    <p:sldId id="609" r:id="rId16"/>
    <p:sldId id="610" r:id="rId17"/>
    <p:sldId id="623" r:id="rId18"/>
    <p:sldId id="625" r:id="rId19"/>
    <p:sldId id="612" r:id="rId20"/>
    <p:sldId id="624" r:id="rId21"/>
    <p:sldId id="626" r:id="rId22"/>
    <p:sldId id="611" r:id="rId23"/>
    <p:sldId id="666" r:id="rId24"/>
    <p:sldId id="667" r:id="rId25"/>
    <p:sldId id="668" r:id="rId26"/>
    <p:sldId id="669" r:id="rId27"/>
    <p:sldId id="670" r:id="rId28"/>
    <p:sldId id="591" r:id="rId29"/>
    <p:sldId id="592" r:id="rId30"/>
    <p:sldId id="593" r:id="rId31"/>
    <p:sldId id="594" r:id="rId32"/>
    <p:sldId id="595" r:id="rId33"/>
    <p:sldId id="596" r:id="rId34"/>
    <p:sldId id="597" r:id="rId35"/>
    <p:sldId id="598" r:id="rId36"/>
    <p:sldId id="599" r:id="rId37"/>
    <p:sldId id="600" r:id="rId38"/>
    <p:sldId id="601" r:id="rId39"/>
    <p:sldId id="602" r:id="rId40"/>
    <p:sldId id="603" r:id="rId41"/>
    <p:sldId id="342" r:id="rId42"/>
    <p:sldId id="676" r:id="rId43"/>
    <p:sldId id="688" r:id="rId44"/>
    <p:sldId id="677" r:id="rId45"/>
    <p:sldId id="684" r:id="rId46"/>
    <p:sldId id="686" r:id="rId47"/>
    <p:sldId id="683" r:id="rId48"/>
    <p:sldId id="679" r:id="rId49"/>
    <p:sldId id="680" r:id="rId50"/>
    <p:sldId id="685" r:id="rId51"/>
    <p:sldId id="681" r:id="rId52"/>
    <p:sldId id="689" r:id="rId53"/>
    <p:sldId id="658" r:id="rId54"/>
    <p:sldId id="659" r:id="rId55"/>
    <p:sldId id="660" r:id="rId56"/>
    <p:sldId id="661" r:id="rId57"/>
    <p:sldId id="662" r:id="rId58"/>
    <p:sldId id="663" r:id="rId59"/>
    <p:sldId id="664" r:id="rId60"/>
    <p:sldId id="665" r:id="rId61"/>
    <p:sldId id="316" r:id="rId62"/>
    <p:sldId id="349" r:id="rId63"/>
    <p:sldId id="350" r:id="rId64"/>
    <p:sldId id="351" r:id="rId65"/>
    <p:sldId id="673" r:id="rId66"/>
    <p:sldId id="423" r:id="rId67"/>
    <p:sldId id="627" r:id="rId68"/>
    <p:sldId id="519" r:id="rId69"/>
    <p:sldId id="356" r:id="rId70"/>
    <p:sldId id="354" r:id="rId71"/>
    <p:sldId id="630" r:id="rId72"/>
    <p:sldId id="520" r:id="rId73"/>
    <p:sldId id="521" r:id="rId74"/>
    <p:sldId id="613" r:id="rId75"/>
    <p:sldId id="522" r:id="rId76"/>
    <p:sldId id="523" r:id="rId77"/>
    <p:sldId id="638" r:id="rId78"/>
    <p:sldId id="524" r:id="rId79"/>
    <p:sldId id="488" r:id="rId80"/>
    <p:sldId id="370" r:id="rId81"/>
    <p:sldId id="639" r:id="rId82"/>
    <p:sldId id="513" r:id="rId83"/>
    <p:sldId id="648" r:id="rId84"/>
    <p:sldId id="650" r:id="rId85"/>
    <p:sldId id="651" r:id="rId86"/>
    <p:sldId id="632" r:id="rId87"/>
    <p:sldId id="555" r:id="rId88"/>
    <p:sldId id="554" r:id="rId89"/>
    <p:sldId id="552" r:id="rId90"/>
    <p:sldId id="556" r:id="rId91"/>
    <p:sldId id="637" r:id="rId92"/>
    <p:sldId id="636" r:id="rId93"/>
    <p:sldId id="649" r:id="rId94"/>
    <p:sldId id="560" r:id="rId95"/>
    <p:sldId id="559" r:id="rId96"/>
    <p:sldId id="565" r:id="rId97"/>
    <p:sldId id="564" r:id="rId98"/>
    <p:sldId id="563" r:id="rId99"/>
    <p:sldId id="562" r:id="rId100"/>
    <p:sldId id="561" r:id="rId101"/>
    <p:sldId id="371" r:id="rId102"/>
    <p:sldId id="643" r:id="rId103"/>
    <p:sldId id="646" r:id="rId104"/>
    <p:sldId id="644" r:id="rId105"/>
    <p:sldId id="645" r:id="rId106"/>
    <p:sldId id="647" r:id="rId107"/>
    <p:sldId id="640" r:id="rId108"/>
    <p:sldId id="557" r:id="rId109"/>
    <p:sldId id="641" r:id="rId110"/>
    <p:sldId id="514" r:id="rId111"/>
    <p:sldId id="642" r:id="rId112"/>
    <p:sldId id="372" r:id="rId113"/>
    <p:sldId id="654" r:id="rId114"/>
    <p:sldId id="429" r:id="rId115"/>
    <p:sldId id="427" r:id="rId116"/>
    <p:sldId id="322" r:id="rId117"/>
    <p:sldId id="296" r:id="rId118"/>
    <p:sldId id="297" r:id="rId119"/>
    <p:sldId id="298" r:id="rId120"/>
    <p:sldId id="430" r:id="rId121"/>
    <p:sldId id="333" r:id="rId122"/>
    <p:sldId id="301" r:id="rId123"/>
    <p:sldId id="300" r:id="rId124"/>
    <p:sldId id="299" r:id="rId125"/>
    <p:sldId id="549" r:id="rId126"/>
    <p:sldId id="550" r:id="rId127"/>
    <p:sldId id="304" r:id="rId128"/>
    <p:sldId id="305" r:id="rId129"/>
    <p:sldId id="265" r:id="rId130"/>
    <p:sldId id="368" r:id="rId131"/>
    <p:sldId id="416" r:id="rId132"/>
    <p:sldId id="671" r:id="rId133"/>
    <p:sldId id="656" r:id="rId134"/>
    <p:sldId id="615" r:id="rId135"/>
    <p:sldId id="616" r:id="rId136"/>
    <p:sldId id="657" r:id="rId137"/>
    <p:sldId id="617" r:id="rId138"/>
    <p:sldId id="618" r:id="rId139"/>
    <p:sldId id="622" r:id="rId140"/>
    <p:sldId id="619" r:id="rId141"/>
    <p:sldId id="675" r:id="rId142"/>
    <p:sldId id="473" r:id="rId143"/>
    <p:sldId id="474" r:id="rId144"/>
    <p:sldId id="674" r:id="rId145"/>
    <p:sldId id="620" r:id="rId146"/>
    <p:sldId id="621" r:id="rId147"/>
    <p:sldId id="476" r:id="rId148"/>
    <p:sldId id="477" r:id="rId149"/>
    <p:sldId id="695" r:id="rId150"/>
    <p:sldId id="696" r:id="rId151"/>
    <p:sldId id="697" r:id="rId152"/>
    <p:sldId id="698" r:id="rId153"/>
    <p:sldId id="699" r:id="rId154"/>
    <p:sldId id="700" r:id="rId155"/>
    <p:sldId id="701" r:id="rId156"/>
    <p:sldId id="702" r:id="rId157"/>
    <p:sldId id="703" r:id="rId158"/>
    <p:sldId id="704" r:id="rId159"/>
    <p:sldId id="705" r:id="rId160"/>
    <p:sldId id="706" r:id="rId161"/>
    <p:sldId id="707" r:id="rId162"/>
    <p:sldId id="708" r:id="rId163"/>
    <p:sldId id="709" r:id="rId164"/>
    <p:sldId id="710" r:id="rId165"/>
    <p:sldId id="711" r:id="rId166"/>
    <p:sldId id="712" r:id="rId167"/>
    <p:sldId id="713" r:id="rId168"/>
    <p:sldId id="534" r:id="rId169"/>
    <p:sldId id="566" r:id="rId170"/>
    <p:sldId id="567" r:id="rId171"/>
    <p:sldId id="568" r:id="rId172"/>
    <p:sldId id="569" r:id="rId173"/>
    <p:sldId id="570" r:id="rId174"/>
    <p:sldId id="571" r:id="rId175"/>
    <p:sldId id="572" r:id="rId176"/>
    <p:sldId id="694" r:id="rId177"/>
    <p:sldId id="690" r:id="rId178"/>
    <p:sldId id="691" r:id="rId179"/>
    <p:sldId id="692" r:id="rId180"/>
    <p:sldId id="693" r:id="rId1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34564" autoAdjust="0"/>
    <p:restoredTop sz="86585" autoAdjust="0"/>
  </p:normalViewPr>
  <p:slideViewPr>
    <p:cSldViewPr>
      <p:cViewPr>
        <p:scale>
          <a:sx n="50" d="100"/>
          <a:sy n="50" d="100"/>
        </p:scale>
        <p:origin x="-1602" y="-114"/>
      </p:cViewPr>
      <p:guideLst>
        <p:guide orient="horz" pos="2160"/>
        <p:guide pos="2880"/>
      </p:guideLst>
    </p:cSldViewPr>
  </p:slideViewPr>
  <p:outlineViewPr>
    <p:cViewPr>
      <p:scale>
        <a:sx n="33" d="100"/>
        <a:sy n="33" d="100"/>
      </p:scale>
      <p:origin x="0" y="960"/>
    </p:cViewPr>
  </p:outlineViewPr>
  <p:notesTextViewPr>
    <p:cViewPr>
      <p:scale>
        <a:sx n="1" d="1"/>
        <a:sy n="1" d="1"/>
      </p:scale>
      <p:origin x="0" y="0"/>
    </p:cViewPr>
  </p:notesTextViewPr>
  <p:sorterViewPr>
    <p:cViewPr>
      <p:scale>
        <a:sx n="100" d="100"/>
        <a:sy n="100" d="100"/>
      </p:scale>
      <p:origin x="0" y="4161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slide" Target="slides/slide179.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345A61-B9B5-4E20-A03A-6952BFD91AB3}" type="datetimeFigureOut">
              <a:rPr lang="en-GB" smtClean="0"/>
              <a:pPr/>
              <a:t>02/08/2016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0250A7-276A-4B48-9046-4B963ABD4324}" type="slidenum">
              <a:rPr lang="en-GB" smtClean="0"/>
              <a:pPr/>
              <a:t>‹#›</a:t>
            </a:fld>
            <a:endParaRPr lang="en-GB"/>
          </a:p>
        </p:txBody>
      </p:sp>
    </p:spTree>
    <p:extLst>
      <p:ext uri="{BB962C8B-B14F-4D97-AF65-F5344CB8AC3E}">
        <p14:creationId xmlns:p14="http://schemas.microsoft.com/office/powerpoint/2010/main" xmlns="" val="3632412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04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41D8A9D-6295-48A2-A6BC-6A8416378B1D}" type="slidenum">
              <a:rPr lang="en-US" smtClean="0"/>
              <a:pPr fontAlgn="base">
                <a:spcBef>
                  <a:spcPct val="0"/>
                </a:spcBef>
                <a:spcAft>
                  <a:spcPct val="0"/>
                </a:spcAft>
                <a:defRPr/>
              </a:pPr>
              <a:t>45</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69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D0F3DA5-65EA-4590-B873-01288B5AC55C}" type="slidenum">
              <a:rPr lang="en-US" smtClean="0"/>
              <a:pPr fontAlgn="base">
                <a:spcBef>
                  <a:spcPct val="0"/>
                </a:spcBef>
                <a:spcAft>
                  <a:spcPct val="0"/>
                </a:spcAft>
                <a:defRPr/>
              </a:pPr>
              <a:t>85</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FA35B58-FF0E-4436-A733-9EEF6D1A8976}" type="slidenum">
              <a:rPr lang="en-US" smtClean="0"/>
              <a:pPr fontAlgn="base">
                <a:spcBef>
                  <a:spcPct val="0"/>
                </a:spcBef>
                <a:spcAft>
                  <a:spcPct val="0"/>
                </a:spcAft>
                <a:defRPr/>
              </a:pPr>
              <a:t>93</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43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14B814-162F-43A7-BF75-6507A01EC206}" type="slidenum">
              <a:rPr lang="en-US" smtClean="0"/>
              <a:pPr fontAlgn="base">
                <a:spcBef>
                  <a:spcPct val="0"/>
                </a:spcBef>
                <a:spcAft>
                  <a:spcPct val="0"/>
                </a:spcAft>
                <a:defRPr/>
              </a:pPr>
              <a:t>106</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69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3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5174841-4F5F-4EA2-AE5D-0DBF3F093A30}" type="slidenum">
              <a:rPr lang="en-US" smtClean="0"/>
              <a:pPr fontAlgn="base">
                <a:spcBef>
                  <a:spcPct val="0"/>
                </a:spcBef>
                <a:spcAft>
                  <a:spcPct val="0"/>
                </a:spcAft>
                <a:defRPr/>
              </a:pPr>
              <a:t>109</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896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5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9AAF88C-E0B9-4ACE-9BE8-DD17A404D5B9}" type="slidenum">
              <a:rPr lang="en-US" smtClean="0"/>
              <a:pPr fontAlgn="base">
                <a:spcBef>
                  <a:spcPct val="0"/>
                </a:spcBef>
                <a:spcAft>
                  <a:spcPct val="0"/>
                </a:spcAft>
                <a:defRPr/>
              </a:pPr>
              <a:t>110</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99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35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EC5A3E4-3FE9-45DB-9C84-9EE84EE11C2C}" type="slidenum">
              <a:rPr lang="en-US" smtClean="0"/>
              <a:pPr fontAlgn="base">
                <a:spcBef>
                  <a:spcPct val="0"/>
                </a:spcBef>
                <a:spcAft>
                  <a:spcPct val="0"/>
                </a:spcAft>
                <a:defRPr/>
              </a:pPr>
              <a:t>114</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896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5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9AAF88C-E0B9-4ACE-9BE8-DD17A404D5B9}" type="slidenum">
              <a:rPr lang="en-US" smtClean="0"/>
              <a:pPr fontAlgn="base">
                <a:spcBef>
                  <a:spcPct val="0"/>
                </a:spcBef>
                <a:spcAft>
                  <a:spcPct val="0"/>
                </a:spcAft>
                <a:defRPr/>
              </a:pPr>
              <a:t>50</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63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4D9CC18-2CFA-42D3-B4AD-EBDC07B59E93}" type="slidenum">
              <a:rPr lang="en-US" smtClean="0"/>
              <a:pPr fontAlgn="base">
                <a:spcBef>
                  <a:spcPct val="0"/>
                </a:spcBef>
                <a:spcAft>
                  <a:spcPct val="0"/>
                </a:spcAft>
                <a:defRPr/>
              </a:pPr>
              <a:t>64</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B7295B38-143B-47C5-90AE-E26C1A3F47B1}" type="slidenum">
              <a:rPr lang="en-GB" smtClean="0"/>
              <a:pPr/>
              <a:t>71</a:t>
            </a:fld>
            <a:endParaRPr lang="en-GB" smtClean="0"/>
          </a:p>
        </p:txBody>
      </p:sp>
      <p:sp>
        <p:nvSpPr>
          <p:cNvPr id="3993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54C2BE1-3EF1-4AE9-961F-A02332F8DB16}" type="slidenum">
              <a:rPr lang="en-US" sz="1200"/>
              <a:pPr algn="r"/>
              <a:t>71</a:t>
            </a:fld>
            <a:endParaRPr lang="en-US" sz="1200"/>
          </a:p>
        </p:txBody>
      </p:sp>
      <p:sp>
        <p:nvSpPr>
          <p:cNvPr id="39940" name="Rectangle 2"/>
          <p:cNvSpPr>
            <a:spLocks noGrp="1" noRot="1" noChangeAspect="1" noChangeArrowheads="1" noTextEdit="1"/>
          </p:cNvSpPr>
          <p:nvPr>
            <p:ph type="sldImg"/>
          </p:nvPr>
        </p:nvSpPr>
        <p:spPr>
          <a:ln/>
        </p:spPr>
      </p:sp>
      <p:sp>
        <p:nvSpPr>
          <p:cNvPr id="3994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FE2817D2-BE80-4F73-9430-757EB4C48FCB}" type="slidenum">
              <a:rPr lang="en-GB" smtClean="0"/>
              <a:pPr/>
              <a:t>72</a:t>
            </a:fld>
            <a:endParaRPr lang="en-GB" smtClean="0"/>
          </a:p>
        </p:txBody>
      </p:sp>
      <p:sp>
        <p:nvSpPr>
          <p:cNvPr id="3891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DE1B28A-9852-4990-A2B0-E5D554B493E4}" type="slidenum">
              <a:rPr lang="en-US" sz="1200"/>
              <a:pPr algn="r"/>
              <a:t>72</a:t>
            </a:fld>
            <a:endParaRPr lang="en-US" sz="1200"/>
          </a:p>
        </p:txBody>
      </p:sp>
      <p:sp>
        <p:nvSpPr>
          <p:cNvPr id="38916" name="Rectangle 2"/>
          <p:cNvSpPr>
            <a:spLocks noGrp="1" noRot="1" noChangeAspect="1" noChangeArrowheads="1" noTextEdit="1"/>
          </p:cNvSpPr>
          <p:nvPr>
            <p:ph type="sldImg"/>
          </p:nvPr>
        </p:nvSpPr>
        <p:spPr>
          <a:ln/>
        </p:spPr>
      </p:sp>
      <p:sp>
        <p:nvSpPr>
          <p:cNvPr id="3891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323A3B1C-49F0-48D2-A408-7A18FB769FF6}" type="slidenum">
              <a:rPr lang="en-GB" smtClean="0"/>
              <a:pPr/>
              <a:t>73</a:t>
            </a:fld>
            <a:endParaRPr lang="en-GB" smtClean="0"/>
          </a:p>
        </p:txBody>
      </p:sp>
      <p:sp>
        <p:nvSpPr>
          <p:cNvPr id="4096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E4B514C-8552-4A0C-A10B-A1E526213670}" type="slidenum">
              <a:rPr lang="en-US" sz="1200"/>
              <a:pPr algn="r"/>
              <a:t>73</a:t>
            </a:fld>
            <a:endParaRPr lang="en-US" sz="1200"/>
          </a:p>
        </p:txBody>
      </p:sp>
      <p:sp>
        <p:nvSpPr>
          <p:cNvPr id="40964" name="Rectangle 2"/>
          <p:cNvSpPr>
            <a:spLocks noGrp="1" noRot="1" noChangeAspect="1" noChangeArrowheads="1" noTextEdit="1"/>
          </p:cNvSpPr>
          <p:nvPr>
            <p:ph type="sldImg"/>
          </p:nvPr>
        </p:nvSpPr>
        <p:spPr>
          <a:ln/>
        </p:spPr>
      </p:sp>
      <p:sp>
        <p:nvSpPr>
          <p:cNvPr id="4096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B7295B38-143B-47C5-90AE-E26C1A3F47B1}" type="slidenum">
              <a:rPr lang="en-GB" smtClean="0"/>
              <a:pPr/>
              <a:t>74</a:t>
            </a:fld>
            <a:endParaRPr lang="en-GB" smtClean="0"/>
          </a:p>
        </p:txBody>
      </p:sp>
      <p:sp>
        <p:nvSpPr>
          <p:cNvPr id="3993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54C2BE1-3EF1-4AE9-961F-A02332F8DB16}" type="slidenum">
              <a:rPr lang="en-US" sz="1200"/>
              <a:pPr algn="r"/>
              <a:t>74</a:t>
            </a:fld>
            <a:endParaRPr lang="en-US" sz="1200"/>
          </a:p>
        </p:txBody>
      </p:sp>
      <p:sp>
        <p:nvSpPr>
          <p:cNvPr id="39940" name="Rectangle 2"/>
          <p:cNvSpPr>
            <a:spLocks noGrp="1" noRot="1" noChangeAspect="1" noChangeArrowheads="1" noTextEdit="1"/>
          </p:cNvSpPr>
          <p:nvPr>
            <p:ph type="sldImg"/>
          </p:nvPr>
        </p:nvSpPr>
        <p:spPr>
          <a:ln/>
        </p:spPr>
      </p:sp>
      <p:sp>
        <p:nvSpPr>
          <p:cNvPr id="3994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04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41D8A9D-6295-48A2-A6BC-6A8416378B1D}" type="slidenum">
              <a:rPr lang="en-US" smtClean="0"/>
              <a:pPr fontAlgn="base">
                <a:spcBef>
                  <a:spcPct val="0"/>
                </a:spcBef>
                <a:spcAft>
                  <a:spcPct val="0"/>
                </a:spcAft>
                <a:defRPr/>
              </a:pPr>
              <a:t>82</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70C863F-D383-42A7-BFC4-03F45C07B20F}" type="slidenum">
              <a:rPr lang="en-US" smtClean="0"/>
              <a:pPr fontAlgn="base">
                <a:spcBef>
                  <a:spcPct val="0"/>
                </a:spcBef>
                <a:spcAft>
                  <a:spcPct val="0"/>
                </a:spcAft>
                <a:defRPr/>
              </a:pPr>
              <a:t>84</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2F60FCC-433A-4541-8788-8E933955F665}" type="datetimeFigureOut">
              <a:rPr lang="en-GB" smtClean="0"/>
              <a:pPr/>
              <a:t>02/08/2016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F04573-35AD-4F45-8DB6-BC6C8E11DBDA}" type="slidenum">
              <a:rPr lang="en-GB" smtClean="0"/>
              <a:pPr/>
              <a:t>‹#›</a:t>
            </a:fld>
            <a:endParaRPr lang="en-GB"/>
          </a:p>
        </p:txBody>
      </p:sp>
    </p:spTree>
    <p:extLst>
      <p:ext uri="{BB962C8B-B14F-4D97-AF65-F5344CB8AC3E}">
        <p14:creationId xmlns:p14="http://schemas.microsoft.com/office/powerpoint/2010/main" xmlns="" val="2257980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2F60FCC-433A-4541-8788-8E933955F665}" type="datetimeFigureOut">
              <a:rPr lang="en-GB" smtClean="0"/>
              <a:pPr/>
              <a:t>02/08/2016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F04573-35AD-4F45-8DB6-BC6C8E11DBDA}" type="slidenum">
              <a:rPr lang="en-GB" smtClean="0"/>
              <a:pPr/>
              <a:t>‹#›</a:t>
            </a:fld>
            <a:endParaRPr lang="en-GB"/>
          </a:p>
        </p:txBody>
      </p:sp>
    </p:spTree>
    <p:extLst>
      <p:ext uri="{BB962C8B-B14F-4D97-AF65-F5344CB8AC3E}">
        <p14:creationId xmlns:p14="http://schemas.microsoft.com/office/powerpoint/2010/main" xmlns="" val="724483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2F60FCC-433A-4541-8788-8E933955F665}" type="datetimeFigureOut">
              <a:rPr lang="en-GB" smtClean="0"/>
              <a:pPr/>
              <a:t>02/08/2016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F04573-35AD-4F45-8DB6-BC6C8E11DBDA}" type="slidenum">
              <a:rPr lang="en-GB" smtClean="0"/>
              <a:pPr/>
              <a:t>‹#›</a:t>
            </a:fld>
            <a:endParaRPr lang="en-GB"/>
          </a:p>
        </p:txBody>
      </p:sp>
    </p:spTree>
    <p:extLst>
      <p:ext uri="{BB962C8B-B14F-4D97-AF65-F5344CB8AC3E}">
        <p14:creationId xmlns:p14="http://schemas.microsoft.com/office/powerpoint/2010/main" xmlns="" val="2204742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2F60FCC-433A-4541-8788-8E933955F665}" type="datetimeFigureOut">
              <a:rPr lang="en-GB" smtClean="0"/>
              <a:pPr/>
              <a:t>02/08/2016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F04573-35AD-4F45-8DB6-BC6C8E11DBDA}" type="slidenum">
              <a:rPr lang="en-GB" smtClean="0"/>
              <a:pPr/>
              <a:t>‹#›</a:t>
            </a:fld>
            <a:endParaRPr lang="en-GB"/>
          </a:p>
        </p:txBody>
      </p:sp>
    </p:spTree>
    <p:extLst>
      <p:ext uri="{BB962C8B-B14F-4D97-AF65-F5344CB8AC3E}">
        <p14:creationId xmlns:p14="http://schemas.microsoft.com/office/powerpoint/2010/main" xmlns="" val="1754211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F60FCC-433A-4541-8788-8E933955F665}" type="datetimeFigureOut">
              <a:rPr lang="en-GB" smtClean="0"/>
              <a:pPr/>
              <a:t>02/08/2016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F04573-35AD-4F45-8DB6-BC6C8E11DBDA}" type="slidenum">
              <a:rPr lang="en-GB" smtClean="0"/>
              <a:pPr/>
              <a:t>‹#›</a:t>
            </a:fld>
            <a:endParaRPr lang="en-GB"/>
          </a:p>
        </p:txBody>
      </p:sp>
    </p:spTree>
    <p:extLst>
      <p:ext uri="{BB962C8B-B14F-4D97-AF65-F5344CB8AC3E}">
        <p14:creationId xmlns:p14="http://schemas.microsoft.com/office/powerpoint/2010/main" xmlns="" val="786160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2F60FCC-433A-4541-8788-8E933955F665}" type="datetimeFigureOut">
              <a:rPr lang="en-GB" smtClean="0"/>
              <a:pPr/>
              <a:t>02/08/2016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F04573-35AD-4F45-8DB6-BC6C8E11DBDA}" type="slidenum">
              <a:rPr lang="en-GB" smtClean="0"/>
              <a:pPr/>
              <a:t>‹#›</a:t>
            </a:fld>
            <a:endParaRPr lang="en-GB"/>
          </a:p>
        </p:txBody>
      </p:sp>
    </p:spTree>
    <p:extLst>
      <p:ext uri="{BB962C8B-B14F-4D97-AF65-F5344CB8AC3E}">
        <p14:creationId xmlns:p14="http://schemas.microsoft.com/office/powerpoint/2010/main" xmlns="" val="2988431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2F60FCC-433A-4541-8788-8E933955F665}" type="datetimeFigureOut">
              <a:rPr lang="en-GB" smtClean="0"/>
              <a:pPr/>
              <a:t>02/08/2016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F04573-35AD-4F45-8DB6-BC6C8E11DBDA}" type="slidenum">
              <a:rPr lang="en-GB" smtClean="0"/>
              <a:pPr/>
              <a:t>‹#›</a:t>
            </a:fld>
            <a:endParaRPr lang="en-GB"/>
          </a:p>
        </p:txBody>
      </p:sp>
    </p:spTree>
    <p:extLst>
      <p:ext uri="{BB962C8B-B14F-4D97-AF65-F5344CB8AC3E}">
        <p14:creationId xmlns:p14="http://schemas.microsoft.com/office/powerpoint/2010/main" xmlns="" val="3561574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2F60FCC-433A-4541-8788-8E933955F665}" type="datetimeFigureOut">
              <a:rPr lang="en-GB" smtClean="0"/>
              <a:pPr/>
              <a:t>02/08/2016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F04573-35AD-4F45-8DB6-BC6C8E11DBDA}" type="slidenum">
              <a:rPr lang="en-GB" smtClean="0"/>
              <a:pPr/>
              <a:t>‹#›</a:t>
            </a:fld>
            <a:endParaRPr lang="en-GB"/>
          </a:p>
        </p:txBody>
      </p:sp>
    </p:spTree>
    <p:extLst>
      <p:ext uri="{BB962C8B-B14F-4D97-AF65-F5344CB8AC3E}">
        <p14:creationId xmlns:p14="http://schemas.microsoft.com/office/powerpoint/2010/main" xmlns="" val="4018869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F60FCC-433A-4541-8788-8E933955F665}" type="datetimeFigureOut">
              <a:rPr lang="en-GB" smtClean="0"/>
              <a:pPr/>
              <a:t>02/08/2016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F04573-35AD-4F45-8DB6-BC6C8E11DBDA}" type="slidenum">
              <a:rPr lang="en-GB" smtClean="0"/>
              <a:pPr/>
              <a:t>‹#›</a:t>
            </a:fld>
            <a:endParaRPr lang="en-GB"/>
          </a:p>
        </p:txBody>
      </p:sp>
    </p:spTree>
    <p:extLst>
      <p:ext uri="{BB962C8B-B14F-4D97-AF65-F5344CB8AC3E}">
        <p14:creationId xmlns:p14="http://schemas.microsoft.com/office/powerpoint/2010/main" xmlns="" val="2287198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F60FCC-433A-4541-8788-8E933955F665}" type="datetimeFigureOut">
              <a:rPr lang="en-GB" smtClean="0"/>
              <a:pPr/>
              <a:t>02/08/2016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F04573-35AD-4F45-8DB6-BC6C8E11DBDA}" type="slidenum">
              <a:rPr lang="en-GB" smtClean="0"/>
              <a:pPr/>
              <a:t>‹#›</a:t>
            </a:fld>
            <a:endParaRPr lang="en-GB"/>
          </a:p>
        </p:txBody>
      </p:sp>
    </p:spTree>
    <p:extLst>
      <p:ext uri="{BB962C8B-B14F-4D97-AF65-F5344CB8AC3E}">
        <p14:creationId xmlns:p14="http://schemas.microsoft.com/office/powerpoint/2010/main" xmlns="" val="2098870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F60FCC-433A-4541-8788-8E933955F665}" type="datetimeFigureOut">
              <a:rPr lang="en-GB" smtClean="0"/>
              <a:pPr/>
              <a:t>02/08/2016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F04573-35AD-4F45-8DB6-BC6C8E11DBDA}" type="slidenum">
              <a:rPr lang="en-GB" smtClean="0"/>
              <a:pPr/>
              <a:t>‹#›</a:t>
            </a:fld>
            <a:endParaRPr lang="en-GB"/>
          </a:p>
        </p:txBody>
      </p:sp>
    </p:spTree>
    <p:extLst>
      <p:ext uri="{BB962C8B-B14F-4D97-AF65-F5344CB8AC3E}">
        <p14:creationId xmlns:p14="http://schemas.microsoft.com/office/powerpoint/2010/main" xmlns="" val="2642808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F60FCC-433A-4541-8788-8E933955F665}" type="datetimeFigureOut">
              <a:rPr lang="en-GB" smtClean="0"/>
              <a:pPr/>
              <a:t>02/08/2016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F04573-35AD-4F45-8DB6-BC6C8E11DBDA}" type="slidenum">
              <a:rPr lang="en-GB" smtClean="0"/>
              <a:pPr/>
              <a:t>‹#›</a:t>
            </a:fld>
            <a:endParaRPr lang="en-GB"/>
          </a:p>
        </p:txBody>
      </p:sp>
    </p:spTree>
    <p:extLst>
      <p:ext uri="{BB962C8B-B14F-4D97-AF65-F5344CB8AC3E}">
        <p14:creationId xmlns:p14="http://schemas.microsoft.com/office/powerpoint/2010/main" xmlns="" val="2813258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http://upload.wikimedia.org/wikipedia/commons/7/7c/Riemann_sphere1.jpg" TargetMode="External"/><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6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9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7763" y="2419350"/>
            <a:ext cx="6846887" cy="14208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394013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7664" y="2780928"/>
            <a:ext cx="5598368" cy="646331"/>
          </a:xfrm>
          <a:prstGeom prst="rect">
            <a:avLst/>
          </a:prstGeom>
        </p:spPr>
        <p:txBody>
          <a:bodyPr wrap="square">
            <a:spAutoFit/>
          </a:bodyPr>
          <a:lstStyle/>
          <a:p>
            <a:pPr lvl="0" algn="ctr">
              <a:spcAft>
                <a:spcPts val="1000"/>
              </a:spcAft>
              <a:defRPr/>
            </a:pPr>
            <a:r>
              <a:rPr lang="en-GB" sz="3600" b="1" dirty="0" smtClean="0">
                <a:solidFill>
                  <a:srgbClr val="FF0000"/>
                </a:solidFill>
                <a:latin typeface="Arial Black" pitchFamily="34" charset="0"/>
                <a:cs typeface="Arial" pitchFamily="34" charset="0"/>
              </a:rPr>
              <a:t>Types of </a:t>
            </a:r>
            <a:r>
              <a:rPr lang="en-GB" sz="3600" b="1" dirty="0" err="1" smtClean="0">
                <a:solidFill>
                  <a:srgbClr val="FF0000"/>
                </a:solidFill>
                <a:latin typeface="Arial Black" pitchFamily="34" charset="0"/>
                <a:cs typeface="Arial" pitchFamily="34" charset="0"/>
              </a:rPr>
              <a:t>Stereonets</a:t>
            </a:r>
            <a:endParaRPr lang="en-GB" sz="3600" b="1" dirty="0" smtClean="0">
              <a:solidFill>
                <a:srgbClr val="FF0000"/>
              </a:solidFill>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D:\IV Year lectures UNZA 2015-2016\Stereographic projectin theory and lab\Visualiziang stereonet\StereoVis.006-001.jpg"/>
          <p:cNvPicPr>
            <a:picLocks noChangeAspect="1" noChangeArrowheads="1"/>
          </p:cNvPicPr>
          <p:nvPr/>
        </p:nvPicPr>
        <p:blipFill>
          <a:blip r:embed="rId2" cstate="print"/>
          <a:srcRect/>
          <a:stretch>
            <a:fillRect/>
          </a:stretch>
        </p:blipFill>
        <p:spPr bwMode="auto">
          <a:xfrm>
            <a:off x="539552" y="332656"/>
            <a:ext cx="8280920" cy="6210690"/>
          </a:xfrm>
          <a:prstGeom prst="rect">
            <a:avLst/>
          </a:prstGeo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600" y="908720"/>
            <a:ext cx="7272808" cy="5262979"/>
          </a:xfrm>
          <a:prstGeom prst="rect">
            <a:avLst/>
          </a:prstGeom>
        </p:spPr>
        <p:txBody>
          <a:bodyPr wrap="square">
            <a:spAutoFit/>
          </a:bodyPr>
          <a:lstStyle/>
          <a:p>
            <a:pPr lvl="0" algn="just"/>
            <a:r>
              <a:rPr lang="en-US" sz="2800" b="1" dirty="0">
                <a:solidFill>
                  <a:prstClr val="black"/>
                </a:solidFill>
                <a:latin typeface="Arial" panose="020B0604020202020204" pitchFamily="34" charset="0"/>
                <a:cs typeface="Arial" panose="020B0604020202020204" pitchFamily="34" charset="0"/>
              </a:rPr>
              <a:t>This is the  plane of stereographic projection. The lower hemisphere intersections are  projected as rays upward through the horizontal reference plane to the  zenith of the sphere. </a:t>
            </a:r>
            <a:endParaRPr lang="en-US" sz="2800" b="1" dirty="0" smtClean="0">
              <a:solidFill>
                <a:prstClr val="black"/>
              </a:solidFill>
              <a:latin typeface="Arial" panose="020B0604020202020204" pitchFamily="34" charset="0"/>
              <a:cs typeface="Arial" panose="020B0604020202020204" pitchFamily="34" charset="0"/>
            </a:endParaRPr>
          </a:p>
          <a:p>
            <a:pPr lvl="0" algn="just"/>
            <a:endParaRPr lang="en-US" sz="2800" b="1" dirty="0">
              <a:solidFill>
                <a:prstClr val="black"/>
              </a:solidFill>
              <a:latin typeface="Arial" panose="020B0604020202020204" pitchFamily="34" charset="0"/>
              <a:cs typeface="Arial" panose="020B0604020202020204" pitchFamily="34" charset="0"/>
            </a:endParaRPr>
          </a:p>
          <a:p>
            <a:pPr lvl="0" algn="just"/>
            <a:r>
              <a:rPr lang="en-US" sz="2800" b="1" dirty="0" smtClean="0">
                <a:solidFill>
                  <a:prstClr val="black"/>
                </a:solidFill>
                <a:latin typeface="Arial" panose="020B0604020202020204" pitchFamily="34" charset="0"/>
                <a:cs typeface="Arial" panose="020B0604020202020204" pitchFamily="34" charset="0"/>
              </a:rPr>
              <a:t>Where </a:t>
            </a:r>
            <a:r>
              <a:rPr lang="en-US" sz="2800" b="1" dirty="0">
                <a:solidFill>
                  <a:prstClr val="black"/>
                </a:solidFill>
                <a:latin typeface="Arial" panose="020B0604020202020204" pitchFamily="34" charset="0"/>
                <a:cs typeface="Arial" panose="020B0604020202020204" pitchFamily="34" charset="0"/>
              </a:rPr>
              <a:t>the rays of projection pass through the </a:t>
            </a:r>
            <a:r>
              <a:rPr lang="en-US" sz="2800" b="1" dirty="0" smtClean="0">
                <a:solidFill>
                  <a:prstClr val="black"/>
                </a:solidFill>
                <a:latin typeface="Arial" panose="020B0604020202020204" pitchFamily="34" charset="0"/>
                <a:cs typeface="Arial" panose="020B0604020202020204" pitchFamily="34" charset="0"/>
              </a:rPr>
              <a:t>horizontal </a:t>
            </a:r>
            <a:r>
              <a:rPr lang="en-US" sz="2800" b="1" dirty="0">
                <a:solidFill>
                  <a:prstClr val="black"/>
                </a:solidFill>
                <a:latin typeface="Arial" panose="020B0604020202020204" pitchFamily="34" charset="0"/>
                <a:cs typeface="Arial" panose="020B0604020202020204" pitchFamily="34" charset="0"/>
              </a:rPr>
              <a:t>reference plane, point or great-circle intersections are produced, and  these are </a:t>
            </a:r>
            <a:r>
              <a:rPr lang="en-US" sz="2800" b="1" dirty="0" err="1" smtClean="0">
                <a:solidFill>
                  <a:srgbClr val="FF0000"/>
                </a:solidFill>
                <a:latin typeface="Arial" panose="020B0604020202020204" pitchFamily="34" charset="0"/>
                <a:cs typeface="Arial" panose="020B0604020202020204" pitchFamily="34" charset="0"/>
              </a:rPr>
              <a:t>stereograms</a:t>
            </a:r>
            <a:r>
              <a:rPr lang="en-US" sz="2800" b="1" dirty="0" smtClean="0">
                <a:solidFill>
                  <a:srgbClr val="FF0000"/>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or stereographic projections </a:t>
            </a:r>
            <a:r>
              <a:rPr lang="en-US" sz="2800" b="1" dirty="0">
                <a:solidFill>
                  <a:prstClr val="black"/>
                </a:solidFill>
                <a:latin typeface="Arial" panose="020B0604020202020204" pitchFamily="34" charset="0"/>
                <a:cs typeface="Arial" panose="020B0604020202020204" pitchFamily="34" charset="0"/>
              </a:rPr>
              <a:t>of lines and planes.  </a:t>
            </a:r>
            <a:endParaRPr lang="en-GB" sz="28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41869878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1015" y="1657400"/>
            <a:ext cx="7711425" cy="3108543"/>
          </a:xfrm>
          <a:prstGeom prst="rect">
            <a:avLst/>
          </a:prstGeom>
        </p:spPr>
        <p:txBody>
          <a:bodyPr wrap="square">
            <a:spAutoFit/>
          </a:bodyPr>
          <a:lstStyle/>
          <a:p>
            <a:pPr lvl="0" algn="just"/>
            <a:r>
              <a:rPr lang="en-US" sz="2800" b="1" dirty="0">
                <a:solidFill>
                  <a:srgbClr val="FF0000"/>
                </a:solidFill>
                <a:latin typeface="Arial" panose="020B0604020202020204" pitchFamily="34" charset="0"/>
                <a:cs typeface="Arial" panose="020B0604020202020204" pitchFamily="34" charset="0"/>
              </a:rPr>
              <a:t>Steeply dipping planes </a:t>
            </a:r>
            <a:r>
              <a:rPr lang="en-US" sz="2800" b="1" dirty="0">
                <a:solidFill>
                  <a:prstClr val="black"/>
                </a:solidFill>
                <a:latin typeface="Arial" panose="020B0604020202020204" pitchFamily="34" charset="0"/>
                <a:cs typeface="Arial" panose="020B0604020202020204" pitchFamily="34" charset="0"/>
              </a:rPr>
              <a:t>stereographically project as great circles that pass  near the center of the plane of </a:t>
            </a:r>
            <a:r>
              <a:rPr lang="en-US" sz="2800" b="1" dirty="0" smtClean="0">
                <a:solidFill>
                  <a:prstClr val="black"/>
                </a:solidFill>
                <a:latin typeface="Arial" panose="020B0604020202020204" pitchFamily="34" charset="0"/>
                <a:cs typeface="Arial" panose="020B0604020202020204" pitchFamily="34" charset="0"/>
              </a:rPr>
              <a:t>projection.</a:t>
            </a:r>
          </a:p>
          <a:p>
            <a:pPr lvl="0" algn="just"/>
            <a:endParaRPr lang="en-US" sz="2800" b="1" dirty="0">
              <a:solidFill>
                <a:prstClr val="black"/>
              </a:solidFill>
              <a:latin typeface="Arial" panose="020B0604020202020204" pitchFamily="34" charset="0"/>
              <a:cs typeface="Arial" panose="020B0604020202020204" pitchFamily="34" charset="0"/>
            </a:endParaRPr>
          </a:p>
          <a:p>
            <a:pPr lvl="0" algn="just"/>
            <a:r>
              <a:rPr lang="en-US" sz="2800" b="1" dirty="0" smtClean="0">
                <a:solidFill>
                  <a:srgbClr val="FF0000"/>
                </a:solidFill>
                <a:latin typeface="Arial" panose="020B0604020202020204" pitchFamily="34" charset="0"/>
                <a:cs typeface="Arial" panose="020B0604020202020204" pitchFamily="34" charset="0"/>
              </a:rPr>
              <a:t>Gently </a:t>
            </a:r>
            <a:r>
              <a:rPr lang="en-US" sz="2800" b="1" dirty="0">
                <a:solidFill>
                  <a:srgbClr val="FF0000"/>
                </a:solidFill>
                <a:latin typeface="Arial" panose="020B0604020202020204" pitchFamily="34" charset="0"/>
                <a:cs typeface="Arial" panose="020B0604020202020204" pitchFamily="34" charset="0"/>
              </a:rPr>
              <a:t>dipping planes </a:t>
            </a:r>
            <a:r>
              <a:rPr lang="en-US" sz="2800" b="1" dirty="0">
                <a:solidFill>
                  <a:prstClr val="black"/>
                </a:solidFill>
                <a:latin typeface="Arial" panose="020B0604020202020204" pitchFamily="34" charset="0"/>
                <a:cs typeface="Arial" panose="020B0604020202020204" pitchFamily="34" charset="0"/>
              </a:rPr>
              <a:t>project  as great circles passing close to the perimeter of the horizontal plane of  projection (</a:t>
            </a:r>
            <a:r>
              <a:rPr lang="en-US" sz="2800" b="1" dirty="0" smtClean="0">
                <a:solidFill>
                  <a:prstClr val="black"/>
                </a:solidFill>
                <a:latin typeface="Arial" panose="020B0604020202020204" pitchFamily="34" charset="0"/>
                <a:cs typeface="Arial" panose="020B0604020202020204" pitchFamily="34" charset="0"/>
              </a:rPr>
              <a:t>Figure1.2 B</a:t>
            </a:r>
            <a:r>
              <a:rPr lang="en-US" sz="2800" b="1" dirty="0">
                <a:solidFill>
                  <a:prstClr val="black"/>
                </a:solidFill>
                <a:latin typeface="Arial" panose="020B0604020202020204" pitchFamily="34" charset="0"/>
                <a:cs typeface="Arial" panose="020B0604020202020204" pitchFamily="34" charset="0"/>
              </a:rPr>
              <a:t>). </a:t>
            </a:r>
            <a:endParaRPr lang="en-GB" sz="28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88704253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0039" y="1166843"/>
            <a:ext cx="7416824" cy="4401205"/>
          </a:xfrm>
          <a:prstGeom prst="rect">
            <a:avLst/>
          </a:prstGeom>
        </p:spPr>
        <p:txBody>
          <a:bodyPr wrap="square">
            <a:spAutoFit/>
          </a:bodyPr>
          <a:lstStyle/>
          <a:p>
            <a:pPr lvl="0" algn="just"/>
            <a:r>
              <a:rPr lang="en-US" sz="2800" b="1" dirty="0">
                <a:solidFill>
                  <a:prstClr val="black"/>
                </a:solidFill>
                <a:latin typeface="Arial" panose="020B0604020202020204" pitchFamily="34" charset="0"/>
                <a:cs typeface="Arial" panose="020B0604020202020204" pitchFamily="34" charset="0"/>
              </a:rPr>
              <a:t>The distance that a great circle or point departs  from the center of the plane of projection is a measure of the </a:t>
            </a:r>
            <a:r>
              <a:rPr lang="en-US" sz="2800" b="1" dirty="0">
                <a:solidFill>
                  <a:srgbClr val="FF0000"/>
                </a:solidFill>
                <a:latin typeface="Arial" panose="020B0604020202020204" pitchFamily="34" charset="0"/>
                <a:cs typeface="Arial" panose="020B0604020202020204" pitchFamily="34" charset="0"/>
              </a:rPr>
              <a:t>degree of  inclination</a:t>
            </a:r>
            <a:r>
              <a:rPr lang="en-US" sz="2800" b="1" dirty="0">
                <a:solidFill>
                  <a:prstClr val="black"/>
                </a:solidFill>
                <a:latin typeface="Arial" panose="020B0604020202020204" pitchFamily="34" charset="0"/>
                <a:cs typeface="Arial" panose="020B0604020202020204" pitchFamily="34" charset="0"/>
              </a:rPr>
              <a:t> of the plane or line that has been stereographically plotted. </a:t>
            </a:r>
            <a:endParaRPr lang="en-GB" sz="2800" b="1" dirty="0">
              <a:solidFill>
                <a:prstClr val="black"/>
              </a:solidFill>
              <a:latin typeface="Arial" panose="020B0604020202020204" pitchFamily="34" charset="0"/>
              <a:cs typeface="Arial" panose="020B0604020202020204" pitchFamily="34" charset="0"/>
            </a:endParaRPr>
          </a:p>
          <a:p>
            <a:pPr lvl="0" algn="just"/>
            <a:r>
              <a:rPr lang="en-GB" sz="2800" b="1" dirty="0">
                <a:solidFill>
                  <a:prstClr val="black"/>
                </a:solidFill>
                <a:latin typeface="Arial" panose="020B0604020202020204" pitchFamily="34" charset="0"/>
                <a:cs typeface="Arial" panose="020B0604020202020204" pitchFamily="34" charset="0"/>
              </a:rPr>
              <a:t> </a:t>
            </a:r>
          </a:p>
          <a:p>
            <a:pPr lvl="0" algn="just"/>
            <a:r>
              <a:rPr lang="en-US" sz="2800" b="1" dirty="0">
                <a:solidFill>
                  <a:prstClr val="black"/>
                </a:solidFill>
                <a:latin typeface="Arial" panose="020B0604020202020204" pitchFamily="34" charset="0"/>
                <a:cs typeface="Arial" panose="020B0604020202020204" pitchFamily="34" charset="0"/>
              </a:rPr>
              <a:t>The trend of the line connecting the end points of the great· circle  corresponds to the strike of the plane that the great circle stereographically  portrays (</a:t>
            </a:r>
            <a:r>
              <a:rPr lang="en-US" sz="2800" b="1" dirty="0" smtClean="0">
                <a:solidFill>
                  <a:prstClr val="black"/>
                </a:solidFill>
                <a:latin typeface="Arial" panose="020B0604020202020204" pitchFamily="34" charset="0"/>
                <a:cs typeface="Arial" panose="020B0604020202020204" pitchFamily="34" charset="0"/>
              </a:rPr>
              <a:t>Figure1.2 C</a:t>
            </a:r>
            <a:r>
              <a:rPr lang="en-US" sz="2800" b="1" dirty="0">
                <a:solidFill>
                  <a:prstClr val="black"/>
                </a:solidFill>
                <a:latin typeface="Arial" panose="020B0604020202020204" pitchFamily="34" charset="0"/>
                <a:cs typeface="Arial" panose="020B0604020202020204" pitchFamily="34" charset="0"/>
              </a:rPr>
              <a:t>). </a:t>
            </a:r>
            <a:endParaRPr lang="en-GB" sz="28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72524764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5576" y="834278"/>
            <a:ext cx="3470574" cy="3606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4"/>
          <p:cNvGrpSpPr/>
          <p:nvPr/>
        </p:nvGrpSpPr>
        <p:grpSpPr>
          <a:xfrm>
            <a:off x="4932040" y="436602"/>
            <a:ext cx="3540249" cy="4046896"/>
            <a:chOff x="4932040" y="436602"/>
            <a:chExt cx="3540249" cy="4046896"/>
          </a:xfrm>
        </p:grpSpPr>
        <p:pic>
          <p:nvPicPr>
            <p:cNvPr id="3"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32040" y="967523"/>
              <a:ext cx="3540249" cy="3515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6516216" y="436602"/>
              <a:ext cx="648072" cy="400110"/>
            </a:xfrm>
            <a:prstGeom prst="rect">
              <a:avLst/>
            </a:prstGeom>
            <a:noFill/>
          </p:spPr>
          <p:txBody>
            <a:bodyPr wrap="square" rtlCol="0">
              <a:spAutoFit/>
            </a:bodyPr>
            <a:lstStyle/>
            <a:p>
              <a:r>
                <a:rPr lang="en-US" sz="2000" b="1" dirty="0" smtClean="0">
                  <a:latin typeface="Arial" panose="020B0604020202020204" pitchFamily="34" charset="0"/>
                  <a:cs typeface="Arial" panose="020B0604020202020204" pitchFamily="34" charset="0"/>
                </a:rPr>
                <a:t>N</a:t>
              </a:r>
              <a:endParaRPr lang="en-GB" sz="2000" b="1" dirty="0">
                <a:latin typeface="Arial" panose="020B0604020202020204" pitchFamily="34" charset="0"/>
                <a:cs typeface="Arial" panose="020B0604020202020204" pitchFamily="34" charset="0"/>
              </a:endParaRPr>
            </a:p>
          </p:txBody>
        </p:sp>
      </p:grpSp>
      <p:sp>
        <p:nvSpPr>
          <p:cNvPr id="7" name="TextBox 6"/>
          <p:cNvSpPr txBox="1"/>
          <p:nvPr/>
        </p:nvSpPr>
        <p:spPr>
          <a:xfrm>
            <a:off x="1691680" y="5428857"/>
            <a:ext cx="6192688"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Stereographic projection of a steeply dipping plane </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3722741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01548" y="836712"/>
            <a:ext cx="4318524" cy="4260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24128" y="620688"/>
            <a:ext cx="2602003" cy="53079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539552" y="5517232"/>
            <a:ext cx="5688632"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Stereographic projection of a gently dipping plane </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40970198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51520" y="546978"/>
            <a:ext cx="8699526" cy="5618326"/>
            <a:chOff x="323528" y="258946"/>
            <a:chExt cx="8699526" cy="5618326"/>
          </a:xfrm>
        </p:grpSpPr>
        <p:pic>
          <p:nvPicPr>
            <p:cNvPr id="10242" name="Picture 5" descr="C:\Users\bnupreti\Desktop\Scanned fiugres-03 (Mar)\Stereographic proj. 6.jpg"/>
            <p:cNvPicPr>
              <a:picLocks noChangeAspect="1" noChangeArrowheads="1"/>
            </p:cNvPicPr>
            <p:nvPr/>
          </p:nvPicPr>
          <p:blipFill>
            <a:blip r:embed="rId3" cstate="print">
              <a:duotone>
                <a:prstClr val="black"/>
                <a:srgbClr val="D9C3A5">
                  <a:tint val="50000"/>
                  <a:satMod val="180000"/>
                </a:srgbClr>
              </a:duotone>
              <a:lum contrast="-10000"/>
              <a:extLst>
                <a:ext uri="{28A0092B-C50C-407E-A947-70E740481C1C}">
                  <a14:useLocalDpi xmlns:a14="http://schemas.microsoft.com/office/drawing/2010/main" xmlns="" val="0"/>
                </a:ext>
              </a:extLst>
            </a:blip>
            <a:srcRect l="11659" r="19386" b="53696"/>
            <a:stretch>
              <a:fillRect/>
            </a:stretch>
          </p:blipFill>
          <p:spPr bwMode="auto">
            <a:xfrm>
              <a:off x="323528" y="258946"/>
              <a:ext cx="4292718" cy="4394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3" name="Picture 5" descr="C:\Users\bnupreti\Desktop\Scanned fiugres-03 (Mar)\Stereographic proj. 6.jpg"/>
            <p:cNvPicPr>
              <a:picLocks noChangeAspect="1" noChangeArrowheads="1"/>
            </p:cNvPicPr>
            <p:nvPr/>
          </p:nvPicPr>
          <p:blipFill>
            <a:blip r:embed="rId3" cstate="print">
              <a:duotone>
                <a:prstClr val="black"/>
                <a:srgbClr val="D9C3A5">
                  <a:tint val="50000"/>
                  <a:satMod val="180000"/>
                </a:srgbClr>
              </a:duotone>
              <a:lum bright="-10000"/>
              <a:extLst>
                <a:ext uri="{28A0092B-C50C-407E-A947-70E740481C1C}">
                  <a14:useLocalDpi xmlns:a14="http://schemas.microsoft.com/office/drawing/2010/main" xmlns="" val="0"/>
                </a:ext>
              </a:extLst>
            </a:blip>
            <a:srcRect l="4973" t="89888" r="6322" b="2379"/>
            <a:stretch>
              <a:fillRect/>
            </a:stretch>
          </p:blipFill>
          <p:spPr bwMode="auto">
            <a:xfrm>
              <a:off x="611560" y="4869160"/>
              <a:ext cx="7583938" cy="100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5" descr="C:\Users\bnupreti\Desktop\Scanned fiugres-03 (Mar)\Stereographic proj. 6.jpg"/>
            <p:cNvPicPr>
              <a:picLocks noChangeAspect="1" noChangeArrowheads="1"/>
            </p:cNvPicPr>
            <p:nvPr/>
          </p:nvPicPr>
          <p:blipFill>
            <a:blip r:embed="rId3" cstate="print">
              <a:duotone>
                <a:prstClr val="black"/>
                <a:srgbClr val="D9C3A5">
                  <a:tint val="50000"/>
                  <a:satMod val="180000"/>
                </a:srgbClr>
              </a:duotone>
              <a:lum bright="-10000"/>
              <a:extLst>
                <a:ext uri="{28A0092B-C50C-407E-A947-70E740481C1C}">
                  <a14:useLocalDpi xmlns:a14="http://schemas.microsoft.com/office/drawing/2010/main" xmlns="" val="0"/>
                </a:ext>
              </a:extLst>
            </a:blip>
            <a:srcRect l="13746" t="42628" r="12171" b="9423"/>
            <a:stretch>
              <a:fillRect/>
            </a:stretch>
          </p:blipFill>
          <p:spPr bwMode="auto">
            <a:xfrm>
              <a:off x="4572000" y="260648"/>
              <a:ext cx="4451054" cy="439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392516709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2204864"/>
            <a:ext cx="6336704" cy="1077218"/>
          </a:xfrm>
          <a:prstGeom prst="rect">
            <a:avLst/>
          </a:prstGeom>
          <a:noFill/>
        </p:spPr>
        <p:txBody>
          <a:bodyPr wrap="square" rtlCol="0">
            <a:spAutoFit/>
          </a:bodyPr>
          <a:lstStyle/>
          <a:p>
            <a:pPr algn="ctr"/>
            <a:r>
              <a:rPr lang="en-GB" sz="3200" b="1" dirty="0" smtClean="0">
                <a:solidFill>
                  <a:srgbClr val="FF0000"/>
                </a:solidFill>
                <a:latin typeface="Arial Black" pitchFamily="34" charset="0"/>
              </a:rPr>
              <a:t>Stereographic projection of lines</a:t>
            </a:r>
            <a:endParaRPr lang="en-US" sz="3200" b="1" dirty="0">
              <a:solidFill>
                <a:srgbClr val="FF0000"/>
              </a:solidFill>
              <a:latin typeface="Arial Black" pitchFamily="34" charset="0"/>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8" descr="C:\Users\Bishal Nath Upreti\Pictures\My Scans\Stereographic project marshak and Mitra Ch 5 and 6\scan0004 - Copy (3).jpg"/>
          <p:cNvPicPr>
            <a:picLocks noChangeAspect="1" noChangeArrowheads="1"/>
          </p:cNvPicPr>
          <p:nvPr/>
        </p:nvPicPr>
        <p:blipFill>
          <a:blip r:embed="rId2" cstate="print">
            <a:lum contrast="10000"/>
          </a:blip>
          <a:srcRect l="35338" t="66842" r="22074" b="4294"/>
          <a:stretch>
            <a:fillRect/>
          </a:stretch>
        </p:blipFill>
        <p:spPr bwMode="auto">
          <a:xfrm>
            <a:off x="1979712" y="3861048"/>
            <a:ext cx="5165626" cy="2088232"/>
          </a:xfrm>
          <a:prstGeom prst="rect">
            <a:avLst/>
          </a:prstGeom>
          <a:noFill/>
          <a:ln w="9525">
            <a:noFill/>
            <a:miter lim="800000"/>
            <a:headEnd/>
            <a:tailEnd/>
          </a:ln>
        </p:spPr>
      </p:pic>
      <p:pic>
        <p:nvPicPr>
          <p:cNvPr id="3" name="Picture 8" descr="C:\Users\Bishal Nath Upreti\Pictures\My Scans\Stereographic project marshak and Mitra Ch 5 and 6\scan0004 - Copy (3).jpg"/>
          <p:cNvPicPr>
            <a:picLocks noChangeAspect="1" noChangeArrowheads="1"/>
          </p:cNvPicPr>
          <p:nvPr/>
        </p:nvPicPr>
        <p:blipFill>
          <a:blip r:embed="rId2" cstate="print">
            <a:lum contrast="10000"/>
          </a:blip>
          <a:srcRect t="1519" b="32216"/>
          <a:stretch>
            <a:fillRect/>
          </a:stretch>
        </p:blipFill>
        <p:spPr bwMode="auto">
          <a:xfrm>
            <a:off x="467544" y="692696"/>
            <a:ext cx="8380504" cy="33123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 descr="C:\Users\bnupreti\Desktop\Scanned fiugres-03 (Mar)\Stereographic proj. 9.jpg"/>
          <p:cNvPicPr>
            <a:picLocks noChangeAspect="1" noChangeArrowheads="1"/>
          </p:cNvPicPr>
          <p:nvPr/>
        </p:nvPicPr>
        <p:blipFill rotWithShape="1">
          <a:blip r:embed="rId3" cstate="print">
            <a:duotone>
              <a:prstClr val="black"/>
              <a:srgbClr val="D9C3A5">
                <a:tint val="50000"/>
                <a:satMod val="180000"/>
              </a:srgbClr>
            </a:duotone>
            <a:extLst>
              <a:ext uri="{28A0092B-C50C-407E-A947-70E740481C1C}">
                <a14:useLocalDpi xmlns:a14="http://schemas.microsoft.com/office/drawing/2010/main" xmlns="" val="0"/>
              </a:ext>
            </a:extLst>
          </a:blip>
          <a:srcRect l="8049" t="42678" r="6586" b="2882"/>
          <a:stretch/>
        </p:blipFill>
        <p:spPr bwMode="auto">
          <a:xfrm>
            <a:off x="1828800" y="152398"/>
            <a:ext cx="6019800" cy="653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280200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584" y="1700808"/>
            <a:ext cx="7543800" cy="2954655"/>
          </a:xfrm>
          <a:prstGeom prst="rect">
            <a:avLst/>
          </a:prstGeom>
        </p:spPr>
        <p:txBody>
          <a:bodyPr wrap="square">
            <a:spAutoFit/>
          </a:bodyPr>
          <a:lstStyle/>
          <a:p>
            <a:pPr algn="just"/>
            <a:r>
              <a:rPr lang="en-GB" sz="2800" b="1" dirty="0" smtClean="0">
                <a:latin typeface="Arial" pitchFamily="34" charset="0"/>
                <a:cs typeface="Arial" pitchFamily="34" charset="0"/>
              </a:rPr>
              <a:t>There are an assortment (range) of different types of </a:t>
            </a:r>
            <a:r>
              <a:rPr lang="en-GB" sz="2800" b="1" dirty="0" err="1" smtClean="0">
                <a:latin typeface="Arial" pitchFamily="34" charset="0"/>
                <a:cs typeface="Arial" pitchFamily="34" charset="0"/>
              </a:rPr>
              <a:t>stereonets</a:t>
            </a:r>
            <a:r>
              <a:rPr lang="en-GB" sz="2800" b="1" dirty="0" smtClean="0">
                <a:latin typeface="Arial" pitchFamily="34" charset="0"/>
                <a:cs typeface="Arial" pitchFamily="34" charset="0"/>
              </a:rPr>
              <a:t> :</a:t>
            </a:r>
          </a:p>
          <a:p>
            <a:pPr marL="514350" indent="-514350" algn="just">
              <a:buFont typeface="+mj-lt"/>
              <a:buAutoNum type="arabicPeriod" startAt="2"/>
            </a:pPr>
            <a:endParaRPr lang="en-GB" sz="2800" b="1" dirty="0" smtClean="0">
              <a:solidFill>
                <a:srgbClr val="FF0000"/>
              </a:solidFill>
              <a:latin typeface="Arial" pitchFamily="34" charset="0"/>
              <a:cs typeface="Arial" pitchFamily="34" charset="0"/>
            </a:endParaRPr>
          </a:p>
          <a:p>
            <a:pPr marL="1428750" lvl="2" indent="-514350" algn="just">
              <a:buFont typeface="Arial" pitchFamily="34" charset="0"/>
              <a:buChar char="•"/>
            </a:pPr>
            <a:r>
              <a:rPr lang="en-GB" sz="2800" b="1" i="1" dirty="0" smtClean="0">
                <a:solidFill>
                  <a:srgbClr val="FF0000"/>
                </a:solidFill>
                <a:latin typeface="Arial" pitchFamily="34" charset="0"/>
                <a:cs typeface="Arial" pitchFamily="34" charset="0"/>
              </a:rPr>
              <a:t>equal angle</a:t>
            </a:r>
            <a:endParaRPr lang="en-GB" sz="2800" b="1" dirty="0" smtClean="0">
              <a:solidFill>
                <a:srgbClr val="FF0000"/>
              </a:solidFill>
              <a:latin typeface="Arial" pitchFamily="34" charset="0"/>
              <a:cs typeface="Arial" pitchFamily="34" charset="0"/>
            </a:endParaRPr>
          </a:p>
          <a:p>
            <a:pPr marL="1428750" lvl="2" indent="-514350" algn="just">
              <a:buFont typeface="Arial" pitchFamily="34" charset="0"/>
              <a:buChar char="•"/>
            </a:pPr>
            <a:r>
              <a:rPr lang="en-GB" sz="2800" b="1" i="1" dirty="0" smtClean="0">
                <a:solidFill>
                  <a:srgbClr val="FF0000"/>
                </a:solidFill>
                <a:latin typeface="Arial" pitchFamily="34" charset="0"/>
                <a:cs typeface="Arial" pitchFamily="34" charset="0"/>
              </a:rPr>
              <a:t>equal area</a:t>
            </a:r>
            <a:r>
              <a:rPr lang="en-GB" sz="2800" b="1" dirty="0" smtClean="0">
                <a:solidFill>
                  <a:srgbClr val="FF0000"/>
                </a:solidFill>
                <a:latin typeface="Arial" pitchFamily="34" charset="0"/>
                <a:cs typeface="Arial" pitchFamily="34" charset="0"/>
              </a:rPr>
              <a:t> </a:t>
            </a:r>
          </a:p>
          <a:p>
            <a:pPr marL="1428750" lvl="2" indent="-514350" algn="just">
              <a:buFont typeface="Arial" pitchFamily="34" charset="0"/>
              <a:buChar char="•"/>
            </a:pPr>
            <a:r>
              <a:rPr lang="en-GB" sz="2800" b="1" i="1" dirty="0" smtClean="0">
                <a:solidFill>
                  <a:srgbClr val="FF0000"/>
                </a:solidFill>
                <a:latin typeface="Arial" pitchFamily="34" charset="0"/>
                <a:cs typeface="Arial" pitchFamily="34" charset="0"/>
              </a:rPr>
              <a:t>Polar</a:t>
            </a:r>
            <a:endParaRPr lang="en-GB" sz="2800" b="1" dirty="0" smtClean="0">
              <a:solidFill>
                <a:srgbClr val="FF0000"/>
              </a:solidFill>
              <a:latin typeface="Arial" pitchFamily="34" charset="0"/>
              <a:cs typeface="Arial" pitchFamily="34" charset="0"/>
            </a:endParaRPr>
          </a:p>
          <a:p>
            <a:pPr marL="514350" indent="-514350" algn="just"/>
            <a:endParaRPr lang="en-GB" b="1"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C:\Users\Bishal Nath Upreti\Desktop\Arba Minch 2012 2nd Sem\Structural Geology\Stereographic projection\Stereographic projection figures\scan0002.jpg"/>
          <p:cNvPicPr>
            <a:picLocks noChangeAspect="1" noChangeArrowheads="1"/>
          </p:cNvPicPr>
          <p:nvPr/>
        </p:nvPicPr>
        <p:blipFill rotWithShape="1">
          <a:blip r:embed="rId3" cstate="print">
            <a:duotone>
              <a:prstClr val="black"/>
              <a:srgbClr val="D9C3A5">
                <a:tint val="50000"/>
                <a:satMod val="180000"/>
              </a:srgbClr>
            </a:duotone>
            <a:extLst>
              <a:ext uri="{28A0092B-C50C-407E-A947-70E740481C1C}">
                <a14:useLocalDpi xmlns:a14="http://schemas.microsoft.com/office/drawing/2010/main" xmlns="" val="0"/>
              </a:ext>
            </a:extLst>
          </a:blip>
          <a:srcRect r="37924" b="72433"/>
          <a:stretch/>
        </p:blipFill>
        <p:spPr bwMode="auto">
          <a:xfrm>
            <a:off x="971600" y="502963"/>
            <a:ext cx="7280413" cy="4222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832562" y="4869160"/>
            <a:ext cx="7560840" cy="1600438"/>
          </a:xfrm>
          <a:prstGeom prst="rect">
            <a:avLst/>
          </a:prstGeom>
          <a:noFill/>
        </p:spPr>
        <p:txBody>
          <a:bodyPr wrap="square" rtlCol="0">
            <a:spAutoFit/>
          </a:bodyPr>
          <a:lstStyle/>
          <a:p>
            <a:pPr algn="just"/>
            <a:r>
              <a:rPr lang="en-US" sz="1400" dirty="0" smtClean="0">
                <a:latin typeface="Arial" panose="020B0604020202020204" pitchFamily="34" charset="0"/>
                <a:cs typeface="Arial" panose="020B0604020202020204" pitchFamily="34" charset="0"/>
              </a:rPr>
              <a:t>Fig. 1.2: the distance that a great circle or point lies from the centre of the equatorial plane of projection is a measure of the inclination of a plane or line. (A) Shallow plunging lines project close to the perimeter of the equatorial plane; steeply plunging lines project close to the centre. (B) great circles that represent the </a:t>
            </a:r>
            <a:r>
              <a:rPr lang="en-US" sz="1400" dirty="0" err="1" smtClean="0">
                <a:latin typeface="Arial" panose="020B0604020202020204" pitchFamily="34" charset="0"/>
                <a:cs typeface="Arial" panose="020B0604020202020204" pitchFamily="34" charset="0"/>
              </a:rPr>
              <a:t>rientation</a:t>
            </a:r>
            <a:r>
              <a:rPr lang="en-US" sz="1400" dirty="0" smtClean="0">
                <a:latin typeface="Arial" panose="020B0604020202020204" pitchFamily="34" charset="0"/>
                <a:cs typeface="Arial" panose="020B0604020202020204" pitchFamily="34" charset="0"/>
              </a:rPr>
              <a:t> of steeply dipping planes pass close to the centre of projection; shallow dipping planes are represented by great circles that pass close to the perimeter of the equatorial plane. © Stereographic representation of the strike of a plane and the trend of a line.</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66038312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lum bright="-20000" contrast="10000"/>
          </a:blip>
          <a:srcRect/>
          <a:stretch>
            <a:fillRect/>
          </a:stretch>
        </p:blipFill>
        <p:spPr bwMode="auto">
          <a:xfrm>
            <a:off x="2123728" y="304800"/>
            <a:ext cx="5034427" cy="61491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584" y="1556792"/>
            <a:ext cx="7553055" cy="3108543"/>
          </a:xfrm>
          <a:prstGeom prst="rect">
            <a:avLst/>
          </a:prstGeom>
        </p:spPr>
        <p:txBody>
          <a:bodyPr wrap="square">
            <a:spAutoFit/>
          </a:bodyPr>
          <a:lstStyle/>
          <a:p>
            <a:pPr lvl="0" algn="just"/>
            <a:r>
              <a:rPr lang="en-US" sz="2800" b="1" dirty="0" smtClean="0">
                <a:solidFill>
                  <a:srgbClr val="FF0000"/>
                </a:solidFill>
                <a:latin typeface="Arial" panose="020B0604020202020204" pitchFamily="34" charset="0"/>
                <a:cs typeface="Arial" panose="020B0604020202020204" pitchFamily="34" charset="0"/>
              </a:rPr>
              <a:t>Steep-plunging </a:t>
            </a:r>
            <a:r>
              <a:rPr lang="en-US" sz="2800" b="1" dirty="0">
                <a:solidFill>
                  <a:srgbClr val="FF0000"/>
                </a:solidFill>
                <a:latin typeface="Arial" panose="020B0604020202020204" pitchFamily="34" charset="0"/>
                <a:cs typeface="Arial" panose="020B0604020202020204" pitchFamily="34" charset="0"/>
              </a:rPr>
              <a:t>lines </a:t>
            </a:r>
            <a:r>
              <a:rPr lang="en-US" sz="2800" b="1" dirty="0">
                <a:solidFill>
                  <a:prstClr val="black"/>
                </a:solidFill>
                <a:latin typeface="Arial" panose="020B0604020202020204" pitchFamily="34" charset="0"/>
                <a:cs typeface="Arial" panose="020B0604020202020204" pitchFamily="34" charset="0"/>
              </a:rPr>
              <a:t>stereographically project to locations close to the  center of the horizontal plane of projection</a:t>
            </a:r>
            <a:r>
              <a:rPr lang="en-US" sz="2800" b="1" dirty="0" smtClean="0">
                <a:solidFill>
                  <a:prstClr val="black"/>
                </a:solidFill>
                <a:latin typeface="Arial" panose="020B0604020202020204" pitchFamily="34" charset="0"/>
                <a:cs typeface="Arial" panose="020B0604020202020204" pitchFamily="34" charset="0"/>
              </a:rPr>
              <a:t>; </a:t>
            </a:r>
          </a:p>
          <a:p>
            <a:pPr lvl="0" algn="just"/>
            <a:endParaRPr lang="en-US" sz="2800" b="1" dirty="0">
              <a:solidFill>
                <a:prstClr val="black"/>
              </a:solidFill>
              <a:latin typeface="Arial" panose="020B0604020202020204" pitchFamily="34" charset="0"/>
              <a:cs typeface="Arial" panose="020B0604020202020204" pitchFamily="34" charset="0"/>
            </a:endParaRPr>
          </a:p>
          <a:p>
            <a:pPr lvl="0" algn="just"/>
            <a:r>
              <a:rPr lang="en-US" sz="2800" b="1" dirty="0" smtClean="0">
                <a:solidFill>
                  <a:srgbClr val="FF0000"/>
                </a:solidFill>
                <a:latin typeface="Arial" panose="020B0604020202020204" pitchFamily="34" charset="0"/>
                <a:cs typeface="Arial" panose="020B0604020202020204" pitchFamily="34" charset="0"/>
              </a:rPr>
              <a:t>whereas </a:t>
            </a:r>
            <a:r>
              <a:rPr lang="en-US" sz="2800" b="1" dirty="0">
                <a:solidFill>
                  <a:srgbClr val="FF0000"/>
                </a:solidFill>
                <a:latin typeface="Arial" panose="020B0604020202020204" pitchFamily="34" charset="0"/>
                <a:cs typeface="Arial" panose="020B0604020202020204" pitchFamily="34" charset="0"/>
              </a:rPr>
              <a:t>shallow-plunging lines </a:t>
            </a:r>
            <a:r>
              <a:rPr lang="en-US" sz="2800" b="1" dirty="0">
                <a:solidFill>
                  <a:prstClr val="black"/>
                </a:solidFill>
                <a:latin typeface="Arial" panose="020B0604020202020204" pitchFamily="34" charset="0"/>
                <a:cs typeface="Arial" panose="020B0604020202020204" pitchFamily="34" charset="0"/>
              </a:rPr>
              <a:t>project  to locations near the perimeter of the plane of projection (Figure </a:t>
            </a:r>
            <a:r>
              <a:rPr lang="en-US" sz="2800" b="1" dirty="0" smtClean="0">
                <a:solidFill>
                  <a:prstClr val="black"/>
                </a:solidFill>
                <a:latin typeface="Arial" panose="020B0604020202020204" pitchFamily="34" charset="0"/>
                <a:cs typeface="Arial" panose="020B0604020202020204" pitchFamily="34" charset="0"/>
              </a:rPr>
              <a:t>1.2 A).  </a:t>
            </a:r>
          </a:p>
        </p:txBody>
      </p:sp>
    </p:spTree>
    <p:extLst>
      <p:ext uri="{BB962C8B-B14F-4D97-AF65-F5344CB8AC3E}">
        <p14:creationId xmlns:p14="http://schemas.microsoft.com/office/powerpoint/2010/main" xmlns="" val="242077997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457200" y="228600"/>
            <a:ext cx="8302625" cy="647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descr="C:\Users\Bishal Nath Upreti\Desktop\Arba Minch 2012 2nd Sem\Structural Geology\Stereographic projection\Stereographic projection figures\scan0007-1.jpg"/>
          <p:cNvPicPr>
            <a:picLocks noChangeAspect="1" noChangeArrowheads="1"/>
          </p:cNvPicPr>
          <p:nvPr/>
        </p:nvPicPr>
        <p:blipFill>
          <a:blip r:embed="rId3" cstate="print">
            <a:duotone>
              <a:prstClr val="black"/>
              <a:srgbClr val="D9C3A5">
                <a:tint val="50000"/>
                <a:satMod val="180000"/>
              </a:srgbClr>
            </a:duotone>
            <a:extLst>
              <a:ext uri="{28A0092B-C50C-407E-A947-70E740481C1C}">
                <a14:useLocalDpi xmlns:a14="http://schemas.microsoft.com/office/drawing/2010/main" xmlns="" val="0"/>
              </a:ext>
            </a:extLst>
          </a:blip>
          <a:srcRect/>
          <a:stretch>
            <a:fillRect/>
          </a:stretch>
        </p:blipFill>
        <p:spPr bwMode="auto">
          <a:xfrm>
            <a:off x="1447800" y="274319"/>
            <a:ext cx="6477000" cy="6376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8316012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2134453"/>
            <a:ext cx="6696744" cy="1077218"/>
          </a:xfrm>
          <a:prstGeom prst="rect">
            <a:avLst/>
          </a:prstGeom>
          <a:noFill/>
        </p:spPr>
        <p:txBody>
          <a:bodyPr wrap="square" rtlCol="0">
            <a:spAutoFit/>
          </a:bodyPr>
          <a:lstStyle/>
          <a:p>
            <a:pPr algn="ctr"/>
            <a:r>
              <a:rPr lang="en-US" sz="3200" b="1" dirty="0" smtClean="0">
                <a:solidFill>
                  <a:srgbClr val="FF0000"/>
                </a:solidFill>
                <a:latin typeface="Arial Black" pitchFamily="34" charset="0"/>
                <a:cs typeface="Arial" panose="020B0604020202020204" pitchFamily="34" charset="0"/>
              </a:rPr>
              <a:t>Representation of lines and planes in a stereonet</a:t>
            </a:r>
            <a:endParaRPr lang="en-GB" sz="3200" b="1" dirty="0">
              <a:solidFill>
                <a:srgbClr val="FF0000"/>
              </a:solidFill>
              <a:latin typeface="Arial Black" pitchFamily="34" charset="0"/>
              <a:cs typeface="Arial" panose="020B0604020202020204" pitchFamily="34" charset="0"/>
            </a:endParaRPr>
          </a:p>
        </p:txBody>
      </p:sp>
    </p:spTree>
    <p:extLst>
      <p:ext uri="{BB962C8B-B14F-4D97-AF65-F5344CB8AC3E}">
        <p14:creationId xmlns:p14="http://schemas.microsoft.com/office/powerpoint/2010/main" xmlns="" val="30711699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2528029"/>
            <a:ext cx="7560840" cy="646331"/>
          </a:xfrm>
          <a:prstGeom prst="rect">
            <a:avLst/>
          </a:prstGeom>
          <a:noFill/>
        </p:spPr>
        <p:txBody>
          <a:bodyPr wrap="square" rtlCol="0">
            <a:spAutoFit/>
          </a:bodyPr>
          <a:lstStyle/>
          <a:p>
            <a:r>
              <a:rPr lang="en-US" sz="3600" b="1" dirty="0" smtClean="0">
                <a:solidFill>
                  <a:srgbClr val="FF0000"/>
                </a:solidFill>
                <a:latin typeface="Arial Black" panose="020B0A04020102020204" pitchFamily="34" charset="0"/>
              </a:rPr>
              <a:t>Preparing Stereo net for use</a:t>
            </a:r>
            <a:endParaRPr lang="en-GB" sz="3600"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xmlns="" val="146889052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899701"/>
            <a:ext cx="7920880" cy="4832092"/>
          </a:xfrm>
          <a:prstGeom prst="rect">
            <a:avLst/>
          </a:prstGeom>
        </p:spPr>
        <p:txBody>
          <a:bodyPr wrap="square">
            <a:spAutoFit/>
          </a:bodyPr>
          <a:lstStyle/>
          <a:p>
            <a:pPr lvl="0" algn="just"/>
            <a:r>
              <a:rPr lang="en-US" sz="2800" b="1" dirty="0">
                <a:solidFill>
                  <a:prstClr val="black"/>
                </a:solidFill>
                <a:latin typeface="Arial" panose="020B0604020202020204" pitchFamily="34" charset="0"/>
                <a:cs typeface="Arial" panose="020B0604020202020204" pitchFamily="34" charset="0"/>
              </a:rPr>
              <a:t>To prepare the Schmidt net for use, tape or glue it to a heavy backing,  such as cardboard or Masonite. Insert a thumbtack through the backing  and through the exact center of the net, taping the tack to the underside  of the net so it cannot fall free (</a:t>
            </a:r>
            <a:r>
              <a:rPr lang="en-US" sz="2800" b="1" dirty="0" smtClean="0">
                <a:solidFill>
                  <a:prstClr val="black"/>
                </a:solidFill>
                <a:latin typeface="Arial" panose="020B0604020202020204" pitchFamily="34" charset="0"/>
                <a:cs typeface="Arial" panose="020B0604020202020204" pitchFamily="34" charset="0"/>
              </a:rPr>
              <a:t>Figure1.4</a:t>
            </a:r>
            <a:r>
              <a:rPr lang="en-US" sz="2800" b="1" dirty="0">
                <a:solidFill>
                  <a:prstClr val="black"/>
                </a:solidFill>
                <a:latin typeface="Arial" panose="020B0604020202020204" pitchFamily="34" charset="0"/>
                <a:cs typeface="Arial" panose="020B0604020202020204" pitchFamily="34" charset="0"/>
              </a:rPr>
              <a:t>). </a:t>
            </a:r>
            <a:endParaRPr lang="en-US" sz="2800" b="1" dirty="0" smtClean="0">
              <a:solidFill>
                <a:prstClr val="black"/>
              </a:solidFill>
              <a:latin typeface="Arial" panose="020B0604020202020204" pitchFamily="34" charset="0"/>
              <a:cs typeface="Arial" panose="020B0604020202020204" pitchFamily="34" charset="0"/>
            </a:endParaRPr>
          </a:p>
          <a:p>
            <a:pPr lvl="0" algn="just"/>
            <a:endParaRPr lang="en-US" sz="2800" b="1" dirty="0">
              <a:solidFill>
                <a:prstClr val="black"/>
              </a:solidFill>
              <a:latin typeface="Arial" panose="020B0604020202020204" pitchFamily="34" charset="0"/>
              <a:cs typeface="Arial" panose="020B0604020202020204" pitchFamily="34" charset="0"/>
            </a:endParaRPr>
          </a:p>
          <a:p>
            <a:pPr lvl="0" algn="just"/>
            <a:r>
              <a:rPr lang="en-US" sz="2800" b="1" dirty="0" smtClean="0">
                <a:solidFill>
                  <a:prstClr val="black"/>
                </a:solidFill>
                <a:latin typeface="Arial" panose="020B0604020202020204" pitchFamily="34" charset="0"/>
                <a:cs typeface="Arial" panose="020B0604020202020204" pitchFamily="34" charset="0"/>
              </a:rPr>
              <a:t>A </a:t>
            </a:r>
            <a:r>
              <a:rPr lang="en-US" sz="2800" b="1" dirty="0">
                <a:solidFill>
                  <a:prstClr val="black"/>
                </a:solidFill>
                <a:latin typeface="Arial" panose="020B0604020202020204" pitchFamily="34" charset="0"/>
                <a:cs typeface="Arial" panose="020B0604020202020204" pitchFamily="34" charset="0"/>
              </a:rPr>
              <a:t>sheet of tracing paper is  placed on the net so that the paper, punctured by the thumbtack, can  rotate about the tack. </a:t>
            </a:r>
            <a:endParaRPr lang="en-GB" sz="28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63109124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584" y="1268760"/>
            <a:ext cx="7488832" cy="2246769"/>
          </a:xfrm>
          <a:prstGeom prst="rect">
            <a:avLst/>
          </a:prstGeom>
        </p:spPr>
        <p:txBody>
          <a:bodyPr wrap="square">
            <a:spAutoFit/>
          </a:bodyPr>
          <a:lstStyle/>
          <a:p>
            <a:pPr lvl="0" algn="just"/>
            <a:r>
              <a:rPr lang="en-US" sz="2800" b="1" dirty="0">
                <a:solidFill>
                  <a:prstClr val="black"/>
                </a:solidFill>
                <a:latin typeface="Arial" panose="020B0604020202020204" pitchFamily="34" charset="0"/>
                <a:cs typeface="Arial" panose="020B0604020202020204" pitchFamily="34" charset="0"/>
              </a:rPr>
              <a:t>A small square of clear tape applied to the back of  the tracing paper, covering the area where the thumb tack will go through,  prevents the paper from ripping during plotting. </a:t>
            </a:r>
            <a:endParaRPr lang="en-GB" sz="28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78491929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9592" y="1412776"/>
            <a:ext cx="7344816" cy="3539430"/>
          </a:xfrm>
          <a:prstGeom prst="rect">
            <a:avLst/>
          </a:prstGeom>
        </p:spPr>
        <p:txBody>
          <a:bodyPr wrap="square">
            <a:spAutoFit/>
          </a:bodyPr>
          <a:lstStyle/>
          <a:p>
            <a:pPr lvl="0" algn="just"/>
            <a:r>
              <a:rPr lang="en-US" sz="2800" b="1" dirty="0">
                <a:solidFill>
                  <a:prstClr val="black"/>
                </a:solidFill>
                <a:latin typeface="Arial" panose="020B0604020202020204" pitchFamily="34" charset="0"/>
                <a:cs typeface="Arial" panose="020B0604020202020204" pitchFamily="34" charset="0"/>
              </a:rPr>
              <a:t>All construction work is  carried out on the tracing paper, which is oriented with respect to north  by marking a north index at a point corresponding to the top of the  north-south line. </a:t>
            </a:r>
            <a:endParaRPr lang="en-US" sz="2800" b="1" dirty="0" smtClean="0">
              <a:solidFill>
                <a:prstClr val="black"/>
              </a:solidFill>
              <a:latin typeface="Arial" panose="020B0604020202020204" pitchFamily="34" charset="0"/>
              <a:cs typeface="Arial" panose="020B0604020202020204" pitchFamily="34" charset="0"/>
            </a:endParaRPr>
          </a:p>
          <a:p>
            <a:pPr lvl="0" algn="just"/>
            <a:endParaRPr lang="en-US" sz="2800" b="1" dirty="0">
              <a:solidFill>
                <a:prstClr val="black"/>
              </a:solidFill>
              <a:latin typeface="Arial" panose="020B0604020202020204" pitchFamily="34" charset="0"/>
              <a:cs typeface="Arial" panose="020B0604020202020204" pitchFamily="34" charset="0"/>
            </a:endParaRPr>
          </a:p>
          <a:p>
            <a:pPr lvl="0" algn="just"/>
            <a:r>
              <a:rPr lang="en-US" sz="2800" b="1" dirty="0" smtClean="0">
                <a:solidFill>
                  <a:prstClr val="black"/>
                </a:solidFill>
                <a:latin typeface="Arial" panose="020B0604020202020204" pitchFamily="34" charset="0"/>
                <a:cs typeface="Arial" panose="020B0604020202020204" pitchFamily="34" charset="0"/>
              </a:rPr>
              <a:t>This </a:t>
            </a:r>
            <a:r>
              <a:rPr lang="en-US" sz="2800" b="1" dirty="0">
                <a:solidFill>
                  <a:prstClr val="black"/>
                </a:solidFill>
                <a:latin typeface="Arial" panose="020B0604020202020204" pitchFamily="34" charset="0"/>
                <a:cs typeface="Arial" panose="020B0604020202020204" pitchFamily="34" charset="0"/>
              </a:rPr>
              <a:t>geographically orients the overlay for the </a:t>
            </a:r>
            <a:r>
              <a:rPr lang="en-US" sz="2800" b="1" dirty="0" smtClean="0">
                <a:solidFill>
                  <a:prstClr val="black"/>
                </a:solidFill>
                <a:latin typeface="Arial" panose="020B0604020202020204" pitchFamily="34" charset="0"/>
                <a:cs typeface="Arial" panose="020B0604020202020204" pitchFamily="34" charset="0"/>
              </a:rPr>
              <a:t>constructions </a:t>
            </a:r>
            <a:r>
              <a:rPr lang="en-US" sz="2800" b="1" dirty="0">
                <a:solidFill>
                  <a:prstClr val="black"/>
                </a:solidFill>
                <a:latin typeface="Arial" panose="020B0604020202020204" pitchFamily="34" charset="0"/>
                <a:cs typeface="Arial" panose="020B0604020202020204" pitchFamily="34" charset="0"/>
              </a:rPr>
              <a:t>to be carried out. </a:t>
            </a:r>
            <a:endParaRPr lang="en-GB" sz="28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0822459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5589240"/>
            <a:ext cx="8424936" cy="369332"/>
          </a:xfrm>
          <a:prstGeom prst="rect">
            <a:avLst/>
          </a:prstGeom>
        </p:spPr>
        <p:txBody>
          <a:bodyPr wrap="square">
            <a:spAutoFit/>
          </a:bodyPr>
          <a:lstStyle/>
          <a:p>
            <a:r>
              <a:rPr lang="en-US" dirty="0" err="1" smtClean="0"/>
              <a:t>Wulff</a:t>
            </a:r>
            <a:r>
              <a:rPr lang="en-US" dirty="0" smtClean="0"/>
              <a:t> net or </a:t>
            </a:r>
            <a:r>
              <a:rPr lang="en-US" dirty="0" err="1" smtClean="0"/>
              <a:t>stereonet</a:t>
            </a:r>
            <a:r>
              <a:rPr lang="en-US" dirty="0" smtClean="0"/>
              <a:t>, used for making plots of the stereographic projection by hand</a:t>
            </a:r>
            <a:endParaRPr lang="en-US" dirty="0"/>
          </a:p>
        </p:txBody>
      </p:sp>
      <p:pic>
        <p:nvPicPr>
          <p:cNvPr id="2050" name="Picture 2" descr="C:\Users\BishalNath\Desktop\330px-Wulffnet.svg.png"/>
          <p:cNvPicPr>
            <a:picLocks noChangeAspect="1" noChangeArrowheads="1"/>
          </p:cNvPicPr>
          <p:nvPr/>
        </p:nvPicPr>
        <p:blipFill>
          <a:blip r:embed="rId2" cstate="print">
            <a:lum bright="-10000" contrast="10000"/>
          </a:blip>
          <a:srcRect/>
          <a:stretch>
            <a:fillRect/>
          </a:stretch>
        </p:blipFill>
        <p:spPr bwMode="auto">
          <a:xfrm>
            <a:off x="1763688" y="332656"/>
            <a:ext cx="5328592" cy="5328592"/>
          </a:xfrm>
          <a:prstGeom prst="rect">
            <a:avLst/>
          </a:prstGeom>
          <a:noFill/>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21036" y="2428727"/>
            <a:ext cx="6840760" cy="1384995"/>
          </a:xfrm>
          <a:prstGeom prst="rect">
            <a:avLst/>
          </a:prstGeom>
        </p:spPr>
        <p:txBody>
          <a:bodyPr wrap="square">
            <a:spAutoFit/>
          </a:bodyPr>
          <a:lstStyle/>
          <a:p>
            <a:pPr lvl="0" algn="ctr"/>
            <a:r>
              <a:rPr lang="en-US" sz="2800" b="1" dirty="0">
                <a:solidFill>
                  <a:srgbClr val="FF0000"/>
                </a:solidFill>
                <a:latin typeface="Arial Black" panose="020B0A04020102020204" pitchFamily="34" charset="0"/>
                <a:cs typeface="Arial" panose="020B0604020202020204" pitchFamily="34" charset="0"/>
              </a:rPr>
              <a:t>Plotting the Trend and Plunge of a </a:t>
            </a:r>
            <a:r>
              <a:rPr lang="en-US" sz="2800" b="1" dirty="0" smtClean="0">
                <a:solidFill>
                  <a:srgbClr val="FF0000"/>
                </a:solidFill>
                <a:latin typeface="Arial Black" panose="020B0A04020102020204" pitchFamily="34" charset="0"/>
                <a:cs typeface="Arial" panose="020B0604020202020204" pitchFamily="34" charset="0"/>
              </a:rPr>
              <a:t>Line and </a:t>
            </a:r>
          </a:p>
          <a:p>
            <a:pPr lvl="0" algn="ctr"/>
            <a:r>
              <a:rPr lang="en-US" sz="2800" b="1" dirty="0" smtClean="0">
                <a:solidFill>
                  <a:srgbClr val="FF0000"/>
                </a:solidFill>
                <a:latin typeface="Arial Black" panose="020B0A04020102020204" pitchFamily="34" charset="0"/>
                <a:cs typeface="Arial" panose="020B0604020202020204" pitchFamily="34" charset="0"/>
              </a:rPr>
              <a:t>Strike and Dip of a Plane </a:t>
            </a:r>
            <a:endParaRPr lang="en-GB" sz="2800" b="1" dirty="0">
              <a:solidFill>
                <a:srgbClr val="FF00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xmlns="" val="55444090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2030" y="2132856"/>
            <a:ext cx="7484386" cy="2554545"/>
          </a:xfrm>
          <a:prstGeom prst="rect">
            <a:avLst/>
          </a:prstGeom>
        </p:spPr>
        <p:txBody>
          <a:bodyPr wrap="square">
            <a:spAutoFit/>
          </a:bodyPr>
          <a:lstStyle/>
          <a:p>
            <a:pPr lvl="0" algn="just"/>
            <a:r>
              <a:rPr lang="en-US" sz="2800" b="1" dirty="0">
                <a:solidFill>
                  <a:prstClr val="black"/>
                </a:solidFill>
                <a:latin typeface="Arial" panose="020B0604020202020204" pitchFamily="34" charset="0"/>
                <a:cs typeface="Arial" panose="020B0604020202020204" pitchFamily="34" charset="0"/>
              </a:rPr>
              <a:t>Before any problems can be solved stereographically, it is necessary to  learn how to represent the orientations of lines and planes on a stereonet.  </a:t>
            </a:r>
            <a:endParaRPr lang="en-US" sz="2800" b="1" dirty="0" smtClean="0">
              <a:solidFill>
                <a:prstClr val="black"/>
              </a:solidFill>
              <a:latin typeface="Arial" panose="020B0604020202020204" pitchFamily="34" charset="0"/>
              <a:cs typeface="Arial" panose="020B0604020202020204" pitchFamily="34" charset="0"/>
            </a:endParaRPr>
          </a:p>
          <a:p>
            <a:pPr lvl="0" algn="just"/>
            <a:endParaRPr lang="en-US" b="1" dirty="0" smtClean="0">
              <a:solidFill>
                <a:prstClr val="black"/>
              </a:solidFill>
              <a:latin typeface="Arial" panose="020B0604020202020204" pitchFamily="34" charset="0"/>
              <a:cs typeface="Arial" panose="020B0604020202020204" pitchFamily="34" charset="0"/>
            </a:endParaRPr>
          </a:p>
          <a:p>
            <a:pPr lvl="0" algn="just"/>
            <a:r>
              <a:rPr lang="en-US" sz="2800" b="1" dirty="0" smtClean="0">
                <a:solidFill>
                  <a:prstClr val="black"/>
                </a:solidFill>
                <a:latin typeface="Arial" panose="020B0604020202020204" pitchFamily="34" charset="0"/>
                <a:cs typeface="Arial" panose="020B0604020202020204" pitchFamily="34" charset="0"/>
              </a:rPr>
              <a:t>Lines </a:t>
            </a:r>
            <a:r>
              <a:rPr lang="en-US" sz="2800" b="1" dirty="0">
                <a:solidFill>
                  <a:prstClr val="black"/>
                </a:solidFill>
                <a:latin typeface="Arial" panose="020B0604020202020204" pitchFamily="34" charset="0"/>
                <a:cs typeface="Arial" panose="020B0604020202020204" pitchFamily="34" charset="0"/>
              </a:rPr>
              <a:t>are easiest </a:t>
            </a:r>
            <a:r>
              <a:rPr lang="en-US" sz="2800" b="1" dirty="0" smtClean="0">
                <a:solidFill>
                  <a:prstClr val="black"/>
                </a:solidFill>
                <a:latin typeface="Arial" panose="020B0604020202020204" pitchFamily="34" charset="0"/>
                <a:cs typeface="Arial" panose="020B0604020202020204" pitchFamily="34" charset="0"/>
              </a:rPr>
              <a:t> to </a:t>
            </a:r>
            <a:r>
              <a:rPr lang="en-US" sz="2800" b="1" dirty="0">
                <a:solidFill>
                  <a:prstClr val="black"/>
                </a:solidFill>
                <a:latin typeface="Arial" panose="020B0604020202020204" pitchFamily="34" charset="0"/>
                <a:cs typeface="Arial" panose="020B0604020202020204" pitchFamily="34" charset="0"/>
              </a:rPr>
              <a:t>plot. </a:t>
            </a:r>
            <a:endParaRPr lang="en-US" sz="2800" b="1" dirty="0" smtClean="0">
              <a:solidFill>
                <a:prstClr val="black"/>
              </a:solidFill>
              <a:latin typeface="Arial" panose="020B0604020202020204" pitchFamily="34" charset="0"/>
              <a:cs typeface="Arial" panose="020B0604020202020204" pitchFamily="34" charset="0"/>
            </a:endParaRPr>
          </a:p>
        </p:txBody>
      </p:sp>
      <p:sp>
        <p:nvSpPr>
          <p:cNvPr id="3" name="Rectangle 2"/>
          <p:cNvSpPr/>
          <p:nvPr/>
        </p:nvSpPr>
        <p:spPr>
          <a:xfrm>
            <a:off x="870756" y="1110853"/>
            <a:ext cx="6951968" cy="523220"/>
          </a:xfrm>
          <a:prstGeom prst="rect">
            <a:avLst/>
          </a:prstGeom>
        </p:spPr>
        <p:txBody>
          <a:bodyPr wrap="none">
            <a:spAutoFit/>
          </a:bodyPr>
          <a:lstStyle/>
          <a:p>
            <a:pPr lvl="0"/>
            <a:r>
              <a:rPr lang="en-US" sz="2800" b="1" dirty="0">
                <a:solidFill>
                  <a:srgbClr val="FF0000"/>
                </a:solidFill>
                <a:latin typeface="Arial" panose="020B0604020202020204" pitchFamily="34" charset="0"/>
                <a:cs typeface="Arial" panose="020B0604020202020204" pitchFamily="34" charset="0"/>
              </a:rPr>
              <a:t>Plotting the Trend and Plunge of a Line </a:t>
            </a:r>
            <a:endParaRPr lang="en-GB"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60566728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1443841"/>
            <a:ext cx="7560840" cy="2554545"/>
          </a:xfrm>
          <a:prstGeom prst="rect">
            <a:avLst/>
          </a:prstGeom>
        </p:spPr>
        <p:txBody>
          <a:bodyPr wrap="square">
            <a:spAutoFit/>
          </a:bodyPr>
          <a:lstStyle/>
          <a:p>
            <a:pPr lvl="0" algn="just"/>
            <a:r>
              <a:rPr lang="en-US" sz="2800" b="1" dirty="0">
                <a:solidFill>
                  <a:prstClr val="black"/>
                </a:solidFill>
                <a:latin typeface="Arial" panose="020B0604020202020204" pitchFamily="34" charset="0"/>
                <a:cs typeface="Arial" panose="020B0604020202020204" pitchFamily="34" charset="0"/>
              </a:rPr>
              <a:t>Consider a line that plunges 26° N400E. </a:t>
            </a:r>
            <a:endParaRPr lang="en-US" sz="2800" b="1" dirty="0" smtClean="0">
              <a:solidFill>
                <a:prstClr val="black"/>
              </a:solidFill>
              <a:latin typeface="Arial" panose="020B0604020202020204" pitchFamily="34" charset="0"/>
              <a:cs typeface="Arial" panose="020B0604020202020204" pitchFamily="34" charset="0"/>
            </a:endParaRPr>
          </a:p>
          <a:p>
            <a:pPr lvl="0" algn="just"/>
            <a:endParaRPr lang="en-US" b="1" dirty="0" smtClean="0">
              <a:solidFill>
                <a:prstClr val="black"/>
              </a:solidFill>
              <a:latin typeface="Arial" panose="020B0604020202020204" pitchFamily="34" charset="0"/>
              <a:cs typeface="Arial" panose="020B0604020202020204" pitchFamily="34" charset="0"/>
            </a:endParaRPr>
          </a:p>
          <a:p>
            <a:pPr lvl="0" algn="just"/>
            <a:r>
              <a:rPr lang="en-US" sz="2800" b="1" dirty="0" smtClean="0">
                <a:solidFill>
                  <a:prstClr val="black"/>
                </a:solidFill>
                <a:latin typeface="Arial" panose="020B0604020202020204" pitchFamily="34" charset="0"/>
                <a:cs typeface="Arial" panose="020B0604020202020204" pitchFamily="34" charset="0"/>
              </a:rPr>
              <a:t>To  </a:t>
            </a:r>
            <a:r>
              <a:rPr lang="en-US" sz="2800" b="1" dirty="0">
                <a:solidFill>
                  <a:prstClr val="black"/>
                </a:solidFill>
                <a:latin typeface="Arial" panose="020B0604020202020204" pitchFamily="34" charset="0"/>
                <a:cs typeface="Arial" panose="020B0604020202020204" pitchFamily="34" charset="0"/>
              </a:rPr>
              <a:t>represent the trend and plunge of this line stereographically, first plot the  trend, in degrees, on the outer perimeter of the stereographic </a:t>
            </a:r>
            <a:r>
              <a:rPr lang="en-US" sz="2800" b="1" dirty="0" smtClean="0">
                <a:solidFill>
                  <a:prstClr val="black"/>
                </a:solidFill>
                <a:latin typeface="Arial" panose="020B0604020202020204" pitchFamily="34" charset="0"/>
                <a:cs typeface="Arial" panose="020B0604020202020204" pitchFamily="34" charset="0"/>
              </a:rPr>
              <a:t>net). </a:t>
            </a:r>
            <a:endParaRPr lang="en-GB" sz="28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19605454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1340768"/>
            <a:ext cx="7920879" cy="4031873"/>
          </a:xfrm>
          <a:prstGeom prst="rect">
            <a:avLst/>
          </a:prstGeom>
        </p:spPr>
        <p:txBody>
          <a:bodyPr wrap="square">
            <a:spAutoFit/>
          </a:bodyPr>
          <a:lstStyle/>
          <a:p>
            <a:pPr algn="just"/>
            <a:r>
              <a:rPr lang="en-GB" sz="2800" b="1" dirty="0" smtClean="0">
                <a:solidFill>
                  <a:prstClr val="black"/>
                </a:solidFill>
                <a:latin typeface="Arial" panose="020B0604020202020204" pitchFamily="34" charset="0"/>
                <a:cs typeface="Arial" panose="020B0604020202020204" pitchFamily="34" charset="0"/>
              </a:rPr>
              <a:t>The </a:t>
            </a:r>
            <a:r>
              <a:rPr lang="en-GB" sz="2800" b="1" dirty="0">
                <a:solidFill>
                  <a:prstClr val="black"/>
                </a:solidFill>
                <a:latin typeface="Arial" panose="020B0604020202020204" pitchFamily="34" charset="0"/>
                <a:cs typeface="Arial" panose="020B0604020202020204" pitchFamily="34" charset="0"/>
              </a:rPr>
              <a:t>point representing a line plots away from </a:t>
            </a:r>
            <a:r>
              <a:rPr lang="en-GB" sz="2800" b="1" dirty="0" smtClean="0">
                <a:solidFill>
                  <a:prstClr val="black"/>
                </a:solidFill>
                <a:latin typeface="Arial" panose="020B0604020202020204" pitchFamily="34" charset="0"/>
                <a:cs typeface="Arial" panose="020B0604020202020204" pitchFamily="34" charset="0"/>
              </a:rPr>
              <a:t>the center </a:t>
            </a:r>
            <a:r>
              <a:rPr lang="en-GB" sz="2800" b="1" dirty="0">
                <a:solidFill>
                  <a:prstClr val="black"/>
                </a:solidFill>
                <a:latin typeface="Arial" panose="020B0604020202020204" pitchFamily="34" charset="0"/>
                <a:cs typeface="Arial" panose="020B0604020202020204" pitchFamily="34" charset="0"/>
              </a:rPr>
              <a:t>of the spherical plot in the direction of the trend of the </a:t>
            </a:r>
            <a:r>
              <a:rPr lang="en-GB" sz="2800" b="1" dirty="0" smtClean="0">
                <a:solidFill>
                  <a:prstClr val="black"/>
                </a:solidFill>
                <a:latin typeface="Arial" panose="020B0604020202020204" pitchFamily="34" charset="0"/>
                <a:cs typeface="Arial" panose="020B0604020202020204" pitchFamily="34" charset="0"/>
              </a:rPr>
              <a:t>line. </a:t>
            </a:r>
          </a:p>
          <a:p>
            <a:pPr algn="just"/>
            <a:endParaRPr lang="en-GB" sz="1600" b="1" dirty="0">
              <a:solidFill>
                <a:prstClr val="black"/>
              </a:solidFill>
              <a:latin typeface="Arial" panose="020B0604020202020204" pitchFamily="34" charset="0"/>
              <a:cs typeface="Arial" panose="020B0604020202020204" pitchFamily="34" charset="0"/>
            </a:endParaRPr>
          </a:p>
          <a:p>
            <a:pPr algn="just"/>
            <a:r>
              <a:rPr lang="en-GB" sz="2800" b="1" dirty="0" smtClean="0">
                <a:solidFill>
                  <a:prstClr val="black"/>
                </a:solidFill>
                <a:latin typeface="Arial" panose="020B0604020202020204" pitchFamily="34" charset="0"/>
                <a:cs typeface="Arial" panose="020B0604020202020204" pitchFamily="34" charset="0"/>
              </a:rPr>
              <a:t>The </a:t>
            </a:r>
            <a:r>
              <a:rPr lang="en-GB" sz="2800" b="1" dirty="0">
                <a:solidFill>
                  <a:prstClr val="black"/>
                </a:solidFill>
                <a:latin typeface="Arial" panose="020B0604020202020204" pitchFamily="34" charset="0"/>
                <a:cs typeface="Arial" panose="020B0604020202020204" pitchFamily="34" charset="0"/>
              </a:rPr>
              <a:t>trend of a line is measured along a </a:t>
            </a:r>
            <a:r>
              <a:rPr lang="en-GB" sz="2800" b="1" dirty="0">
                <a:solidFill>
                  <a:srgbClr val="FF0000"/>
                </a:solidFill>
                <a:latin typeface="Arial" panose="020B0604020202020204" pitchFamily="34" charset="0"/>
                <a:cs typeface="Arial" panose="020B0604020202020204" pitchFamily="34" charset="0"/>
              </a:rPr>
              <a:t>horizontal </a:t>
            </a:r>
            <a:r>
              <a:rPr lang="en-GB" sz="2800" b="1" dirty="0" smtClean="0">
                <a:solidFill>
                  <a:srgbClr val="FF0000"/>
                </a:solidFill>
                <a:latin typeface="Arial" panose="020B0604020202020204" pitchFamily="34" charset="0"/>
                <a:cs typeface="Arial" panose="020B0604020202020204" pitchFamily="34" charset="0"/>
              </a:rPr>
              <a:t>great circle</a:t>
            </a:r>
            <a:r>
              <a:rPr lang="en-GB" sz="2800" b="1" dirty="0">
                <a:solidFill>
                  <a:prstClr val="black"/>
                </a:solidFill>
                <a:latin typeface="Arial" panose="020B0604020202020204" pitchFamily="34" charset="0"/>
                <a:cs typeface="Arial" panose="020B0604020202020204" pitchFamily="34" charset="0"/>
              </a:rPr>
              <a:t>. </a:t>
            </a:r>
            <a:endParaRPr lang="en-GB" sz="2800" b="1" dirty="0" smtClean="0">
              <a:solidFill>
                <a:prstClr val="black"/>
              </a:solidFill>
              <a:latin typeface="Arial" panose="020B0604020202020204" pitchFamily="34" charset="0"/>
              <a:cs typeface="Arial" panose="020B0604020202020204" pitchFamily="34" charset="0"/>
            </a:endParaRPr>
          </a:p>
          <a:p>
            <a:pPr algn="just"/>
            <a:endParaRPr lang="en-GB" sz="1600" b="1" dirty="0">
              <a:solidFill>
                <a:prstClr val="black"/>
              </a:solidFill>
              <a:latin typeface="Arial" panose="020B0604020202020204" pitchFamily="34" charset="0"/>
              <a:cs typeface="Arial" panose="020B0604020202020204" pitchFamily="34" charset="0"/>
            </a:endParaRPr>
          </a:p>
          <a:p>
            <a:pPr algn="just"/>
            <a:r>
              <a:rPr lang="en-GB" sz="2800" b="1" dirty="0" smtClean="0">
                <a:solidFill>
                  <a:prstClr val="black"/>
                </a:solidFill>
                <a:latin typeface="Arial" panose="020B0604020202020204" pitchFamily="34" charset="0"/>
                <a:cs typeface="Arial" panose="020B0604020202020204" pitchFamily="34" charset="0"/>
              </a:rPr>
              <a:t>The </a:t>
            </a:r>
            <a:r>
              <a:rPr lang="en-GB" sz="2800" b="1" dirty="0">
                <a:solidFill>
                  <a:prstClr val="black"/>
                </a:solidFill>
                <a:latin typeface="Arial" panose="020B0604020202020204" pitchFamily="34" charset="0"/>
                <a:cs typeface="Arial" panose="020B0604020202020204" pitchFamily="34" charset="0"/>
              </a:rPr>
              <a:t>plunge of the line is measured along a </a:t>
            </a:r>
            <a:r>
              <a:rPr lang="en-GB" sz="2800" b="1" dirty="0" smtClean="0">
                <a:solidFill>
                  <a:srgbClr val="FF0000"/>
                </a:solidFill>
                <a:latin typeface="Arial" panose="020B0604020202020204" pitchFamily="34" charset="0"/>
                <a:cs typeface="Arial" panose="020B0604020202020204" pitchFamily="34" charset="0"/>
              </a:rPr>
              <a:t>vertical great </a:t>
            </a:r>
            <a:r>
              <a:rPr lang="en-GB" sz="2800" b="1" dirty="0">
                <a:solidFill>
                  <a:srgbClr val="FF0000"/>
                </a:solidFill>
                <a:latin typeface="Arial" panose="020B0604020202020204" pitchFamily="34" charset="0"/>
                <a:cs typeface="Arial" panose="020B0604020202020204" pitchFamily="34" charset="0"/>
              </a:rPr>
              <a:t>circle </a:t>
            </a:r>
            <a:r>
              <a:rPr lang="en-GB" sz="2800" b="1" dirty="0">
                <a:solidFill>
                  <a:prstClr val="black"/>
                </a:solidFill>
                <a:latin typeface="Arial" panose="020B0604020202020204" pitchFamily="34" charset="0"/>
                <a:cs typeface="Arial" panose="020B0604020202020204" pitchFamily="34" charset="0"/>
              </a:rPr>
              <a:t>by counting down from the horizontal plane.</a:t>
            </a:r>
          </a:p>
        </p:txBody>
      </p:sp>
    </p:spTree>
    <p:extLst>
      <p:ext uri="{BB962C8B-B14F-4D97-AF65-F5344CB8AC3E}">
        <p14:creationId xmlns:p14="http://schemas.microsoft.com/office/powerpoint/2010/main" xmlns="" val="420414875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836712"/>
            <a:ext cx="7704856" cy="4832092"/>
          </a:xfrm>
          <a:prstGeom prst="rect">
            <a:avLst/>
          </a:prstGeom>
        </p:spPr>
        <p:txBody>
          <a:bodyPr wrap="square">
            <a:spAutoFit/>
          </a:bodyPr>
          <a:lstStyle/>
          <a:p>
            <a:pPr algn="just"/>
            <a:r>
              <a:rPr lang="en-US" sz="2800" b="1" dirty="0">
                <a:solidFill>
                  <a:prstClr val="black"/>
                </a:solidFill>
                <a:latin typeface="Arial" panose="020B0604020202020204" pitchFamily="34" charset="0"/>
                <a:cs typeface="Arial" panose="020B0604020202020204" pitchFamily="34" charset="0"/>
              </a:rPr>
              <a:t>To do  this, measure east from north by 40° (Figure </a:t>
            </a:r>
            <a:r>
              <a:rPr lang="en-US" sz="2800" b="1" dirty="0" smtClean="0">
                <a:solidFill>
                  <a:prstClr val="black"/>
                </a:solidFill>
                <a:latin typeface="Arial" panose="020B0604020202020204" pitchFamily="34" charset="0"/>
                <a:cs typeface="Arial" panose="020B0604020202020204" pitchFamily="34" charset="0"/>
              </a:rPr>
              <a:t>1.5A</a:t>
            </a:r>
            <a:r>
              <a:rPr lang="en-US" sz="2800" b="1" dirty="0">
                <a:solidFill>
                  <a:prstClr val="black"/>
                </a:solidFill>
                <a:latin typeface="Arial" panose="020B0604020202020204" pitchFamily="34" charset="0"/>
                <a:cs typeface="Arial" panose="020B0604020202020204" pitchFamily="34" charset="0"/>
              </a:rPr>
              <a:t>). This can be </a:t>
            </a:r>
            <a:r>
              <a:rPr lang="en-US" sz="2800" b="1" dirty="0" smtClean="0">
                <a:solidFill>
                  <a:prstClr val="black"/>
                </a:solidFill>
                <a:latin typeface="Arial" panose="020B0604020202020204" pitchFamily="34" charset="0"/>
                <a:cs typeface="Arial" panose="020B0604020202020204" pitchFamily="34" charset="0"/>
              </a:rPr>
              <a:t>accomplished </a:t>
            </a:r>
            <a:r>
              <a:rPr lang="en-US" sz="2800" b="1" dirty="0">
                <a:solidFill>
                  <a:prstClr val="black"/>
                </a:solidFill>
                <a:latin typeface="Arial" panose="020B0604020202020204" pitchFamily="34" charset="0"/>
                <a:cs typeface="Arial" panose="020B0604020202020204" pitchFamily="34" charset="0"/>
              </a:rPr>
              <a:t>simply by using the stereographic net as you would a protractor,  counting clockwise from the north index on the tracing paper along the  periphery of the net to 40°. </a:t>
            </a:r>
            <a:endParaRPr lang="en-US" sz="2800" b="1" dirty="0" smtClean="0">
              <a:solidFill>
                <a:prstClr val="black"/>
              </a:solidFill>
              <a:latin typeface="Arial" panose="020B0604020202020204" pitchFamily="34" charset="0"/>
              <a:cs typeface="Arial" panose="020B0604020202020204" pitchFamily="34" charset="0"/>
            </a:endParaRPr>
          </a:p>
          <a:p>
            <a:pPr algn="just"/>
            <a:endParaRPr lang="en-US" sz="2800" b="1" dirty="0">
              <a:solidFill>
                <a:prstClr val="black"/>
              </a:solidFill>
              <a:latin typeface="Arial" panose="020B0604020202020204" pitchFamily="34" charset="0"/>
              <a:cs typeface="Arial" panose="020B0604020202020204" pitchFamily="34" charset="0"/>
            </a:endParaRPr>
          </a:p>
          <a:p>
            <a:pPr algn="just"/>
            <a:r>
              <a:rPr lang="en-US" sz="2800" b="1" dirty="0" smtClean="0">
                <a:solidFill>
                  <a:prstClr val="black"/>
                </a:solidFill>
                <a:latin typeface="Arial" panose="020B0604020202020204" pitchFamily="34" charset="0"/>
                <a:cs typeface="Arial" panose="020B0604020202020204" pitchFamily="34" charset="0"/>
              </a:rPr>
              <a:t>The </a:t>
            </a:r>
            <a:r>
              <a:rPr lang="en-US" sz="2800" b="1" dirty="0">
                <a:solidFill>
                  <a:prstClr val="black"/>
                </a:solidFill>
                <a:latin typeface="Arial" panose="020B0604020202020204" pitchFamily="34" charset="0"/>
                <a:cs typeface="Arial" panose="020B0604020202020204" pitchFamily="34" charset="0"/>
              </a:rPr>
              <a:t>40° azimuth corresponds to the 40° </a:t>
            </a:r>
            <a:r>
              <a:rPr lang="en-US" sz="2800" b="1" dirty="0" smtClean="0">
                <a:solidFill>
                  <a:prstClr val="black"/>
                </a:solidFill>
                <a:latin typeface="Arial" panose="020B0604020202020204" pitchFamily="34" charset="0"/>
                <a:cs typeface="Arial" panose="020B0604020202020204" pitchFamily="34" charset="0"/>
              </a:rPr>
              <a:t>small circle </a:t>
            </a:r>
            <a:r>
              <a:rPr lang="en-US" sz="2800" b="1" dirty="0">
                <a:solidFill>
                  <a:prstClr val="black"/>
                </a:solidFill>
                <a:latin typeface="Arial" panose="020B0604020202020204" pitchFamily="34" charset="0"/>
                <a:cs typeface="Arial" panose="020B0604020202020204" pitchFamily="34" charset="0"/>
              </a:rPr>
              <a:t>intercept on the perimeter of the net. Mark the point at 40° with a  trend-index mark (t) (</a:t>
            </a:r>
            <a:r>
              <a:rPr lang="en-US" sz="2800" b="1" dirty="0" smtClean="0">
                <a:solidFill>
                  <a:prstClr val="black"/>
                </a:solidFill>
                <a:latin typeface="Arial" panose="020B0604020202020204" pitchFamily="34" charset="0"/>
                <a:cs typeface="Arial" panose="020B0604020202020204" pitchFamily="34" charset="0"/>
              </a:rPr>
              <a:t>Figure1.5A)</a:t>
            </a:r>
            <a:endParaRPr lang="en-GB" dirty="0"/>
          </a:p>
        </p:txBody>
      </p:sp>
    </p:spTree>
    <p:extLst>
      <p:ext uri="{BB962C8B-B14F-4D97-AF65-F5344CB8AC3E}">
        <p14:creationId xmlns:p14="http://schemas.microsoft.com/office/powerpoint/2010/main" xmlns="" val="236544267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457200" y="228600"/>
            <a:ext cx="8302625" cy="647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ig71a"/>
          <p:cNvPicPr>
            <a:picLocks noChangeAspect="1" noChangeArrowheads="1"/>
          </p:cNvPicPr>
          <p:nvPr/>
        </p:nvPicPr>
        <p:blipFill>
          <a:blip r:embed="rId2" cstate="print"/>
          <a:srcRect/>
          <a:stretch>
            <a:fillRect/>
          </a:stretch>
        </p:blipFill>
        <p:spPr bwMode="auto">
          <a:xfrm>
            <a:off x="1371600" y="228600"/>
            <a:ext cx="6324600" cy="6324600"/>
          </a:xfrm>
          <a:prstGeom prst="rect">
            <a:avLst/>
          </a:prstGeom>
          <a:noFill/>
          <a:ln w="9525">
            <a:noFill/>
            <a:miter lim="800000"/>
            <a:headEnd/>
            <a:tailEnd/>
          </a:ln>
        </p:spPr>
      </p:pic>
      <p:sp>
        <p:nvSpPr>
          <p:cNvPr id="17411" name="Text Box 3"/>
          <p:cNvSpPr txBox="1">
            <a:spLocks noChangeArrowheads="1"/>
          </p:cNvSpPr>
          <p:nvPr/>
        </p:nvSpPr>
        <p:spPr bwMode="auto">
          <a:xfrm>
            <a:off x="152400" y="228600"/>
            <a:ext cx="692150" cy="366713"/>
          </a:xfrm>
          <a:prstGeom prst="rect">
            <a:avLst/>
          </a:prstGeom>
          <a:noFill/>
          <a:ln w="9525">
            <a:noFill/>
            <a:miter lim="800000"/>
            <a:headEnd/>
            <a:tailEnd/>
          </a:ln>
        </p:spPr>
        <p:txBody>
          <a:bodyPr wrap="none">
            <a:spAutoFit/>
          </a:bodyPr>
          <a:lstStyle/>
          <a:p>
            <a:r>
              <a:rPr lang="en-GB"/>
              <a:t>LINE</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4239" t="64571" r="12239" b="5572"/>
          <a:stretch/>
        </p:blipFill>
        <p:spPr bwMode="auto">
          <a:xfrm>
            <a:off x="539552" y="908720"/>
            <a:ext cx="7988986" cy="43314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01840057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4822" t="61705" r="12163" b="1173"/>
          <a:stretch/>
        </p:blipFill>
        <p:spPr bwMode="auto">
          <a:xfrm>
            <a:off x="105685" y="980728"/>
            <a:ext cx="8560959" cy="48965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58090468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1052736"/>
            <a:ext cx="7632848" cy="5262979"/>
          </a:xfrm>
          <a:prstGeom prst="rect">
            <a:avLst/>
          </a:prstGeom>
        </p:spPr>
        <p:txBody>
          <a:bodyPr wrap="square">
            <a:spAutoFit/>
          </a:bodyPr>
          <a:lstStyle/>
          <a:p>
            <a:pPr lvl="0" algn="just"/>
            <a:r>
              <a:rPr lang="en-US" sz="2800" b="1" dirty="0">
                <a:solidFill>
                  <a:prstClr val="black"/>
                </a:solidFill>
                <a:latin typeface="Arial" panose="020B0604020202020204" pitchFamily="34" charset="0"/>
                <a:cs typeface="Arial" panose="020B0604020202020204" pitchFamily="34" charset="0"/>
              </a:rPr>
              <a:t>To plot the 26° plunge, first rotate the overlay clockwise until </a:t>
            </a:r>
            <a:r>
              <a:rPr lang="en-US" sz="2800" b="1" dirty="0" smtClean="0">
                <a:solidFill>
                  <a:prstClr val="black"/>
                </a:solidFill>
                <a:latin typeface="Arial" panose="020B0604020202020204" pitchFamily="34" charset="0"/>
                <a:cs typeface="Arial" panose="020B0604020202020204" pitchFamily="34" charset="0"/>
              </a:rPr>
              <a:t>it </a:t>
            </a:r>
            <a:r>
              <a:rPr lang="en-US" sz="2800" b="1" dirty="0">
                <a:solidFill>
                  <a:prstClr val="black"/>
                </a:solidFill>
                <a:latin typeface="Arial" panose="020B0604020202020204" pitchFamily="34" charset="0"/>
                <a:cs typeface="Arial" panose="020B0604020202020204" pitchFamily="34" charset="0"/>
              </a:rPr>
              <a:t>comes  to rest on the right end of the east-west line of the net (Figure </a:t>
            </a:r>
            <a:r>
              <a:rPr lang="en-US" sz="2800" b="1" dirty="0" smtClean="0">
                <a:solidFill>
                  <a:prstClr val="black"/>
                </a:solidFill>
                <a:latin typeface="Arial" panose="020B0604020202020204" pitchFamily="34" charset="0"/>
                <a:cs typeface="Arial" panose="020B0604020202020204" pitchFamily="34" charset="0"/>
              </a:rPr>
              <a:t>1.5B</a:t>
            </a:r>
            <a:r>
              <a:rPr lang="en-US" sz="2800" b="1" dirty="0">
                <a:solidFill>
                  <a:prstClr val="black"/>
                </a:solidFill>
                <a:latin typeface="Arial" panose="020B0604020202020204" pitchFamily="34" charset="0"/>
                <a:cs typeface="Arial" panose="020B0604020202020204" pitchFamily="34" charset="0"/>
              </a:rPr>
              <a:t>).  This is one of two lines (the N-S axis being the other) where inclination  can be directly measured and plotted. </a:t>
            </a:r>
            <a:endParaRPr lang="en-US" sz="2800" b="1" dirty="0" smtClean="0">
              <a:solidFill>
                <a:prstClr val="black"/>
              </a:solidFill>
              <a:latin typeface="Arial" panose="020B0604020202020204" pitchFamily="34" charset="0"/>
              <a:cs typeface="Arial" panose="020B0604020202020204" pitchFamily="34" charset="0"/>
            </a:endParaRPr>
          </a:p>
          <a:p>
            <a:pPr lvl="0" algn="just"/>
            <a:endParaRPr lang="en-US" sz="2800" b="1" dirty="0">
              <a:solidFill>
                <a:prstClr val="black"/>
              </a:solidFill>
              <a:latin typeface="Arial" panose="020B0604020202020204" pitchFamily="34" charset="0"/>
              <a:cs typeface="Arial" panose="020B0604020202020204" pitchFamily="34" charset="0"/>
            </a:endParaRPr>
          </a:p>
          <a:p>
            <a:pPr lvl="0" algn="just"/>
            <a:r>
              <a:rPr lang="en-US" sz="2800" b="1" dirty="0" smtClean="0">
                <a:solidFill>
                  <a:prstClr val="black"/>
                </a:solidFill>
                <a:latin typeface="Arial" panose="020B0604020202020204" pitchFamily="34" charset="0"/>
                <a:cs typeface="Arial" panose="020B0604020202020204" pitchFamily="34" charset="0"/>
              </a:rPr>
              <a:t>The </a:t>
            </a:r>
            <a:r>
              <a:rPr lang="en-US" sz="2800" b="1" dirty="0">
                <a:solidFill>
                  <a:prstClr val="black"/>
                </a:solidFill>
                <a:latin typeface="Arial" panose="020B0604020202020204" pitchFamily="34" charset="0"/>
                <a:cs typeface="Arial" panose="020B0604020202020204" pitchFamily="34" charset="0"/>
              </a:rPr>
              <a:t>plunge is measured by counting  26° from the perimeter of the net along the east-west line toward </a:t>
            </a:r>
            <a:r>
              <a:rPr lang="en-US" sz="2800" b="1" dirty="0" smtClean="0">
                <a:solidFill>
                  <a:prstClr val="black"/>
                </a:solidFill>
                <a:latin typeface="Arial" panose="020B0604020202020204" pitchFamily="34" charset="0"/>
                <a:cs typeface="Arial" panose="020B0604020202020204" pitchFamily="34" charset="0"/>
              </a:rPr>
              <a:t>the centre of the net. Point L represents the </a:t>
            </a:r>
            <a:r>
              <a:rPr lang="en-US" sz="2800" b="1" dirty="0">
                <a:solidFill>
                  <a:prstClr val="black"/>
                </a:solidFill>
                <a:latin typeface="Arial" panose="020B0604020202020204" pitchFamily="34" charset="0"/>
                <a:cs typeface="Arial" panose="020B0604020202020204" pitchFamily="34" charset="0"/>
              </a:rPr>
              <a:t>26</a:t>
            </a:r>
            <a:r>
              <a:rPr lang="en-US" sz="2800" b="1" dirty="0" smtClean="0">
                <a:solidFill>
                  <a:prstClr val="black"/>
                </a:solidFill>
                <a:latin typeface="Arial" panose="020B0604020202020204" pitchFamily="34" charset="0"/>
                <a:cs typeface="Arial" panose="020B0604020202020204" pitchFamily="34" charset="0"/>
              </a:rPr>
              <a:t>° plunging line (fig. 1.5B)</a:t>
            </a:r>
            <a:endParaRPr lang="en-GB" dirty="0"/>
          </a:p>
        </p:txBody>
      </p:sp>
    </p:spTree>
    <p:extLst>
      <p:ext uri="{BB962C8B-B14F-4D97-AF65-F5344CB8AC3E}">
        <p14:creationId xmlns:p14="http://schemas.microsoft.com/office/powerpoint/2010/main" xmlns="" val="7866024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381000" y="228600"/>
            <a:ext cx="8526463" cy="6310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Bishal Nath Upreti\Pictures\My Scans\Stereographic projections Billings\scan0006.jpg"/>
          <p:cNvPicPr>
            <a:picLocks noChangeAspect="1" noChangeArrowheads="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xmlns="" val="0"/>
              </a:ext>
            </a:extLst>
          </a:blip>
          <a:srcRect/>
          <a:stretch>
            <a:fillRect/>
          </a:stretch>
        </p:blipFill>
        <p:spPr bwMode="auto">
          <a:xfrm>
            <a:off x="762000" y="228600"/>
            <a:ext cx="7772400" cy="637040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0789287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poleplan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95400" y="258763"/>
            <a:ext cx="6553200" cy="6392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5513663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1612" r="12082" b="37738"/>
          <a:stretch/>
        </p:blipFill>
        <p:spPr bwMode="auto">
          <a:xfrm>
            <a:off x="1187624" y="260648"/>
            <a:ext cx="6048672" cy="63126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57568405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21036" y="2428727"/>
            <a:ext cx="6840760" cy="954107"/>
          </a:xfrm>
          <a:prstGeom prst="rect">
            <a:avLst/>
          </a:prstGeom>
        </p:spPr>
        <p:txBody>
          <a:bodyPr wrap="square">
            <a:spAutoFit/>
          </a:bodyPr>
          <a:lstStyle/>
          <a:p>
            <a:pPr lvl="0" algn="ctr"/>
            <a:r>
              <a:rPr lang="en-US" sz="2800" b="1" dirty="0">
                <a:solidFill>
                  <a:srgbClr val="FF0000"/>
                </a:solidFill>
                <a:latin typeface="Arial Black" panose="020B0A04020102020204" pitchFamily="34" charset="0"/>
                <a:cs typeface="Arial" panose="020B0604020202020204" pitchFamily="34" charset="0"/>
              </a:rPr>
              <a:t>Plotting the Trend and Plunge </a:t>
            </a:r>
            <a:endParaRPr lang="en-US" sz="2800" b="1" dirty="0" smtClean="0">
              <a:solidFill>
                <a:srgbClr val="FF0000"/>
              </a:solidFill>
              <a:latin typeface="Arial Black" panose="020B0A04020102020204" pitchFamily="34" charset="0"/>
              <a:cs typeface="Arial" panose="020B0604020202020204" pitchFamily="34" charset="0"/>
            </a:endParaRPr>
          </a:p>
          <a:p>
            <a:pPr lvl="0" algn="ctr"/>
            <a:r>
              <a:rPr lang="en-US" sz="2800" b="1" dirty="0" smtClean="0">
                <a:solidFill>
                  <a:srgbClr val="FF0000"/>
                </a:solidFill>
                <a:latin typeface="Arial Black" panose="020B0A04020102020204" pitchFamily="34" charset="0"/>
                <a:cs typeface="Arial" panose="020B0604020202020204" pitchFamily="34" charset="0"/>
              </a:rPr>
              <a:t>of </a:t>
            </a:r>
            <a:r>
              <a:rPr lang="en-US" sz="2800" b="1" dirty="0">
                <a:solidFill>
                  <a:srgbClr val="FF0000"/>
                </a:solidFill>
                <a:latin typeface="Arial Black" panose="020B0A04020102020204" pitchFamily="34" charset="0"/>
                <a:cs typeface="Arial" panose="020B0604020202020204" pitchFamily="34" charset="0"/>
              </a:rPr>
              <a:t>a </a:t>
            </a:r>
            <a:r>
              <a:rPr lang="en-US" sz="2800" b="1" dirty="0" smtClean="0">
                <a:solidFill>
                  <a:srgbClr val="FF0000"/>
                </a:solidFill>
                <a:latin typeface="Arial Black" panose="020B0A04020102020204" pitchFamily="34" charset="0"/>
                <a:cs typeface="Arial" panose="020B0604020202020204" pitchFamily="34" charset="0"/>
              </a:rPr>
              <a:t>Line</a:t>
            </a:r>
            <a:endParaRPr lang="en-GB" sz="2800" b="1" dirty="0">
              <a:solidFill>
                <a:srgbClr val="FF00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xmlns="" val="55444090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457200" y="228600"/>
            <a:ext cx="8302625" cy="647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ig71a"/>
          <p:cNvPicPr>
            <a:picLocks noChangeAspect="1" noChangeArrowheads="1"/>
          </p:cNvPicPr>
          <p:nvPr/>
        </p:nvPicPr>
        <p:blipFill>
          <a:blip r:embed="rId2" cstate="print"/>
          <a:srcRect/>
          <a:stretch>
            <a:fillRect/>
          </a:stretch>
        </p:blipFill>
        <p:spPr bwMode="auto">
          <a:xfrm>
            <a:off x="1371600" y="228600"/>
            <a:ext cx="6324600" cy="6324600"/>
          </a:xfrm>
          <a:prstGeom prst="rect">
            <a:avLst/>
          </a:prstGeom>
          <a:noFill/>
          <a:ln w="9525">
            <a:noFill/>
            <a:miter lim="800000"/>
            <a:headEnd/>
            <a:tailEnd/>
          </a:ln>
        </p:spPr>
      </p:pic>
      <p:sp>
        <p:nvSpPr>
          <p:cNvPr id="17411" name="Text Box 3"/>
          <p:cNvSpPr txBox="1">
            <a:spLocks noChangeArrowheads="1"/>
          </p:cNvSpPr>
          <p:nvPr/>
        </p:nvSpPr>
        <p:spPr bwMode="auto">
          <a:xfrm>
            <a:off x="152400" y="228600"/>
            <a:ext cx="692150" cy="366713"/>
          </a:xfrm>
          <a:prstGeom prst="rect">
            <a:avLst/>
          </a:prstGeom>
          <a:noFill/>
          <a:ln w="9525">
            <a:noFill/>
            <a:miter lim="800000"/>
            <a:headEnd/>
            <a:tailEnd/>
          </a:ln>
        </p:spPr>
        <p:txBody>
          <a:bodyPr wrap="none">
            <a:spAutoFit/>
          </a:bodyPr>
          <a:lstStyle/>
          <a:p>
            <a:r>
              <a:rPr lang="en-GB"/>
              <a:t>LINE</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21036" y="2428727"/>
            <a:ext cx="6840760" cy="954107"/>
          </a:xfrm>
          <a:prstGeom prst="rect">
            <a:avLst/>
          </a:prstGeom>
        </p:spPr>
        <p:txBody>
          <a:bodyPr wrap="square">
            <a:spAutoFit/>
          </a:bodyPr>
          <a:lstStyle/>
          <a:p>
            <a:pPr lvl="0" algn="ctr"/>
            <a:r>
              <a:rPr lang="en-US" sz="2800" b="1" dirty="0">
                <a:solidFill>
                  <a:srgbClr val="FF0000"/>
                </a:solidFill>
                <a:latin typeface="Arial Black" panose="020B0A04020102020204" pitchFamily="34" charset="0"/>
                <a:cs typeface="Arial" panose="020B0604020202020204" pitchFamily="34" charset="0"/>
              </a:rPr>
              <a:t>Plotting the Trend and Plunge </a:t>
            </a:r>
            <a:endParaRPr lang="en-US" sz="2800" b="1" dirty="0" smtClean="0">
              <a:solidFill>
                <a:srgbClr val="FF0000"/>
              </a:solidFill>
              <a:latin typeface="Arial Black" panose="020B0A04020102020204" pitchFamily="34" charset="0"/>
              <a:cs typeface="Arial" panose="020B0604020202020204" pitchFamily="34" charset="0"/>
            </a:endParaRPr>
          </a:p>
          <a:p>
            <a:pPr lvl="0" algn="ctr"/>
            <a:r>
              <a:rPr lang="en-US" sz="2800" b="1" dirty="0" smtClean="0">
                <a:solidFill>
                  <a:srgbClr val="FF0000"/>
                </a:solidFill>
                <a:latin typeface="Arial Black" panose="020B0A04020102020204" pitchFamily="34" charset="0"/>
                <a:cs typeface="Arial" panose="020B0604020202020204" pitchFamily="34" charset="0"/>
              </a:rPr>
              <a:t>of </a:t>
            </a:r>
            <a:r>
              <a:rPr lang="en-US" sz="2800" b="1" dirty="0">
                <a:solidFill>
                  <a:srgbClr val="FF0000"/>
                </a:solidFill>
                <a:latin typeface="Arial Black" panose="020B0A04020102020204" pitchFamily="34" charset="0"/>
                <a:cs typeface="Arial" panose="020B0604020202020204" pitchFamily="34" charset="0"/>
              </a:rPr>
              <a:t>a </a:t>
            </a:r>
            <a:r>
              <a:rPr lang="en-US" sz="2800" b="1" dirty="0" smtClean="0">
                <a:solidFill>
                  <a:srgbClr val="FF0000"/>
                </a:solidFill>
                <a:latin typeface="Arial Black" panose="020B0A04020102020204" pitchFamily="34" charset="0"/>
                <a:cs typeface="Arial" panose="020B0604020202020204" pitchFamily="34" charset="0"/>
              </a:rPr>
              <a:t>Plane</a:t>
            </a:r>
            <a:endParaRPr lang="en-GB" sz="2800" b="1" dirty="0">
              <a:solidFill>
                <a:srgbClr val="FF00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xmlns="" val="55444090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533400" y="457200"/>
            <a:ext cx="7978775" cy="6024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ig61a"/>
          <p:cNvPicPr>
            <a:picLocks noChangeAspect="1" noChangeArrowheads="1"/>
          </p:cNvPicPr>
          <p:nvPr/>
        </p:nvPicPr>
        <p:blipFill>
          <a:blip r:embed="rId2" cstate="print"/>
          <a:srcRect/>
          <a:stretch>
            <a:fillRect/>
          </a:stretch>
        </p:blipFill>
        <p:spPr bwMode="auto">
          <a:xfrm>
            <a:off x="1066800" y="0"/>
            <a:ext cx="6858000" cy="6858000"/>
          </a:xfrm>
          <a:prstGeom prst="rect">
            <a:avLst/>
          </a:prstGeom>
          <a:noFill/>
          <a:ln w="9525">
            <a:noFill/>
            <a:miter lim="800000"/>
            <a:headEnd/>
            <a:tailEnd/>
          </a:ln>
        </p:spPr>
      </p:pic>
      <p:sp>
        <p:nvSpPr>
          <p:cNvPr id="19459" name="Text Box 3"/>
          <p:cNvSpPr txBox="1">
            <a:spLocks noChangeArrowheads="1"/>
          </p:cNvSpPr>
          <p:nvPr/>
        </p:nvSpPr>
        <p:spPr bwMode="auto">
          <a:xfrm>
            <a:off x="152400" y="228600"/>
            <a:ext cx="933450" cy="366713"/>
          </a:xfrm>
          <a:prstGeom prst="rect">
            <a:avLst/>
          </a:prstGeom>
          <a:noFill/>
          <a:ln w="9525">
            <a:noFill/>
            <a:miter lim="800000"/>
            <a:headEnd/>
            <a:tailEnd/>
          </a:ln>
        </p:spPr>
        <p:txBody>
          <a:bodyPr wrap="none">
            <a:spAutoFit/>
          </a:bodyPr>
          <a:lstStyle/>
          <a:p>
            <a:r>
              <a:rPr lang="en-GB"/>
              <a:t>PLANE</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evikjfelletSo"/>
          <p:cNvPicPr>
            <a:picLocks noChangeAspect="1" noChangeArrowheads="1"/>
          </p:cNvPicPr>
          <p:nvPr/>
        </p:nvPicPr>
        <p:blipFill>
          <a:blip r:embed="rId2" cstate="print"/>
          <a:srcRect/>
          <a:stretch>
            <a:fillRect/>
          </a:stretch>
        </p:blipFill>
        <p:spPr bwMode="auto">
          <a:xfrm>
            <a:off x="1219200" y="304800"/>
            <a:ext cx="6248400" cy="6284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1808624" y="332656"/>
            <a:ext cx="5657715" cy="5720630"/>
            <a:chOff x="1484589" y="310893"/>
            <a:chExt cx="5657715" cy="5720630"/>
          </a:xfrm>
        </p:grpSpPr>
        <p:pic>
          <p:nvPicPr>
            <p:cNvPr id="4106" name="Picture 10" descr="Smidt net final"/>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7640" b="3968"/>
            <a:stretch/>
          </p:blipFill>
          <p:spPr bwMode="auto">
            <a:xfrm>
              <a:off x="1484589" y="980728"/>
              <a:ext cx="5657715" cy="50507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11"/>
            <p:cNvSpPr txBox="1">
              <a:spLocks noChangeArrowheads="1"/>
            </p:cNvSpPr>
            <p:nvPr/>
          </p:nvSpPr>
          <p:spPr bwMode="auto">
            <a:xfrm>
              <a:off x="3989409" y="310893"/>
              <a:ext cx="648073" cy="669835"/>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GB" altLang="en-US" sz="1600" b="1" i="0" u="none" strike="noStrike" cap="none" normalizeH="0" baseline="0" dirty="0" smtClean="0">
                  <a:ln>
                    <a:noFill/>
                  </a:ln>
                  <a:solidFill>
                    <a:schemeClr val="tx1"/>
                  </a:solidFill>
                  <a:effectLst/>
                  <a:latin typeface="Calibri" pitchFamily="34" charset="0"/>
                  <a:ea typeface="Arial" pitchFamily="34" charset="0"/>
                  <a:cs typeface="Arial" pitchFamily="34" charset="0"/>
                </a:rPr>
                <a:t>N</a:t>
              </a:r>
            </a:p>
            <a:p>
              <a:pPr marL="0" marR="0" lvl="0" indent="0" algn="ctr" defTabSz="914400" rtl="0" eaLnBrk="1" fontAlgn="base" latinLnBrk="0" hangingPunct="1">
                <a:lnSpc>
                  <a:spcPct val="100000"/>
                </a:lnSpc>
                <a:spcBef>
                  <a:spcPct val="0"/>
                </a:spcBef>
                <a:spcAft>
                  <a:spcPts val="1000"/>
                </a:spcAft>
                <a:buClrTx/>
                <a:buSzTx/>
                <a:buFontTx/>
                <a:buNone/>
                <a:tabLst/>
              </a:pPr>
              <a:r>
                <a:rPr lang="en-US" altLang="en-US" sz="1600" b="1" dirty="0" smtClean="0">
                  <a:latin typeface="Calibri" pitchFamily="34" charset="0"/>
                  <a:ea typeface="Arial" pitchFamily="34" charset="0"/>
                  <a:cs typeface="Arial" pitchFamily="34" charset="0"/>
                </a:rPr>
                <a:t>360</a:t>
              </a:r>
              <a:endParaRPr kumimoji="0" lang="en-GB" altLang="en-US" sz="1600" b="1" i="0" u="none" strike="noStrike" cap="none" normalizeH="0" baseline="0" dirty="0" smtClean="0">
                <a:ln>
                  <a:noFill/>
                </a:ln>
                <a:solidFill>
                  <a:schemeClr val="tx1"/>
                </a:solidFill>
                <a:effectLst/>
                <a:latin typeface="Calibri" pitchFamily="34" charset="0"/>
                <a:ea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endParaRPr kumimoji="0" lang="en-GB" altLang="en-US" sz="100" b="1" i="0" u="none" strike="noStrike" cap="none" normalizeH="0" baseline="0" dirty="0" smtClean="0">
                <a:ln>
                  <a:noFill/>
                </a:ln>
                <a:solidFill>
                  <a:srgbClr val="FF0000"/>
                </a:solidFill>
                <a:effectLst/>
                <a:latin typeface="Mangal" pitchFamily="18" charset="0"/>
                <a:ea typeface="Arial" pitchFamily="34" charset="0"/>
                <a:cs typeface="Arial" pitchFamily="34" charset="0"/>
              </a:endParaRPr>
            </a:p>
          </p:txBody>
        </p:sp>
      </p:grpSp>
      <p:sp>
        <p:nvSpPr>
          <p:cNvPr id="10" name="TextBox 9"/>
          <p:cNvSpPr txBox="1"/>
          <p:nvPr/>
        </p:nvSpPr>
        <p:spPr>
          <a:xfrm>
            <a:off x="3059832" y="6077327"/>
            <a:ext cx="3240360" cy="400110"/>
          </a:xfrm>
          <a:prstGeom prst="rect">
            <a:avLst/>
          </a:prstGeom>
          <a:noFill/>
        </p:spPr>
        <p:txBody>
          <a:bodyPr wrap="square" rtlCol="0">
            <a:spAutoFit/>
          </a:bodyPr>
          <a:lstStyle/>
          <a:p>
            <a:r>
              <a:rPr lang="en-US" sz="2000" b="1" dirty="0" smtClean="0">
                <a:latin typeface="Arial" panose="020B0604020202020204" pitchFamily="34" charset="0"/>
                <a:cs typeface="Arial" panose="020B0604020202020204" pitchFamily="34" charset="0"/>
              </a:rPr>
              <a:t>Schmidt Equal area net</a:t>
            </a:r>
            <a:endParaRPr lang="en-GB"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74425313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poleplane"/>
          <p:cNvPicPr>
            <a:picLocks noChangeAspect="1" noChangeArrowheads="1"/>
          </p:cNvPicPr>
          <p:nvPr/>
        </p:nvPicPr>
        <p:blipFill>
          <a:blip r:embed="rId2" cstate="print"/>
          <a:srcRect/>
          <a:stretch>
            <a:fillRect/>
          </a:stretch>
        </p:blipFill>
        <p:spPr bwMode="auto">
          <a:xfrm>
            <a:off x="1295400" y="0"/>
            <a:ext cx="7010400" cy="6837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21036" y="2428727"/>
            <a:ext cx="6840760" cy="584775"/>
          </a:xfrm>
          <a:prstGeom prst="rect">
            <a:avLst/>
          </a:prstGeom>
        </p:spPr>
        <p:txBody>
          <a:bodyPr wrap="square">
            <a:spAutoFit/>
          </a:bodyPr>
          <a:lstStyle/>
          <a:p>
            <a:pPr lvl="0" algn="ctr"/>
            <a:r>
              <a:rPr lang="en-US" sz="3200" b="1" dirty="0" smtClean="0">
                <a:solidFill>
                  <a:srgbClr val="FF0000"/>
                </a:solidFill>
                <a:latin typeface="Arial Black" panose="020B0A04020102020204" pitchFamily="34" charset="0"/>
                <a:cs typeface="Arial" panose="020B0604020202020204" pitchFamily="34" charset="0"/>
              </a:rPr>
              <a:t>Intersecting Planes</a:t>
            </a:r>
            <a:endParaRPr lang="en-GB" sz="3200" b="1" dirty="0">
              <a:solidFill>
                <a:srgbClr val="FF00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xmlns="" val="55444090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2" cstate="print"/>
          <a:srcRect/>
          <a:stretch>
            <a:fillRect/>
          </a:stretch>
        </p:blipFill>
        <p:spPr bwMode="auto">
          <a:xfrm>
            <a:off x="467544" y="332656"/>
            <a:ext cx="8244408" cy="604017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4" name="Picture 4"/>
          <p:cNvPicPr>
            <a:picLocks noChangeAspect="1" noChangeArrowheads="1"/>
          </p:cNvPicPr>
          <p:nvPr/>
        </p:nvPicPr>
        <p:blipFill>
          <a:blip r:embed="rId2" cstate="print"/>
          <a:srcRect/>
          <a:stretch>
            <a:fillRect/>
          </a:stretch>
        </p:blipFill>
        <p:spPr bwMode="auto">
          <a:xfrm>
            <a:off x="838200" y="0"/>
            <a:ext cx="7162800" cy="6870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fig73a"/>
          <p:cNvPicPr>
            <a:picLocks noChangeAspect="1" noChangeArrowheads="1"/>
          </p:cNvPicPr>
          <p:nvPr/>
        </p:nvPicPr>
        <p:blipFill>
          <a:blip r:embed="rId2" cstate="print"/>
          <a:srcRect/>
          <a:stretch>
            <a:fillRect/>
          </a:stretch>
        </p:blipFill>
        <p:spPr bwMode="auto">
          <a:xfrm>
            <a:off x="1143000" y="0"/>
            <a:ext cx="6858000" cy="6858000"/>
          </a:xfrm>
          <a:prstGeom prst="rect">
            <a:avLst/>
          </a:prstGeom>
          <a:noFill/>
          <a:ln w="9525">
            <a:noFill/>
            <a:miter lim="800000"/>
            <a:headEnd/>
            <a:tailEnd/>
          </a:ln>
        </p:spPr>
      </p:pic>
      <p:sp>
        <p:nvSpPr>
          <p:cNvPr id="26627" name="Text Box 3"/>
          <p:cNvSpPr txBox="1">
            <a:spLocks noChangeArrowheads="1"/>
          </p:cNvSpPr>
          <p:nvPr/>
        </p:nvSpPr>
        <p:spPr bwMode="auto">
          <a:xfrm>
            <a:off x="0" y="76200"/>
            <a:ext cx="1371600" cy="641350"/>
          </a:xfrm>
          <a:prstGeom prst="rect">
            <a:avLst/>
          </a:prstGeom>
          <a:noFill/>
          <a:ln w="9525">
            <a:noFill/>
            <a:miter lim="800000"/>
            <a:headEnd/>
            <a:tailEnd/>
          </a:ln>
        </p:spPr>
        <p:txBody>
          <a:bodyPr>
            <a:spAutoFit/>
          </a:bodyPr>
          <a:lstStyle/>
          <a:p>
            <a:pPr>
              <a:spcBef>
                <a:spcPct val="50000"/>
              </a:spcBef>
            </a:pPr>
            <a:r>
              <a:rPr lang="en-GB"/>
              <a:t>Intersecting planes</a:t>
            </a: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linesstereo"/>
          <p:cNvPicPr>
            <a:picLocks noChangeAspect="1" noChangeArrowheads="1"/>
          </p:cNvPicPr>
          <p:nvPr/>
        </p:nvPicPr>
        <p:blipFill>
          <a:blip r:embed="rId2" cstate="print"/>
          <a:srcRect/>
          <a:stretch>
            <a:fillRect/>
          </a:stretch>
        </p:blipFill>
        <p:spPr bwMode="auto">
          <a:xfrm>
            <a:off x="1447800" y="533400"/>
            <a:ext cx="5870575" cy="5907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stereoex"/>
          <p:cNvPicPr>
            <a:picLocks noChangeAspect="1" noChangeArrowheads="1"/>
          </p:cNvPicPr>
          <p:nvPr/>
        </p:nvPicPr>
        <p:blipFill>
          <a:blip r:embed="rId2" cstate="print"/>
          <a:srcRect/>
          <a:stretch>
            <a:fillRect/>
          </a:stretch>
        </p:blipFill>
        <p:spPr bwMode="auto">
          <a:xfrm>
            <a:off x="609600" y="228600"/>
            <a:ext cx="6781800" cy="641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286000" y="76200"/>
            <a:ext cx="4585798" cy="6610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667000" y="180975"/>
            <a:ext cx="4282731" cy="6296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676400"/>
            <a:ext cx="7086600" cy="1754326"/>
          </a:xfrm>
          <a:prstGeom prst="rect">
            <a:avLst/>
          </a:prstGeom>
          <a:noFill/>
        </p:spPr>
        <p:txBody>
          <a:bodyPr wrap="square" rtlCol="0">
            <a:spAutoFit/>
          </a:bodyPr>
          <a:lstStyle/>
          <a:p>
            <a:pPr algn="ctr"/>
            <a:r>
              <a:rPr lang="en-GB" sz="3600" dirty="0" smtClean="0">
                <a:solidFill>
                  <a:srgbClr val="FF0000"/>
                </a:solidFill>
                <a:latin typeface="Arial Black" pitchFamily="34" charset="0"/>
              </a:rPr>
              <a:t>Stereographic projections </a:t>
            </a:r>
            <a:r>
              <a:rPr lang="en-GB" sz="3600" smtClean="0">
                <a:solidFill>
                  <a:srgbClr val="FF0000"/>
                </a:solidFill>
                <a:latin typeface="Arial Black" pitchFamily="34" charset="0"/>
              </a:rPr>
              <a:t>of </a:t>
            </a:r>
          </a:p>
          <a:p>
            <a:pPr algn="ctr"/>
            <a:r>
              <a:rPr lang="en-GB" sz="3600" smtClean="0">
                <a:solidFill>
                  <a:srgbClr val="FF0000"/>
                </a:solidFill>
                <a:latin typeface="Arial Black" pitchFamily="34" charset="0"/>
              </a:rPr>
              <a:t>folded </a:t>
            </a:r>
            <a:r>
              <a:rPr lang="en-GB" sz="3600" dirty="0" smtClean="0">
                <a:solidFill>
                  <a:srgbClr val="FF0000"/>
                </a:solidFill>
                <a:latin typeface="Arial Black" pitchFamily="34" charset="0"/>
              </a:rPr>
              <a:t>surfaces</a:t>
            </a:r>
            <a:endParaRPr lang="en-US" sz="3600" dirty="0">
              <a:solidFill>
                <a:srgbClr val="FF0000"/>
              </a:solidFill>
              <a:latin typeface="Arial Black"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609600" y="381000"/>
            <a:ext cx="8070850" cy="599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lum bright="-10000" contrast="10000"/>
          </a:blip>
          <a:srcRect t="73224" r="68932" b="5517"/>
          <a:stretch>
            <a:fillRect/>
          </a:stretch>
        </p:blipFill>
        <p:spPr bwMode="auto">
          <a:xfrm>
            <a:off x="1752600" y="5257800"/>
            <a:ext cx="5257800" cy="1371600"/>
          </a:xfrm>
          <a:prstGeom prst="rect">
            <a:avLst/>
          </a:prstGeom>
          <a:noFill/>
          <a:ln w="9525">
            <a:noFill/>
            <a:miter lim="800000"/>
            <a:headEnd/>
            <a:tailEnd/>
          </a:ln>
        </p:spPr>
      </p:pic>
      <p:pic>
        <p:nvPicPr>
          <p:cNvPr id="3" name="Picture 2"/>
          <p:cNvPicPr>
            <a:picLocks noChangeAspect="1" noChangeArrowheads="1"/>
          </p:cNvPicPr>
          <p:nvPr/>
        </p:nvPicPr>
        <p:blipFill>
          <a:blip r:embed="rId2" cstate="print">
            <a:lum bright="-10000" contrast="10000"/>
          </a:blip>
          <a:srcRect l="30097" r="3883" b="53939"/>
          <a:stretch>
            <a:fillRect/>
          </a:stretch>
        </p:blipFill>
        <p:spPr bwMode="auto">
          <a:xfrm>
            <a:off x="381000" y="304800"/>
            <a:ext cx="8370277"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lum bright="-10000" contrast="10000"/>
          </a:blip>
          <a:srcRect l="30097" t="47242" b="6698"/>
          <a:stretch>
            <a:fillRect/>
          </a:stretch>
        </p:blipFill>
        <p:spPr bwMode="auto">
          <a:xfrm>
            <a:off x="457200" y="609600"/>
            <a:ext cx="8299938" cy="4495800"/>
          </a:xfrm>
          <a:prstGeom prst="rect">
            <a:avLst/>
          </a:prstGeom>
          <a:noFill/>
          <a:ln w="9525">
            <a:noFill/>
            <a:miter lim="800000"/>
            <a:headEnd/>
            <a:tailEnd/>
          </a:ln>
        </p:spPr>
      </p:pic>
      <p:pic>
        <p:nvPicPr>
          <p:cNvPr id="3" name="Picture 2"/>
          <p:cNvPicPr>
            <a:picLocks noChangeAspect="1" noChangeArrowheads="1"/>
          </p:cNvPicPr>
          <p:nvPr/>
        </p:nvPicPr>
        <p:blipFill>
          <a:blip r:embed="rId2" cstate="print">
            <a:lum bright="-10000" contrast="10000"/>
          </a:blip>
          <a:srcRect t="73224" r="67961" b="6698"/>
          <a:stretch>
            <a:fillRect/>
          </a:stretch>
        </p:blipFill>
        <p:spPr bwMode="auto">
          <a:xfrm>
            <a:off x="1600200" y="5334000"/>
            <a:ext cx="5029200" cy="129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lum bright="-10000" contrast="20000"/>
          </a:blip>
          <a:srcRect l="14752" r="12542" b="10860"/>
          <a:stretch>
            <a:fillRect/>
          </a:stretch>
        </p:blipFill>
        <p:spPr bwMode="auto">
          <a:xfrm>
            <a:off x="1447800" y="238125"/>
            <a:ext cx="5715000" cy="61187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lum bright="-10000" contrast="10000"/>
          </a:blip>
          <a:srcRect/>
          <a:stretch>
            <a:fillRect/>
          </a:stretch>
        </p:blipFill>
        <p:spPr bwMode="auto">
          <a:xfrm>
            <a:off x="533400" y="457200"/>
            <a:ext cx="8384318" cy="5943600"/>
          </a:xfrm>
          <a:prstGeom prst="rect">
            <a:avLst/>
          </a:prstGeom>
          <a:noFill/>
          <a:ln w="9525">
            <a:noFill/>
            <a:miter lim="800000"/>
            <a:headEnd/>
            <a:tailEnd/>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lum bright="-10000" contrast="10000"/>
          </a:blip>
          <a:srcRect l="1522" t="37746" r="68804" b="11538"/>
          <a:stretch>
            <a:fillRect/>
          </a:stretch>
        </p:blipFill>
        <p:spPr bwMode="auto">
          <a:xfrm>
            <a:off x="5486400" y="457200"/>
            <a:ext cx="2971800" cy="3600450"/>
          </a:xfrm>
          <a:prstGeom prst="rect">
            <a:avLst/>
          </a:prstGeom>
          <a:noFill/>
          <a:ln w="9525">
            <a:noFill/>
            <a:miter lim="800000"/>
            <a:headEnd/>
            <a:tailEnd/>
          </a:ln>
        </p:spPr>
      </p:pic>
      <p:pic>
        <p:nvPicPr>
          <p:cNvPr id="3" name="Picture 2"/>
          <p:cNvPicPr>
            <a:picLocks noChangeAspect="1" noChangeArrowheads="1"/>
          </p:cNvPicPr>
          <p:nvPr/>
        </p:nvPicPr>
        <p:blipFill>
          <a:blip r:embed="rId2" cstate="print">
            <a:lum bright="-10000" contrast="10000"/>
          </a:blip>
          <a:srcRect l="18177" t="87179" r="23657" b="2564"/>
          <a:stretch>
            <a:fillRect/>
          </a:stretch>
        </p:blipFill>
        <p:spPr bwMode="auto">
          <a:xfrm>
            <a:off x="914400" y="4953000"/>
            <a:ext cx="7315200" cy="914400"/>
          </a:xfrm>
          <a:prstGeom prst="rect">
            <a:avLst/>
          </a:prstGeom>
          <a:noFill/>
          <a:ln w="9525">
            <a:noFill/>
            <a:miter lim="800000"/>
            <a:headEnd/>
            <a:tailEnd/>
          </a:ln>
        </p:spPr>
      </p:pic>
      <p:pic>
        <p:nvPicPr>
          <p:cNvPr id="4" name="Picture 2"/>
          <p:cNvPicPr>
            <a:picLocks noChangeAspect="1" noChangeArrowheads="1"/>
          </p:cNvPicPr>
          <p:nvPr/>
        </p:nvPicPr>
        <p:blipFill>
          <a:blip r:embed="rId2" cstate="print">
            <a:lum bright="-10000" contrast="10000"/>
          </a:blip>
          <a:srcRect l="7078" t="32853" r="76501" b="62254"/>
          <a:stretch>
            <a:fillRect/>
          </a:stretch>
        </p:blipFill>
        <p:spPr bwMode="auto">
          <a:xfrm>
            <a:off x="1295400" y="2819400"/>
            <a:ext cx="2743200" cy="5334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lum bright="-10000" contrast="10000"/>
          </a:blip>
          <a:srcRect l="991" t="8391" r="68291" b="76233"/>
          <a:stretch>
            <a:fillRect/>
          </a:stretch>
        </p:blipFill>
        <p:spPr bwMode="auto">
          <a:xfrm>
            <a:off x="304800" y="1066800"/>
            <a:ext cx="4939145" cy="1752600"/>
          </a:xfrm>
          <a:prstGeom prst="rect">
            <a:avLst/>
          </a:prstGeom>
          <a:noFill/>
          <a:ln w="9525">
            <a:noFill/>
            <a:miter lim="800000"/>
            <a:headEnd/>
            <a:tailEnd/>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lum bright="-10000" contrast="10000"/>
          </a:blip>
          <a:srcRect l="32416" t="8974" r="32746" b="62821"/>
          <a:stretch>
            <a:fillRect/>
          </a:stretch>
        </p:blipFill>
        <p:spPr bwMode="auto">
          <a:xfrm>
            <a:off x="457200" y="1143000"/>
            <a:ext cx="4381500" cy="2514600"/>
          </a:xfrm>
          <a:prstGeom prst="rect">
            <a:avLst/>
          </a:prstGeom>
          <a:noFill/>
          <a:ln w="9525">
            <a:noFill/>
            <a:miter lim="800000"/>
            <a:headEnd/>
            <a:tailEnd/>
          </a:ln>
        </p:spPr>
      </p:pic>
      <p:pic>
        <p:nvPicPr>
          <p:cNvPr id="4" name="Picture 3"/>
          <p:cNvPicPr>
            <a:picLocks noChangeAspect="1" noChangeArrowheads="1"/>
          </p:cNvPicPr>
          <p:nvPr/>
        </p:nvPicPr>
        <p:blipFill>
          <a:blip r:embed="rId2" cstate="print">
            <a:lum bright="-10000" contrast="10000"/>
          </a:blip>
          <a:srcRect l="18177" t="87179" r="23657" b="2564"/>
          <a:stretch>
            <a:fillRect/>
          </a:stretch>
        </p:blipFill>
        <p:spPr bwMode="auto">
          <a:xfrm>
            <a:off x="838200" y="5181600"/>
            <a:ext cx="7315200" cy="914400"/>
          </a:xfrm>
          <a:prstGeom prst="rect">
            <a:avLst/>
          </a:prstGeom>
          <a:noFill/>
          <a:ln w="9525">
            <a:noFill/>
            <a:miter lim="800000"/>
            <a:headEnd/>
            <a:tailEnd/>
          </a:ln>
        </p:spPr>
      </p:pic>
      <p:pic>
        <p:nvPicPr>
          <p:cNvPr id="5" name="Picture 4"/>
          <p:cNvPicPr>
            <a:picLocks noChangeAspect="1" noChangeArrowheads="1"/>
          </p:cNvPicPr>
          <p:nvPr/>
        </p:nvPicPr>
        <p:blipFill>
          <a:blip r:embed="rId2" cstate="print">
            <a:lum bright="-10000" contrast="10000"/>
          </a:blip>
          <a:srcRect l="32719" t="37179" r="37290" b="12821"/>
          <a:stretch>
            <a:fillRect/>
          </a:stretch>
        </p:blipFill>
        <p:spPr bwMode="auto">
          <a:xfrm>
            <a:off x="5105400" y="533400"/>
            <a:ext cx="3429000" cy="4052455"/>
          </a:xfrm>
          <a:prstGeom prst="rect">
            <a:avLst/>
          </a:prstGeom>
          <a:noFill/>
          <a:ln w="9525">
            <a:noFill/>
            <a:miter lim="800000"/>
            <a:headEnd/>
            <a:tailEnd/>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lum bright="-10000" contrast="10000"/>
          </a:blip>
          <a:srcRect l="65450" t="37179" r="4558" b="12821"/>
          <a:stretch>
            <a:fillRect/>
          </a:stretch>
        </p:blipFill>
        <p:spPr bwMode="auto">
          <a:xfrm>
            <a:off x="5105400" y="533400"/>
            <a:ext cx="3429000" cy="4052455"/>
          </a:xfrm>
          <a:prstGeom prst="rect">
            <a:avLst/>
          </a:prstGeom>
          <a:noFill/>
          <a:ln w="9525">
            <a:noFill/>
            <a:miter lim="800000"/>
            <a:headEnd/>
            <a:tailEnd/>
          </a:ln>
        </p:spPr>
      </p:pic>
      <p:pic>
        <p:nvPicPr>
          <p:cNvPr id="4" name="Picture 3"/>
          <p:cNvPicPr>
            <a:picLocks noChangeAspect="1" noChangeArrowheads="1"/>
          </p:cNvPicPr>
          <p:nvPr/>
        </p:nvPicPr>
        <p:blipFill>
          <a:blip r:embed="rId2" cstate="print">
            <a:lum bright="-10000" contrast="10000"/>
          </a:blip>
          <a:srcRect l="66021" t="8974" r="4558" b="62821"/>
          <a:stretch>
            <a:fillRect/>
          </a:stretch>
        </p:blipFill>
        <p:spPr bwMode="auto">
          <a:xfrm>
            <a:off x="838200" y="1066800"/>
            <a:ext cx="3924300" cy="2667000"/>
          </a:xfrm>
          <a:prstGeom prst="rect">
            <a:avLst/>
          </a:prstGeom>
          <a:noFill/>
          <a:ln w="9525">
            <a:noFill/>
            <a:miter lim="800000"/>
            <a:headEnd/>
            <a:tailEnd/>
          </a:ln>
        </p:spPr>
      </p:pic>
      <p:pic>
        <p:nvPicPr>
          <p:cNvPr id="5" name="Picture 4"/>
          <p:cNvPicPr>
            <a:picLocks noChangeAspect="1" noChangeArrowheads="1"/>
          </p:cNvPicPr>
          <p:nvPr/>
        </p:nvPicPr>
        <p:blipFill>
          <a:blip r:embed="rId2" cstate="print">
            <a:lum bright="-10000" contrast="10000"/>
          </a:blip>
          <a:srcRect l="18177" t="87179" r="23657" b="2564"/>
          <a:stretch>
            <a:fillRect/>
          </a:stretch>
        </p:blipFill>
        <p:spPr bwMode="auto">
          <a:xfrm>
            <a:off x="914400" y="4953000"/>
            <a:ext cx="7315200" cy="914400"/>
          </a:xfrm>
          <a:prstGeom prst="rect">
            <a:avLst/>
          </a:prstGeom>
          <a:noFill/>
          <a:ln w="9525">
            <a:noFill/>
            <a:miter lim="800000"/>
            <a:headEnd/>
            <a:tailEnd/>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lum bright="-10000" contrast="10000"/>
          </a:blip>
          <a:srcRect/>
          <a:stretch>
            <a:fillRect/>
          </a:stretch>
        </p:blipFill>
        <p:spPr bwMode="auto">
          <a:xfrm>
            <a:off x="1600200" y="152400"/>
            <a:ext cx="5562600" cy="63349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lum bright="-10000" contrast="10000"/>
          </a:blip>
          <a:srcRect l="71265" t="85845" r="1402" b="5539"/>
          <a:stretch>
            <a:fillRect/>
          </a:stretch>
        </p:blipFill>
        <p:spPr bwMode="auto">
          <a:xfrm>
            <a:off x="2209800" y="5410200"/>
            <a:ext cx="4419600" cy="1066800"/>
          </a:xfrm>
          <a:prstGeom prst="rect">
            <a:avLst/>
          </a:prstGeom>
          <a:noFill/>
          <a:ln w="9525">
            <a:noFill/>
            <a:miter lim="800000"/>
            <a:headEnd/>
            <a:tailEnd/>
          </a:ln>
        </p:spPr>
      </p:pic>
      <p:pic>
        <p:nvPicPr>
          <p:cNvPr id="3" name="Picture 2"/>
          <p:cNvPicPr>
            <a:picLocks noChangeAspect="1" noChangeArrowheads="1"/>
          </p:cNvPicPr>
          <p:nvPr/>
        </p:nvPicPr>
        <p:blipFill>
          <a:blip r:embed="rId2" cstate="print">
            <a:lum bright="-10000" contrast="10000"/>
          </a:blip>
          <a:srcRect l="4110" t="4811" r="27397" b="47074"/>
          <a:stretch>
            <a:fillRect/>
          </a:stretch>
        </p:blipFill>
        <p:spPr bwMode="auto">
          <a:xfrm>
            <a:off x="1219200" y="381000"/>
            <a:ext cx="6019800" cy="48158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lum bright="-10000" contrast="10000"/>
          </a:blip>
          <a:srcRect l="4110" t="51723" r="28767"/>
          <a:stretch>
            <a:fillRect/>
          </a:stretch>
        </p:blipFill>
        <p:spPr bwMode="auto">
          <a:xfrm>
            <a:off x="1371600" y="160873"/>
            <a:ext cx="5943600" cy="4868327"/>
          </a:xfrm>
          <a:prstGeom prst="rect">
            <a:avLst/>
          </a:prstGeom>
          <a:noFill/>
          <a:ln w="9525">
            <a:noFill/>
            <a:miter lim="800000"/>
            <a:headEnd/>
            <a:tailEnd/>
          </a:ln>
        </p:spPr>
      </p:pic>
      <p:pic>
        <p:nvPicPr>
          <p:cNvPr id="4" name="Picture 2"/>
          <p:cNvPicPr>
            <a:picLocks noChangeAspect="1" noChangeArrowheads="1"/>
          </p:cNvPicPr>
          <p:nvPr/>
        </p:nvPicPr>
        <p:blipFill>
          <a:blip r:embed="rId2" cstate="print">
            <a:lum bright="-10000" contrast="10000"/>
          </a:blip>
          <a:srcRect l="71265" t="85845" r="1402" b="1846"/>
          <a:stretch>
            <a:fillRect/>
          </a:stretch>
        </p:blipFill>
        <p:spPr bwMode="auto">
          <a:xfrm>
            <a:off x="2286000" y="5181600"/>
            <a:ext cx="4419600" cy="152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ishalNath\Desktop\PolarStereoProj.png"/>
          <p:cNvPicPr>
            <a:picLocks noChangeAspect="1" noChangeArrowheads="1"/>
          </p:cNvPicPr>
          <p:nvPr/>
        </p:nvPicPr>
        <p:blipFill>
          <a:blip r:embed="rId2" cstate="print"/>
          <a:srcRect/>
          <a:stretch>
            <a:fillRect/>
          </a:stretch>
        </p:blipFill>
        <p:spPr bwMode="auto">
          <a:xfrm>
            <a:off x="251520" y="836712"/>
            <a:ext cx="8688360" cy="4896543"/>
          </a:xfrm>
          <a:prstGeom prst="rect">
            <a:avLst/>
          </a:prstGeom>
          <a:noFill/>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28248" t="1636" r="2703" b="73000"/>
          <a:stretch>
            <a:fillRect/>
          </a:stretch>
        </p:blipFill>
        <p:spPr bwMode="auto">
          <a:xfrm>
            <a:off x="533400" y="685800"/>
            <a:ext cx="8273845" cy="3886200"/>
          </a:xfrm>
          <a:prstGeom prst="rect">
            <a:avLst/>
          </a:prstGeom>
          <a:noFill/>
          <a:ln w="9525">
            <a:noFill/>
            <a:miter lim="800000"/>
            <a:headEnd/>
            <a:tailEnd/>
          </a:ln>
        </p:spPr>
      </p:pic>
      <p:pic>
        <p:nvPicPr>
          <p:cNvPr id="3" name="Picture 2"/>
          <p:cNvPicPr>
            <a:picLocks noChangeAspect="1" noChangeArrowheads="1"/>
          </p:cNvPicPr>
          <p:nvPr/>
        </p:nvPicPr>
        <p:blipFill>
          <a:blip r:embed="rId2" cstate="print"/>
          <a:srcRect t="21273" r="70706" b="72182"/>
          <a:stretch>
            <a:fillRect/>
          </a:stretch>
        </p:blipFill>
        <p:spPr bwMode="auto">
          <a:xfrm>
            <a:off x="1524000" y="5105400"/>
            <a:ext cx="5638800"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lum bright="-10000" contrast="10000"/>
          </a:blip>
          <a:srcRect/>
          <a:stretch>
            <a:fillRect/>
          </a:stretch>
        </p:blipFill>
        <p:spPr bwMode="auto">
          <a:xfrm>
            <a:off x="1818972" y="304800"/>
            <a:ext cx="4886628" cy="624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t="30273" b="42177"/>
          <a:stretch>
            <a:fillRect/>
          </a:stretch>
        </p:blipFill>
        <p:spPr bwMode="auto">
          <a:xfrm>
            <a:off x="228600" y="1143000"/>
            <a:ext cx="8652387" cy="3048000"/>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l="19318" t="86262" r="21591" b="7632"/>
          <a:stretch>
            <a:fillRect/>
          </a:stretch>
        </p:blipFill>
        <p:spPr bwMode="auto">
          <a:xfrm>
            <a:off x="1371600" y="4572000"/>
            <a:ext cx="5867400" cy="60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t="59285" r="2540" b="14226"/>
          <a:stretch>
            <a:fillRect/>
          </a:stretch>
        </p:blipFill>
        <p:spPr bwMode="auto">
          <a:xfrm>
            <a:off x="228600" y="741286"/>
            <a:ext cx="8610600" cy="2992513"/>
          </a:xfrm>
          <a:prstGeom prst="rect">
            <a:avLst/>
          </a:prstGeom>
          <a:noFill/>
          <a:ln w="9525">
            <a:noFill/>
            <a:miter lim="800000"/>
            <a:headEnd/>
            <a:tailEnd/>
          </a:ln>
        </p:spPr>
      </p:pic>
      <p:pic>
        <p:nvPicPr>
          <p:cNvPr id="4" name="Picture 3"/>
          <p:cNvPicPr>
            <a:picLocks noChangeAspect="1" noChangeArrowheads="1"/>
          </p:cNvPicPr>
          <p:nvPr/>
        </p:nvPicPr>
        <p:blipFill>
          <a:blip r:embed="rId2" cstate="print"/>
          <a:srcRect l="19318" t="86262" r="21591" b="-764"/>
          <a:stretch>
            <a:fillRect/>
          </a:stretch>
        </p:blipFill>
        <p:spPr bwMode="auto">
          <a:xfrm>
            <a:off x="1066800" y="4419600"/>
            <a:ext cx="6781800"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981200" y="304800"/>
            <a:ext cx="4724400" cy="60409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981200" y="0"/>
            <a:ext cx="5396628" cy="6486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lum bright="-10000" contrast="10000"/>
          </a:blip>
          <a:srcRect l="8349" t="2390" r="17904"/>
          <a:stretch>
            <a:fillRect/>
          </a:stretch>
        </p:blipFill>
        <p:spPr bwMode="auto">
          <a:xfrm>
            <a:off x="2362200" y="228600"/>
            <a:ext cx="4038600" cy="62238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lum bright="-10000" contrast="10000"/>
          </a:blip>
          <a:srcRect l="5882" t="2353" r="14260" b="4710"/>
          <a:stretch>
            <a:fillRect/>
          </a:stretch>
        </p:blipFill>
        <p:spPr bwMode="auto">
          <a:xfrm>
            <a:off x="2057400" y="228600"/>
            <a:ext cx="4537276"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67744" y="2708920"/>
            <a:ext cx="4680520" cy="1323439"/>
          </a:xfrm>
          <a:prstGeom prst="rect">
            <a:avLst/>
          </a:prstGeom>
          <a:noFill/>
        </p:spPr>
        <p:txBody>
          <a:bodyPr wrap="square" rtlCol="0">
            <a:spAutoFit/>
          </a:bodyPr>
          <a:lstStyle/>
          <a:p>
            <a:r>
              <a:rPr lang="en-GB" sz="8000" b="1" dirty="0" smtClean="0">
                <a:solidFill>
                  <a:srgbClr val="0070C0"/>
                </a:solidFill>
              </a:rPr>
              <a:t>Thank You</a:t>
            </a:r>
            <a:endParaRPr lang="en-US" sz="8000" b="1" dirty="0">
              <a:solidFill>
                <a:srgbClr val="0070C0"/>
              </a:solidFill>
            </a:endParaRP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2057400"/>
            <a:ext cx="6477000" cy="1077218"/>
          </a:xfrm>
          <a:prstGeom prst="rect">
            <a:avLst/>
          </a:prstGeom>
          <a:noFill/>
        </p:spPr>
        <p:txBody>
          <a:bodyPr wrap="square" rtlCol="0">
            <a:spAutoFit/>
          </a:bodyPr>
          <a:lstStyle/>
          <a:p>
            <a:pPr algn="ctr"/>
            <a:r>
              <a:rPr lang="en-GB" sz="3200" b="1" dirty="0" smtClean="0">
                <a:solidFill>
                  <a:srgbClr val="FF0000"/>
                </a:solidFill>
                <a:latin typeface="Arial Black" pitchFamily="34" charset="0"/>
                <a:cs typeface="Arial" pitchFamily="34" charset="0"/>
              </a:rPr>
              <a:t>Hints on using </a:t>
            </a:r>
          </a:p>
          <a:p>
            <a:pPr algn="ctr"/>
            <a:r>
              <a:rPr lang="en-GB" sz="3200" b="1" dirty="0" err="1" smtClean="0">
                <a:solidFill>
                  <a:srgbClr val="FF0000"/>
                </a:solidFill>
                <a:latin typeface="Arial Black" pitchFamily="34" charset="0"/>
                <a:cs typeface="Arial" pitchFamily="34" charset="0"/>
              </a:rPr>
              <a:t>Allmendinger's</a:t>
            </a:r>
            <a:r>
              <a:rPr lang="en-GB" sz="3200" b="1" dirty="0" smtClean="0">
                <a:solidFill>
                  <a:srgbClr val="FF0000"/>
                </a:solidFill>
                <a:latin typeface="Arial Black" pitchFamily="34" charset="0"/>
                <a:cs typeface="Arial" pitchFamily="34" charset="0"/>
              </a:rPr>
              <a:t> software</a:t>
            </a:r>
            <a:endParaRPr lang="en-US" sz="3200" b="1" dirty="0" smtClean="0">
              <a:solidFill>
                <a:srgbClr val="FF0000"/>
              </a:solidFill>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755576" y="476672"/>
            <a:ext cx="6833441" cy="53285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990600"/>
            <a:ext cx="7620000" cy="4031873"/>
          </a:xfrm>
          <a:prstGeom prst="rect">
            <a:avLst/>
          </a:prstGeom>
          <a:noFill/>
        </p:spPr>
        <p:txBody>
          <a:bodyPr wrap="square" rtlCol="0">
            <a:spAutoFit/>
          </a:bodyPr>
          <a:lstStyle/>
          <a:p>
            <a:pPr lvl="0" algn="just"/>
            <a:r>
              <a:rPr lang="en-GB" sz="2800" b="1" dirty="0" smtClean="0">
                <a:latin typeface="Arial" pitchFamily="34" charset="0"/>
                <a:cs typeface="Arial" pitchFamily="34" charset="0"/>
              </a:rPr>
              <a:t>Make sure you set your data format first (Data -&gt; Set Data Format) before you enter data. </a:t>
            </a:r>
          </a:p>
          <a:p>
            <a:pPr lvl="0" algn="just"/>
            <a:endParaRPr lang="en-US" sz="1600" b="1" dirty="0" smtClean="0">
              <a:latin typeface="Arial" pitchFamily="34" charset="0"/>
              <a:cs typeface="Arial" pitchFamily="34" charset="0"/>
            </a:endParaRPr>
          </a:p>
          <a:p>
            <a:pPr lvl="0" algn="just"/>
            <a:r>
              <a:rPr lang="en-GB" sz="2800" b="1" dirty="0" smtClean="0">
                <a:latin typeface="Arial" pitchFamily="34" charset="0"/>
                <a:cs typeface="Arial" pitchFamily="34" charset="0"/>
              </a:rPr>
              <a:t>Save your entered data file so you can </a:t>
            </a:r>
            <a:r>
              <a:rPr lang="en-GB" sz="2800" b="1" dirty="0" err="1" smtClean="0">
                <a:latin typeface="Arial" pitchFamily="34" charset="0"/>
                <a:cs typeface="Arial" pitchFamily="34" charset="0"/>
              </a:rPr>
              <a:t>replot</a:t>
            </a:r>
            <a:r>
              <a:rPr lang="en-GB" sz="2800" b="1" dirty="0" smtClean="0">
                <a:latin typeface="Arial" pitchFamily="34" charset="0"/>
                <a:cs typeface="Arial" pitchFamily="34" charset="0"/>
              </a:rPr>
              <a:t> it if necessary. </a:t>
            </a:r>
          </a:p>
          <a:p>
            <a:pPr lvl="0" algn="just"/>
            <a:endParaRPr lang="en-US" sz="1600" b="1" dirty="0" smtClean="0">
              <a:latin typeface="Arial" pitchFamily="34" charset="0"/>
              <a:cs typeface="Arial" pitchFamily="34" charset="0"/>
            </a:endParaRPr>
          </a:p>
          <a:p>
            <a:pPr lvl="0" algn="just"/>
            <a:r>
              <a:rPr lang="en-GB" sz="2800" b="1" dirty="0" smtClean="0">
                <a:latin typeface="Arial" pitchFamily="34" charset="0"/>
                <a:cs typeface="Arial" pitchFamily="34" charset="0"/>
              </a:rPr>
              <a:t>In order to plot poles to planes, you need to have the program calculate them first (Operations -&gt; Poles). </a:t>
            </a: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990600"/>
            <a:ext cx="7620000" cy="5016758"/>
          </a:xfrm>
          <a:prstGeom prst="rect">
            <a:avLst/>
          </a:prstGeom>
          <a:noFill/>
        </p:spPr>
        <p:txBody>
          <a:bodyPr wrap="square" rtlCol="0">
            <a:spAutoFit/>
          </a:bodyPr>
          <a:lstStyle/>
          <a:p>
            <a:pPr lvl="0" algn="just"/>
            <a:r>
              <a:rPr lang="en-GB" sz="2800" b="1" dirty="0" smtClean="0">
                <a:latin typeface="Arial" pitchFamily="34" charset="0"/>
                <a:cs typeface="Arial" pitchFamily="34" charset="0"/>
              </a:rPr>
              <a:t>To contour data use the standard 1% option (Plot -&gt; 1% Area Contour), but you can also do the </a:t>
            </a:r>
            <a:r>
              <a:rPr lang="en-GB" sz="2800" b="1" dirty="0" err="1" smtClean="0">
                <a:latin typeface="Arial" pitchFamily="34" charset="0"/>
                <a:cs typeface="Arial" pitchFamily="34" charset="0"/>
              </a:rPr>
              <a:t>Kamb</a:t>
            </a:r>
            <a:r>
              <a:rPr lang="en-GB" sz="2800" b="1" dirty="0" smtClean="0">
                <a:latin typeface="Arial" pitchFamily="34" charset="0"/>
                <a:cs typeface="Arial" pitchFamily="34" charset="0"/>
              </a:rPr>
              <a:t> plot for comparisons sakes. </a:t>
            </a:r>
            <a:endParaRPr lang="en-US" sz="2800" b="1" dirty="0" smtClean="0">
              <a:latin typeface="Arial" pitchFamily="34" charset="0"/>
              <a:cs typeface="Arial" pitchFamily="34" charset="0"/>
            </a:endParaRPr>
          </a:p>
          <a:p>
            <a:pPr lvl="0" algn="just"/>
            <a:endParaRPr lang="en-GB" sz="1600" b="1" dirty="0" smtClean="0">
              <a:latin typeface="Arial" pitchFamily="34" charset="0"/>
              <a:cs typeface="Arial" pitchFamily="34" charset="0"/>
            </a:endParaRPr>
          </a:p>
          <a:p>
            <a:pPr lvl="0" algn="just"/>
            <a:r>
              <a:rPr lang="en-GB" sz="2800" b="1" dirty="0" smtClean="0">
                <a:latin typeface="Arial" pitchFamily="34" charset="0"/>
                <a:cs typeface="Arial" pitchFamily="34" charset="0"/>
              </a:rPr>
              <a:t>You can ask the computer for a statistically computed great circle girdle estimate or the average orientation for a simple </a:t>
            </a:r>
            <a:r>
              <a:rPr lang="en-GB" sz="2800" b="1" dirty="0" err="1" smtClean="0">
                <a:latin typeface="Arial" pitchFamily="34" charset="0"/>
                <a:cs typeface="Arial" pitchFamily="34" charset="0"/>
              </a:rPr>
              <a:t>bullseye</a:t>
            </a:r>
            <a:r>
              <a:rPr lang="en-GB" sz="2800" b="1" dirty="0" smtClean="0">
                <a:latin typeface="Arial" pitchFamily="34" charset="0"/>
                <a:cs typeface="Arial" pitchFamily="34" charset="0"/>
              </a:rPr>
              <a:t> population (Plot -&gt; Cylindrical Best Fit or Plot Mean Vector). </a:t>
            </a:r>
          </a:p>
          <a:p>
            <a:pPr lvl="0" algn="just"/>
            <a:endParaRPr lang="en-US" sz="1600" b="1" dirty="0" smtClean="0">
              <a:latin typeface="Arial" pitchFamily="34" charset="0"/>
              <a:cs typeface="Arial" pitchFamily="34" charset="0"/>
            </a:endParaRPr>
          </a:p>
          <a:p>
            <a:pPr lvl="0" algn="just"/>
            <a:r>
              <a:rPr lang="en-GB" sz="2800" b="1" dirty="0" smtClean="0">
                <a:latin typeface="Arial" pitchFamily="34" charset="0"/>
                <a:cs typeface="Arial" pitchFamily="34" charset="0"/>
              </a:rPr>
              <a:t>You can also visually pick your own girdle by using Plot -&gt; Pick Great Circle. </a:t>
            </a:r>
            <a:endParaRPr lang="en-US" sz="2800" b="1"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990600"/>
            <a:ext cx="7620000" cy="3816429"/>
          </a:xfrm>
          <a:prstGeom prst="rect">
            <a:avLst/>
          </a:prstGeom>
          <a:noFill/>
        </p:spPr>
        <p:txBody>
          <a:bodyPr wrap="square" rtlCol="0">
            <a:spAutoFit/>
          </a:bodyPr>
          <a:lstStyle/>
          <a:p>
            <a:pPr lvl="0" algn="just"/>
            <a:r>
              <a:rPr lang="en-GB" sz="2800" b="1" dirty="0" smtClean="0">
                <a:latin typeface="Arial" pitchFamily="34" charset="0"/>
                <a:cs typeface="Arial" pitchFamily="34" charset="0"/>
              </a:rPr>
              <a:t>You can't print plots directly from the program. You need to save the plot (it will be in a vector based Mac format known as </a:t>
            </a:r>
            <a:r>
              <a:rPr lang="en-GB" sz="2800" b="1" dirty="0" err="1" smtClean="0">
                <a:latin typeface="Arial" pitchFamily="34" charset="0"/>
                <a:cs typeface="Arial" pitchFamily="34" charset="0"/>
              </a:rPr>
              <a:t>pict</a:t>
            </a:r>
            <a:r>
              <a:rPr lang="en-GB" sz="2800" b="1" dirty="0" smtClean="0">
                <a:latin typeface="Arial" pitchFamily="34" charset="0"/>
                <a:cs typeface="Arial" pitchFamily="34" charset="0"/>
              </a:rPr>
              <a:t>), and then open it in Adobe Photoshop or Illustrator, or some other program, and plot it from there. </a:t>
            </a:r>
          </a:p>
          <a:p>
            <a:pPr lvl="0" algn="just"/>
            <a:endParaRPr lang="en-GB" sz="1600" b="1" dirty="0" smtClean="0">
              <a:latin typeface="Arial" pitchFamily="34" charset="0"/>
              <a:cs typeface="Arial" pitchFamily="34" charset="0"/>
            </a:endParaRPr>
          </a:p>
          <a:p>
            <a:pPr lvl="0" algn="just"/>
            <a:r>
              <a:rPr lang="en-GB" sz="2800" b="1" dirty="0" smtClean="0">
                <a:latin typeface="Arial" pitchFamily="34" charset="0"/>
                <a:cs typeface="Arial" pitchFamily="34" charset="0"/>
              </a:rPr>
              <a:t>At this stage you can also label and alter the image. </a:t>
            </a:r>
            <a:endParaRPr lang="en-US" sz="2800" b="1"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457200"/>
            <a:ext cx="7239000" cy="646331"/>
          </a:xfrm>
          <a:prstGeom prst="rect">
            <a:avLst/>
          </a:prstGeom>
          <a:noFill/>
        </p:spPr>
        <p:txBody>
          <a:bodyPr wrap="square" rtlCol="0">
            <a:spAutoFit/>
          </a:bodyPr>
          <a:lstStyle/>
          <a:p>
            <a:pPr algn="ctr"/>
            <a:r>
              <a:rPr lang="en-GB" dirty="0" smtClean="0">
                <a:latin typeface="Arial" pitchFamily="34" charset="0"/>
                <a:cs typeface="Arial" pitchFamily="34" charset="0"/>
              </a:rPr>
              <a:t>Readings from pre-Pennsylvanian strata near Turner falls Oklahoma</a:t>
            </a:r>
            <a:endParaRPr lang="en-US" dirty="0" smtClean="0">
              <a:latin typeface="Arial" pitchFamily="34" charset="0"/>
              <a:cs typeface="Arial" pitchFamily="34" charset="0"/>
            </a:endParaRPr>
          </a:p>
          <a:p>
            <a:pPr algn="ctr"/>
            <a:r>
              <a:rPr lang="en-GB" dirty="0" smtClean="0">
                <a:latin typeface="Arial" pitchFamily="34" charset="0"/>
                <a:cs typeface="Arial" pitchFamily="34" charset="0"/>
              </a:rPr>
              <a:t>This data uses the right hand rule (ask if you are unfamiliar). </a:t>
            </a:r>
            <a:endParaRPr lang="en-US" dirty="0"/>
          </a:p>
        </p:txBody>
      </p:sp>
      <p:graphicFrame>
        <p:nvGraphicFramePr>
          <p:cNvPr id="5" name="Table 4"/>
          <p:cNvGraphicFramePr>
            <a:graphicFrameLocks noGrp="1"/>
          </p:cNvGraphicFramePr>
          <p:nvPr/>
        </p:nvGraphicFramePr>
        <p:xfrm>
          <a:off x="2819400" y="24612600"/>
          <a:ext cx="2286000" cy="49808892"/>
        </p:xfrm>
        <a:graphic>
          <a:graphicData uri="http://schemas.openxmlformats.org/drawingml/2006/table">
            <a:tbl>
              <a:tblPr/>
              <a:tblGrid>
                <a:gridCol w="1066799"/>
                <a:gridCol w="1219201"/>
              </a:tblGrid>
              <a:tr h="0">
                <a:tc>
                  <a:txBody>
                    <a:bodyPr/>
                    <a:lstStyle/>
                    <a:p>
                      <a:pPr marL="0" marR="0">
                        <a:lnSpc>
                          <a:spcPct val="115000"/>
                        </a:lnSpc>
                        <a:spcBef>
                          <a:spcPts val="0"/>
                        </a:spcBef>
                        <a:spcAft>
                          <a:spcPts val="0"/>
                        </a:spcAft>
                      </a:pPr>
                      <a:r>
                        <a:rPr lang="en-GB" sz="1400" dirty="0">
                          <a:latin typeface="Arial" pitchFamily="34" charset="0"/>
                          <a:ea typeface="Times New Roman"/>
                          <a:cs typeface="Arial" pitchFamily="34" charset="0"/>
                        </a:rPr>
                        <a:t>345</a:t>
                      </a:r>
                      <a:endParaRPr lang="en-US" sz="1400" dirty="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dirty="0">
                          <a:latin typeface="Arial" pitchFamily="34" charset="0"/>
                          <a:ea typeface="Times New Roman"/>
                          <a:cs typeface="Arial" pitchFamily="34" charset="0"/>
                        </a:rPr>
                        <a:t>35</a:t>
                      </a:r>
                      <a:endParaRPr lang="en-US" sz="1400" dirty="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314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dirty="0">
                          <a:latin typeface="Arial" pitchFamily="34" charset="0"/>
                          <a:ea typeface="Times New Roman"/>
                          <a:cs typeface="Arial" pitchFamily="34" charset="0"/>
                        </a:rPr>
                        <a:t>15</a:t>
                      </a:r>
                      <a:endParaRPr lang="en-US" sz="1400" dirty="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275</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dirty="0">
                          <a:latin typeface="Arial" pitchFamily="34" charset="0"/>
                          <a:ea typeface="Times New Roman"/>
                          <a:cs typeface="Arial" pitchFamily="34" charset="0"/>
                        </a:rPr>
                        <a:t>82</a:t>
                      </a:r>
                      <a:endParaRPr lang="en-US" sz="1400" dirty="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264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dirty="0">
                          <a:latin typeface="Arial" pitchFamily="34" charset="0"/>
                          <a:ea typeface="Times New Roman"/>
                          <a:cs typeface="Arial" pitchFamily="34" charset="0"/>
                        </a:rPr>
                        <a:t>80</a:t>
                      </a:r>
                      <a:endParaRPr lang="en-US" sz="1400" dirty="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266</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dirty="0">
                          <a:latin typeface="Arial" pitchFamily="34" charset="0"/>
                          <a:ea typeface="Times New Roman"/>
                          <a:cs typeface="Arial" pitchFamily="34" charset="0"/>
                        </a:rPr>
                        <a:t>4</a:t>
                      </a:r>
                      <a:endParaRPr lang="en-US" sz="1400" dirty="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292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dirty="0">
                          <a:latin typeface="Arial" pitchFamily="34" charset="0"/>
                          <a:ea typeface="Times New Roman"/>
                          <a:cs typeface="Arial" pitchFamily="34" charset="0"/>
                        </a:rPr>
                        <a:t>80</a:t>
                      </a:r>
                      <a:endParaRPr lang="en-US" sz="1400" dirty="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280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dirty="0">
                          <a:latin typeface="Arial" pitchFamily="34" charset="0"/>
                          <a:ea typeface="Times New Roman"/>
                          <a:cs typeface="Arial" pitchFamily="34" charset="0"/>
                        </a:rPr>
                        <a:t>68</a:t>
                      </a:r>
                      <a:endParaRPr lang="en-US" sz="1400" dirty="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245</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dirty="0">
                          <a:latin typeface="Arial" pitchFamily="34" charset="0"/>
                          <a:ea typeface="Times New Roman"/>
                          <a:cs typeface="Arial" pitchFamily="34" charset="0"/>
                        </a:rPr>
                        <a:t>10</a:t>
                      </a:r>
                      <a:endParaRPr lang="en-US" sz="1400" dirty="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292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dirty="0">
                          <a:latin typeface="Arial" pitchFamily="34" charset="0"/>
                          <a:ea typeface="Times New Roman"/>
                          <a:cs typeface="Arial" pitchFamily="34" charset="0"/>
                        </a:rPr>
                        <a:t>42</a:t>
                      </a:r>
                      <a:endParaRPr lang="en-US" sz="1400" dirty="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284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dirty="0">
                          <a:latin typeface="Arial" pitchFamily="34" charset="0"/>
                          <a:ea typeface="Times New Roman"/>
                          <a:cs typeface="Arial" pitchFamily="34" charset="0"/>
                        </a:rPr>
                        <a:t>20</a:t>
                      </a:r>
                      <a:endParaRPr lang="en-US" sz="1400" dirty="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300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282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326</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60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330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30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300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72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335</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32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278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83</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276</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78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328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38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292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42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320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60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291</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74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276</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78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264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82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245</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330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dirty="0">
                          <a:latin typeface="Arial" pitchFamily="34" charset="0"/>
                          <a:ea typeface="Times New Roman"/>
                          <a:cs typeface="Arial" pitchFamily="34" charset="0"/>
                        </a:rPr>
                        <a:t>30</a:t>
                      </a:r>
                      <a:endParaRPr lang="en-US" sz="1400" dirty="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312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dirty="0">
                          <a:latin typeface="Arial" pitchFamily="34" charset="0"/>
                          <a:ea typeface="Times New Roman"/>
                          <a:cs typeface="Arial" pitchFamily="34" charset="0"/>
                        </a:rPr>
                        <a:t>64</a:t>
                      </a:r>
                      <a:endParaRPr lang="en-US" sz="1400" dirty="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286</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70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330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32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240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286</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70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330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32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278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32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296</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72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252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264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70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218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30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216</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68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266</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40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266</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6</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298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60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270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19</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124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67</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207</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dirty="0">
                          <a:latin typeface="Arial" pitchFamily="34" charset="0"/>
                          <a:ea typeface="Times New Roman"/>
                          <a:cs typeface="Arial" pitchFamily="34" charset="0"/>
                        </a:rPr>
                        <a:t>6</a:t>
                      </a:r>
                      <a:endParaRPr lang="en-US" sz="1400" dirty="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266</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6</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266</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40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220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38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266</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40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201</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38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252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216</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32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215</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234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248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68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120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40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90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90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90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30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80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44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74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40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42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dirty="0">
                          <a:latin typeface="Arial" pitchFamily="34" charset="0"/>
                          <a:ea typeface="Times New Roman"/>
                          <a:cs typeface="Arial" pitchFamily="34" charset="0"/>
                        </a:rPr>
                        <a:t>25</a:t>
                      </a:r>
                      <a:endParaRPr lang="en-US" sz="1400" dirty="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40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100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72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120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dirty="0">
                          <a:latin typeface="Arial" pitchFamily="34" charset="0"/>
                          <a:ea typeface="Times New Roman"/>
                          <a:cs typeface="Arial" pitchFamily="34" charset="0"/>
                        </a:rPr>
                        <a:t>26</a:t>
                      </a:r>
                      <a:endParaRPr lang="en-US" sz="1400" dirty="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92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dirty="0">
                          <a:latin typeface="Arial" pitchFamily="34" charset="0"/>
                          <a:ea typeface="Times New Roman"/>
                          <a:cs typeface="Arial" pitchFamily="34" charset="0"/>
                        </a:rPr>
                        <a:t>22</a:t>
                      </a:r>
                      <a:endParaRPr lang="en-US" sz="1400" dirty="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dirty="0">
                          <a:latin typeface="Arial" pitchFamily="34" charset="0"/>
                          <a:ea typeface="Times New Roman"/>
                          <a:cs typeface="Arial" pitchFamily="34" charset="0"/>
                        </a:rPr>
                        <a:t>45</a:t>
                      </a:r>
                      <a:endParaRPr lang="en-US" sz="1400" dirty="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dirty="0">
                          <a:latin typeface="Arial" pitchFamily="34" charset="0"/>
                          <a:ea typeface="Times New Roman"/>
                          <a:cs typeface="Arial" pitchFamily="34" charset="0"/>
                        </a:rPr>
                        <a:t>40</a:t>
                      </a:r>
                      <a:endParaRPr lang="en-US" sz="1400" dirty="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30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dirty="0">
                          <a:latin typeface="Arial" pitchFamily="34" charset="0"/>
                          <a:ea typeface="Times New Roman"/>
                          <a:cs typeface="Arial" pitchFamily="34" charset="0"/>
                        </a:rPr>
                        <a:t>48</a:t>
                      </a:r>
                      <a:endParaRPr lang="en-US" sz="1400" dirty="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dirty="0">
                          <a:latin typeface="Arial" pitchFamily="34" charset="0"/>
                          <a:ea typeface="Times New Roman"/>
                          <a:cs typeface="Arial" pitchFamily="34" charset="0"/>
                        </a:rPr>
                        <a:t>40</a:t>
                      </a:r>
                      <a:endParaRPr lang="en-US" sz="1400" dirty="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80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dirty="0">
                          <a:latin typeface="Arial" pitchFamily="34" charset="0"/>
                          <a:ea typeface="Times New Roman"/>
                          <a:cs typeface="Arial" pitchFamily="34" charset="0"/>
                        </a:rPr>
                        <a:t>44</a:t>
                      </a:r>
                      <a:endParaRPr lang="en-US" sz="1400" dirty="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100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dirty="0">
                          <a:latin typeface="Arial" pitchFamily="34" charset="0"/>
                          <a:ea typeface="Times New Roman"/>
                          <a:cs typeface="Arial" pitchFamily="34" charset="0"/>
                        </a:rPr>
                        <a:t>72</a:t>
                      </a:r>
                      <a:endParaRPr lang="en-US" sz="1400" dirty="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84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dirty="0">
                          <a:latin typeface="Arial" pitchFamily="34" charset="0"/>
                          <a:ea typeface="Times New Roman"/>
                          <a:cs typeface="Arial" pitchFamily="34" charset="0"/>
                        </a:rPr>
                        <a:t>70</a:t>
                      </a:r>
                      <a:endParaRPr lang="en-US" sz="1400" dirty="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74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dirty="0">
                          <a:latin typeface="Arial" pitchFamily="34" charset="0"/>
                          <a:ea typeface="Times New Roman"/>
                          <a:cs typeface="Arial" pitchFamily="34" charset="0"/>
                        </a:rPr>
                        <a:t>40</a:t>
                      </a:r>
                      <a:endParaRPr lang="en-US" sz="1400" dirty="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112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dirty="0">
                          <a:latin typeface="Arial" pitchFamily="34" charset="0"/>
                          <a:ea typeface="Times New Roman"/>
                          <a:cs typeface="Arial" pitchFamily="34" charset="0"/>
                        </a:rPr>
                        <a:t>27</a:t>
                      </a:r>
                      <a:endParaRPr lang="en-US" sz="1400" dirty="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42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dirty="0">
                          <a:latin typeface="Arial" pitchFamily="34" charset="0"/>
                          <a:ea typeface="Times New Roman"/>
                          <a:cs typeface="Arial" pitchFamily="34" charset="0"/>
                        </a:rPr>
                        <a:t>72</a:t>
                      </a:r>
                      <a:endParaRPr lang="en-US" sz="1400" dirty="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60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dirty="0">
                          <a:latin typeface="Arial" pitchFamily="34" charset="0"/>
                          <a:ea typeface="Times New Roman"/>
                          <a:cs typeface="Arial" pitchFamily="34" charset="0"/>
                        </a:rPr>
                        <a:t>18</a:t>
                      </a:r>
                      <a:endParaRPr lang="en-US" sz="1400" dirty="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106</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dirty="0">
                          <a:latin typeface="Arial" pitchFamily="34" charset="0"/>
                          <a:ea typeface="Times New Roman"/>
                          <a:cs typeface="Arial" pitchFamily="34" charset="0"/>
                        </a:rPr>
                        <a:t>78</a:t>
                      </a:r>
                      <a:endParaRPr lang="en-US" sz="1400" dirty="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114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dirty="0">
                          <a:latin typeface="Arial" pitchFamily="34" charset="0"/>
                          <a:ea typeface="Times New Roman"/>
                          <a:cs typeface="Arial" pitchFamily="34" charset="0"/>
                        </a:rPr>
                        <a:t>46</a:t>
                      </a:r>
                      <a:endParaRPr lang="en-US" sz="1400" dirty="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98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141</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117</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46</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119</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40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174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26</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167</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132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122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134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68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134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50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129</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71</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134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63</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142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64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114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68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115</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80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141</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84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121</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87</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132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16</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120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137</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80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136</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112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132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21</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128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121</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40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130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74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138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68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134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68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129</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70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109</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68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120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80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145</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86</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140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40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115</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75</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115</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72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138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52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130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74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105</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74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16</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140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80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120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15</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84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136</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49</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125</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40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124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50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138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58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90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30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60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38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120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120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60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130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74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124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70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120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80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120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75</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136</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80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120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58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112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68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134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16</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104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204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134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30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172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120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58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105</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65</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140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70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135</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65</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137</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17</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115</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75</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170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85</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112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32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100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32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120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40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128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45</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120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40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134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68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126</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78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130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74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138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74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115</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75</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117</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84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140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55</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140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83</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32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30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112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56</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84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111</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132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32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118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162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58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137</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80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124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16</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121</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40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121</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5</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108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68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130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72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129</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71</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115</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75</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145</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86</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142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55</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120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15</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140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54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110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50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123</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46</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122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126</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132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68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105</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76</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119</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72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148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85</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134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16</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136</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50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112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141</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44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128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58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146</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68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124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22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120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40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126</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45</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118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118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45</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132</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68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114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74</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118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76</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120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80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38</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55</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r>
              <a:tr h="0">
                <a:tc>
                  <a:txBody>
                    <a:bodyPr/>
                    <a:lstStyle/>
                    <a:p>
                      <a:pPr marL="0" marR="0">
                        <a:lnSpc>
                          <a:spcPct val="115000"/>
                        </a:lnSpc>
                        <a:spcBef>
                          <a:spcPts val="0"/>
                        </a:spcBef>
                        <a:spcAft>
                          <a:spcPts val="0"/>
                        </a:spcAft>
                      </a:pPr>
                      <a:r>
                        <a:rPr lang="en-GB" sz="1400">
                          <a:latin typeface="Arial" pitchFamily="34" charset="0"/>
                          <a:ea typeface="Times New Roman"/>
                          <a:cs typeface="Arial" pitchFamily="34" charset="0"/>
                        </a:rPr>
                        <a:t>40</a:t>
                      </a:r>
                      <a:endParaRPr lang="en-US" sz="1400">
                        <a:latin typeface="Arial" pitchFamily="34" charset="0"/>
                        <a:ea typeface="Calibri"/>
                        <a:cs typeface="Arial" pitchFamily="34"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GB" sz="1400" dirty="0">
                          <a:latin typeface="Arial" pitchFamily="34" charset="0"/>
                          <a:ea typeface="Times New Roman"/>
                          <a:cs typeface="Arial" pitchFamily="34" charset="0"/>
                        </a:rPr>
                        <a:t>34</a:t>
                      </a:r>
                      <a:endParaRPr lang="en-US" sz="1400" dirty="0">
                        <a:latin typeface="Arial" pitchFamily="34" charset="0"/>
                        <a:ea typeface="Calibri"/>
                        <a:cs typeface="Arial" pitchFamily="34" charset="0"/>
                      </a:endParaRPr>
                    </a:p>
                  </a:txBody>
                  <a:tcPr marL="0" marR="0" marT="0" marB="0" anchor="ctr">
                    <a:lnL>
                      <a:noFill/>
                    </a:lnL>
                    <a:lnR>
                      <a:noFill/>
                    </a:lnR>
                    <a:lnT>
                      <a:noFill/>
                    </a:lnT>
                    <a:lnB>
                      <a:noFill/>
                    </a:lnB>
                  </a:tcPr>
                </a:tc>
              </a:tr>
            </a:tbl>
          </a:graphicData>
        </a:graphic>
      </p:graphicFrame>
      <p:graphicFrame>
        <p:nvGraphicFramePr>
          <p:cNvPr id="14" name="Table 13"/>
          <p:cNvGraphicFramePr>
            <a:graphicFrameLocks noGrp="1"/>
          </p:cNvGraphicFramePr>
          <p:nvPr/>
        </p:nvGraphicFramePr>
        <p:xfrm>
          <a:off x="914400" y="1295400"/>
          <a:ext cx="7315205" cy="4206240"/>
        </p:xfrm>
        <a:graphic>
          <a:graphicData uri="http://schemas.openxmlformats.org/drawingml/2006/table">
            <a:tbl>
              <a:tblPr/>
              <a:tblGrid>
                <a:gridCol w="721653"/>
                <a:gridCol w="733870"/>
                <a:gridCol w="733870"/>
                <a:gridCol w="733870"/>
                <a:gridCol w="733870"/>
                <a:gridCol w="733870"/>
                <a:gridCol w="733870"/>
                <a:gridCol w="733870"/>
                <a:gridCol w="733870"/>
                <a:gridCol w="722592"/>
              </a:tblGrid>
              <a:tr h="411480">
                <a:tc>
                  <a:txBody>
                    <a:bodyPr/>
                    <a:lstStyle/>
                    <a:p>
                      <a:pPr marL="0" marR="0" algn="r">
                        <a:lnSpc>
                          <a:spcPct val="115000"/>
                        </a:lnSpc>
                        <a:spcBef>
                          <a:spcPts val="0"/>
                        </a:spcBef>
                        <a:spcAft>
                          <a:spcPts val="0"/>
                        </a:spcAft>
                      </a:pPr>
                      <a:r>
                        <a:rPr lang="en-GB" sz="2400" dirty="0">
                          <a:latin typeface="Times New Roman"/>
                          <a:ea typeface="Times New Roman"/>
                          <a:cs typeface="Mangal"/>
                        </a:rPr>
                        <a:t>270</a:t>
                      </a:r>
                      <a:endParaRPr lang="en-US" sz="2000" dirty="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20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280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72</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330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34</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320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60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274</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74</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480">
                <a:tc>
                  <a:txBody>
                    <a:bodyPr/>
                    <a:lstStyle/>
                    <a:p>
                      <a:pPr marL="0" marR="0" algn="r">
                        <a:lnSpc>
                          <a:spcPct val="115000"/>
                        </a:lnSpc>
                        <a:spcBef>
                          <a:spcPts val="0"/>
                        </a:spcBef>
                        <a:spcAft>
                          <a:spcPts val="0"/>
                        </a:spcAft>
                      </a:pPr>
                      <a:r>
                        <a:rPr lang="en-GB" sz="2400">
                          <a:latin typeface="Times New Roman"/>
                          <a:ea typeface="Times New Roman"/>
                          <a:cs typeface="Mangal"/>
                        </a:rPr>
                        <a:t>334</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15</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278</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32</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315</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60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315</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32</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245</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1</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480">
                <a:tc>
                  <a:txBody>
                    <a:bodyPr/>
                    <a:lstStyle/>
                    <a:p>
                      <a:pPr marL="0" marR="0" algn="r">
                        <a:lnSpc>
                          <a:spcPct val="115000"/>
                        </a:lnSpc>
                        <a:spcBef>
                          <a:spcPts val="0"/>
                        </a:spcBef>
                        <a:spcAft>
                          <a:spcPts val="0"/>
                        </a:spcAft>
                      </a:pPr>
                      <a:r>
                        <a:rPr lang="en-GB" sz="2400">
                          <a:latin typeface="Times New Roman"/>
                          <a:ea typeface="Times New Roman"/>
                          <a:cs typeface="Mangal"/>
                        </a:rPr>
                        <a:t>270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80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dirty="0">
                          <a:latin typeface="Times New Roman"/>
                          <a:ea typeface="Times New Roman"/>
                          <a:cs typeface="Mangal"/>
                        </a:rPr>
                        <a:t>275</a:t>
                      </a:r>
                      <a:endParaRPr lang="en-US" sz="2000" dirty="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82</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304</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70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310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66</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285</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10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480">
                <a:tc>
                  <a:txBody>
                    <a:bodyPr/>
                    <a:lstStyle/>
                    <a:p>
                      <a:pPr marL="0" marR="0" algn="r">
                        <a:lnSpc>
                          <a:spcPct val="115000"/>
                        </a:lnSpc>
                        <a:spcBef>
                          <a:spcPts val="0"/>
                        </a:spcBef>
                        <a:spcAft>
                          <a:spcPts val="0"/>
                        </a:spcAft>
                      </a:pPr>
                      <a:r>
                        <a:rPr lang="en-GB" sz="2400">
                          <a:latin typeface="Times New Roman"/>
                          <a:ea typeface="Times New Roman"/>
                          <a:cs typeface="Mangal"/>
                        </a:rPr>
                        <a:t>280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78</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271</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81</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330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32</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286</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70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305</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68</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480">
                <a:tc>
                  <a:txBody>
                    <a:bodyPr/>
                    <a:lstStyle/>
                    <a:p>
                      <a:pPr marL="0" marR="0" algn="r">
                        <a:lnSpc>
                          <a:spcPct val="115000"/>
                        </a:lnSpc>
                        <a:spcBef>
                          <a:spcPts val="0"/>
                        </a:spcBef>
                        <a:spcAft>
                          <a:spcPts val="0"/>
                        </a:spcAft>
                      </a:pPr>
                      <a:r>
                        <a:rPr lang="en-GB" sz="2400">
                          <a:latin typeface="Times New Roman"/>
                          <a:ea typeface="Times New Roman"/>
                          <a:cs typeface="Mangal"/>
                        </a:rPr>
                        <a:t>270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15</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276</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74</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278</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83</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298</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64</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320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48</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480">
                <a:tc>
                  <a:txBody>
                    <a:bodyPr/>
                    <a:lstStyle/>
                    <a:p>
                      <a:pPr marL="0" marR="0" algn="r">
                        <a:lnSpc>
                          <a:spcPct val="115000"/>
                        </a:lnSpc>
                        <a:spcBef>
                          <a:spcPts val="0"/>
                        </a:spcBef>
                        <a:spcAft>
                          <a:spcPts val="0"/>
                        </a:spcAft>
                      </a:pPr>
                      <a:r>
                        <a:rPr lang="en-GB" sz="2400">
                          <a:latin typeface="Times New Roman"/>
                          <a:ea typeface="Times New Roman"/>
                          <a:cs typeface="Mangal"/>
                        </a:rPr>
                        <a:t>270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32</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300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12</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278</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78</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345</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20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312</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58</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480">
                <a:tc>
                  <a:txBody>
                    <a:bodyPr/>
                    <a:lstStyle/>
                    <a:p>
                      <a:pPr marL="0" marR="0" algn="r">
                        <a:lnSpc>
                          <a:spcPct val="115000"/>
                        </a:lnSpc>
                        <a:spcBef>
                          <a:spcPts val="0"/>
                        </a:spcBef>
                        <a:spcAft>
                          <a:spcPts val="0"/>
                        </a:spcAft>
                      </a:pPr>
                      <a:r>
                        <a:rPr lang="en-GB" sz="2400">
                          <a:latin typeface="Times New Roman"/>
                          <a:ea typeface="Times New Roman"/>
                          <a:cs typeface="Mangal"/>
                        </a:rPr>
                        <a:t>270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75</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282</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14</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296</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12</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275</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78</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315</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65</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480">
                <a:tc>
                  <a:txBody>
                    <a:bodyPr/>
                    <a:lstStyle/>
                    <a:p>
                      <a:pPr marL="0" marR="0" algn="r">
                        <a:lnSpc>
                          <a:spcPct val="115000"/>
                        </a:lnSpc>
                        <a:spcBef>
                          <a:spcPts val="0"/>
                        </a:spcBef>
                        <a:spcAft>
                          <a:spcPts val="0"/>
                        </a:spcAft>
                      </a:pPr>
                      <a:r>
                        <a:rPr lang="en-GB" sz="2400">
                          <a:latin typeface="Times New Roman"/>
                          <a:ea typeface="Times New Roman"/>
                          <a:cs typeface="Mangal"/>
                        </a:rPr>
                        <a:t>307</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46</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316</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74</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316</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38</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245</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10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286</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70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480">
                <a:tc>
                  <a:txBody>
                    <a:bodyPr/>
                    <a:lstStyle/>
                    <a:p>
                      <a:pPr marL="0" marR="0" algn="r">
                        <a:lnSpc>
                          <a:spcPct val="115000"/>
                        </a:lnSpc>
                        <a:spcBef>
                          <a:spcPts val="0"/>
                        </a:spcBef>
                        <a:spcAft>
                          <a:spcPts val="0"/>
                        </a:spcAft>
                      </a:pPr>
                      <a:r>
                        <a:rPr lang="en-GB" sz="2400">
                          <a:latin typeface="Times New Roman"/>
                          <a:ea typeface="Times New Roman"/>
                          <a:cs typeface="Mangal"/>
                        </a:rPr>
                        <a:t>296</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64</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326</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60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292</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42</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312</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64</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300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80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480">
                <a:tc>
                  <a:txBody>
                    <a:bodyPr/>
                    <a:lstStyle/>
                    <a:p>
                      <a:pPr marL="0" marR="0" algn="r">
                        <a:lnSpc>
                          <a:spcPct val="115000"/>
                        </a:lnSpc>
                        <a:spcBef>
                          <a:spcPts val="0"/>
                        </a:spcBef>
                        <a:spcAft>
                          <a:spcPts val="0"/>
                        </a:spcAft>
                      </a:pPr>
                      <a:r>
                        <a:rPr lang="en-GB" sz="2400">
                          <a:latin typeface="Times New Roman"/>
                          <a:ea typeface="Times New Roman"/>
                          <a:cs typeface="Mangal"/>
                        </a:rPr>
                        <a:t>315</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60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301</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4</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300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62</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276</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78</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335</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dirty="0">
                          <a:highlight>
                            <a:srgbClr val="FFFF00"/>
                          </a:highlight>
                          <a:latin typeface="Times New Roman"/>
                          <a:ea typeface="Times New Roman"/>
                          <a:cs typeface="Mangal"/>
                        </a:rPr>
                        <a:t>32</a:t>
                      </a:r>
                      <a:endParaRPr lang="en-US" sz="2000" dirty="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762004" y="1219200"/>
          <a:ext cx="7619993" cy="4206240"/>
        </p:xfrm>
        <a:graphic>
          <a:graphicData uri="http://schemas.openxmlformats.org/drawingml/2006/table">
            <a:tbl>
              <a:tblPr/>
              <a:tblGrid>
                <a:gridCol w="942915"/>
                <a:gridCol w="955859"/>
                <a:gridCol w="954865"/>
                <a:gridCol w="955859"/>
                <a:gridCol w="955859"/>
                <a:gridCol w="954865"/>
                <a:gridCol w="955859"/>
                <a:gridCol w="943912"/>
              </a:tblGrid>
              <a:tr h="396240">
                <a:tc>
                  <a:txBody>
                    <a:bodyPr/>
                    <a:lstStyle/>
                    <a:p>
                      <a:pPr marL="0" marR="0" algn="r">
                        <a:lnSpc>
                          <a:spcPct val="115000"/>
                        </a:lnSpc>
                        <a:spcBef>
                          <a:spcPts val="0"/>
                        </a:spcBef>
                        <a:spcAft>
                          <a:spcPts val="0"/>
                        </a:spcAft>
                      </a:pPr>
                      <a:r>
                        <a:rPr lang="en-GB" sz="2400">
                          <a:latin typeface="Times New Roman"/>
                          <a:ea typeface="Times New Roman"/>
                          <a:cs typeface="Mangal"/>
                        </a:rPr>
                        <a:t>285</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82</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314</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15</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282</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14</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291</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74</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6240">
                <a:tc>
                  <a:txBody>
                    <a:bodyPr/>
                    <a:lstStyle/>
                    <a:p>
                      <a:pPr marL="0" marR="0" algn="r">
                        <a:lnSpc>
                          <a:spcPct val="115000"/>
                        </a:lnSpc>
                        <a:spcBef>
                          <a:spcPts val="0"/>
                        </a:spcBef>
                        <a:spcAft>
                          <a:spcPts val="0"/>
                        </a:spcAft>
                      </a:pPr>
                      <a:r>
                        <a:rPr lang="en-GB" sz="2400">
                          <a:latin typeface="Times New Roman"/>
                          <a:ea typeface="Times New Roman"/>
                          <a:cs typeface="Mangal"/>
                        </a:rPr>
                        <a:t>280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80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275</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82</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326</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60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276</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78</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6240">
                <a:tc>
                  <a:txBody>
                    <a:bodyPr/>
                    <a:lstStyle/>
                    <a:p>
                      <a:pPr marL="0" marR="0" algn="r">
                        <a:lnSpc>
                          <a:spcPct val="115000"/>
                        </a:lnSpc>
                        <a:spcBef>
                          <a:spcPts val="0"/>
                        </a:spcBef>
                        <a:spcAft>
                          <a:spcPts val="0"/>
                        </a:spcAft>
                      </a:pPr>
                      <a:r>
                        <a:rPr lang="en-GB" sz="2400">
                          <a:latin typeface="Times New Roman"/>
                          <a:ea typeface="Times New Roman"/>
                          <a:cs typeface="Mangal"/>
                        </a:rPr>
                        <a:t>320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40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264</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80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330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30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264</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82</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6240">
                <a:tc>
                  <a:txBody>
                    <a:bodyPr/>
                    <a:lstStyle/>
                    <a:p>
                      <a:pPr marL="0" marR="0" algn="r">
                        <a:lnSpc>
                          <a:spcPct val="115000"/>
                        </a:lnSpc>
                        <a:spcBef>
                          <a:spcPts val="0"/>
                        </a:spcBef>
                        <a:spcAft>
                          <a:spcPts val="0"/>
                        </a:spcAft>
                      </a:pPr>
                      <a:r>
                        <a:rPr lang="en-GB" sz="2400">
                          <a:latin typeface="Times New Roman"/>
                          <a:ea typeface="Times New Roman"/>
                          <a:cs typeface="Mangal"/>
                        </a:rPr>
                        <a:t>282</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14</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266</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4</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300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72</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245</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10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6240">
                <a:tc>
                  <a:txBody>
                    <a:bodyPr/>
                    <a:lstStyle/>
                    <a:p>
                      <a:pPr marL="0" marR="0" algn="r">
                        <a:lnSpc>
                          <a:spcPct val="115000"/>
                        </a:lnSpc>
                        <a:spcBef>
                          <a:spcPts val="0"/>
                        </a:spcBef>
                        <a:spcAft>
                          <a:spcPts val="0"/>
                        </a:spcAft>
                      </a:pPr>
                      <a:r>
                        <a:rPr lang="en-GB" sz="2400">
                          <a:latin typeface="Times New Roman"/>
                          <a:ea typeface="Times New Roman"/>
                          <a:cs typeface="Mangal"/>
                        </a:rPr>
                        <a:t>306</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66</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dirty="0">
                          <a:latin typeface="Times New Roman"/>
                          <a:ea typeface="Times New Roman"/>
                          <a:cs typeface="Mangal"/>
                        </a:rPr>
                        <a:t>292</a:t>
                      </a:r>
                      <a:endParaRPr lang="en-US" sz="2000" dirty="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80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335</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32</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330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30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6240">
                <a:tc>
                  <a:txBody>
                    <a:bodyPr/>
                    <a:lstStyle/>
                    <a:p>
                      <a:pPr marL="0" marR="0" algn="r">
                        <a:lnSpc>
                          <a:spcPct val="115000"/>
                        </a:lnSpc>
                        <a:spcBef>
                          <a:spcPts val="0"/>
                        </a:spcBef>
                        <a:spcAft>
                          <a:spcPts val="0"/>
                        </a:spcAft>
                      </a:pPr>
                      <a:r>
                        <a:rPr lang="en-GB" sz="2400">
                          <a:latin typeface="Times New Roman"/>
                          <a:ea typeface="Times New Roman"/>
                          <a:cs typeface="Mangal"/>
                        </a:rPr>
                        <a:t>314</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88</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280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68</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278</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83</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312</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64</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6240">
                <a:tc>
                  <a:txBody>
                    <a:bodyPr/>
                    <a:lstStyle/>
                    <a:p>
                      <a:pPr marL="0" marR="0" algn="r">
                        <a:lnSpc>
                          <a:spcPct val="115000"/>
                        </a:lnSpc>
                        <a:spcBef>
                          <a:spcPts val="0"/>
                        </a:spcBef>
                        <a:spcAft>
                          <a:spcPts val="0"/>
                        </a:spcAft>
                      </a:pPr>
                      <a:r>
                        <a:rPr lang="en-GB" sz="2400">
                          <a:latin typeface="Times New Roman"/>
                          <a:ea typeface="Times New Roman"/>
                          <a:cs typeface="Mangal"/>
                        </a:rPr>
                        <a:t>311</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66</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245</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10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276</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78</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286</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70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6240">
                <a:tc>
                  <a:txBody>
                    <a:bodyPr/>
                    <a:lstStyle/>
                    <a:p>
                      <a:pPr marL="0" marR="0" algn="r">
                        <a:lnSpc>
                          <a:spcPct val="115000"/>
                        </a:lnSpc>
                        <a:spcBef>
                          <a:spcPts val="0"/>
                        </a:spcBef>
                        <a:spcAft>
                          <a:spcPts val="0"/>
                        </a:spcAft>
                      </a:pPr>
                      <a:r>
                        <a:rPr lang="en-GB" sz="2400">
                          <a:latin typeface="Times New Roman"/>
                          <a:ea typeface="Times New Roman"/>
                          <a:cs typeface="Mangal"/>
                        </a:rPr>
                        <a:t>300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71</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292</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42</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328</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38</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330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32</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6240">
                <a:tc>
                  <a:txBody>
                    <a:bodyPr/>
                    <a:lstStyle/>
                    <a:p>
                      <a:pPr marL="0" marR="0" algn="r">
                        <a:lnSpc>
                          <a:spcPct val="115000"/>
                        </a:lnSpc>
                        <a:spcBef>
                          <a:spcPts val="0"/>
                        </a:spcBef>
                        <a:spcAft>
                          <a:spcPts val="0"/>
                        </a:spcAft>
                      </a:pPr>
                      <a:r>
                        <a:rPr lang="en-GB" sz="2400">
                          <a:latin typeface="Times New Roman"/>
                          <a:ea typeface="Times New Roman"/>
                          <a:cs typeface="Mangal"/>
                        </a:rPr>
                        <a:t>286</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70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284</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20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292</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42</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240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18</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6240">
                <a:tc>
                  <a:txBody>
                    <a:bodyPr/>
                    <a:lstStyle/>
                    <a:p>
                      <a:pPr marL="0" marR="0" algn="r">
                        <a:lnSpc>
                          <a:spcPct val="115000"/>
                        </a:lnSpc>
                        <a:spcBef>
                          <a:spcPts val="0"/>
                        </a:spcBef>
                        <a:spcAft>
                          <a:spcPts val="0"/>
                        </a:spcAft>
                      </a:pPr>
                      <a:r>
                        <a:rPr lang="en-GB" sz="2400">
                          <a:latin typeface="Times New Roman"/>
                          <a:ea typeface="Times New Roman"/>
                          <a:cs typeface="Mangal"/>
                        </a:rPr>
                        <a:t>345</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35</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300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14</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320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60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286</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dirty="0">
                          <a:highlight>
                            <a:srgbClr val="FFFF00"/>
                          </a:highlight>
                          <a:latin typeface="Times New Roman"/>
                          <a:ea typeface="Times New Roman"/>
                          <a:cs typeface="Mangal"/>
                        </a:rPr>
                        <a:t>70</a:t>
                      </a:r>
                      <a:endParaRPr lang="en-US" sz="2000" dirty="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761998" y="1143000"/>
          <a:ext cx="7620003" cy="4419600"/>
        </p:xfrm>
        <a:graphic>
          <a:graphicData uri="http://schemas.openxmlformats.org/drawingml/2006/table">
            <a:tbl>
              <a:tblPr/>
              <a:tblGrid>
                <a:gridCol w="1037818"/>
                <a:gridCol w="903712"/>
                <a:gridCol w="904713"/>
                <a:gridCol w="903712"/>
                <a:gridCol w="903712"/>
                <a:gridCol w="904713"/>
                <a:gridCol w="903712"/>
                <a:gridCol w="1157911"/>
              </a:tblGrid>
              <a:tr h="441960">
                <a:tc>
                  <a:txBody>
                    <a:bodyPr/>
                    <a:lstStyle/>
                    <a:p>
                      <a:pPr marL="0" marR="0" algn="r">
                        <a:lnSpc>
                          <a:spcPct val="115000"/>
                        </a:lnSpc>
                        <a:spcBef>
                          <a:spcPts val="0"/>
                        </a:spcBef>
                        <a:spcAft>
                          <a:spcPts val="0"/>
                        </a:spcAft>
                      </a:pPr>
                      <a:r>
                        <a:rPr lang="en-GB" sz="2400" dirty="0">
                          <a:latin typeface="Times New Roman"/>
                          <a:ea typeface="Times New Roman"/>
                          <a:cs typeface="Mangal"/>
                        </a:rPr>
                        <a:t>330</a:t>
                      </a:r>
                      <a:endParaRPr lang="en-US" sz="2000" dirty="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dirty="0">
                          <a:highlight>
                            <a:srgbClr val="FFFF00"/>
                          </a:highlight>
                          <a:latin typeface="Times New Roman"/>
                          <a:ea typeface="Times New Roman"/>
                          <a:cs typeface="Mangal"/>
                        </a:rPr>
                        <a:t>32</a:t>
                      </a:r>
                      <a:endParaRPr lang="en-US" sz="2000" dirty="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dirty="0">
                          <a:latin typeface="Times New Roman"/>
                          <a:ea typeface="Times New Roman"/>
                          <a:cs typeface="Mangal"/>
                        </a:rPr>
                        <a:t>270</a:t>
                      </a:r>
                      <a:endParaRPr lang="en-US" sz="2000" dirty="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19</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215</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20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28</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40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1960">
                <a:tc>
                  <a:txBody>
                    <a:bodyPr/>
                    <a:lstStyle/>
                    <a:p>
                      <a:pPr marL="0" marR="0" algn="r">
                        <a:lnSpc>
                          <a:spcPct val="115000"/>
                        </a:lnSpc>
                        <a:spcBef>
                          <a:spcPts val="0"/>
                        </a:spcBef>
                        <a:spcAft>
                          <a:spcPts val="0"/>
                        </a:spcAft>
                      </a:pPr>
                      <a:r>
                        <a:rPr lang="en-GB" sz="2400">
                          <a:latin typeface="Times New Roman"/>
                          <a:ea typeface="Times New Roman"/>
                          <a:cs typeface="Mangal"/>
                        </a:rPr>
                        <a:t>278</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32</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dirty="0">
                          <a:latin typeface="Times New Roman"/>
                          <a:ea typeface="Times New Roman"/>
                          <a:cs typeface="Mangal"/>
                        </a:rPr>
                        <a:t>124</a:t>
                      </a:r>
                      <a:endParaRPr lang="en-US" sz="2000" dirty="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dirty="0">
                          <a:highlight>
                            <a:srgbClr val="FFFF00"/>
                          </a:highlight>
                          <a:latin typeface="Times New Roman"/>
                          <a:ea typeface="Times New Roman"/>
                          <a:cs typeface="Mangal"/>
                        </a:rPr>
                        <a:t>67</a:t>
                      </a:r>
                      <a:endParaRPr lang="en-US" sz="2000" dirty="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234</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14</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100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72</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1960">
                <a:tc>
                  <a:txBody>
                    <a:bodyPr/>
                    <a:lstStyle/>
                    <a:p>
                      <a:pPr marL="0" marR="0" algn="r">
                        <a:lnSpc>
                          <a:spcPct val="115000"/>
                        </a:lnSpc>
                        <a:spcBef>
                          <a:spcPts val="0"/>
                        </a:spcBef>
                        <a:spcAft>
                          <a:spcPts val="0"/>
                        </a:spcAft>
                      </a:pPr>
                      <a:r>
                        <a:rPr lang="en-GB" sz="2400">
                          <a:latin typeface="Times New Roman"/>
                          <a:ea typeface="Times New Roman"/>
                          <a:cs typeface="Mangal"/>
                        </a:rPr>
                        <a:t>296</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72</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207</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dirty="0">
                          <a:highlight>
                            <a:srgbClr val="FFFF00"/>
                          </a:highlight>
                          <a:latin typeface="Times New Roman"/>
                          <a:ea typeface="Times New Roman"/>
                          <a:cs typeface="Mangal"/>
                        </a:rPr>
                        <a:t>6</a:t>
                      </a:r>
                      <a:endParaRPr lang="en-US" sz="2000" dirty="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dirty="0">
                          <a:latin typeface="Times New Roman"/>
                          <a:ea typeface="Times New Roman"/>
                          <a:cs typeface="Mangal"/>
                        </a:rPr>
                        <a:t>248</a:t>
                      </a:r>
                      <a:endParaRPr lang="en-US" sz="2000" dirty="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dirty="0">
                          <a:highlight>
                            <a:srgbClr val="FFFF00"/>
                          </a:highlight>
                          <a:latin typeface="Times New Roman"/>
                          <a:ea typeface="Times New Roman"/>
                          <a:cs typeface="Mangal"/>
                        </a:rPr>
                        <a:t>68</a:t>
                      </a:r>
                      <a:endParaRPr lang="en-US" sz="2000" dirty="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120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26</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1960">
                <a:tc>
                  <a:txBody>
                    <a:bodyPr/>
                    <a:lstStyle/>
                    <a:p>
                      <a:pPr marL="0" marR="0" algn="r">
                        <a:lnSpc>
                          <a:spcPct val="115000"/>
                        </a:lnSpc>
                        <a:spcBef>
                          <a:spcPts val="0"/>
                        </a:spcBef>
                        <a:spcAft>
                          <a:spcPts val="0"/>
                        </a:spcAft>
                      </a:pPr>
                      <a:r>
                        <a:rPr lang="en-GB" sz="2400">
                          <a:latin typeface="Times New Roman"/>
                          <a:ea typeface="Times New Roman"/>
                          <a:cs typeface="Mangal"/>
                        </a:rPr>
                        <a:t>252</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22</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266</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6</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120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dirty="0">
                          <a:highlight>
                            <a:srgbClr val="FFFF00"/>
                          </a:highlight>
                          <a:latin typeface="Times New Roman"/>
                          <a:ea typeface="Times New Roman"/>
                          <a:cs typeface="Mangal"/>
                        </a:rPr>
                        <a:t>40</a:t>
                      </a:r>
                      <a:endParaRPr lang="en-US" sz="2000" dirty="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92</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22</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1960">
                <a:tc>
                  <a:txBody>
                    <a:bodyPr/>
                    <a:lstStyle/>
                    <a:p>
                      <a:pPr marL="0" marR="0" algn="r">
                        <a:lnSpc>
                          <a:spcPct val="115000"/>
                        </a:lnSpc>
                        <a:spcBef>
                          <a:spcPts val="0"/>
                        </a:spcBef>
                        <a:spcAft>
                          <a:spcPts val="0"/>
                        </a:spcAft>
                      </a:pPr>
                      <a:r>
                        <a:rPr lang="en-GB" sz="2400">
                          <a:latin typeface="Times New Roman"/>
                          <a:ea typeface="Times New Roman"/>
                          <a:cs typeface="Mangal"/>
                        </a:rPr>
                        <a:t>264</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70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266</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40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90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20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dirty="0">
                          <a:latin typeface="Times New Roman"/>
                          <a:ea typeface="Times New Roman"/>
                          <a:cs typeface="Mangal"/>
                        </a:rPr>
                        <a:t>10</a:t>
                      </a:r>
                      <a:endParaRPr lang="en-US" sz="2000" dirty="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45</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1960">
                <a:tc>
                  <a:txBody>
                    <a:bodyPr/>
                    <a:lstStyle/>
                    <a:p>
                      <a:pPr marL="0" marR="0" algn="r">
                        <a:lnSpc>
                          <a:spcPct val="115000"/>
                        </a:lnSpc>
                        <a:spcBef>
                          <a:spcPts val="0"/>
                        </a:spcBef>
                        <a:spcAft>
                          <a:spcPts val="0"/>
                        </a:spcAft>
                      </a:pPr>
                      <a:r>
                        <a:rPr lang="en-GB" sz="2400">
                          <a:latin typeface="Times New Roman"/>
                          <a:ea typeface="Times New Roman"/>
                          <a:cs typeface="Mangal"/>
                        </a:rPr>
                        <a:t>218</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30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220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38</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90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28</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dirty="0">
                          <a:latin typeface="Times New Roman"/>
                          <a:ea typeface="Times New Roman"/>
                          <a:cs typeface="Mangal"/>
                        </a:rPr>
                        <a:t>20</a:t>
                      </a:r>
                      <a:endParaRPr lang="en-US" sz="2000" dirty="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40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1960">
                <a:tc>
                  <a:txBody>
                    <a:bodyPr/>
                    <a:lstStyle/>
                    <a:p>
                      <a:pPr marL="0" marR="0" algn="r">
                        <a:lnSpc>
                          <a:spcPct val="115000"/>
                        </a:lnSpc>
                        <a:spcBef>
                          <a:spcPts val="0"/>
                        </a:spcBef>
                        <a:spcAft>
                          <a:spcPts val="0"/>
                        </a:spcAft>
                      </a:pPr>
                      <a:r>
                        <a:rPr lang="en-GB" sz="2400">
                          <a:latin typeface="Times New Roman"/>
                          <a:ea typeface="Times New Roman"/>
                          <a:cs typeface="Mangal"/>
                        </a:rPr>
                        <a:t>216</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68</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266</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40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90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30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dirty="0">
                          <a:latin typeface="Times New Roman"/>
                          <a:ea typeface="Times New Roman"/>
                          <a:cs typeface="Mangal"/>
                        </a:rPr>
                        <a:t>30</a:t>
                      </a:r>
                      <a:endParaRPr lang="en-US" sz="2000" dirty="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dirty="0">
                          <a:highlight>
                            <a:srgbClr val="FFFF00"/>
                          </a:highlight>
                          <a:latin typeface="Times New Roman"/>
                          <a:ea typeface="Times New Roman"/>
                          <a:cs typeface="Mangal"/>
                        </a:rPr>
                        <a:t>48</a:t>
                      </a:r>
                      <a:endParaRPr lang="en-US" sz="2000" dirty="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1960">
                <a:tc>
                  <a:txBody>
                    <a:bodyPr/>
                    <a:lstStyle/>
                    <a:p>
                      <a:pPr marL="0" marR="0" algn="r">
                        <a:lnSpc>
                          <a:spcPct val="115000"/>
                        </a:lnSpc>
                        <a:spcBef>
                          <a:spcPts val="0"/>
                        </a:spcBef>
                        <a:spcAft>
                          <a:spcPts val="0"/>
                        </a:spcAft>
                      </a:pPr>
                      <a:r>
                        <a:rPr lang="en-GB" sz="2400">
                          <a:latin typeface="Times New Roman"/>
                          <a:ea typeface="Times New Roman"/>
                          <a:cs typeface="Mangal"/>
                        </a:rPr>
                        <a:t>266</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40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201</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38</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80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44</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28</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dirty="0">
                          <a:highlight>
                            <a:srgbClr val="FFFF00"/>
                          </a:highlight>
                          <a:latin typeface="Times New Roman"/>
                          <a:ea typeface="Times New Roman"/>
                          <a:cs typeface="Mangal"/>
                        </a:rPr>
                        <a:t>40</a:t>
                      </a:r>
                      <a:endParaRPr lang="en-US" sz="2000" dirty="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1960">
                <a:tc>
                  <a:txBody>
                    <a:bodyPr/>
                    <a:lstStyle/>
                    <a:p>
                      <a:pPr marL="0" marR="0" algn="r">
                        <a:lnSpc>
                          <a:spcPct val="115000"/>
                        </a:lnSpc>
                        <a:spcBef>
                          <a:spcPts val="0"/>
                        </a:spcBef>
                        <a:spcAft>
                          <a:spcPts val="0"/>
                        </a:spcAft>
                      </a:pPr>
                      <a:r>
                        <a:rPr lang="en-GB" sz="2400">
                          <a:latin typeface="Times New Roman"/>
                          <a:ea typeface="Times New Roman"/>
                          <a:cs typeface="Mangal"/>
                        </a:rPr>
                        <a:t>266</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6</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252</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22</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74</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40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80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dirty="0">
                          <a:highlight>
                            <a:srgbClr val="FFFF00"/>
                          </a:highlight>
                          <a:latin typeface="Times New Roman"/>
                          <a:ea typeface="Times New Roman"/>
                          <a:cs typeface="Mangal"/>
                        </a:rPr>
                        <a:t>44</a:t>
                      </a:r>
                      <a:endParaRPr lang="en-US" sz="2000" dirty="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1960">
                <a:tc>
                  <a:txBody>
                    <a:bodyPr/>
                    <a:lstStyle/>
                    <a:p>
                      <a:pPr marL="0" marR="0" algn="r">
                        <a:lnSpc>
                          <a:spcPct val="115000"/>
                        </a:lnSpc>
                        <a:spcBef>
                          <a:spcPts val="0"/>
                        </a:spcBef>
                        <a:spcAft>
                          <a:spcPts val="0"/>
                        </a:spcAft>
                      </a:pPr>
                      <a:r>
                        <a:rPr lang="en-GB" sz="2400">
                          <a:latin typeface="Times New Roman"/>
                          <a:ea typeface="Times New Roman"/>
                          <a:cs typeface="Mangal"/>
                        </a:rPr>
                        <a:t>298</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60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216</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32</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42</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highlight>
                            <a:srgbClr val="FFFF00"/>
                          </a:highlight>
                          <a:latin typeface="Times New Roman"/>
                          <a:ea typeface="Times New Roman"/>
                          <a:cs typeface="Mangal"/>
                        </a:rPr>
                        <a:t>25</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a:latin typeface="Times New Roman"/>
                          <a:ea typeface="Times New Roman"/>
                          <a:cs typeface="Mangal"/>
                        </a:rPr>
                        <a:t>100</a:t>
                      </a:r>
                      <a:endParaRPr lang="en-US" sz="200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GB" sz="2400" dirty="0">
                          <a:highlight>
                            <a:srgbClr val="FFFF00"/>
                          </a:highlight>
                          <a:latin typeface="Times New Roman"/>
                          <a:ea typeface="Times New Roman"/>
                          <a:cs typeface="Mangal"/>
                        </a:rPr>
                        <a:t>72</a:t>
                      </a:r>
                      <a:endParaRPr lang="en-US" sz="2000" dirty="0">
                        <a:latin typeface="Calibri"/>
                        <a:ea typeface="Calibri"/>
                        <a:cs typeface="Mang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539552" y="332656"/>
            <a:ext cx="8251825"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pic>
        <p:nvPicPr>
          <p:cNvPr id="10243" name="Picture 1" descr="http://upload.wikimedia.org/wikipedia/commons/7/7c/Riemann_sphere1.jpg"/>
          <p:cNvPicPr>
            <a:picLocks noChangeAspect="1" noChangeArrowheads="1"/>
          </p:cNvPicPr>
          <p:nvPr/>
        </p:nvPicPr>
        <p:blipFill>
          <a:blip r:embed="rId2" r:link="rId3" cstate="print"/>
          <a:srcRect/>
          <a:stretch>
            <a:fillRect/>
          </a:stretch>
        </p:blipFill>
        <p:spPr bwMode="auto">
          <a:xfrm>
            <a:off x="609600" y="381000"/>
            <a:ext cx="7643813"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457200"/>
            <a:ext cx="7772400" cy="1143000"/>
          </a:xfrm>
        </p:spPr>
        <p:txBody>
          <a:bodyPr>
            <a:normAutofit fontScale="90000"/>
          </a:bodyPr>
          <a:lstStyle/>
          <a:p>
            <a:pPr eaLnBrk="1" hangingPunct="1"/>
            <a:r>
              <a:rPr lang="sv-SE" sz="4000" smtClean="0"/>
              <a:t>Lower hemisphere of a sphere projected onto a flat surface</a:t>
            </a:r>
          </a:p>
        </p:txBody>
      </p:sp>
      <p:pic>
        <p:nvPicPr>
          <p:cNvPr id="12291" name="Picture 3"/>
          <p:cNvPicPr>
            <a:picLocks noGrp="1" noChangeAspect="1" noChangeArrowheads="1"/>
          </p:cNvPicPr>
          <p:nvPr>
            <p:ph type="body" idx="1"/>
          </p:nvPr>
        </p:nvPicPr>
        <p:blipFill>
          <a:blip r:embed="rId2" cstate="print"/>
          <a:srcRect/>
          <a:stretch>
            <a:fillRect/>
          </a:stretch>
        </p:blipFill>
        <p:spPr>
          <a:xfrm>
            <a:off x="685800" y="3733800"/>
            <a:ext cx="7772400" cy="2667000"/>
          </a:xfrm>
        </p:spPr>
      </p:pic>
      <p:sp>
        <p:nvSpPr>
          <p:cNvPr id="12292" name="Rectangle 4"/>
          <p:cNvSpPr>
            <a:spLocks noChangeArrowheads="1"/>
          </p:cNvSpPr>
          <p:nvPr/>
        </p:nvSpPr>
        <p:spPr bwMode="auto">
          <a:xfrm>
            <a:off x="762000" y="1905000"/>
            <a:ext cx="7772400" cy="1816100"/>
          </a:xfrm>
          <a:prstGeom prst="rect">
            <a:avLst/>
          </a:prstGeom>
          <a:noFill/>
          <a:ln w="9525">
            <a:noFill/>
            <a:miter lim="800000"/>
            <a:headEnd/>
            <a:tailEnd/>
          </a:ln>
        </p:spPr>
        <p:txBody>
          <a:bodyPr>
            <a:spAutoFit/>
          </a:bodyPr>
          <a:lstStyle/>
          <a:p>
            <a:pPr>
              <a:spcBef>
                <a:spcPct val="50000"/>
              </a:spcBef>
            </a:pPr>
            <a:r>
              <a:rPr lang="sv-SE" sz="2800">
                <a:latin typeface="Times New Roman" pitchFamily="18" charset="0"/>
              </a:rPr>
              <a:t>• a type of ‘3-dimensional protractor’</a:t>
            </a:r>
          </a:p>
          <a:p>
            <a:pPr>
              <a:spcBef>
                <a:spcPct val="50000"/>
              </a:spcBef>
            </a:pPr>
            <a:r>
              <a:rPr lang="sv-SE" sz="2800">
                <a:latin typeface="Times New Roman" pitchFamily="18" charset="0"/>
              </a:rPr>
              <a:t>• allows analysis of structural data in 3-dimensions</a:t>
            </a:r>
          </a:p>
          <a:p>
            <a:pPr>
              <a:spcBef>
                <a:spcPct val="50000"/>
              </a:spcBef>
            </a:pPr>
            <a:r>
              <a:rPr lang="sv-SE" sz="2800">
                <a:latin typeface="Times New Roman" pitchFamily="18" charset="0"/>
              </a:rPr>
              <a:t>• plot data on tracing paper overlaid on net</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BishalNath\Desktop\fig111a.gif"/>
          <p:cNvPicPr>
            <a:picLocks noChangeAspect="1" noChangeArrowheads="1"/>
          </p:cNvPicPr>
          <p:nvPr/>
        </p:nvPicPr>
        <p:blipFill>
          <a:blip r:embed="rId2" cstate="print"/>
          <a:srcRect/>
          <a:stretch>
            <a:fillRect/>
          </a:stretch>
        </p:blipFill>
        <p:spPr bwMode="auto">
          <a:xfrm>
            <a:off x="611560" y="620688"/>
            <a:ext cx="5157192" cy="5157192"/>
          </a:xfrm>
          <a:prstGeom prst="rect">
            <a:avLst/>
          </a:prstGeom>
          <a:noFill/>
        </p:spPr>
      </p:pic>
      <p:sp>
        <p:nvSpPr>
          <p:cNvPr id="3" name="Rectangle 2"/>
          <p:cNvSpPr/>
          <p:nvPr/>
        </p:nvSpPr>
        <p:spPr>
          <a:xfrm>
            <a:off x="5940152" y="548680"/>
            <a:ext cx="2880320" cy="4608512"/>
          </a:xfrm>
          <a:prstGeom prst="rect">
            <a:avLst/>
          </a:prstGeom>
        </p:spPr>
        <p:txBody>
          <a:bodyPr wrap="square">
            <a:spAutoFit/>
          </a:bodyPr>
          <a:lstStyle/>
          <a:p>
            <a:r>
              <a:rPr lang="en-US" b="1" dirty="0" smtClean="0"/>
              <a:t>1.</a:t>
            </a:r>
            <a:r>
              <a:rPr lang="en-US" dirty="0" smtClean="0"/>
              <a:t> Small circles can be constructed using degree markings along the main meridian and equator as guides.</a:t>
            </a:r>
          </a:p>
          <a:p>
            <a:r>
              <a:rPr lang="en-US" b="1" dirty="0" smtClean="0"/>
              <a:t>2.</a:t>
            </a:r>
            <a:r>
              <a:rPr lang="en-US" dirty="0" smtClean="0"/>
              <a:t> In the absence of a </a:t>
            </a:r>
            <a:r>
              <a:rPr lang="en-US" dirty="0" err="1" smtClean="0"/>
              <a:t>stereonet</a:t>
            </a:r>
            <a:r>
              <a:rPr lang="en-US" dirty="0" smtClean="0"/>
              <a:t>, radii of small circles can be constructed using the definition of the stereographic projection.</a:t>
            </a:r>
          </a:p>
          <a:p>
            <a:r>
              <a:rPr lang="en-US" b="1" dirty="0" smtClean="0"/>
              <a:t>3.</a:t>
            </a:r>
            <a:r>
              <a:rPr lang="en-US" dirty="0" smtClean="0"/>
              <a:t> Great circles are simply radial lines. Construct them using the degrees on the primitive circle, or with a protractor. </a:t>
            </a:r>
          </a:p>
          <a:p>
            <a:r>
              <a:rPr lang="en-US" b="1" dirty="0" smtClean="0"/>
              <a:t>4.</a:t>
            </a:r>
            <a:r>
              <a:rPr lang="en-US" dirty="0" smtClean="0"/>
              <a:t> Final result.</a:t>
            </a:r>
            <a:endParaRPr lang="en-US" dirty="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IV Year lectures UNZA 2015-2016\Stereographic projectin theory and lab\stereographic projection Book_1Lisle and Leyshon\Book stereonet-3\scan0002.jpg"/>
          <p:cNvPicPr>
            <a:picLocks noChangeAspect="1" noChangeArrowheads="1"/>
          </p:cNvPicPr>
          <p:nvPr/>
        </p:nvPicPr>
        <p:blipFill>
          <a:blip r:embed="rId2" cstate="print">
            <a:lum bright="-10000" contrast="10000"/>
          </a:blip>
          <a:srcRect t="90436" r="65666" b="3767"/>
          <a:stretch>
            <a:fillRect/>
          </a:stretch>
        </p:blipFill>
        <p:spPr bwMode="auto">
          <a:xfrm>
            <a:off x="5508104" y="5085184"/>
            <a:ext cx="3024336" cy="720080"/>
          </a:xfrm>
          <a:prstGeom prst="rect">
            <a:avLst/>
          </a:prstGeom>
          <a:noFill/>
        </p:spPr>
      </p:pic>
      <p:pic>
        <p:nvPicPr>
          <p:cNvPr id="3" name="Picture 2" descr="D:\IV Year lectures UNZA 2015-2016\Stereographic projectin theory and lab\stereographic projection Book_1Lisle and Leyshon\Book stereonet-3\scan0002.jpg"/>
          <p:cNvPicPr>
            <a:picLocks noChangeAspect="1" noChangeArrowheads="1"/>
          </p:cNvPicPr>
          <p:nvPr/>
        </p:nvPicPr>
        <p:blipFill>
          <a:blip r:embed="rId3" cstate="print">
            <a:lum bright="-10000" contrast="10000"/>
          </a:blip>
          <a:srcRect l="11445" t="4638" r="16618" b="18840"/>
          <a:stretch>
            <a:fillRect/>
          </a:stretch>
        </p:blipFill>
        <p:spPr bwMode="auto">
          <a:xfrm>
            <a:off x="1403648" y="197260"/>
            <a:ext cx="4218723" cy="6328084"/>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BishalNath\Desktop\fig111b.gif"/>
          <p:cNvPicPr>
            <a:picLocks noChangeAspect="1" noChangeArrowheads="1"/>
          </p:cNvPicPr>
          <p:nvPr/>
        </p:nvPicPr>
        <p:blipFill>
          <a:blip r:embed="rId2" cstate="print"/>
          <a:srcRect/>
          <a:stretch>
            <a:fillRect/>
          </a:stretch>
        </p:blipFill>
        <p:spPr bwMode="auto">
          <a:xfrm>
            <a:off x="1331640" y="260648"/>
            <a:ext cx="5976664" cy="5976664"/>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9185" y="2420888"/>
            <a:ext cx="7560840" cy="2246769"/>
          </a:xfrm>
          <a:prstGeom prst="rect">
            <a:avLst/>
          </a:prstGeom>
          <a:noFill/>
        </p:spPr>
        <p:txBody>
          <a:bodyPr wrap="square" rtlCol="0">
            <a:spAutoFit/>
          </a:bodyPr>
          <a:lstStyle/>
          <a:p>
            <a:pPr algn="just"/>
            <a:r>
              <a:rPr lang="en-US" sz="2800" b="1" dirty="0" smtClean="0">
                <a:latin typeface="Arial" panose="020B0604020202020204" pitchFamily="34" charset="0"/>
                <a:cs typeface="Arial" panose="020B0604020202020204" pitchFamily="34" charset="0"/>
              </a:rPr>
              <a:t>Stereographic </a:t>
            </a:r>
            <a:r>
              <a:rPr lang="en-US" sz="2800" b="1" dirty="0">
                <a:latin typeface="Arial" panose="020B0604020202020204" pitchFamily="34" charset="0"/>
                <a:cs typeface="Arial" panose="020B0604020202020204" pitchFamily="34" charset="0"/>
              </a:rPr>
              <a:t>projection is a powerful method for solving geometric </a:t>
            </a:r>
            <a:r>
              <a:rPr lang="en-US" sz="2800" b="1" dirty="0" smtClean="0">
                <a:latin typeface="Arial" panose="020B0604020202020204" pitchFamily="34" charset="0"/>
                <a:cs typeface="Arial" panose="020B0604020202020204" pitchFamily="34" charset="0"/>
              </a:rPr>
              <a:t>problems </a:t>
            </a:r>
            <a:r>
              <a:rPr lang="en-US" sz="2800" b="1" dirty="0">
                <a:latin typeface="Arial" panose="020B0604020202020204" pitchFamily="34" charset="0"/>
                <a:cs typeface="Arial" panose="020B0604020202020204" pitchFamily="34" charset="0"/>
              </a:rPr>
              <a:t>in structural </a:t>
            </a:r>
            <a:r>
              <a:rPr lang="en-US" sz="2800" b="1" dirty="0" smtClean="0">
                <a:latin typeface="Arial" panose="020B0604020202020204" pitchFamily="34" charset="0"/>
                <a:cs typeface="Arial" panose="020B0604020202020204" pitchFamily="34" charset="0"/>
              </a:rPr>
              <a:t>geology. </a:t>
            </a:r>
            <a:r>
              <a:rPr lang="en-US" sz="2800" b="1" dirty="0">
                <a:latin typeface="Arial" panose="020B0604020202020204" pitchFamily="34" charset="0"/>
                <a:cs typeface="Arial" panose="020B0604020202020204" pitchFamily="34" charset="0"/>
              </a:rPr>
              <a:t>Stereographic  projection differs from orthographic projection in a fundamental </a:t>
            </a:r>
            <a:r>
              <a:rPr lang="en-US" sz="2800" b="1" dirty="0" smtClean="0">
                <a:latin typeface="Arial" panose="020B0604020202020204" pitchFamily="34" charset="0"/>
                <a:cs typeface="Arial" panose="020B0604020202020204" pitchFamily="34" charset="0"/>
              </a:rPr>
              <a:t>way. </a:t>
            </a:r>
            <a:endParaRPr lang="en-GB" sz="2800" b="1" dirty="0">
              <a:latin typeface="Arial" panose="020B0604020202020204" pitchFamily="34" charset="0"/>
              <a:cs typeface="Arial" panose="020B0604020202020204" pitchFamily="34" charset="0"/>
            </a:endParaRPr>
          </a:p>
        </p:txBody>
      </p:sp>
      <p:sp>
        <p:nvSpPr>
          <p:cNvPr id="4" name="Rectangle 3"/>
          <p:cNvSpPr/>
          <p:nvPr/>
        </p:nvSpPr>
        <p:spPr>
          <a:xfrm>
            <a:off x="1183259" y="885455"/>
            <a:ext cx="6366102" cy="954107"/>
          </a:xfrm>
          <a:prstGeom prst="rect">
            <a:avLst/>
          </a:prstGeom>
        </p:spPr>
        <p:txBody>
          <a:bodyPr wrap="none">
            <a:spAutoFit/>
          </a:bodyPr>
          <a:lstStyle/>
          <a:p>
            <a:pPr lvl="0" algn="ctr"/>
            <a:r>
              <a:rPr lang="en-US" sz="2800" b="1" dirty="0">
                <a:solidFill>
                  <a:srgbClr val="FF0000"/>
                </a:solidFill>
                <a:latin typeface="Arial Black" panose="020B0A04020102020204" pitchFamily="34" charset="0"/>
              </a:rPr>
              <a:t>STEREOGRAPHIC </a:t>
            </a:r>
            <a:r>
              <a:rPr lang="en-US" sz="2800" b="1" dirty="0" smtClean="0">
                <a:solidFill>
                  <a:srgbClr val="FF0000"/>
                </a:solidFill>
                <a:latin typeface="Arial Black" panose="020B0A04020102020204" pitchFamily="34" charset="0"/>
              </a:rPr>
              <a:t>PROJECTION</a:t>
            </a:r>
          </a:p>
          <a:p>
            <a:pPr lvl="0" algn="ctr"/>
            <a:r>
              <a:rPr lang="en-US" sz="2800" b="1" dirty="0" smtClean="0">
                <a:solidFill>
                  <a:srgbClr val="FF0000"/>
                </a:solidFill>
                <a:latin typeface="Arial Black" panose="020B0A04020102020204" pitchFamily="34" charset="0"/>
              </a:rPr>
              <a:t>(A Spherical Projection) </a:t>
            </a:r>
            <a:endParaRPr lang="en-GB" sz="2800"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xmlns="" val="40554646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1619672" y="188640"/>
            <a:ext cx="6264696" cy="62960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1763688" y="0"/>
            <a:ext cx="5760640" cy="5975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692696"/>
            <a:ext cx="7992888" cy="5570756"/>
          </a:xfrm>
          <a:prstGeom prst="rect">
            <a:avLst/>
          </a:prstGeom>
          <a:noFill/>
        </p:spPr>
        <p:txBody>
          <a:bodyPr wrap="square" rtlCol="0">
            <a:spAutoFit/>
          </a:bodyPr>
          <a:lstStyle/>
          <a:p>
            <a:pPr marL="393700" indent="-393700" algn="just"/>
            <a:r>
              <a:rPr lang="en-US" sz="2800" b="1" dirty="0" smtClean="0">
                <a:latin typeface="Arial" pitchFamily="34" charset="0"/>
                <a:cs typeface="Arial" pitchFamily="34" charset="0"/>
              </a:rPr>
              <a:t>1. A polar </a:t>
            </a:r>
            <a:r>
              <a:rPr lang="en-US" sz="2800" b="1" dirty="0" err="1" smtClean="0">
                <a:latin typeface="Arial" pitchFamily="34" charset="0"/>
                <a:cs typeface="Arial" pitchFamily="34" charset="0"/>
              </a:rPr>
              <a:t>stereonet</a:t>
            </a:r>
            <a:r>
              <a:rPr lang="en-US" sz="2800" b="1" dirty="0" smtClean="0">
                <a:latin typeface="Arial" pitchFamily="34" charset="0"/>
                <a:cs typeface="Arial" pitchFamily="34" charset="0"/>
              </a:rPr>
              <a:t> is good for plotting large quantities of trend and plunge data directly. Mark off trends and plunges as shown.</a:t>
            </a:r>
          </a:p>
          <a:p>
            <a:pPr algn="just"/>
            <a:endParaRPr lang="en-US" sz="1600" b="1" dirty="0" smtClean="0">
              <a:latin typeface="Arial" pitchFamily="34" charset="0"/>
              <a:cs typeface="Arial" pitchFamily="34" charset="0"/>
            </a:endParaRPr>
          </a:p>
          <a:p>
            <a:pPr marL="457200" indent="-457200" algn="just"/>
            <a:r>
              <a:rPr lang="en-US" sz="2800" b="1" dirty="0" smtClean="0">
                <a:latin typeface="Arial" pitchFamily="34" charset="0"/>
                <a:cs typeface="Arial" pitchFamily="34" charset="0"/>
              </a:rPr>
              <a:t>2. A polar </a:t>
            </a:r>
            <a:r>
              <a:rPr lang="en-US" sz="2800" b="1" dirty="0" err="1" smtClean="0">
                <a:latin typeface="Arial" pitchFamily="34" charset="0"/>
                <a:cs typeface="Arial" pitchFamily="34" charset="0"/>
              </a:rPr>
              <a:t>stereonet</a:t>
            </a:r>
            <a:r>
              <a:rPr lang="en-US" sz="2800" b="1" dirty="0" smtClean="0">
                <a:latin typeface="Arial" pitchFamily="34" charset="0"/>
                <a:cs typeface="Arial" pitchFamily="34" charset="0"/>
              </a:rPr>
              <a:t> can also be used to plot poles to planes. The trend of a pole is 90 degrees from the strike of the corresponding plane. Strikes of planes are shown here.</a:t>
            </a:r>
          </a:p>
          <a:p>
            <a:pPr algn="just"/>
            <a:endParaRPr lang="en-US" sz="1600" b="1" dirty="0" smtClean="0">
              <a:latin typeface="Arial" pitchFamily="34" charset="0"/>
              <a:cs typeface="Arial" pitchFamily="34" charset="0"/>
            </a:endParaRPr>
          </a:p>
          <a:p>
            <a:pPr algn="just"/>
            <a:r>
              <a:rPr lang="en-US" sz="2800" b="1" dirty="0" smtClean="0">
                <a:latin typeface="Arial" pitchFamily="34" charset="0"/>
                <a:cs typeface="Arial" pitchFamily="34" charset="0"/>
              </a:rPr>
              <a:t>3. Dip directions of planes are as shown. </a:t>
            </a:r>
          </a:p>
          <a:p>
            <a:pPr algn="just"/>
            <a:endParaRPr lang="en-US" sz="1600" b="1" dirty="0" smtClean="0">
              <a:latin typeface="Arial" pitchFamily="34" charset="0"/>
              <a:cs typeface="Arial" pitchFamily="34" charset="0"/>
            </a:endParaRPr>
          </a:p>
          <a:p>
            <a:pPr algn="just"/>
            <a:r>
              <a:rPr lang="en-US" sz="2800" b="1" dirty="0" smtClean="0">
                <a:latin typeface="Arial" pitchFamily="34" charset="0"/>
                <a:cs typeface="Arial" pitchFamily="34" charset="0"/>
              </a:rPr>
              <a:t>4. A polar </a:t>
            </a:r>
            <a:r>
              <a:rPr lang="en-US" sz="2800" b="1" dirty="0" err="1" smtClean="0">
                <a:latin typeface="Arial" pitchFamily="34" charset="0"/>
                <a:cs typeface="Arial" pitchFamily="34" charset="0"/>
              </a:rPr>
              <a:t>stereonet</a:t>
            </a:r>
            <a:r>
              <a:rPr lang="en-US" sz="2800" b="1" dirty="0" smtClean="0">
                <a:latin typeface="Arial" pitchFamily="34" charset="0"/>
                <a:cs typeface="Arial" pitchFamily="34" charset="0"/>
              </a:rPr>
              <a:t> labeled for plotting poles.</a:t>
            </a:r>
          </a:p>
          <a:p>
            <a:pPr algn="just"/>
            <a:endParaRPr lang="en-US"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691680" y="2564904"/>
            <a:ext cx="5472608" cy="707886"/>
          </a:xfrm>
          <a:prstGeom prst="rect">
            <a:avLst/>
          </a:prstGeom>
          <a:noFill/>
          <a:ln w="9525">
            <a:noFill/>
            <a:miter lim="800000"/>
            <a:headEnd/>
            <a:tailEnd/>
          </a:ln>
        </p:spPr>
        <p:txBody>
          <a:bodyPr wrap="square">
            <a:spAutoFit/>
          </a:bodyPr>
          <a:lstStyle/>
          <a:p>
            <a:pPr algn="just"/>
            <a:r>
              <a:rPr lang="en-GB" sz="4000" b="1" dirty="0">
                <a:solidFill>
                  <a:srgbClr val="FF0000"/>
                </a:solidFill>
                <a:latin typeface="Arial" charset="0"/>
              </a:rPr>
              <a:t>Which Net Is Which? </a:t>
            </a:r>
            <a:endParaRPr lang="en-US" sz="4000" b="1" dirty="0">
              <a:solidFill>
                <a:srgbClr val="FF0000"/>
              </a:solidFill>
              <a:latin typeface="Arial"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p:cNvSpPr txBox="1">
            <a:spLocks noChangeArrowheads="1"/>
          </p:cNvSpPr>
          <p:nvPr/>
        </p:nvSpPr>
        <p:spPr bwMode="auto">
          <a:xfrm>
            <a:off x="684213" y="1341438"/>
            <a:ext cx="7704137" cy="4830762"/>
          </a:xfrm>
          <a:prstGeom prst="rect">
            <a:avLst/>
          </a:prstGeom>
          <a:noFill/>
          <a:ln w="9525">
            <a:noFill/>
            <a:miter lim="800000"/>
            <a:headEnd/>
            <a:tailEnd/>
          </a:ln>
        </p:spPr>
        <p:txBody>
          <a:bodyPr>
            <a:spAutoFit/>
          </a:bodyPr>
          <a:lstStyle/>
          <a:p>
            <a:pPr algn="just"/>
            <a:r>
              <a:rPr lang="en-GB" sz="2800" b="1">
                <a:latin typeface="Arial" charset="0"/>
              </a:rPr>
              <a:t>There is</a:t>
            </a:r>
            <a:r>
              <a:rPr lang="en-GB" sz="2800" b="1" i="1">
                <a:latin typeface="Arial" charset="0"/>
              </a:rPr>
              <a:t> </a:t>
            </a:r>
            <a:r>
              <a:rPr lang="en-GB" sz="2800" b="1">
                <a:latin typeface="Arial" charset="0"/>
              </a:rPr>
              <a:t>sometimes confusion about the names assigned to different types of azimuthal projections. A stereographic projection is one type of azimuthal projection. </a:t>
            </a:r>
          </a:p>
          <a:p>
            <a:pPr algn="just"/>
            <a:endParaRPr lang="en-GB" sz="1600" b="1">
              <a:latin typeface="Arial" charset="0"/>
            </a:endParaRPr>
          </a:p>
          <a:p>
            <a:pPr algn="just"/>
            <a:r>
              <a:rPr lang="en-GB" sz="2800" b="1">
                <a:latin typeface="Arial" charset="0"/>
              </a:rPr>
              <a:t>The terms </a:t>
            </a:r>
            <a:r>
              <a:rPr lang="en-GB" sz="2800" b="1">
                <a:solidFill>
                  <a:srgbClr val="FF0000"/>
                </a:solidFill>
                <a:latin typeface="Arial" charset="0"/>
              </a:rPr>
              <a:t>Wulff net </a:t>
            </a:r>
            <a:r>
              <a:rPr lang="en-GB" sz="2800" b="1">
                <a:latin typeface="Arial" charset="0"/>
              </a:rPr>
              <a:t>or stereonet refer only to grids drawn on a </a:t>
            </a:r>
            <a:r>
              <a:rPr lang="en-GB" sz="2800" b="1">
                <a:solidFill>
                  <a:srgbClr val="FF0000"/>
                </a:solidFill>
                <a:latin typeface="Arial" charset="0"/>
              </a:rPr>
              <a:t>stereographic projection</a:t>
            </a:r>
            <a:r>
              <a:rPr lang="en-GB" sz="2800" b="1">
                <a:latin typeface="Arial" charset="0"/>
              </a:rPr>
              <a:t>, and a </a:t>
            </a:r>
            <a:r>
              <a:rPr lang="en-GB" sz="2800" b="1">
                <a:solidFill>
                  <a:srgbClr val="FF0000"/>
                </a:solidFill>
                <a:latin typeface="Arial" charset="0"/>
              </a:rPr>
              <a:t>stereogram</a:t>
            </a:r>
            <a:r>
              <a:rPr lang="en-GB" sz="2800" b="1">
                <a:latin typeface="Arial" charset="0"/>
              </a:rPr>
              <a:t> refers only to a plot of points or curves on a stereographic projection. </a:t>
            </a:r>
            <a:endParaRPr lang="en-US" b="1">
              <a:latin typeface="Arial" charset="0"/>
            </a:endParaRPr>
          </a:p>
        </p:txBody>
      </p:sp>
      <p:sp>
        <p:nvSpPr>
          <p:cNvPr id="19459" name="Rectangle 2"/>
          <p:cNvSpPr>
            <a:spLocks noChangeArrowheads="1"/>
          </p:cNvSpPr>
          <p:nvPr/>
        </p:nvSpPr>
        <p:spPr bwMode="auto">
          <a:xfrm>
            <a:off x="755650" y="620713"/>
            <a:ext cx="3836988" cy="523875"/>
          </a:xfrm>
          <a:prstGeom prst="rect">
            <a:avLst/>
          </a:prstGeom>
          <a:noFill/>
          <a:ln w="9525">
            <a:noFill/>
            <a:miter lim="800000"/>
            <a:headEnd/>
            <a:tailEnd/>
          </a:ln>
        </p:spPr>
        <p:txBody>
          <a:bodyPr wrap="none">
            <a:spAutoFit/>
          </a:bodyPr>
          <a:lstStyle/>
          <a:p>
            <a:pPr algn="just"/>
            <a:r>
              <a:rPr lang="en-GB" sz="2800" b="1" dirty="0">
                <a:solidFill>
                  <a:srgbClr val="FF0000"/>
                </a:solidFill>
                <a:latin typeface="Arial" charset="0"/>
              </a:rPr>
              <a:t>Which Net Is Which? </a:t>
            </a:r>
            <a:endParaRPr lang="en-US" sz="2800" b="1" dirty="0">
              <a:solidFill>
                <a:srgbClr val="FF0000"/>
              </a:solidFill>
              <a:latin typeface="Arial"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
          <p:cNvSpPr txBox="1">
            <a:spLocks noChangeArrowheads="1"/>
          </p:cNvSpPr>
          <p:nvPr/>
        </p:nvSpPr>
        <p:spPr bwMode="auto">
          <a:xfrm>
            <a:off x="684213" y="836613"/>
            <a:ext cx="7704137" cy="5448300"/>
          </a:xfrm>
          <a:prstGeom prst="rect">
            <a:avLst/>
          </a:prstGeom>
          <a:noFill/>
          <a:ln w="9525">
            <a:noFill/>
            <a:miter lim="800000"/>
            <a:headEnd/>
            <a:tailEnd/>
          </a:ln>
        </p:spPr>
        <p:txBody>
          <a:bodyPr>
            <a:spAutoFit/>
          </a:bodyPr>
          <a:lstStyle/>
          <a:p>
            <a:pPr algn="just"/>
            <a:r>
              <a:rPr lang="en-GB" sz="2800" b="1">
                <a:solidFill>
                  <a:srgbClr val="FF0000"/>
                </a:solidFill>
                <a:latin typeface="Arial" charset="0"/>
              </a:rPr>
              <a:t>An equal-area projection </a:t>
            </a:r>
            <a:r>
              <a:rPr lang="en-GB" sz="2800" b="1">
                <a:latin typeface="Arial" charset="0"/>
              </a:rPr>
              <a:t>is a second type of azimuthal projection, </a:t>
            </a:r>
            <a:r>
              <a:rPr lang="en-GB" sz="2800" b="1">
                <a:solidFill>
                  <a:srgbClr val="0070C0"/>
                </a:solidFill>
                <a:latin typeface="Arial" charset="0"/>
              </a:rPr>
              <a:t>An equal-area projection is not a stereographic projection. </a:t>
            </a:r>
          </a:p>
          <a:p>
            <a:pPr algn="just"/>
            <a:endParaRPr lang="en-GB" sz="1600" b="1">
              <a:latin typeface="Arial" charset="0"/>
            </a:endParaRPr>
          </a:p>
          <a:p>
            <a:pPr algn="just"/>
            <a:r>
              <a:rPr lang="en-GB" sz="2800" b="1">
                <a:latin typeface="Arial" charset="0"/>
              </a:rPr>
              <a:t>The term Schmidt net refers to a grid drawn on an equal-area projection, and it is not the a stereonet. </a:t>
            </a:r>
          </a:p>
          <a:p>
            <a:pPr algn="just"/>
            <a:endParaRPr lang="en-GB" sz="1600" b="1">
              <a:latin typeface="Arial" charset="0"/>
            </a:endParaRPr>
          </a:p>
          <a:p>
            <a:pPr algn="just"/>
            <a:r>
              <a:rPr lang="en-GB" sz="2800" b="1">
                <a:solidFill>
                  <a:srgbClr val="FF0000"/>
                </a:solidFill>
                <a:latin typeface="Arial" charset="0"/>
              </a:rPr>
              <a:t>The term stereonet should be used only with respect to a grid on a stereographic projection, and the term equal-area plot should be used for points or curves drawn on an equal-area projection. </a:t>
            </a:r>
            <a:endParaRPr lang="en-US" b="1">
              <a:solidFill>
                <a:srgbClr val="FF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p:cNvSpPr txBox="1">
            <a:spLocks noChangeArrowheads="1"/>
          </p:cNvSpPr>
          <p:nvPr/>
        </p:nvSpPr>
        <p:spPr bwMode="auto">
          <a:xfrm>
            <a:off x="684213" y="836613"/>
            <a:ext cx="7704137" cy="5540375"/>
          </a:xfrm>
          <a:prstGeom prst="rect">
            <a:avLst/>
          </a:prstGeom>
          <a:noFill/>
          <a:ln w="9525">
            <a:noFill/>
            <a:miter lim="800000"/>
            <a:headEnd/>
            <a:tailEnd/>
          </a:ln>
        </p:spPr>
        <p:txBody>
          <a:bodyPr>
            <a:spAutoFit/>
          </a:bodyPr>
          <a:lstStyle/>
          <a:p>
            <a:pPr algn="just"/>
            <a:r>
              <a:rPr lang="en-GB" sz="2800" b="1" dirty="0">
                <a:latin typeface="Arial" charset="0"/>
              </a:rPr>
              <a:t>In practice, however, geologists tend to use the term </a:t>
            </a:r>
            <a:r>
              <a:rPr lang="en-GB" sz="2800" b="1" dirty="0" err="1">
                <a:latin typeface="Arial" charset="0"/>
              </a:rPr>
              <a:t>stereonet</a:t>
            </a:r>
            <a:r>
              <a:rPr lang="en-GB" sz="2800" b="1" dirty="0">
                <a:latin typeface="Arial" charset="0"/>
              </a:rPr>
              <a:t> loosely, to refer to either a </a:t>
            </a:r>
            <a:r>
              <a:rPr lang="en-GB" sz="2800" b="1" dirty="0" err="1">
                <a:latin typeface="Arial" charset="0"/>
              </a:rPr>
              <a:t>Wulff</a:t>
            </a:r>
            <a:r>
              <a:rPr lang="en-GB" sz="2800" b="1" dirty="0">
                <a:latin typeface="Arial" charset="0"/>
              </a:rPr>
              <a:t> net or a Schmidt net.</a:t>
            </a:r>
            <a:endParaRPr lang="en-US" sz="2800" b="1" dirty="0">
              <a:latin typeface="Arial" charset="0"/>
            </a:endParaRPr>
          </a:p>
          <a:p>
            <a:pPr algn="just"/>
            <a:r>
              <a:rPr lang="en-GB" b="1" dirty="0">
                <a:latin typeface="Arial" charset="0"/>
              </a:rPr>
              <a:t> </a:t>
            </a:r>
            <a:endParaRPr lang="en-US" b="1" dirty="0">
              <a:latin typeface="Arial" charset="0"/>
            </a:endParaRPr>
          </a:p>
          <a:p>
            <a:pPr algn="just"/>
            <a:r>
              <a:rPr lang="en-GB" sz="2800" b="1" dirty="0">
                <a:latin typeface="Arial" charset="0"/>
              </a:rPr>
              <a:t>A question often arises as </a:t>
            </a:r>
            <a:r>
              <a:rPr lang="en-GB" sz="2800" b="1" dirty="0" smtClean="0">
                <a:latin typeface="Arial" charset="0"/>
              </a:rPr>
              <a:t>to when </a:t>
            </a:r>
            <a:r>
              <a:rPr lang="en-GB" sz="2800" b="1" dirty="0">
                <a:latin typeface="Arial" charset="0"/>
              </a:rPr>
              <a:t>it is appropriate to use a Schmidt net instead of a </a:t>
            </a:r>
            <a:r>
              <a:rPr lang="en-GB" sz="2800" b="1" dirty="0" err="1">
                <a:latin typeface="Arial" charset="0"/>
              </a:rPr>
              <a:t>Wulff</a:t>
            </a:r>
            <a:r>
              <a:rPr lang="en-GB" sz="2800" b="1" dirty="0">
                <a:latin typeface="Arial" charset="0"/>
              </a:rPr>
              <a:t> net, and vice versa for plotting data. </a:t>
            </a:r>
          </a:p>
          <a:p>
            <a:pPr algn="just"/>
            <a:endParaRPr lang="en-GB" sz="1600" b="1" dirty="0">
              <a:latin typeface="Arial" charset="0"/>
            </a:endParaRPr>
          </a:p>
          <a:p>
            <a:pPr algn="just"/>
            <a:r>
              <a:rPr lang="en-GB" sz="2800" b="1" dirty="0" smtClean="0">
                <a:latin typeface="Arial" charset="0"/>
              </a:rPr>
              <a:t>The </a:t>
            </a:r>
            <a:r>
              <a:rPr lang="en-GB" sz="2800" b="1" dirty="0">
                <a:latin typeface="Arial" charset="0"/>
              </a:rPr>
              <a:t>Schmidt net must be used in the applications where the concentration of points on the plot are significant; thus, it is particularly applicable for analysis of a large number of measurements. </a:t>
            </a:r>
            <a:endParaRPr lang="en-US" sz="2800" b="1" dirty="0">
              <a:latin typeface="Arial"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
          <p:cNvSpPr txBox="1">
            <a:spLocks noChangeArrowheads="1"/>
          </p:cNvSpPr>
          <p:nvPr/>
        </p:nvSpPr>
        <p:spPr bwMode="auto">
          <a:xfrm>
            <a:off x="755576" y="1052736"/>
            <a:ext cx="7704137" cy="3323987"/>
          </a:xfrm>
          <a:prstGeom prst="rect">
            <a:avLst/>
          </a:prstGeom>
          <a:noFill/>
          <a:ln w="9525">
            <a:noFill/>
            <a:miter lim="800000"/>
            <a:headEnd/>
            <a:tailEnd/>
          </a:ln>
        </p:spPr>
        <p:txBody>
          <a:bodyPr>
            <a:spAutoFit/>
          </a:bodyPr>
          <a:lstStyle/>
          <a:p>
            <a:pPr algn="just"/>
            <a:r>
              <a:rPr lang="en-GB" sz="2800" b="1" dirty="0">
                <a:latin typeface="Arial" charset="0"/>
              </a:rPr>
              <a:t>A </a:t>
            </a:r>
            <a:r>
              <a:rPr lang="en-GB" sz="2800" b="1" dirty="0" err="1">
                <a:latin typeface="Arial" charset="0"/>
              </a:rPr>
              <a:t>Wulff</a:t>
            </a:r>
            <a:r>
              <a:rPr lang="en-GB" sz="2800" b="1" dirty="0">
                <a:latin typeface="Arial" charset="0"/>
              </a:rPr>
              <a:t> net must be used where angles between structures on the net will be measured with a protractor. </a:t>
            </a:r>
          </a:p>
          <a:p>
            <a:pPr algn="just"/>
            <a:endParaRPr lang="en-GB" sz="1400" b="1" dirty="0">
              <a:latin typeface="Arial" charset="0"/>
            </a:endParaRPr>
          </a:p>
          <a:p>
            <a:pPr algn="just"/>
            <a:r>
              <a:rPr lang="en-GB" sz="2800" b="1" dirty="0" smtClean="0">
                <a:latin typeface="Arial" charset="0"/>
              </a:rPr>
              <a:t>The </a:t>
            </a:r>
            <a:r>
              <a:rPr lang="en-GB" sz="2800" b="1" dirty="0">
                <a:latin typeface="Arial" charset="0"/>
              </a:rPr>
              <a:t>Schmidt net, therefore, has the most common application for problems in structural geology and is usually the net that geologists carry with them to the field. </a:t>
            </a:r>
            <a:endParaRPr lang="en-US" b="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5854" y="2636912"/>
            <a:ext cx="5625001" cy="646331"/>
          </a:xfrm>
          <a:prstGeom prst="rect">
            <a:avLst/>
          </a:prstGeom>
        </p:spPr>
        <p:txBody>
          <a:bodyPr wrap="none">
            <a:spAutoFit/>
          </a:bodyPr>
          <a:lstStyle/>
          <a:p>
            <a:pPr algn="ctr">
              <a:spcAft>
                <a:spcPts val="1000"/>
              </a:spcAft>
              <a:defRPr/>
            </a:pPr>
            <a:r>
              <a:rPr lang="en-GB" sz="3600" b="1" dirty="0" smtClean="0">
                <a:solidFill>
                  <a:srgbClr val="FF0000"/>
                </a:solidFill>
                <a:latin typeface="Arial Black" pitchFamily="34" charset="0"/>
                <a:cs typeface="Arial" pitchFamily="34" charset="0"/>
              </a:rPr>
              <a:t>Some </a:t>
            </a:r>
            <a:r>
              <a:rPr lang="en-GB" sz="3600" b="1" dirty="0" err="1" smtClean="0">
                <a:solidFill>
                  <a:srgbClr val="FF0000"/>
                </a:solidFill>
                <a:latin typeface="Arial Black" pitchFamily="34" charset="0"/>
                <a:cs typeface="Arial" pitchFamily="34" charset="0"/>
              </a:rPr>
              <a:t>stereonet</a:t>
            </a:r>
            <a:r>
              <a:rPr lang="en-GB" sz="3600" b="1" dirty="0" smtClean="0">
                <a:solidFill>
                  <a:srgbClr val="FF0000"/>
                </a:solidFill>
                <a:latin typeface="Arial Black" pitchFamily="34" charset="0"/>
                <a:cs typeface="Arial" pitchFamily="34" charset="0"/>
              </a:rPr>
              <a:t> facts</a:t>
            </a:r>
            <a:endParaRPr lang="en-GB" sz="3600" b="1" dirty="0">
              <a:solidFill>
                <a:srgbClr val="FF0000"/>
              </a:solidFill>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71600" y="2132856"/>
            <a:ext cx="7467600" cy="2492990"/>
          </a:xfrm>
          <a:prstGeom prst="rect">
            <a:avLst/>
          </a:prstGeom>
          <a:noFill/>
        </p:spPr>
        <p:txBody>
          <a:bodyPr wrap="square" rtlCol="0">
            <a:spAutoFit/>
          </a:bodyPr>
          <a:lstStyle/>
          <a:p>
            <a:pPr lvl="0" algn="just"/>
            <a:r>
              <a:rPr lang="en-GB" sz="2800" b="1" dirty="0" smtClean="0">
                <a:latin typeface="Arial" pitchFamily="34" charset="0"/>
                <a:cs typeface="Arial" pitchFamily="34" charset="0"/>
              </a:rPr>
              <a:t>In </a:t>
            </a:r>
            <a:r>
              <a:rPr lang="en-GB" sz="2800" b="1" dirty="0">
                <a:latin typeface="Arial" pitchFamily="34" charset="0"/>
                <a:cs typeface="Arial" pitchFamily="34" charset="0"/>
              </a:rPr>
              <a:t>contrast to mineralogy, structural geologists use lower hemisphere plots. </a:t>
            </a:r>
            <a:endParaRPr lang="en-GB" sz="2800" b="1" dirty="0" smtClean="0">
              <a:latin typeface="Arial" pitchFamily="34" charset="0"/>
              <a:cs typeface="Arial" pitchFamily="34" charset="0"/>
            </a:endParaRPr>
          </a:p>
          <a:p>
            <a:pPr marL="342900" lvl="0" indent="-342900" algn="just">
              <a:buFont typeface="+mj-lt"/>
              <a:buAutoNum type="arabicPeriod"/>
            </a:pPr>
            <a:endParaRPr lang="en-GB" sz="1600" b="1" dirty="0">
              <a:latin typeface="Arial" pitchFamily="34" charset="0"/>
              <a:cs typeface="Arial" pitchFamily="34" charset="0"/>
            </a:endParaRPr>
          </a:p>
          <a:p>
            <a:pPr lvl="0" algn="just"/>
            <a:r>
              <a:rPr lang="en-GB" sz="2800" b="1" dirty="0" smtClean="0">
                <a:latin typeface="Arial" pitchFamily="34" charset="0"/>
                <a:cs typeface="Arial" pitchFamily="34" charset="0"/>
              </a:rPr>
              <a:t>Typically</a:t>
            </a:r>
            <a:r>
              <a:rPr lang="en-GB" sz="2800" b="1" dirty="0">
                <a:latin typeface="Arial" pitchFamily="34" charset="0"/>
                <a:cs typeface="Arial" pitchFamily="34" charset="0"/>
              </a:rPr>
              <a:t>, it is as if you are looking into a hemispheric bowl sitting on the ground, and oriented along a N-S axis. </a:t>
            </a:r>
            <a:endParaRPr lang="en-GB" sz="2800" b="1"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0871" y="1196752"/>
            <a:ext cx="7704856" cy="4462760"/>
          </a:xfrm>
          <a:prstGeom prst="rect">
            <a:avLst/>
          </a:prstGeom>
        </p:spPr>
        <p:txBody>
          <a:bodyPr wrap="square">
            <a:spAutoFit/>
          </a:bodyPr>
          <a:lstStyle/>
          <a:p>
            <a:pPr algn="just"/>
            <a:r>
              <a:rPr lang="en-GB" sz="2800" b="1" dirty="0">
                <a:solidFill>
                  <a:srgbClr val="FF0000"/>
                </a:solidFill>
                <a:latin typeface="Arial" panose="020B0604020202020204" pitchFamily="34" charset="0"/>
                <a:cs typeface="Arial" panose="020B0604020202020204" pitchFamily="34" charset="0"/>
              </a:rPr>
              <a:t>What is a spherical projection</a:t>
            </a:r>
            <a:r>
              <a:rPr lang="en-GB" sz="2800" b="1" dirty="0" smtClean="0">
                <a:solidFill>
                  <a:srgbClr val="FF0000"/>
                </a:solidFill>
                <a:latin typeface="Arial" panose="020B0604020202020204" pitchFamily="34" charset="0"/>
                <a:cs typeface="Arial" panose="020B0604020202020204" pitchFamily="34" charset="0"/>
              </a:rPr>
              <a:t>?</a:t>
            </a:r>
          </a:p>
          <a:p>
            <a:pPr algn="just"/>
            <a:endParaRPr lang="en-GB" sz="2800" b="1" dirty="0">
              <a:latin typeface="Arial" panose="020B0604020202020204" pitchFamily="34" charset="0"/>
              <a:cs typeface="Arial" panose="020B0604020202020204" pitchFamily="34" charset="0"/>
            </a:endParaRPr>
          </a:p>
          <a:p>
            <a:pPr algn="just"/>
            <a:r>
              <a:rPr lang="en-GB" sz="2800" b="1" dirty="0" smtClean="0">
                <a:latin typeface="Arial" panose="020B0604020202020204" pitchFamily="34" charset="0"/>
                <a:cs typeface="Arial" panose="020B0604020202020204" pitchFamily="34" charset="0"/>
              </a:rPr>
              <a:t>A </a:t>
            </a:r>
            <a:r>
              <a:rPr lang="en-GB" sz="2800" b="1" dirty="0">
                <a:latin typeface="Arial" panose="020B0604020202020204" pitchFamily="34" charset="0"/>
                <a:cs typeface="Arial" panose="020B0604020202020204" pitchFamily="34" charset="0"/>
              </a:rPr>
              <a:t>2-D projection for describing the orientation of 3-D features. </a:t>
            </a:r>
            <a:endParaRPr lang="en-GB" sz="2800" b="1" dirty="0" smtClean="0">
              <a:latin typeface="Arial" panose="020B0604020202020204" pitchFamily="34" charset="0"/>
              <a:cs typeface="Arial" panose="020B0604020202020204" pitchFamily="34" charset="0"/>
            </a:endParaRPr>
          </a:p>
          <a:p>
            <a:pPr algn="just"/>
            <a:endParaRPr lang="en-GB" sz="2800" b="1" dirty="0">
              <a:latin typeface="Arial" panose="020B0604020202020204" pitchFamily="34" charset="0"/>
              <a:cs typeface="Arial" panose="020B0604020202020204" pitchFamily="34" charset="0"/>
            </a:endParaRPr>
          </a:p>
          <a:p>
            <a:pPr algn="just"/>
            <a:r>
              <a:rPr lang="en-GB" sz="2800" b="1" dirty="0" smtClean="0">
                <a:latin typeface="Arial" panose="020B0604020202020204" pitchFamily="34" charset="0"/>
                <a:cs typeface="Arial" panose="020B0604020202020204" pitchFamily="34" charset="0"/>
              </a:rPr>
              <a:t>A spherical </a:t>
            </a:r>
            <a:r>
              <a:rPr lang="en-GB" sz="2800" b="1" dirty="0">
                <a:latin typeface="Arial" panose="020B0604020202020204" pitchFamily="34" charset="0"/>
                <a:cs typeface="Arial" panose="020B0604020202020204" pitchFamily="34" charset="0"/>
              </a:rPr>
              <a:t>projection shows where lines or planes that intersect </a:t>
            </a:r>
            <a:r>
              <a:rPr lang="en-GB" sz="2800" b="1" dirty="0" smtClean="0">
                <a:latin typeface="Arial" panose="020B0604020202020204" pitchFamily="34" charset="0"/>
                <a:cs typeface="Arial" panose="020B0604020202020204" pitchFamily="34" charset="0"/>
              </a:rPr>
              <a:t>the surface </a:t>
            </a:r>
            <a:r>
              <a:rPr lang="en-GB" sz="2800" b="1" dirty="0">
                <a:latin typeface="Arial" panose="020B0604020202020204" pitchFamily="34" charset="0"/>
                <a:cs typeface="Arial" panose="020B0604020202020204" pitchFamily="34" charset="0"/>
              </a:rPr>
              <a:t>of a (</a:t>
            </a:r>
            <a:r>
              <a:rPr lang="en-GB" sz="2800" b="1" dirty="0" smtClean="0">
                <a:latin typeface="Arial" panose="020B0604020202020204" pitchFamily="34" charset="0"/>
                <a:cs typeface="Arial" panose="020B0604020202020204" pitchFamily="34" charset="0"/>
              </a:rPr>
              <a:t>hemi)sphere</a:t>
            </a:r>
            <a:r>
              <a:rPr lang="en-GB" sz="2800" b="1" dirty="0">
                <a:latin typeface="Arial" panose="020B0604020202020204" pitchFamily="34" charset="0"/>
                <a:cs typeface="Arial" panose="020B0604020202020204" pitchFamily="34" charset="0"/>
              </a:rPr>
              <a:t>, provided that the lines/planes also </a:t>
            </a:r>
            <a:r>
              <a:rPr lang="en-GB" sz="2800" b="1" dirty="0" smtClean="0">
                <a:latin typeface="Arial" panose="020B0604020202020204" pitchFamily="34" charset="0"/>
                <a:cs typeface="Arial" panose="020B0604020202020204" pitchFamily="34" charset="0"/>
              </a:rPr>
              <a:t>pass through </a:t>
            </a:r>
            <a:r>
              <a:rPr lang="en-GB" sz="2800" b="1" dirty="0">
                <a:latin typeface="Arial" panose="020B0604020202020204" pitchFamily="34" charset="0"/>
                <a:cs typeface="Arial" panose="020B0604020202020204" pitchFamily="34" charset="0"/>
              </a:rPr>
              <a:t>the center of the (hemi)sphere.</a:t>
            </a:r>
          </a:p>
        </p:txBody>
      </p:sp>
    </p:spTree>
    <p:extLst>
      <p:ext uri="{BB962C8B-B14F-4D97-AF65-F5344CB8AC3E}">
        <p14:creationId xmlns:p14="http://schemas.microsoft.com/office/powerpoint/2010/main" xmlns="" val="11933647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066800"/>
            <a:ext cx="7543800" cy="4216539"/>
          </a:xfrm>
          <a:prstGeom prst="rect">
            <a:avLst/>
          </a:prstGeom>
        </p:spPr>
        <p:txBody>
          <a:bodyPr wrap="square">
            <a:spAutoFit/>
          </a:bodyPr>
          <a:lstStyle/>
          <a:p>
            <a:pPr marL="514350" indent="-514350" algn="just">
              <a:buFont typeface="+mj-lt"/>
              <a:buAutoNum type="arabicPeriod" startAt="2"/>
            </a:pPr>
            <a:r>
              <a:rPr lang="en-GB" sz="2800" b="1" dirty="0" smtClean="0">
                <a:latin typeface="Arial" pitchFamily="34" charset="0"/>
                <a:cs typeface="Arial" pitchFamily="34" charset="0"/>
              </a:rPr>
              <a:t>There are an assortment (range) of different types of </a:t>
            </a:r>
            <a:r>
              <a:rPr lang="en-GB" sz="2800" b="1" dirty="0" err="1" smtClean="0">
                <a:latin typeface="Arial" pitchFamily="34" charset="0"/>
                <a:cs typeface="Arial" pitchFamily="34" charset="0"/>
              </a:rPr>
              <a:t>stereonets</a:t>
            </a:r>
            <a:r>
              <a:rPr lang="en-GB" sz="2800" b="1" dirty="0" smtClean="0">
                <a:latin typeface="Arial" pitchFamily="34" charset="0"/>
                <a:cs typeface="Arial" pitchFamily="34" charset="0"/>
              </a:rPr>
              <a:t> :</a:t>
            </a:r>
          </a:p>
          <a:p>
            <a:pPr marL="514350" indent="-514350" algn="just">
              <a:buFont typeface="+mj-lt"/>
              <a:buAutoNum type="arabicPeriod" startAt="2"/>
            </a:pPr>
            <a:endParaRPr lang="en-GB" sz="2800" b="1" dirty="0" smtClean="0">
              <a:latin typeface="Arial" pitchFamily="34" charset="0"/>
              <a:cs typeface="Arial" pitchFamily="34" charset="0"/>
            </a:endParaRPr>
          </a:p>
          <a:p>
            <a:pPr marL="1428750" lvl="2" indent="-514350" algn="just">
              <a:buFont typeface="Arial" pitchFamily="34" charset="0"/>
              <a:buChar char="•"/>
            </a:pPr>
            <a:r>
              <a:rPr lang="en-GB" sz="2800" b="1" i="1" dirty="0" smtClean="0">
                <a:solidFill>
                  <a:schemeClr val="accent1"/>
                </a:solidFill>
                <a:latin typeface="Arial" pitchFamily="34" charset="0"/>
                <a:cs typeface="Arial" pitchFamily="34" charset="0"/>
              </a:rPr>
              <a:t>equal angle</a:t>
            </a:r>
            <a:endParaRPr lang="en-GB" sz="2800" b="1" dirty="0" smtClean="0">
              <a:solidFill>
                <a:schemeClr val="accent1"/>
              </a:solidFill>
              <a:latin typeface="Arial" pitchFamily="34" charset="0"/>
              <a:cs typeface="Arial" pitchFamily="34" charset="0"/>
            </a:endParaRPr>
          </a:p>
          <a:p>
            <a:pPr marL="1428750" lvl="2" indent="-514350" algn="just">
              <a:buFont typeface="Arial" pitchFamily="34" charset="0"/>
              <a:buChar char="•"/>
            </a:pPr>
            <a:r>
              <a:rPr lang="en-GB" sz="2800" b="1" i="1" dirty="0" smtClean="0">
                <a:solidFill>
                  <a:schemeClr val="accent1"/>
                </a:solidFill>
                <a:latin typeface="Arial" pitchFamily="34" charset="0"/>
                <a:cs typeface="Arial" pitchFamily="34" charset="0"/>
              </a:rPr>
              <a:t>equal area</a:t>
            </a:r>
            <a:r>
              <a:rPr lang="en-GB" sz="2800" b="1" dirty="0" smtClean="0">
                <a:solidFill>
                  <a:schemeClr val="accent1"/>
                </a:solidFill>
                <a:latin typeface="Arial" pitchFamily="34" charset="0"/>
                <a:cs typeface="Arial" pitchFamily="34" charset="0"/>
              </a:rPr>
              <a:t> </a:t>
            </a:r>
          </a:p>
          <a:p>
            <a:pPr marL="1428750" lvl="2" indent="-514350" algn="just">
              <a:buFont typeface="Arial" pitchFamily="34" charset="0"/>
              <a:buChar char="•"/>
            </a:pPr>
            <a:r>
              <a:rPr lang="en-GB" sz="2800" b="1" i="1" dirty="0" smtClean="0">
                <a:solidFill>
                  <a:schemeClr val="accent1"/>
                </a:solidFill>
                <a:latin typeface="Arial" pitchFamily="34" charset="0"/>
                <a:cs typeface="Arial" pitchFamily="34" charset="0"/>
              </a:rPr>
              <a:t>Polar</a:t>
            </a:r>
            <a:endParaRPr lang="en-GB" sz="2800" b="1" dirty="0" smtClean="0">
              <a:solidFill>
                <a:schemeClr val="accent1"/>
              </a:solidFill>
              <a:latin typeface="Arial" pitchFamily="34" charset="0"/>
              <a:cs typeface="Arial" pitchFamily="34" charset="0"/>
            </a:endParaRPr>
          </a:p>
          <a:p>
            <a:pPr marL="514350" indent="-514350" algn="just">
              <a:buFont typeface="+mj-lt"/>
              <a:buAutoNum type="arabicPeriod" startAt="2"/>
            </a:pPr>
            <a:endParaRPr lang="en-GB" b="1" dirty="0" smtClean="0">
              <a:latin typeface="Arial" pitchFamily="34" charset="0"/>
              <a:cs typeface="Arial" pitchFamily="34" charset="0"/>
            </a:endParaRPr>
          </a:p>
          <a:p>
            <a:pPr algn="just"/>
            <a:r>
              <a:rPr lang="en-GB" sz="2800" b="1" dirty="0" smtClean="0">
                <a:latin typeface="Arial" pitchFamily="34" charset="0"/>
                <a:cs typeface="Arial" pitchFamily="34" charset="0"/>
              </a:rPr>
              <a:t>We should know which one we are using and why. One can recognize them by their distinct appearance. </a:t>
            </a:r>
            <a:endParaRPr lang="en-US" sz="2800" b="1"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371600"/>
            <a:ext cx="7467600" cy="4647426"/>
          </a:xfrm>
          <a:prstGeom prst="rect">
            <a:avLst/>
          </a:prstGeom>
        </p:spPr>
        <p:txBody>
          <a:bodyPr wrap="square">
            <a:spAutoFit/>
          </a:bodyPr>
          <a:lstStyle/>
          <a:p>
            <a:pPr marL="514350" lvl="0" indent="-514350" algn="just">
              <a:buFont typeface="+mj-lt"/>
              <a:buAutoNum type="arabicPeriod" startAt="3"/>
            </a:pPr>
            <a:r>
              <a:rPr lang="en-GB" sz="2800" b="1" dirty="0" smtClean="0">
                <a:latin typeface="Arial" pitchFamily="34" charset="0"/>
                <a:cs typeface="Arial" pitchFamily="34" charset="0"/>
              </a:rPr>
              <a:t>Great circles look like lines of longitude, and represent where planes with a north-south strike but incrementally varying dips intersect the outer hemisphere surface.</a:t>
            </a:r>
          </a:p>
          <a:p>
            <a:pPr marL="342900" lvl="0" indent="-342900" algn="just">
              <a:buFont typeface="+mj-lt"/>
              <a:buAutoNum type="arabicPeriod" startAt="3"/>
            </a:pPr>
            <a:endParaRPr lang="en-GB" sz="1600" b="1" dirty="0" smtClean="0">
              <a:latin typeface="Arial" pitchFamily="34" charset="0"/>
              <a:cs typeface="Arial" pitchFamily="34" charset="0"/>
            </a:endParaRPr>
          </a:p>
          <a:p>
            <a:pPr marL="514350" indent="-514350" algn="just">
              <a:buFont typeface="+mj-lt"/>
              <a:buAutoNum type="arabicPeriod" startAt="3"/>
            </a:pPr>
            <a:r>
              <a:rPr lang="en-GB" sz="2800" b="1" dirty="0" smtClean="0">
                <a:latin typeface="Arial" pitchFamily="34" charset="0"/>
                <a:cs typeface="Arial" pitchFamily="34" charset="0"/>
              </a:rPr>
              <a:t>Small circles look like lines of latitude, and represent where cones with a north-south horizontal axis and incrementally increasing apical angles intersect the outer hemisphere.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143000"/>
            <a:ext cx="7924800" cy="3231654"/>
          </a:xfrm>
          <a:prstGeom prst="rect">
            <a:avLst/>
          </a:prstGeom>
        </p:spPr>
        <p:txBody>
          <a:bodyPr wrap="square">
            <a:spAutoFit/>
          </a:bodyPr>
          <a:lstStyle/>
          <a:p>
            <a:pPr marL="514350" lvl="0" indent="-514350" algn="just">
              <a:buFont typeface="+mj-lt"/>
              <a:buAutoNum type="arabicPeriod" startAt="5"/>
            </a:pPr>
            <a:r>
              <a:rPr lang="en-GB" sz="2800" b="1" dirty="0" smtClean="0">
                <a:latin typeface="Arial" pitchFamily="34" charset="0"/>
                <a:cs typeface="Arial" pitchFamily="34" charset="0"/>
              </a:rPr>
              <a:t>We can plot two types of features on a </a:t>
            </a:r>
            <a:r>
              <a:rPr lang="en-GB" sz="2800" b="1" dirty="0" err="1" smtClean="0">
                <a:latin typeface="Arial" pitchFamily="34" charset="0"/>
                <a:cs typeface="Arial" pitchFamily="34" charset="0"/>
              </a:rPr>
              <a:t>stereonet</a:t>
            </a:r>
            <a:r>
              <a:rPr lang="en-GB" sz="2800" b="1" dirty="0" smtClean="0">
                <a:latin typeface="Arial" pitchFamily="34" charset="0"/>
                <a:cs typeface="Arial" pitchFamily="34" charset="0"/>
              </a:rPr>
              <a:t>:</a:t>
            </a:r>
          </a:p>
          <a:p>
            <a:pPr marL="342900" lvl="0" indent="-342900" algn="just">
              <a:buFont typeface="+mj-lt"/>
              <a:buAutoNum type="arabicPeriod" startAt="5"/>
            </a:pPr>
            <a:endParaRPr lang="en-GB" sz="1600" b="1" dirty="0" smtClean="0">
              <a:latin typeface="Arial" pitchFamily="34" charset="0"/>
              <a:cs typeface="Arial" pitchFamily="34" charset="0"/>
            </a:endParaRPr>
          </a:p>
          <a:p>
            <a:pPr marL="1250950" lvl="1" indent="-514350" algn="just">
              <a:buFont typeface="Arial" pitchFamily="34" charset="0"/>
              <a:buChar char="•"/>
            </a:pPr>
            <a:r>
              <a:rPr lang="en-GB" sz="2800" b="1" dirty="0" smtClean="0">
                <a:solidFill>
                  <a:schemeClr val="accent1"/>
                </a:solidFill>
                <a:latin typeface="Arial" pitchFamily="34" charset="0"/>
                <a:cs typeface="Arial" pitchFamily="34" charset="0"/>
              </a:rPr>
              <a:t>a line (e.g. trend and plunge) and </a:t>
            </a:r>
          </a:p>
          <a:p>
            <a:pPr marL="1035050" lvl="1" indent="-298450" algn="just">
              <a:buFont typeface="Arial" pitchFamily="34" charset="0"/>
              <a:buChar char="•"/>
            </a:pPr>
            <a:endParaRPr lang="en-GB" sz="400" b="1" dirty="0" smtClean="0">
              <a:solidFill>
                <a:schemeClr val="accent1"/>
              </a:solidFill>
              <a:latin typeface="Arial" pitchFamily="34" charset="0"/>
              <a:cs typeface="Arial" pitchFamily="34" charset="0"/>
            </a:endParaRPr>
          </a:p>
          <a:p>
            <a:pPr marL="1250950" lvl="1" indent="-514350" algn="just">
              <a:buFont typeface="Arial" pitchFamily="34" charset="0"/>
              <a:buChar char="•"/>
            </a:pPr>
            <a:r>
              <a:rPr lang="en-GB" sz="2800" b="1" dirty="0" smtClean="0">
                <a:solidFill>
                  <a:schemeClr val="accent1"/>
                </a:solidFill>
                <a:latin typeface="Arial" pitchFamily="34" charset="0"/>
                <a:cs typeface="Arial" pitchFamily="34" charset="0"/>
              </a:rPr>
              <a:t>a plane (e.g. a strike and dip) </a:t>
            </a:r>
          </a:p>
          <a:p>
            <a:pPr marL="342900" lvl="0" indent="-342900" algn="just">
              <a:buFont typeface="+mj-lt"/>
              <a:buAutoNum type="arabicPeriod" startAt="5"/>
            </a:pPr>
            <a:endParaRPr lang="en-GB" sz="1600" b="1" dirty="0" smtClean="0">
              <a:latin typeface="Arial" pitchFamily="34" charset="0"/>
              <a:cs typeface="Arial" pitchFamily="34" charset="0"/>
            </a:endParaRPr>
          </a:p>
          <a:p>
            <a:pPr lvl="0" algn="just"/>
            <a:r>
              <a:rPr lang="en-GB" sz="2800" b="1" dirty="0" smtClean="0">
                <a:latin typeface="Arial" pitchFamily="34" charset="0"/>
                <a:cs typeface="Arial" pitchFamily="34" charset="0"/>
              </a:rPr>
              <a:t>A line plots as a point and a plane plots as a great circle.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371600"/>
            <a:ext cx="7467600" cy="3785652"/>
          </a:xfrm>
          <a:prstGeom prst="rect">
            <a:avLst/>
          </a:prstGeom>
        </p:spPr>
        <p:txBody>
          <a:bodyPr wrap="square">
            <a:spAutoFit/>
          </a:bodyPr>
          <a:lstStyle/>
          <a:p>
            <a:pPr marL="746125" indent="-746125" algn="just">
              <a:buFont typeface="+mj-lt"/>
              <a:buAutoNum type="arabicPeriod" startAt="6"/>
            </a:pPr>
            <a:r>
              <a:rPr lang="en-GB" sz="2800" b="1" dirty="0" smtClean="0">
                <a:latin typeface="Arial" pitchFamily="34" charset="0"/>
                <a:cs typeface="Arial" pitchFamily="34" charset="0"/>
              </a:rPr>
              <a:t>All elements plotted pass through the </a:t>
            </a:r>
            <a:r>
              <a:rPr lang="en-GB" sz="2800" b="1" dirty="0" err="1" smtClean="0">
                <a:solidFill>
                  <a:schemeClr val="accent1"/>
                </a:solidFill>
                <a:latin typeface="Arial" pitchFamily="34" charset="0"/>
                <a:cs typeface="Arial" pitchFamily="34" charset="0"/>
              </a:rPr>
              <a:t>center</a:t>
            </a:r>
            <a:r>
              <a:rPr lang="en-GB" sz="2800" b="1" dirty="0" smtClean="0">
                <a:latin typeface="Arial" pitchFamily="34" charset="0"/>
                <a:cs typeface="Arial" pitchFamily="34" charset="0"/>
              </a:rPr>
              <a:t> of the hemisphere, and their projection reflects where the plane or line intersects the outer hemispheric surface.</a:t>
            </a:r>
          </a:p>
          <a:p>
            <a:pPr marL="342900" indent="-342900" algn="just">
              <a:buFont typeface="+mj-lt"/>
              <a:buAutoNum type="arabicPeriod" startAt="6"/>
            </a:pPr>
            <a:endParaRPr lang="en-GB" sz="1600" b="1" dirty="0" smtClean="0">
              <a:latin typeface="Arial" pitchFamily="34" charset="0"/>
              <a:cs typeface="Arial" pitchFamily="34" charset="0"/>
            </a:endParaRPr>
          </a:p>
          <a:p>
            <a:pPr lvl="0" algn="just"/>
            <a:r>
              <a:rPr lang="en-GB" sz="2800" b="1" dirty="0" smtClean="0">
                <a:latin typeface="Arial" pitchFamily="34" charset="0"/>
                <a:cs typeface="Arial" pitchFamily="34" charset="0"/>
              </a:rPr>
              <a:t>This means that information about relative position is not represented in the plot, only information about relative orientation.</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371600"/>
            <a:ext cx="7772400" cy="4093428"/>
          </a:xfrm>
          <a:prstGeom prst="rect">
            <a:avLst/>
          </a:prstGeom>
        </p:spPr>
        <p:txBody>
          <a:bodyPr wrap="square">
            <a:spAutoFit/>
          </a:bodyPr>
          <a:lstStyle/>
          <a:p>
            <a:pPr marL="514350" indent="-514350" algn="just">
              <a:buFont typeface="+mj-lt"/>
              <a:buAutoNum type="arabicPeriod" startAt="7"/>
            </a:pPr>
            <a:r>
              <a:rPr lang="en-GB" sz="2800" b="1" dirty="0" smtClean="0">
                <a:latin typeface="Arial" pitchFamily="34" charset="0"/>
                <a:cs typeface="Arial" pitchFamily="34" charset="0"/>
              </a:rPr>
              <a:t>Planes are often represented by plotting their pole, which is the line perpendicular to that plane. </a:t>
            </a:r>
          </a:p>
          <a:p>
            <a:pPr marL="514350" indent="-514350" algn="just">
              <a:buFont typeface="+mj-lt"/>
              <a:buAutoNum type="arabicPeriod" startAt="7"/>
            </a:pPr>
            <a:endParaRPr lang="en-GB" sz="2000" b="1" dirty="0" smtClean="0">
              <a:latin typeface="Arial" pitchFamily="34" charset="0"/>
              <a:cs typeface="Arial" pitchFamily="34" charset="0"/>
            </a:endParaRPr>
          </a:p>
          <a:p>
            <a:pPr marL="514350" indent="-514350" algn="just">
              <a:buFont typeface="+mj-lt"/>
              <a:buAutoNum type="arabicPeriod" startAt="7"/>
            </a:pPr>
            <a:r>
              <a:rPr lang="en-GB" sz="2800" b="1" dirty="0" smtClean="0">
                <a:latin typeface="Arial" pitchFamily="34" charset="0"/>
                <a:cs typeface="Arial" pitchFamily="34" charset="0"/>
              </a:rPr>
              <a:t>More complex structural features can be represented by plots of multiple elements. Some examples are:</a:t>
            </a:r>
          </a:p>
          <a:p>
            <a:pPr marL="514350" indent="-514350" algn="just"/>
            <a:r>
              <a:rPr lang="en-GB" sz="1400" b="1" dirty="0" smtClean="0">
                <a:latin typeface="Arial" pitchFamily="34" charset="0"/>
                <a:cs typeface="Arial" pitchFamily="34" charset="0"/>
              </a:rPr>
              <a:t> </a:t>
            </a:r>
            <a:endParaRPr lang="en-US" sz="1400" b="1" dirty="0" smtClean="0">
              <a:latin typeface="Arial" pitchFamily="34" charset="0"/>
              <a:cs typeface="Arial" pitchFamily="34" charset="0"/>
            </a:endParaRPr>
          </a:p>
          <a:p>
            <a:pPr marL="1306513" lvl="2" indent="-392113" algn="just"/>
            <a:r>
              <a:rPr lang="en-GB" sz="2800" b="1" dirty="0" smtClean="0">
                <a:latin typeface="Arial" pitchFamily="34" charset="0"/>
                <a:cs typeface="Arial" pitchFamily="34" charset="0"/>
              </a:rPr>
              <a:t>a) a fault plane, with the direction (line) of movement on it. </a:t>
            </a:r>
            <a:endParaRPr lang="en-US" sz="2800" b="1"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762000"/>
            <a:ext cx="7772400" cy="4832092"/>
          </a:xfrm>
          <a:prstGeom prst="rect">
            <a:avLst/>
          </a:prstGeom>
        </p:spPr>
        <p:txBody>
          <a:bodyPr wrap="square">
            <a:spAutoFit/>
          </a:bodyPr>
          <a:lstStyle/>
          <a:p>
            <a:pPr marL="1082675" lvl="1" indent="-625475" algn="just"/>
            <a:r>
              <a:rPr lang="en-GB" sz="2800" b="1" dirty="0" smtClean="0">
                <a:latin typeface="Arial" pitchFamily="34" charset="0"/>
                <a:cs typeface="Arial" pitchFamily="34" charset="0"/>
              </a:rPr>
              <a:t>b) a cylindrical fold, often viewed as a great circle distribution of poles to the layering being folded. </a:t>
            </a:r>
          </a:p>
          <a:p>
            <a:pPr lvl="1" algn="just"/>
            <a:endParaRPr lang="en-US" sz="2800" b="1" dirty="0" smtClean="0">
              <a:latin typeface="Arial" pitchFamily="34" charset="0"/>
              <a:cs typeface="Arial" pitchFamily="34" charset="0"/>
            </a:endParaRPr>
          </a:p>
          <a:p>
            <a:pPr marL="1027113" lvl="1" indent="-569913" algn="just"/>
            <a:r>
              <a:rPr lang="en-GB" sz="2800" b="1" dirty="0" smtClean="0">
                <a:latin typeface="Arial" pitchFamily="34" charset="0"/>
                <a:cs typeface="Arial" pitchFamily="34" charset="0"/>
              </a:rPr>
              <a:t>c) a conical fold, often expressed as a small circle distribution of poles to the layering being folded. </a:t>
            </a:r>
          </a:p>
          <a:p>
            <a:pPr lvl="1" algn="just"/>
            <a:endParaRPr lang="en-GB" sz="2800" b="1" dirty="0" smtClean="0">
              <a:latin typeface="Arial" pitchFamily="34" charset="0"/>
              <a:cs typeface="Arial" pitchFamily="34" charset="0"/>
            </a:endParaRPr>
          </a:p>
          <a:p>
            <a:pPr marL="1027113" lvl="1" indent="-569913" algn="just"/>
            <a:r>
              <a:rPr lang="en-GB" sz="2800" b="1" dirty="0" smtClean="0">
                <a:latin typeface="Arial" pitchFamily="34" charset="0"/>
                <a:cs typeface="Arial" pitchFamily="34" charset="0"/>
              </a:rPr>
              <a:t>d) an angular unconformity, expressed as the difference between the orientation of the bedding above and below. </a:t>
            </a:r>
            <a:endParaRPr lang="en-US"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066800"/>
            <a:ext cx="7467600" cy="4832092"/>
          </a:xfrm>
          <a:prstGeom prst="rect">
            <a:avLst/>
          </a:prstGeom>
        </p:spPr>
        <p:txBody>
          <a:bodyPr wrap="square">
            <a:spAutoFit/>
          </a:bodyPr>
          <a:lstStyle/>
          <a:p>
            <a:pPr algn="just"/>
            <a:r>
              <a:rPr lang="en-GB" sz="2800" b="1" dirty="0" smtClean="0">
                <a:latin typeface="Arial" pitchFamily="34" charset="0"/>
                <a:cs typeface="Arial" pitchFamily="34" charset="0"/>
              </a:rPr>
              <a:t>e) a population of joints or any other structural feature, often expressed as a data cloud with dispersion around some average value. </a:t>
            </a:r>
          </a:p>
          <a:p>
            <a:pPr algn="just"/>
            <a:endParaRPr lang="en-GB" b="1" dirty="0" smtClean="0">
              <a:latin typeface="Arial" pitchFamily="34" charset="0"/>
              <a:cs typeface="Arial" pitchFamily="34" charset="0"/>
            </a:endParaRPr>
          </a:p>
          <a:p>
            <a:pPr marL="514350" lvl="0" indent="-514350" algn="just">
              <a:buFont typeface="+mj-lt"/>
              <a:buAutoNum type="arabicPeriod" startAt="9"/>
            </a:pPr>
            <a:r>
              <a:rPr lang="en-GB" sz="2800" b="1" dirty="0" smtClean="0">
                <a:latin typeface="Arial" pitchFamily="34" charset="0"/>
                <a:cs typeface="Arial" pitchFamily="34" charset="0"/>
              </a:rPr>
              <a:t>You can also use a </a:t>
            </a:r>
            <a:r>
              <a:rPr lang="en-GB" sz="2800" b="1" dirty="0" err="1" smtClean="0">
                <a:latin typeface="Arial" pitchFamily="34" charset="0"/>
                <a:cs typeface="Arial" pitchFamily="34" charset="0"/>
              </a:rPr>
              <a:t>stereonet</a:t>
            </a:r>
            <a:r>
              <a:rPr lang="en-GB" sz="2800" b="1" dirty="0" smtClean="0">
                <a:latin typeface="Arial" pitchFamily="34" charset="0"/>
                <a:cs typeface="Arial" pitchFamily="34" charset="0"/>
              </a:rPr>
              <a:t>  to: </a:t>
            </a:r>
            <a:endParaRPr lang="en-US" sz="2800" b="1" dirty="0" smtClean="0">
              <a:latin typeface="Arial" pitchFamily="34" charset="0"/>
              <a:cs typeface="Arial" pitchFamily="34" charset="0"/>
            </a:endParaRPr>
          </a:p>
          <a:p>
            <a:pPr marL="971550" lvl="1" indent="-514350" algn="just">
              <a:buFont typeface="+mj-lt"/>
              <a:buAutoNum type="alphaLcPeriod"/>
            </a:pPr>
            <a:r>
              <a:rPr lang="en-GB" sz="2800" b="1" dirty="0" smtClean="0">
                <a:latin typeface="Arial" pitchFamily="34" charset="0"/>
                <a:cs typeface="Arial" pitchFamily="34" charset="0"/>
              </a:rPr>
              <a:t>find the intersection between two planes (e.g. the fold axis if folding is cylindrical). </a:t>
            </a:r>
            <a:endParaRPr lang="en-US" sz="2800" b="1" dirty="0" smtClean="0">
              <a:latin typeface="Arial" pitchFamily="34" charset="0"/>
              <a:cs typeface="Arial" pitchFamily="34" charset="0"/>
            </a:endParaRPr>
          </a:p>
          <a:p>
            <a:pPr marL="971550" lvl="1" indent="-514350" algn="just">
              <a:buFont typeface="+mj-lt"/>
              <a:buAutoNum type="alphaLcPeriod"/>
            </a:pPr>
            <a:r>
              <a:rPr lang="en-GB" sz="2800" b="1" dirty="0" smtClean="0">
                <a:latin typeface="Arial" pitchFamily="34" charset="0"/>
                <a:cs typeface="Arial" pitchFamily="34" charset="0"/>
              </a:rPr>
              <a:t>find the angle between two lines, two planes or a line and a plane.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371600"/>
            <a:ext cx="7467600" cy="3108543"/>
          </a:xfrm>
          <a:prstGeom prst="rect">
            <a:avLst/>
          </a:prstGeom>
        </p:spPr>
        <p:txBody>
          <a:bodyPr wrap="square">
            <a:spAutoFit/>
          </a:bodyPr>
          <a:lstStyle/>
          <a:p>
            <a:pPr marL="971550" lvl="1" indent="-514350" algn="just"/>
            <a:r>
              <a:rPr lang="en-GB" sz="2800" b="1" dirty="0" smtClean="0">
                <a:latin typeface="Arial" pitchFamily="34" charset="0"/>
                <a:cs typeface="Arial" pitchFamily="34" charset="0"/>
              </a:rPr>
              <a:t>c. to find the restored orientation of a geologic feature such as a cross bed once it is rotated about some axis.</a:t>
            </a:r>
          </a:p>
          <a:p>
            <a:pPr marL="971550" lvl="1" indent="-514350" algn="just"/>
            <a:r>
              <a:rPr lang="en-GB" sz="2800" b="1" dirty="0" smtClean="0">
                <a:latin typeface="Arial" pitchFamily="34" charset="0"/>
                <a:cs typeface="Arial" pitchFamily="34" charset="0"/>
              </a:rPr>
              <a:t>d.	bisect the angle between two planes (e.g. if you are trying to model kinematic axes or principal stresses associated with conjugate faults).</a:t>
            </a:r>
            <a:endParaRPr lang="en-US"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oleplane"/>
          <p:cNvPicPr>
            <a:picLocks noChangeAspect="1" noChangeArrowheads="1"/>
          </p:cNvPicPr>
          <p:nvPr/>
        </p:nvPicPr>
        <p:blipFill>
          <a:blip r:embed="rId2" cstate="print"/>
          <a:srcRect/>
          <a:stretch>
            <a:fillRect/>
          </a:stretch>
        </p:blipFill>
        <p:spPr bwMode="auto">
          <a:xfrm>
            <a:off x="1143000" y="457200"/>
            <a:ext cx="5943600" cy="57972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295400"/>
            <a:ext cx="7620000" cy="2862322"/>
          </a:xfrm>
          <a:prstGeom prst="rect">
            <a:avLst/>
          </a:prstGeom>
          <a:noFill/>
        </p:spPr>
        <p:txBody>
          <a:bodyPr wrap="square" rtlCol="0">
            <a:spAutoFit/>
          </a:bodyPr>
          <a:lstStyle/>
          <a:p>
            <a:pPr algn="just"/>
            <a:r>
              <a:rPr lang="en-GB" sz="2800" b="1" dirty="0" smtClean="0">
                <a:latin typeface="Arial" pitchFamily="34" charset="0"/>
                <a:cs typeface="Arial" pitchFamily="34" charset="0"/>
              </a:rPr>
              <a:t>The above diagram shows the same plane in two positions. </a:t>
            </a:r>
          </a:p>
          <a:p>
            <a:pPr algn="just"/>
            <a:endParaRPr lang="en-GB" sz="2400" b="1" dirty="0" smtClean="0">
              <a:latin typeface="Arial" pitchFamily="34" charset="0"/>
              <a:cs typeface="Arial" pitchFamily="34" charset="0"/>
            </a:endParaRPr>
          </a:p>
          <a:p>
            <a:pPr algn="just"/>
            <a:r>
              <a:rPr lang="en-GB" sz="2800" b="1" dirty="0" smtClean="0">
                <a:latin typeface="Arial" pitchFamily="34" charset="0"/>
                <a:cs typeface="Arial" pitchFamily="34" charset="0"/>
              </a:rPr>
              <a:t>The blue plane position is where North has been rotated so that the great circles all have a strike of N45W (315). </a:t>
            </a:r>
          </a:p>
          <a:p>
            <a:pPr algn="just"/>
            <a:endParaRPr lang="en-GB" sz="1600" b="1"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2380" y="980728"/>
            <a:ext cx="7704856" cy="5047536"/>
          </a:xfrm>
          <a:prstGeom prst="rect">
            <a:avLst/>
          </a:prstGeom>
        </p:spPr>
        <p:txBody>
          <a:bodyPr wrap="square">
            <a:spAutoFit/>
          </a:bodyPr>
          <a:lstStyle/>
          <a:p>
            <a:pPr lvl="0" algn="just"/>
            <a:r>
              <a:rPr lang="en-US" sz="2800" b="1" dirty="0" err="1">
                <a:solidFill>
                  <a:prstClr val="black"/>
                </a:solidFill>
                <a:latin typeface="Arial" panose="020B0604020202020204" pitchFamily="34" charset="0"/>
                <a:cs typeface="Arial" panose="020B0604020202020204" pitchFamily="34" charset="0"/>
              </a:rPr>
              <a:t>Orhographic</a:t>
            </a:r>
            <a:r>
              <a:rPr lang="en-US" sz="2800" b="1" dirty="0">
                <a:solidFill>
                  <a:prstClr val="black"/>
                </a:solidFill>
                <a:latin typeface="Arial" panose="020B0604020202020204" pitchFamily="34" charset="0"/>
                <a:cs typeface="Arial" panose="020B0604020202020204" pitchFamily="34" charset="0"/>
              </a:rPr>
              <a:t> projection preserves </a:t>
            </a:r>
            <a:r>
              <a:rPr lang="en-US" sz="2800" b="1" i="1" dirty="0">
                <a:solidFill>
                  <a:srgbClr val="FF0000"/>
                </a:solidFill>
                <a:latin typeface="Arial" panose="020B0604020202020204" pitchFamily="34" charset="0"/>
                <a:cs typeface="Arial" panose="020B0604020202020204" pitchFamily="34" charset="0"/>
              </a:rPr>
              <a:t>spatial relations</a:t>
            </a:r>
            <a:r>
              <a:rPr lang="en-US" sz="2800" b="1" i="1" dirty="0">
                <a:solidFill>
                  <a:prstClr val="black"/>
                </a:solidFill>
                <a:latin typeface="Arial" panose="020B0604020202020204" pitchFamily="34" charset="0"/>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among structures, </a:t>
            </a:r>
            <a:endParaRPr lang="en-US" sz="2800" b="1" dirty="0" smtClean="0">
              <a:solidFill>
                <a:prstClr val="black"/>
              </a:solidFill>
              <a:latin typeface="Arial" panose="020B0604020202020204" pitchFamily="34" charset="0"/>
              <a:cs typeface="Arial" panose="020B0604020202020204" pitchFamily="34" charset="0"/>
            </a:endParaRPr>
          </a:p>
          <a:p>
            <a:pPr lvl="0" algn="just"/>
            <a:endParaRPr lang="en-US" b="1" dirty="0">
              <a:solidFill>
                <a:prstClr val="black"/>
              </a:solidFill>
              <a:latin typeface="Arial" panose="020B0604020202020204" pitchFamily="34" charset="0"/>
              <a:cs typeface="Arial" panose="020B0604020202020204" pitchFamily="34" charset="0"/>
            </a:endParaRPr>
          </a:p>
          <a:p>
            <a:pPr lvl="0" algn="just"/>
            <a:r>
              <a:rPr lang="en-US" sz="2800" b="1" dirty="0" smtClean="0">
                <a:solidFill>
                  <a:prstClr val="black"/>
                </a:solidFill>
                <a:latin typeface="Arial" panose="020B0604020202020204" pitchFamily="34" charset="0"/>
                <a:cs typeface="Arial" panose="020B0604020202020204" pitchFamily="34" charset="0"/>
              </a:rPr>
              <a:t>But stereographic </a:t>
            </a:r>
            <a:r>
              <a:rPr lang="en-US" sz="2800" b="1" dirty="0">
                <a:solidFill>
                  <a:prstClr val="black"/>
                </a:solidFill>
                <a:latin typeface="Arial" panose="020B0604020202020204" pitchFamily="34" charset="0"/>
                <a:cs typeface="Arial" panose="020B0604020202020204" pitchFamily="34" charset="0"/>
              </a:rPr>
              <a:t>projection displays </a:t>
            </a:r>
            <a:r>
              <a:rPr lang="en-US" sz="2800" b="1" i="1" dirty="0" err="1">
                <a:solidFill>
                  <a:srgbClr val="FF0000"/>
                </a:solidFill>
                <a:latin typeface="Arial" panose="020B0604020202020204" pitchFamily="34" charset="0"/>
                <a:cs typeface="Arial" panose="020B0604020202020204" pitchFamily="34" charset="0"/>
              </a:rPr>
              <a:t>gometries</a:t>
            </a:r>
            <a:r>
              <a:rPr lang="en-US" sz="2800" b="1" i="1" dirty="0">
                <a:solidFill>
                  <a:srgbClr val="FF0000"/>
                </a:solidFill>
                <a:latin typeface="Arial" panose="020B0604020202020204" pitchFamily="34" charset="0"/>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and </a:t>
            </a:r>
            <a:r>
              <a:rPr lang="en-US" sz="2800" b="1" i="1" dirty="0">
                <a:solidFill>
                  <a:srgbClr val="FF0000"/>
                </a:solidFill>
                <a:latin typeface="Arial" panose="020B0604020202020204" pitchFamily="34" charset="0"/>
                <a:cs typeface="Arial" panose="020B0604020202020204" pitchFamily="34" charset="0"/>
              </a:rPr>
              <a:t>orientations</a:t>
            </a:r>
            <a:r>
              <a:rPr lang="en-US" sz="2800" b="1" i="1" dirty="0">
                <a:solidFill>
                  <a:prstClr val="black"/>
                </a:solidFill>
                <a:latin typeface="Arial" panose="020B0604020202020204" pitchFamily="34" charset="0"/>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of lines and  planes without regard to spatial relations. </a:t>
            </a:r>
            <a:endParaRPr lang="en-US" sz="2800" b="1" dirty="0" smtClean="0">
              <a:solidFill>
                <a:prstClr val="black"/>
              </a:solidFill>
              <a:latin typeface="Arial" panose="020B0604020202020204" pitchFamily="34" charset="0"/>
              <a:cs typeface="Arial" panose="020B0604020202020204" pitchFamily="34" charset="0"/>
            </a:endParaRPr>
          </a:p>
          <a:p>
            <a:pPr lvl="0" algn="just"/>
            <a:endParaRPr lang="en-US" b="1" dirty="0">
              <a:solidFill>
                <a:prstClr val="black"/>
              </a:solidFill>
              <a:latin typeface="Arial" panose="020B0604020202020204" pitchFamily="34" charset="0"/>
              <a:cs typeface="Arial" panose="020B0604020202020204" pitchFamily="34" charset="0"/>
            </a:endParaRPr>
          </a:p>
          <a:p>
            <a:pPr algn="just"/>
            <a:r>
              <a:rPr lang="en-GB" sz="2800" b="1" dirty="0" smtClean="0">
                <a:solidFill>
                  <a:prstClr val="black"/>
                </a:solidFill>
                <a:latin typeface="Arial" panose="020B0604020202020204" pitchFamily="34" charset="0"/>
                <a:cs typeface="Arial" panose="020B0604020202020204" pitchFamily="34" charset="0"/>
              </a:rPr>
              <a:t>It is used for representation </a:t>
            </a:r>
            <a:r>
              <a:rPr lang="en-GB" sz="2800" b="1" dirty="0">
                <a:solidFill>
                  <a:prstClr val="black"/>
                </a:solidFill>
                <a:latin typeface="Arial" panose="020B0604020202020204" pitchFamily="34" charset="0"/>
                <a:cs typeface="Arial" panose="020B0604020202020204" pitchFamily="34" charset="0"/>
              </a:rPr>
              <a:t>of the orientation of planar features (e.g., bedding, fractures, crystal faces</a:t>
            </a:r>
            <a:r>
              <a:rPr lang="en-GB" sz="2800" b="1" dirty="0" smtClean="0">
                <a:solidFill>
                  <a:prstClr val="black"/>
                </a:solidFill>
                <a:latin typeface="Arial" panose="020B0604020202020204" pitchFamily="34" charset="0"/>
                <a:cs typeface="Arial" panose="020B0604020202020204" pitchFamily="34" charset="0"/>
              </a:rPr>
              <a:t>) and representation </a:t>
            </a:r>
            <a:r>
              <a:rPr lang="en-GB" sz="2800" b="1" dirty="0">
                <a:solidFill>
                  <a:prstClr val="black"/>
                </a:solidFill>
                <a:latin typeface="Arial" panose="020B0604020202020204" pitchFamily="34" charset="0"/>
                <a:cs typeface="Arial" panose="020B0604020202020204" pitchFamily="34" charset="0"/>
              </a:rPr>
              <a:t>of the orientation of linear features (e.g., fold </a:t>
            </a:r>
            <a:r>
              <a:rPr lang="en-GB" sz="2800" b="1" dirty="0" smtClean="0">
                <a:solidFill>
                  <a:prstClr val="black"/>
                </a:solidFill>
                <a:latin typeface="Arial" panose="020B0604020202020204" pitchFamily="34" charset="0"/>
                <a:cs typeface="Arial" panose="020B0604020202020204" pitchFamily="34" charset="0"/>
              </a:rPr>
              <a:t>axes, lineations </a:t>
            </a:r>
            <a:r>
              <a:rPr lang="en-GB" sz="2800" b="1" dirty="0" err="1" smtClean="0">
                <a:solidFill>
                  <a:prstClr val="black"/>
                </a:solidFill>
                <a:latin typeface="Arial" panose="020B0604020202020204" pitchFamily="34" charset="0"/>
                <a:cs typeface="Arial" panose="020B0604020202020204" pitchFamily="34" charset="0"/>
              </a:rPr>
              <a:t>etc</a:t>
            </a:r>
            <a:r>
              <a:rPr lang="en-GB" sz="2800" b="1" dirty="0" smtClean="0">
                <a:solidFill>
                  <a:prstClr val="black"/>
                </a:solidFill>
                <a:latin typeface="Arial" panose="020B0604020202020204" pitchFamily="34" charset="0"/>
                <a:cs typeface="Arial" panose="020B0604020202020204" pitchFamily="34" charset="0"/>
              </a:rPr>
              <a:t>)</a:t>
            </a:r>
            <a:endParaRPr lang="en-GB" sz="28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2988595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219200"/>
            <a:ext cx="7543800" cy="3385542"/>
          </a:xfrm>
          <a:prstGeom prst="rect">
            <a:avLst/>
          </a:prstGeom>
        </p:spPr>
        <p:txBody>
          <a:bodyPr wrap="square">
            <a:spAutoFit/>
          </a:bodyPr>
          <a:lstStyle/>
          <a:p>
            <a:pPr algn="just"/>
            <a:r>
              <a:rPr lang="en-GB" sz="2800" b="1" dirty="0" smtClean="0">
                <a:latin typeface="Arial" pitchFamily="34" charset="0"/>
                <a:cs typeface="Arial" pitchFamily="34" charset="0"/>
              </a:rPr>
              <a:t>In this case the North position is designated in blue. In this position it is easy to trace out the great circle with the appropriate dip, here 50 degrees to the NE. </a:t>
            </a:r>
          </a:p>
          <a:p>
            <a:pPr algn="just"/>
            <a:endParaRPr lang="en-GB" b="1" dirty="0" smtClean="0">
              <a:latin typeface="Arial" pitchFamily="34" charset="0"/>
              <a:cs typeface="Arial" pitchFamily="34" charset="0"/>
            </a:endParaRPr>
          </a:p>
          <a:p>
            <a:pPr algn="just"/>
            <a:r>
              <a:rPr lang="en-GB" sz="2800" b="1" dirty="0" smtClean="0">
                <a:latin typeface="Arial" pitchFamily="34" charset="0"/>
                <a:cs typeface="Arial" pitchFamily="34" charset="0"/>
              </a:rPr>
              <a:t>The green represents the plane's orientation when North is rotated back to its standard top-of-the-</a:t>
            </a:r>
            <a:r>
              <a:rPr lang="en-GB" sz="2800" b="1" dirty="0" err="1" smtClean="0">
                <a:latin typeface="Arial" pitchFamily="34" charset="0"/>
                <a:cs typeface="Arial" pitchFamily="34" charset="0"/>
              </a:rPr>
              <a:t>stereonet</a:t>
            </a:r>
            <a:r>
              <a:rPr lang="en-GB" sz="2800" b="1" dirty="0" smtClean="0">
                <a:latin typeface="Arial" pitchFamily="34" charset="0"/>
                <a:cs typeface="Arial" pitchFamily="34" charset="0"/>
              </a:rPr>
              <a:t> position. </a:t>
            </a:r>
            <a:endParaRPr lang="en-US" sz="2800" b="1"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2348880"/>
            <a:ext cx="6696744" cy="1200329"/>
          </a:xfrm>
          <a:prstGeom prst="rect">
            <a:avLst/>
          </a:prstGeom>
          <a:noFill/>
        </p:spPr>
        <p:txBody>
          <a:bodyPr wrap="square" rtlCol="0">
            <a:spAutoFit/>
          </a:bodyPr>
          <a:lstStyle/>
          <a:p>
            <a:pPr algn="ctr"/>
            <a:r>
              <a:rPr lang="en-US" sz="3600" b="1" dirty="0" smtClean="0">
                <a:solidFill>
                  <a:srgbClr val="FF0000"/>
                </a:solidFill>
                <a:latin typeface="Arial Black" panose="020B0A04020102020204" pitchFamily="34" charset="0"/>
                <a:cs typeface="Arial" panose="020B0604020202020204" pitchFamily="34" charset="0"/>
              </a:rPr>
              <a:t>Principles of </a:t>
            </a:r>
          </a:p>
          <a:p>
            <a:pPr algn="ctr"/>
            <a:r>
              <a:rPr lang="en-US" sz="3600" b="1" dirty="0" smtClean="0">
                <a:solidFill>
                  <a:srgbClr val="FF0000"/>
                </a:solidFill>
                <a:latin typeface="Arial Black" panose="020B0A04020102020204" pitchFamily="34" charset="0"/>
                <a:cs typeface="Arial" panose="020B0604020202020204" pitchFamily="34" charset="0"/>
              </a:rPr>
              <a:t>stereographic projection</a:t>
            </a:r>
            <a:endParaRPr lang="en-GB" sz="3600" b="1" dirty="0">
              <a:solidFill>
                <a:srgbClr val="FF00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xmlns="" val="600356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9592" y="1268760"/>
            <a:ext cx="7704856" cy="3970318"/>
          </a:xfrm>
          <a:prstGeom prst="rect">
            <a:avLst/>
          </a:prstGeom>
        </p:spPr>
        <p:txBody>
          <a:bodyPr wrap="square">
            <a:spAutoFit/>
          </a:bodyPr>
          <a:lstStyle/>
          <a:p>
            <a:pPr algn="just"/>
            <a:r>
              <a:rPr lang="en-US" sz="2800" b="1" dirty="0">
                <a:solidFill>
                  <a:prstClr val="black"/>
                </a:solidFill>
                <a:latin typeface="Arial" panose="020B0604020202020204" pitchFamily="34" charset="0"/>
                <a:cs typeface="Arial" panose="020B0604020202020204" pitchFamily="34" charset="0"/>
              </a:rPr>
              <a:t>The line or plane to be stereographically represented can be thought  of as passing through the center of a reference sphere and intersecting its  lower hemisphere (</a:t>
            </a:r>
            <a:r>
              <a:rPr lang="en-US" sz="2800" b="1" dirty="0" smtClean="0">
                <a:solidFill>
                  <a:prstClr val="black"/>
                </a:solidFill>
                <a:latin typeface="Arial" panose="020B0604020202020204" pitchFamily="34" charset="0"/>
                <a:cs typeface="Arial" panose="020B0604020202020204" pitchFamily="34" charset="0"/>
              </a:rPr>
              <a:t>Figure 1.1 A</a:t>
            </a:r>
            <a:r>
              <a:rPr lang="en-US" sz="2800" b="1" dirty="0">
                <a:solidFill>
                  <a:prstClr val="black"/>
                </a:solidFill>
                <a:latin typeface="Arial" panose="020B0604020202020204" pitchFamily="34" charset="0"/>
                <a:cs typeface="Arial" panose="020B0604020202020204" pitchFamily="34" charset="0"/>
              </a:rPr>
              <a:t>). </a:t>
            </a:r>
            <a:endParaRPr lang="en-US" sz="2800" b="1" dirty="0" smtClean="0">
              <a:solidFill>
                <a:prstClr val="black"/>
              </a:solidFill>
              <a:latin typeface="Arial" panose="020B0604020202020204" pitchFamily="34" charset="0"/>
              <a:cs typeface="Arial" panose="020B0604020202020204" pitchFamily="34" charset="0"/>
            </a:endParaRPr>
          </a:p>
          <a:p>
            <a:pPr algn="just"/>
            <a:endParaRPr lang="en-US" sz="2800" b="1" dirty="0">
              <a:solidFill>
                <a:prstClr val="black"/>
              </a:solidFill>
              <a:latin typeface="Arial" panose="020B0604020202020204" pitchFamily="34" charset="0"/>
              <a:cs typeface="Arial" panose="020B0604020202020204" pitchFamily="34" charset="0"/>
            </a:endParaRPr>
          </a:p>
          <a:p>
            <a:pPr algn="just"/>
            <a:r>
              <a:rPr lang="en-US" sz="2800" b="1" dirty="0" smtClean="0">
                <a:solidFill>
                  <a:prstClr val="black"/>
                </a:solidFill>
                <a:latin typeface="Arial" panose="020B0604020202020204" pitchFamily="34" charset="0"/>
                <a:cs typeface="Arial" panose="020B0604020202020204" pitchFamily="34" charset="0"/>
              </a:rPr>
              <a:t>Planes </a:t>
            </a:r>
            <a:r>
              <a:rPr lang="en-US" sz="2800" b="1" dirty="0">
                <a:solidFill>
                  <a:prstClr val="black"/>
                </a:solidFill>
                <a:latin typeface="Arial" panose="020B0604020202020204" pitchFamily="34" charset="0"/>
                <a:cs typeface="Arial" panose="020B0604020202020204" pitchFamily="34" charset="0"/>
              </a:rPr>
              <a:t>intersect the lower hemisphere  in the form of great circles; lines intersect the lower hemisphere in points.  </a:t>
            </a:r>
            <a:endParaRPr lang="en-GB" sz="28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6385952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600" y="908720"/>
            <a:ext cx="7272808" cy="5262979"/>
          </a:xfrm>
          <a:prstGeom prst="rect">
            <a:avLst/>
          </a:prstGeom>
        </p:spPr>
        <p:txBody>
          <a:bodyPr wrap="square">
            <a:spAutoFit/>
          </a:bodyPr>
          <a:lstStyle/>
          <a:p>
            <a:pPr lvl="0" algn="just"/>
            <a:r>
              <a:rPr lang="en-US" sz="2800" b="1" dirty="0">
                <a:solidFill>
                  <a:prstClr val="black"/>
                </a:solidFill>
                <a:latin typeface="Arial" panose="020B0604020202020204" pitchFamily="34" charset="0"/>
                <a:cs typeface="Arial" panose="020B0604020202020204" pitchFamily="34" charset="0"/>
              </a:rPr>
              <a:t>This is the  </a:t>
            </a:r>
            <a:r>
              <a:rPr lang="en-US" sz="2800" b="1" dirty="0">
                <a:solidFill>
                  <a:srgbClr val="FF0000"/>
                </a:solidFill>
                <a:latin typeface="Arial" panose="020B0604020202020204" pitchFamily="34" charset="0"/>
                <a:cs typeface="Arial" panose="020B0604020202020204" pitchFamily="34" charset="0"/>
              </a:rPr>
              <a:t>plane of stereographic projection. </a:t>
            </a:r>
            <a:r>
              <a:rPr lang="en-US" sz="2800" b="1" dirty="0">
                <a:solidFill>
                  <a:prstClr val="black"/>
                </a:solidFill>
                <a:latin typeface="Arial" panose="020B0604020202020204" pitchFamily="34" charset="0"/>
                <a:cs typeface="Arial" panose="020B0604020202020204" pitchFamily="34" charset="0"/>
              </a:rPr>
              <a:t>The lower hemisphere intersections are  projected as rays upward through the horizontal reference plane to the  zenith of the sphere. </a:t>
            </a:r>
            <a:endParaRPr lang="en-US" sz="2800" b="1" dirty="0" smtClean="0">
              <a:solidFill>
                <a:prstClr val="black"/>
              </a:solidFill>
              <a:latin typeface="Arial" panose="020B0604020202020204" pitchFamily="34" charset="0"/>
              <a:cs typeface="Arial" panose="020B0604020202020204" pitchFamily="34" charset="0"/>
            </a:endParaRPr>
          </a:p>
          <a:p>
            <a:pPr lvl="0" algn="just"/>
            <a:endParaRPr lang="en-US" sz="2800" b="1" dirty="0">
              <a:solidFill>
                <a:prstClr val="black"/>
              </a:solidFill>
              <a:latin typeface="Arial" panose="020B0604020202020204" pitchFamily="34" charset="0"/>
              <a:cs typeface="Arial" panose="020B0604020202020204" pitchFamily="34" charset="0"/>
            </a:endParaRPr>
          </a:p>
          <a:p>
            <a:pPr lvl="0" algn="just"/>
            <a:r>
              <a:rPr lang="en-US" sz="2800" b="1" dirty="0" smtClean="0">
                <a:solidFill>
                  <a:prstClr val="black"/>
                </a:solidFill>
                <a:latin typeface="Arial" panose="020B0604020202020204" pitchFamily="34" charset="0"/>
                <a:cs typeface="Arial" panose="020B0604020202020204" pitchFamily="34" charset="0"/>
              </a:rPr>
              <a:t>Where </a:t>
            </a:r>
            <a:r>
              <a:rPr lang="en-US" sz="2800" b="1" dirty="0">
                <a:solidFill>
                  <a:prstClr val="black"/>
                </a:solidFill>
                <a:latin typeface="Arial" panose="020B0604020202020204" pitchFamily="34" charset="0"/>
                <a:cs typeface="Arial" panose="020B0604020202020204" pitchFamily="34" charset="0"/>
              </a:rPr>
              <a:t>the rays of projection pass through the </a:t>
            </a:r>
            <a:r>
              <a:rPr lang="en-US" sz="2800" b="1" dirty="0" smtClean="0">
                <a:solidFill>
                  <a:prstClr val="black"/>
                </a:solidFill>
                <a:latin typeface="Arial" panose="020B0604020202020204" pitchFamily="34" charset="0"/>
                <a:cs typeface="Arial" panose="020B0604020202020204" pitchFamily="34" charset="0"/>
              </a:rPr>
              <a:t>horizontal </a:t>
            </a:r>
            <a:r>
              <a:rPr lang="en-US" sz="2800" b="1" dirty="0">
                <a:solidFill>
                  <a:prstClr val="black"/>
                </a:solidFill>
                <a:latin typeface="Arial" panose="020B0604020202020204" pitchFamily="34" charset="0"/>
                <a:cs typeface="Arial" panose="020B0604020202020204" pitchFamily="34" charset="0"/>
              </a:rPr>
              <a:t>reference plane, point or great-circle intersections are produced, and  these are stereo grams or stereographic projections of lines and planes.  </a:t>
            </a:r>
            <a:endParaRPr lang="en-GB" sz="28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3546725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584" y="908720"/>
            <a:ext cx="7632848" cy="4401205"/>
          </a:xfrm>
          <a:prstGeom prst="rect">
            <a:avLst/>
          </a:prstGeom>
        </p:spPr>
        <p:txBody>
          <a:bodyPr wrap="square">
            <a:spAutoFit/>
          </a:bodyPr>
          <a:lstStyle/>
          <a:p>
            <a:pPr algn="just"/>
            <a:r>
              <a:rPr lang="en-US" sz="2800" b="1" dirty="0">
                <a:solidFill>
                  <a:srgbClr val="FF0000"/>
                </a:solidFill>
                <a:latin typeface="Arial" panose="020B0604020202020204" pitchFamily="34" charset="0"/>
                <a:cs typeface="Arial" panose="020B0604020202020204" pitchFamily="34" charset="0"/>
              </a:rPr>
              <a:t>Stereographic projection of lines and planes to points and great circles  constitutes a systematic reduction of three-dimensional geometry to two  dimensions. </a:t>
            </a:r>
            <a:endParaRPr lang="en-GB" sz="2800" b="1" dirty="0">
              <a:solidFill>
                <a:srgbClr val="FF0000"/>
              </a:solidFill>
              <a:latin typeface="Arial" panose="020B0604020202020204" pitchFamily="34" charset="0"/>
              <a:cs typeface="Arial" panose="020B0604020202020204" pitchFamily="34" charset="0"/>
            </a:endParaRPr>
          </a:p>
          <a:p>
            <a:pPr lvl="0" algn="just"/>
            <a:endParaRPr lang="en-US" sz="2800" b="1" dirty="0" smtClean="0">
              <a:solidFill>
                <a:prstClr val="black"/>
              </a:solidFill>
              <a:latin typeface="Arial" panose="020B0604020202020204" pitchFamily="34" charset="0"/>
              <a:cs typeface="Arial" panose="020B0604020202020204" pitchFamily="34" charset="0"/>
            </a:endParaRPr>
          </a:p>
          <a:p>
            <a:pPr lvl="0" algn="just"/>
            <a:r>
              <a:rPr lang="en-US" sz="2800" b="1" dirty="0" smtClean="0">
                <a:solidFill>
                  <a:prstClr val="black"/>
                </a:solidFill>
                <a:latin typeface="Arial" panose="020B0604020202020204" pitchFamily="34" charset="0"/>
                <a:cs typeface="Arial" panose="020B0604020202020204" pitchFamily="34" charset="0"/>
              </a:rPr>
              <a:t>The </a:t>
            </a:r>
            <a:r>
              <a:rPr lang="en-US" sz="2800" b="1" dirty="0">
                <a:solidFill>
                  <a:prstClr val="black"/>
                </a:solidFill>
                <a:latin typeface="Arial" panose="020B0604020202020204" pitchFamily="34" charset="0"/>
                <a:cs typeface="Arial" panose="020B0604020202020204" pitchFamily="34" charset="0"/>
              </a:rPr>
              <a:t>"flattening" to two dimensions is achieved by projecting  the lower hemisphere intersections to an </a:t>
            </a:r>
            <a:r>
              <a:rPr lang="en-US" sz="2800" b="1" dirty="0">
                <a:solidFill>
                  <a:srgbClr val="FF0000"/>
                </a:solidFill>
                <a:latin typeface="Arial" panose="020B0604020202020204" pitchFamily="34" charset="0"/>
                <a:cs typeface="Arial" panose="020B0604020202020204" pitchFamily="34" charset="0"/>
              </a:rPr>
              <a:t>equatorial plane of reference</a:t>
            </a:r>
            <a:r>
              <a:rPr lang="en-US" sz="2800" b="1" dirty="0">
                <a:solidFill>
                  <a:prstClr val="black"/>
                </a:solidFill>
                <a:latin typeface="Arial" panose="020B0604020202020204" pitchFamily="34" charset="0"/>
                <a:cs typeface="Arial" panose="020B0604020202020204" pitchFamily="34" charset="0"/>
              </a:rPr>
              <a:t>  that passes through the center of the sphere (Figure </a:t>
            </a:r>
            <a:r>
              <a:rPr lang="en-US" sz="2800" b="1" dirty="0" smtClean="0">
                <a:solidFill>
                  <a:prstClr val="black"/>
                </a:solidFill>
                <a:latin typeface="Arial" panose="020B0604020202020204" pitchFamily="34" charset="0"/>
                <a:cs typeface="Arial" panose="020B0604020202020204" pitchFamily="34" charset="0"/>
              </a:rPr>
              <a:t>1.1 B</a:t>
            </a:r>
            <a:r>
              <a:rPr lang="en-US" sz="2800" b="1" dirty="0">
                <a:solidFill>
                  <a:prstClr val="black"/>
                </a:solidFill>
                <a:latin typeface="Arial" panose="020B0604020202020204" pitchFamily="34" charset="0"/>
                <a:cs typeface="Arial" panose="020B0604020202020204" pitchFamily="34" charset="0"/>
              </a:rPr>
              <a:t>). </a:t>
            </a:r>
            <a:endParaRPr lang="en-GB" sz="28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5810593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descr="C:\Users\Bishal Nath Upreti\Desktop\Arba Minch 2012 2nd Sem\Structural Geology\Stereographic projection\Stereographic projection figures\scan0001.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6140" t="6563" r="1905" b="8253"/>
          <a:stretch/>
        </p:blipFill>
        <p:spPr bwMode="auto">
          <a:xfrm>
            <a:off x="611560" y="548680"/>
            <a:ext cx="7920880" cy="42795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7739" y="5013176"/>
            <a:ext cx="8280920" cy="1323439"/>
          </a:xfrm>
          <a:prstGeom prst="rect">
            <a:avLst/>
          </a:prstGeom>
          <a:noFill/>
        </p:spPr>
        <p:txBody>
          <a:bodyPr wrap="square" rtlCol="0">
            <a:spAutoFit/>
          </a:bodyPr>
          <a:lstStyle/>
          <a:p>
            <a:pPr algn="just"/>
            <a:r>
              <a:rPr lang="en-US" sz="1600" b="1" dirty="0" smtClean="0">
                <a:latin typeface="Arial" panose="020B0604020202020204" pitchFamily="34" charset="0"/>
                <a:cs typeface="Arial" panose="020B0604020202020204" pitchFamily="34" charset="0"/>
              </a:rPr>
              <a:t>Fig. 1.1. The inherent  3D geometry of stereographic projection. (A) Projection of a plane through the centre of a reference sphere. The plane intersects the lower hemisphere of the reference sphere as a great circle. The line intersects  the lower hemisphere as a single point. (B) Projection of  intersection points from the lower hemisphere of the reference sphere to the zenith of the projection. </a:t>
            </a:r>
            <a:endParaRPr lang="en-GB"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7789161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600" y="908720"/>
            <a:ext cx="7272808" cy="5262979"/>
          </a:xfrm>
          <a:prstGeom prst="rect">
            <a:avLst/>
          </a:prstGeom>
        </p:spPr>
        <p:txBody>
          <a:bodyPr wrap="square">
            <a:spAutoFit/>
          </a:bodyPr>
          <a:lstStyle/>
          <a:p>
            <a:pPr lvl="0" algn="just"/>
            <a:r>
              <a:rPr lang="en-US" sz="2800" b="1" dirty="0">
                <a:solidFill>
                  <a:prstClr val="black"/>
                </a:solidFill>
                <a:latin typeface="Arial" panose="020B0604020202020204" pitchFamily="34" charset="0"/>
                <a:cs typeface="Arial" panose="020B0604020202020204" pitchFamily="34" charset="0"/>
              </a:rPr>
              <a:t>This is the  </a:t>
            </a:r>
            <a:r>
              <a:rPr lang="en-US" sz="2800" b="1" dirty="0">
                <a:solidFill>
                  <a:srgbClr val="FF0000"/>
                </a:solidFill>
                <a:latin typeface="Arial" panose="020B0604020202020204" pitchFamily="34" charset="0"/>
                <a:cs typeface="Arial" panose="020B0604020202020204" pitchFamily="34" charset="0"/>
              </a:rPr>
              <a:t>plane of stereographic projection.</a:t>
            </a:r>
            <a:r>
              <a:rPr lang="en-US" sz="2800" b="1" dirty="0">
                <a:solidFill>
                  <a:prstClr val="black"/>
                </a:solidFill>
                <a:latin typeface="Arial" panose="020B0604020202020204" pitchFamily="34" charset="0"/>
                <a:cs typeface="Arial" panose="020B0604020202020204" pitchFamily="34" charset="0"/>
              </a:rPr>
              <a:t> The lower hemisphere intersections are  projected as rays upward through the horizontal reference plane to the  zenith of the sphere. </a:t>
            </a:r>
            <a:endParaRPr lang="en-US" sz="2800" b="1" dirty="0" smtClean="0">
              <a:solidFill>
                <a:prstClr val="black"/>
              </a:solidFill>
              <a:latin typeface="Arial" panose="020B0604020202020204" pitchFamily="34" charset="0"/>
              <a:cs typeface="Arial" panose="020B0604020202020204" pitchFamily="34" charset="0"/>
            </a:endParaRPr>
          </a:p>
          <a:p>
            <a:pPr lvl="0" algn="just"/>
            <a:endParaRPr lang="en-US" sz="2800" b="1" dirty="0">
              <a:solidFill>
                <a:prstClr val="black"/>
              </a:solidFill>
              <a:latin typeface="Arial" panose="020B0604020202020204" pitchFamily="34" charset="0"/>
              <a:cs typeface="Arial" panose="020B0604020202020204" pitchFamily="34" charset="0"/>
            </a:endParaRPr>
          </a:p>
          <a:p>
            <a:pPr lvl="0" algn="just"/>
            <a:r>
              <a:rPr lang="en-US" sz="2800" b="1" dirty="0" smtClean="0">
                <a:solidFill>
                  <a:prstClr val="black"/>
                </a:solidFill>
                <a:latin typeface="Arial" panose="020B0604020202020204" pitchFamily="34" charset="0"/>
                <a:cs typeface="Arial" panose="020B0604020202020204" pitchFamily="34" charset="0"/>
              </a:rPr>
              <a:t>Where </a:t>
            </a:r>
            <a:r>
              <a:rPr lang="en-US" sz="2800" b="1" dirty="0">
                <a:solidFill>
                  <a:prstClr val="black"/>
                </a:solidFill>
                <a:latin typeface="Arial" panose="020B0604020202020204" pitchFamily="34" charset="0"/>
                <a:cs typeface="Arial" panose="020B0604020202020204" pitchFamily="34" charset="0"/>
              </a:rPr>
              <a:t>the rays of projection pass through the </a:t>
            </a:r>
            <a:r>
              <a:rPr lang="en-US" sz="2800" b="1" dirty="0" smtClean="0">
                <a:solidFill>
                  <a:prstClr val="black"/>
                </a:solidFill>
                <a:latin typeface="Arial" panose="020B0604020202020204" pitchFamily="34" charset="0"/>
                <a:cs typeface="Arial" panose="020B0604020202020204" pitchFamily="34" charset="0"/>
              </a:rPr>
              <a:t>horizontal </a:t>
            </a:r>
            <a:r>
              <a:rPr lang="en-US" sz="2800" b="1" dirty="0">
                <a:solidFill>
                  <a:prstClr val="black"/>
                </a:solidFill>
                <a:latin typeface="Arial" panose="020B0604020202020204" pitchFamily="34" charset="0"/>
                <a:cs typeface="Arial" panose="020B0604020202020204" pitchFamily="34" charset="0"/>
              </a:rPr>
              <a:t>reference plane, point or great-circle intersections are produced, and  these are </a:t>
            </a:r>
            <a:r>
              <a:rPr lang="en-US" sz="2800" b="1" dirty="0" smtClean="0">
                <a:solidFill>
                  <a:srgbClr val="FF0000"/>
                </a:solidFill>
                <a:latin typeface="Arial" panose="020B0604020202020204" pitchFamily="34" charset="0"/>
                <a:cs typeface="Arial" panose="020B0604020202020204" pitchFamily="34" charset="0"/>
              </a:rPr>
              <a:t>stereograms </a:t>
            </a:r>
            <a:r>
              <a:rPr lang="en-US" sz="2800" b="1" dirty="0">
                <a:solidFill>
                  <a:srgbClr val="FF0000"/>
                </a:solidFill>
                <a:latin typeface="Arial" panose="020B0604020202020204" pitchFamily="34" charset="0"/>
                <a:cs typeface="Arial" panose="020B0604020202020204" pitchFamily="34" charset="0"/>
              </a:rPr>
              <a:t>or stereographic projections </a:t>
            </a:r>
            <a:r>
              <a:rPr lang="en-US" sz="2800" b="1" dirty="0">
                <a:solidFill>
                  <a:prstClr val="black"/>
                </a:solidFill>
                <a:latin typeface="Arial" panose="020B0604020202020204" pitchFamily="34" charset="0"/>
                <a:cs typeface="Arial" panose="020B0604020202020204" pitchFamily="34" charset="0"/>
              </a:rPr>
              <a:t>of lines and planes.  </a:t>
            </a:r>
            <a:endParaRPr lang="en-GB" sz="28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0127240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01548" y="836712"/>
            <a:ext cx="4318524" cy="4260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24128" y="620688"/>
            <a:ext cx="2602003" cy="53079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539552" y="5517232"/>
            <a:ext cx="5688632"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Stereographic projection of a gently dipping plane </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4097019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584" y="1252500"/>
            <a:ext cx="7553055" cy="3108543"/>
          </a:xfrm>
          <a:prstGeom prst="rect">
            <a:avLst/>
          </a:prstGeom>
        </p:spPr>
        <p:txBody>
          <a:bodyPr wrap="square">
            <a:spAutoFit/>
          </a:bodyPr>
          <a:lstStyle/>
          <a:p>
            <a:pPr lvl="0" algn="just"/>
            <a:r>
              <a:rPr lang="en-US" sz="2800" b="1" dirty="0" smtClean="0">
                <a:solidFill>
                  <a:srgbClr val="FF0000"/>
                </a:solidFill>
                <a:latin typeface="Arial" panose="020B0604020202020204" pitchFamily="34" charset="0"/>
                <a:cs typeface="Arial" panose="020B0604020202020204" pitchFamily="34" charset="0"/>
              </a:rPr>
              <a:t>Steep-plunging </a:t>
            </a:r>
            <a:r>
              <a:rPr lang="en-US" sz="2800" b="1" dirty="0">
                <a:solidFill>
                  <a:srgbClr val="FF0000"/>
                </a:solidFill>
                <a:latin typeface="Arial" panose="020B0604020202020204" pitchFamily="34" charset="0"/>
                <a:cs typeface="Arial" panose="020B0604020202020204" pitchFamily="34" charset="0"/>
              </a:rPr>
              <a:t>lines stereographically project to locations close to the  center of the horizontal plane of projection</a:t>
            </a:r>
            <a:r>
              <a:rPr lang="en-US" sz="2800" b="1" dirty="0" smtClean="0">
                <a:solidFill>
                  <a:srgbClr val="FF0000"/>
                </a:solidFill>
                <a:latin typeface="Arial" panose="020B0604020202020204" pitchFamily="34" charset="0"/>
                <a:cs typeface="Arial" panose="020B0604020202020204" pitchFamily="34" charset="0"/>
              </a:rPr>
              <a:t>; </a:t>
            </a:r>
          </a:p>
          <a:p>
            <a:pPr lvl="0" algn="just"/>
            <a:endParaRPr lang="en-US" sz="2800" b="1" dirty="0">
              <a:solidFill>
                <a:srgbClr val="FF0000"/>
              </a:solidFill>
              <a:latin typeface="Arial" panose="020B0604020202020204" pitchFamily="34" charset="0"/>
              <a:cs typeface="Arial" panose="020B0604020202020204" pitchFamily="34" charset="0"/>
            </a:endParaRPr>
          </a:p>
          <a:p>
            <a:pPr lvl="0" algn="just"/>
            <a:r>
              <a:rPr lang="en-US" sz="2800" b="1" dirty="0" smtClean="0">
                <a:solidFill>
                  <a:srgbClr val="FF0000"/>
                </a:solidFill>
                <a:latin typeface="Arial" panose="020B0604020202020204" pitchFamily="34" charset="0"/>
                <a:cs typeface="Arial" panose="020B0604020202020204" pitchFamily="34" charset="0"/>
              </a:rPr>
              <a:t>whereas </a:t>
            </a:r>
            <a:r>
              <a:rPr lang="en-US" sz="2800" b="1" dirty="0">
                <a:solidFill>
                  <a:srgbClr val="FF0000"/>
                </a:solidFill>
                <a:latin typeface="Arial" panose="020B0604020202020204" pitchFamily="34" charset="0"/>
                <a:cs typeface="Arial" panose="020B0604020202020204" pitchFamily="34" charset="0"/>
              </a:rPr>
              <a:t>shallow-plunging lines project  to locations near the perimeter of the plane of projection (Figure </a:t>
            </a:r>
            <a:r>
              <a:rPr lang="en-US" sz="2800" b="1" dirty="0" smtClean="0">
                <a:solidFill>
                  <a:srgbClr val="FF0000"/>
                </a:solidFill>
                <a:latin typeface="Arial" panose="020B0604020202020204" pitchFamily="34" charset="0"/>
                <a:cs typeface="Arial" panose="020B0604020202020204" pitchFamily="34" charset="0"/>
              </a:rPr>
              <a:t>1.2 A).  </a:t>
            </a:r>
            <a:endParaRPr lang="en-GB"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4207799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1015" y="1657400"/>
            <a:ext cx="7711425" cy="3108543"/>
          </a:xfrm>
          <a:prstGeom prst="rect">
            <a:avLst/>
          </a:prstGeom>
        </p:spPr>
        <p:txBody>
          <a:bodyPr wrap="square">
            <a:spAutoFit/>
          </a:bodyPr>
          <a:lstStyle/>
          <a:p>
            <a:pPr lvl="0" algn="just"/>
            <a:r>
              <a:rPr lang="en-US" sz="2800" b="1" dirty="0">
                <a:solidFill>
                  <a:srgbClr val="FF0000"/>
                </a:solidFill>
                <a:latin typeface="Arial" panose="020B0604020202020204" pitchFamily="34" charset="0"/>
                <a:cs typeface="Arial" panose="020B0604020202020204" pitchFamily="34" charset="0"/>
              </a:rPr>
              <a:t>Steeply dipping planes stereographically project as great circles that pass  near the center of the plane of </a:t>
            </a:r>
            <a:r>
              <a:rPr lang="en-US" sz="2800" b="1" dirty="0" smtClean="0">
                <a:solidFill>
                  <a:srgbClr val="FF0000"/>
                </a:solidFill>
                <a:latin typeface="Arial" panose="020B0604020202020204" pitchFamily="34" charset="0"/>
                <a:cs typeface="Arial" panose="020B0604020202020204" pitchFamily="34" charset="0"/>
              </a:rPr>
              <a:t>projection.</a:t>
            </a:r>
          </a:p>
          <a:p>
            <a:pPr lvl="0" algn="just"/>
            <a:endParaRPr lang="en-US" sz="2800" b="1" dirty="0">
              <a:solidFill>
                <a:srgbClr val="FF0000"/>
              </a:solidFill>
              <a:latin typeface="Arial" panose="020B0604020202020204" pitchFamily="34" charset="0"/>
              <a:cs typeface="Arial" panose="020B0604020202020204" pitchFamily="34" charset="0"/>
            </a:endParaRPr>
          </a:p>
          <a:p>
            <a:pPr lvl="0" algn="just"/>
            <a:r>
              <a:rPr lang="en-US" sz="2800" b="1" dirty="0" smtClean="0">
                <a:solidFill>
                  <a:srgbClr val="FF0000"/>
                </a:solidFill>
                <a:latin typeface="Arial" panose="020B0604020202020204" pitchFamily="34" charset="0"/>
                <a:cs typeface="Arial" panose="020B0604020202020204" pitchFamily="34" charset="0"/>
              </a:rPr>
              <a:t>Gently </a:t>
            </a:r>
            <a:r>
              <a:rPr lang="en-US" sz="2800" b="1" dirty="0">
                <a:solidFill>
                  <a:srgbClr val="FF0000"/>
                </a:solidFill>
                <a:latin typeface="Arial" panose="020B0604020202020204" pitchFamily="34" charset="0"/>
                <a:cs typeface="Arial" panose="020B0604020202020204" pitchFamily="34" charset="0"/>
              </a:rPr>
              <a:t>dipping planes project  as great circles passing close to the perimeter of the horizontal plane of  projection (</a:t>
            </a:r>
            <a:r>
              <a:rPr lang="en-US" sz="2800" b="1" dirty="0" smtClean="0">
                <a:solidFill>
                  <a:srgbClr val="FF0000"/>
                </a:solidFill>
                <a:latin typeface="Arial" panose="020B0604020202020204" pitchFamily="34" charset="0"/>
                <a:cs typeface="Arial" panose="020B0604020202020204" pitchFamily="34" charset="0"/>
              </a:rPr>
              <a:t>Figure1.2 B</a:t>
            </a:r>
            <a:r>
              <a:rPr lang="en-US" sz="2800" b="1" dirty="0">
                <a:solidFill>
                  <a:srgbClr val="FF0000"/>
                </a:solidFill>
                <a:latin typeface="Arial" panose="020B0604020202020204" pitchFamily="34" charset="0"/>
                <a:cs typeface="Arial" panose="020B0604020202020204" pitchFamily="34" charset="0"/>
              </a:rPr>
              <a:t>). </a:t>
            </a:r>
            <a:endParaRPr lang="en-GB"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8870425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8936" y="836712"/>
            <a:ext cx="7776864" cy="5047536"/>
          </a:xfrm>
          <a:prstGeom prst="rect">
            <a:avLst/>
          </a:prstGeom>
          <a:noFill/>
        </p:spPr>
        <p:txBody>
          <a:bodyPr wrap="square" rtlCol="0">
            <a:spAutoFit/>
          </a:bodyPr>
          <a:lstStyle/>
          <a:p>
            <a:pPr algn="just"/>
            <a:r>
              <a:rPr lang="en-US" sz="2800" b="1" dirty="0" smtClean="0">
                <a:latin typeface="Arial" panose="020B0604020202020204" pitchFamily="34" charset="0"/>
                <a:cs typeface="Arial" panose="020B0604020202020204" pitchFamily="34" charset="0"/>
              </a:rPr>
              <a:t>The use of stereographic projection is preferable to orthographic projection in solving many geometric problems, simply because of operations.  E.g. solving for:</a:t>
            </a:r>
          </a:p>
          <a:p>
            <a:pPr algn="just"/>
            <a:endParaRPr lang="en-US" sz="1400" b="1" dirty="0" smtClean="0">
              <a:latin typeface="Arial" panose="020B0604020202020204" pitchFamily="34" charset="0"/>
              <a:cs typeface="Arial" panose="020B0604020202020204" pitchFamily="34" charset="0"/>
            </a:endParaRPr>
          </a:p>
          <a:p>
            <a:pPr marL="463550" indent="-463550" algn="just">
              <a:buFont typeface="Arial" pitchFamily="34" charset="0"/>
              <a:buChar char="•"/>
            </a:pPr>
            <a:r>
              <a:rPr lang="en-US" sz="2800" b="1" dirty="0" smtClean="0">
                <a:solidFill>
                  <a:srgbClr val="FF0000"/>
                </a:solidFill>
                <a:latin typeface="Arial" panose="020B0604020202020204" pitchFamily="34" charset="0"/>
                <a:cs typeface="Arial" panose="020B0604020202020204" pitchFamily="34" charset="0"/>
              </a:rPr>
              <a:t>apparent dip, </a:t>
            </a:r>
          </a:p>
          <a:p>
            <a:pPr marL="463550" indent="-463550" algn="just">
              <a:buFont typeface="Arial" pitchFamily="34" charset="0"/>
              <a:buChar char="•"/>
            </a:pPr>
            <a:r>
              <a:rPr lang="en-US" sz="2800" b="1" dirty="0" smtClean="0">
                <a:solidFill>
                  <a:srgbClr val="FF0000"/>
                </a:solidFill>
                <a:latin typeface="Arial" panose="020B0604020202020204" pitchFamily="34" charset="0"/>
                <a:cs typeface="Arial" panose="020B0604020202020204" pitchFamily="34" charset="0"/>
              </a:rPr>
              <a:t>the trend, and plunge of the intersection of two planes, </a:t>
            </a:r>
          </a:p>
          <a:p>
            <a:pPr marL="463550" indent="-463550" algn="just">
              <a:buFont typeface="Arial" pitchFamily="34" charset="0"/>
              <a:buChar char="•"/>
            </a:pPr>
            <a:r>
              <a:rPr lang="en-US" sz="2800" b="1" dirty="0" smtClean="0">
                <a:solidFill>
                  <a:srgbClr val="FF0000"/>
                </a:solidFill>
                <a:latin typeface="Arial" panose="020B0604020202020204" pitchFamily="34" charset="0"/>
                <a:cs typeface="Arial" panose="020B0604020202020204" pitchFamily="34" charset="0"/>
              </a:rPr>
              <a:t>and angles between lines and planes in space </a:t>
            </a:r>
          </a:p>
          <a:p>
            <a:pPr algn="just"/>
            <a:r>
              <a:rPr lang="en-US" sz="2800" b="1" dirty="0" smtClean="0">
                <a:latin typeface="Arial" panose="020B0604020202020204" pitchFamily="34" charset="0"/>
                <a:cs typeface="Arial" panose="020B0604020202020204" pitchFamily="34" charset="0"/>
              </a:rPr>
              <a:t>can be carried out rapidly and accurately using stereographic projection.  </a:t>
            </a:r>
          </a:p>
        </p:txBody>
      </p:sp>
    </p:spTree>
    <p:extLst>
      <p:ext uri="{BB962C8B-B14F-4D97-AF65-F5344CB8AC3E}">
        <p14:creationId xmlns:p14="http://schemas.microsoft.com/office/powerpoint/2010/main" xmlns="" val="23706250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C:\Users\Bishal Nath Upreti\Desktop\Arba Minch 2012 2nd Sem\Structural Geology\Stereographic projection\Stereographic projection figures\scan0002.jpg"/>
          <p:cNvPicPr>
            <a:picLocks noChangeAspect="1" noChangeArrowheads="1"/>
          </p:cNvPicPr>
          <p:nvPr/>
        </p:nvPicPr>
        <p:blipFill rotWithShape="1">
          <a:blip r:embed="rId3" cstate="print">
            <a:duotone>
              <a:prstClr val="black"/>
              <a:srgbClr val="D9C3A5">
                <a:tint val="50000"/>
                <a:satMod val="180000"/>
              </a:srgbClr>
            </a:duotone>
            <a:extLst>
              <a:ext uri="{28A0092B-C50C-407E-A947-70E740481C1C}">
                <a14:useLocalDpi xmlns:a14="http://schemas.microsoft.com/office/drawing/2010/main" xmlns="" val="0"/>
              </a:ext>
            </a:extLst>
          </a:blip>
          <a:srcRect r="37924" b="72433"/>
          <a:stretch/>
        </p:blipFill>
        <p:spPr bwMode="auto">
          <a:xfrm>
            <a:off x="971600" y="502963"/>
            <a:ext cx="7280413" cy="4222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832562" y="4869160"/>
            <a:ext cx="7560840" cy="1600438"/>
          </a:xfrm>
          <a:prstGeom prst="rect">
            <a:avLst/>
          </a:prstGeom>
          <a:noFill/>
        </p:spPr>
        <p:txBody>
          <a:bodyPr wrap="square" rtlCol="0">
            <a:spAutoFit/>
          </a:bodyPr>
          <a:lstStyle/>
          <a:p>
            <a:pPr algn="just"/>
            <a:r>
              <a:rPr lang="en-US" sz="1400" dirty="0" smtClean="0">
                <a:latin typeface="Arial" panose="020B0604020202020204" pitchFamily="34" charset="0"/>
                <a:cs typeface="Arial" panose="020B0604020202020204" pitchFamily="34" charset="0"/>
              </a:rPr>
              <a:t>Fig. 1.2: the distance that a great circle or point lies from the centre of the equatorial plane of projection is a measure of the inclination of a plane or line. (A) Shallow plunging lines project close to the perimeter of the equatorial plane; steeply plunging lines project close to the centre. (B) great circles that represent the </a:t>
            </a:r>
            <a:r>
              <a:rPr lang="en-US" sz="1400" dirty="0" err="1" smtClean="0">
                <a:latin typeface="Arial" panose="020B0604020202020204" pitchFamily="34" charset="0"/>
                <a:cs typeface="Arial" panose="020B0604020202020204" pitchFamily="34" charset="0"/>
              </a:rPr>
              <a:t>rientation</a:t>
            </a:r>
            <a:r>
              <a:rPr lang="en-US" sz="1400" dirty="0" smtClean="0">
                <a:latin typeface="Arial" panose="020B0604020202020204" pitchFamily="34" charset="0"/>
                <a:cs typeface="Arial" panose="020B0604020202020204" pitchFamily="34" charset="0"/>
              </a:rPr>
              <a:t> of steeply dipping planes pass close to the centre of projection; shallow dipping planes are represented by great circles that pass close to the perimeter of the equatorial plane. © Stereographic representation of the strike of a plane and the trend of a line.</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6603831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0039" y="1166843"/>
            <a:ext cx="7416824" cy="4401205"/>
          </a:xfrm>
          <a:prstGeom prst="rect">
            <a:avLst/>
          </a:prstGeom>
        </p:spPr>
        <p:txBody>
          <a:bodyPr wrap="square">
            <a:spAutoFit/>
          </a:bodyPr>
          <a:lstStyle/>
          <a:p>
            <a:pPr lvl="0" algn="just"/>
            <a:r>
              <a:rPr lang="en-US" sz="2800" b="1" dirty="0">
                <a:solidFill>
                  <a:prstClr val="black"/>
                </a:solidFill>
                <a:latin typeface="Arial" panose="020B0604020202020204" pitchFamily="34" charset="0"/>
                <a:cs typeface="Arial" panose="020B0604020202020204" pitchFamily="34" charset="0"/>
              </a:rPr>
              <a:t>The distance that a great circle or point departs  from the center of the plane of projection is a measure of the </a:t>
            </a:r>
            <a:r>
              <a:rPr lang="en-US" sz="2800" b="1" dirty="0">
                <a:solidFill>
                  <a:srgbClr val="FF0000"/>
                </a:solidFill>
                <a:latin typeface="Arial" panose="020B0604020202020204" pitchFamily="34" charset="0"/>
                <a:cs typeface="Arial" panose="020B0604020202020204" pitchFamily="34" charset="0"/>
              </a:rPr>
              <a:t>degree of  inclination</a:t>
            </a:r>
            <a:r>
              <a:rPr lang="en-US" sz="2800" b="1" dirty="0">
                <a:solidFill>
                  <a:prstClr val="black"/>
                </a:solidFill>
                <a:latin typeface="Arial" panose="020B0604020202020204" pitchFamily="34" charset="0"/>
                <a:cs typeface="Arial" panose="020B0604020202020204" pitchFamily="34" charset="0"/>
              </a:rPr>
              <a:t> of the plane or line that has been stereographically plotted. </a:t>
            </a:r>
            <a:endParaRPr lang="en-GB" sz="2800" b="1" dirty="0">
              <a:solidFill>
                <a:prstClr val="black"/>
              </a:solidFill>
              <a:latin typeface="Arial" panose="020B0604020202020204" pitchFamily="34" charset="0"/>
              <a:cs typeface="Arial" panose="020B0604020202020204" pitchFamily="34" charset="0"/>
            </a:endParaRPr>
          </a:p>
          <a:p>
            <a:pPr lvl="0" algn="just"/>
            <a:r>
              <a:rPr lang="en-GB" sz="2800" b="1" dirty="0">
                <a:solidFill>
                  <a:prstClr val="black"/>
                </a:solidFill>
                <a:latin typeface="Arial" panose="020B0604020202020204" pitchFamily="34" charset="0"/>
                <a:cs typeface="Arial" panose="020B0604020202020204" pitchFamily="34" charset="0"/>
              </a:rPr>
              <a:t> </a:t>
            </a:r>
          </a:p>
          <a:p>
            <a:pPr lvl="0" algn="just"/>
            <a:r>
              <a:rPr lang="en-US" sz="2800" b="1" dirty="0">
                <a:solidFill>
                  <a:prstClr val="black"/>
                </a:solidFill>
                <a:latin typeface="Arial" panose="020B0604020202020204" pitchFamily="34" charset="0"/>
                <a:cs typeface="Arial" panose="020B0604020202020204" pitchFamily="34" charset="0"/>
              </a:rPr>
              <a:t>The trend of the line connecting the end points of the </a:t>
            </a:r>
            <a:r>
              <a:rPr lang="en-US" sz="2800" b="1" dirty="0" smtClean="0">
                <a:solidFill>
                  <a:prstClr val="black"/>
                </a:solidFill>
                <a:latin typeface="Arial" panose="020B0604020202020204" pitchFamily="34" charset="0"/>
                <a:cs typeface="Arial" panose="020B0604020202020204" pitchFamily="34" charset="0"/>
              </a:rPr>
              <a:t>great </a:t>
            </a:r>
            <a:r>
              <a:rPr lang="en-US" sz="2800" b="1" dirty="0">
                <a:solidFill>
                  <a:prstClr val="black"/>
                </a:solidFill>
                <a:latin typeface="Arial" panose="020B0604020202020204" pitchFamily="34" charset="0"/>
                <a:cs typeface="Arial" panose="020B0604020202020204" pitchFamily="34" charset="0"/>
              </a:rPr>
              <a:t>circle  corresponds to the strike of the plane that the great circle stereographically  portrays (</a:t>
            </a:r>
            <a:r>
              <a:rPr lang="en-US" sz="2800" b="1" dirty="0" smtClean="0">
                <a:solidFill>
                  <a:prstClr val="black"/>
                </a:solidFill>
                <a:latin typeface="Arial" panose="020B0604020202020204" pitchFamily="34" charset="0"/>
                <a:cs typeface="Arial" panose="020B0604020202020204" pitchFamily="34" charset="0"/>
              </a:rPr>
              <a:t>Figure1.2 C</a:t>
            </a:r>
            <a:r>
              <a:rPr lang="en-US" sz="2800" b="1" dirty="0">
                <a:solidFill>
                  <a:prstClr val="black"/>
                </a:solidFill>
                <a:latin typeface="Arial" panose="020B0604020202020204" pitchFamily="34" charset="0"/>
                <a:cs typeface="Arial" panose="020B0604020202020204" pitchFamily="34" charset="0"/>
              </a:rPr>
              <a:t>). </a:t>
            </a:r>
            <a:endParaRPr lang="en-GB" sz="28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7252476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584" y="1443841"/>
            <a:ext cx="7560840" cy="2246769"/>
          </a:xfrm>
          <a:prstGeom prst="rect">
            <a:avLst/>
          </a:prstGeom>
        </p:spPr>
        <p:txBody>
          <a:bodyPr wrap="square">
            <a:spAutoFit/>
          </a:bodyPr>
          <a:lstStyle/>
          <a:p>
            <a:pPr lvl="0" algn="just"/>
            <a:r>
              <a:rPr lang="en-US" sz="2800" b="1" dirty="0">
                <a:solidFill>
                  <a:prstClr val="black"/>
                </a:solidFill>
                <a:latin typeface="Arial" panose="020B0604020202020204" pitchFamily="34" charset="0"/>
                <a:cs typeface="Arial" panose="020B0604020202020204" pitchFamily="34" charset="0"/>
              </a:rPr>
              <a:t>And the trend of a line connecting the center of  the stereographic projection to a point representing a stereographically  plotted line is the same as the trend of the line in space (</a:t>
            </a:r>
            <a:r>
              <a:rPr lang="en-US" sz="2800" b="1" dirty="0" smtClean="0">
                <a:solidFill>
                  <a:prstClr val="black"/>
                </a:solidFill>
                <a:latin typeface="Arial" panose="020B0604020202020204" pitchFamily="34" charset="0"/>
                <a:cs typeface="Arial" panose="020B0604020202020204" pitchFamily="34" charset="0"/>
              </a:rPr>
              <a:t>Figure1.2C</a:t>
            </a:r>
            <a:r>
              <a:rPr lang="en-US" sz="2800" b="1" dirty="0">
                <a:solidFill>
                  <a:prstClr val="black"/>
                </a:solidFill>
                <a:latin typeface="Arial" panose="020B0604020202020204" pitchFamily="34" charset="0"/>
                <a:cs typeface="Arial" panose="020B0604020202020204" pitchFamily="34" charset="0"/>
              </a:rPr>
              <a:t>). </a:t>
            </a:r>
            <a:endParaRPr lang="en-GB" sz="28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6277746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9695" y="1628800"/>
            <a:ext cx="7560840" cy="3970318"/>
          </a:xfrm>
          <a:prstGeom prst="rect">
            <a:avLst/>
          </a:prstGeom>
        </p:spPr>
        <p:txBody>
          <a:bodyPr wrap="square">
            <a:spAutoFit/>
          </a:bodyPr>
          <a:lstStyle/>
          <a:p>
            <a:pPr lvl="0" algn="just"/>
            <a:r>
              <a:rPr lang="en-US" sz="2800" b="1" dirty="0" smtClean="0">
                <a:solidFill>
                  <a:prstClr val="black"/>
                </a:solidFill>
                <a:latin typeface="Arial" panose="020B0604020202020204" pitchFamily="34" charset="0"/>
                <a:cs typeface="Arial" panose="020B0604020202020204" pitchFamily="34" charset="0"/>
              </a:rPr>
              <a:t>In </a:t>
            </a:r>
            <a:r>
              <a:rPr lang="en-US" sz="2800" b="1" dirty="0">
                <a:solidFill>
                  <a:prstClr val="black"/>
                </a:solidFill>
                <a:latin typeface="Arial" panose="020B0604020202020204" pitchFamily="34" charset="0"/>
                <a:cs typeface="Arial" panose="020B0604020202020204" pitchFamily="34" charset="0"/>
              </a:rPr>
              <a:t>actual practice, stereographic projection of lines and plane is carried  out through the use of a stereographic net, or stereonet for short (Figure  </a:t>
            </a:r>
            <a:r>
              <a:rPr lang="en-US" sz="2800" b="1" dirty="0" smtClean="0">
                <a:solidFill>
                  <a:prstClr val="black"/>
                </a:solidFill>
                <a:latin typeface="Arial" panose="020B0604020202020204" pitchFamily="34" charset="0"/>
                <a:cs typeface="Arial" panose="020B0604020202020204" pitchFamily="34" charset="0"/>
              </a:rPr>
              <a:t>1.3</a:t>
            </a:r>
            <a:r>
              <a:rPr lang="en-US" sz="2800" b="1" dirty="0">
                <a:solidFill>
                  <a:prstClr val="black"/>
                </a:solidFill>
                <a:latin typeface="Arial" panose="020B0604020202020204" pitchFamily="34" charset="0"/>
                <a:cs typeface="Arial" panose="020B0604020202020204" pitchFamily="34" charset="0"/>
              </a:rPr>
              <a:t>). </a:t>
            </a:r>
            <a:endParaRPr lang="en-US" sz="2800" b="1" dirty="0" smtClean="0">
              <a:solidFill>
                <a:prstClr val="black"/>
              </a:solidFill>
              <a:latin typeface="Arial" panose="020B0604020202020204" pitchFamily="34" charset="0"/>
              <a:cs typeface="Arial" panose="020B0604020202020204" pitchFamily="34" charset="0"/>
            </a:endParaRPr>
          </a:p>
          <a:p>
            <a:pPr lvl="0" algn="just"/>
            <a:endParaRPr lang="en-US" sz="2800" b="1" dirty="0">
              <a:solidFill>
                <a:prstClr val="black"/>
              </a:solidFill>
              <a:latin typeface="Arial" panose="020B0604020202020204" pitchFamily="34" charset="0"/>
              <a:cs typeface="Arial" panose="020B0604020202020204" pitchFamily="34" charset="0"/>
            </a:endParaRPr>
          </a:p>
          <a:p>
            <a:pPr lvl="0" algn="just"/>
            <a:r>
              <a:rPr lang="en-US" sz="2800" b="1" dirty="0" smtClean="0">
                <a:solidFill>
                  <a:prstClr val="black"/>
                </a:solidFill>
                <a:latin typeface="Arial" panose="020B0604020202020204" pitchFamily="34" charset="0"/>
                <a:cs typeface="Arial" panose="020B0604020202020204" pitchFamily="34" charset="0"/>
              </a:rPr>
              <a:t>A </a:t>
            </a:r>
            <a:r>
              <a:rPr lang="en-US" sz="2800" b="1" dirty="0">
                <a:solidFill>
                  <a:prstClr val="black"/>
                </a:solidFill>
                <a:latin typeface="Arial" panose="020B0604020202020204" pitchFamily="34" charset="0"/>
                <a:cs typeface="Arial" panose="020B0604020202020204" pitchFamily="34" charset="0"/>
              </a:rPr>
              <a:t>stereonet displays a network of great-circle and small-circle </a:t>
            </a:r>
            <a:r>
              <a:rPr lang="en-US" sz="2800" b="1" dirty="0" smtClean="0">
                <a:solidFill>
                  <a:prstClr val="black"/>
                </a:solidFill>
                <a:latin typeface="Arial" panose="020B0604020202020204" pitchFamily="34" charset="0"/>
                <a:cs typeface="Arial" panose="020B0604020202020204" pitchFamily="34" charset="0"/>
              </a:rPr>
              <a:t>projections </a:t>
            </a:r>
            <a:r>
              <a:rPr lang="en-US" sz="2800" b="1" dirty="0">
                <a:solidFill>
                  <a:prstClr val="black"/>
                </a:solidFill>
                <a:latin typeface="Arial" panose="020B0604020202020204" pitchFamily="34" charset="0"/>
                <a:cs typeface="Arial" panose="020B0604020202020204" pitchFamily="34" charset="0"/>
              </a:rPr>
              <a:t>that occupy the equatorial plane of projection of the reference </a:t>
            </a:r>
            <a:r>
              <a:rPr lang="en-US" sz="2800" b="1" dirty="0" smtClean="0">
                <a:solidFill>
                  <a:prstClr val="black"/>
                </a:solidFill>
                <a:latin typeface="Arial" panose="020B0604020202020204" pitchFamily="34" charset="0"/>
                <a:cs typeface="Arial" panose="020B0604020202020204" pitchFamily="34" charset="0"/>
              </a:rPr>
              <a:t>sphere.</a:t>
            </a:r>
            <a:endParaRPr lang="en-GB" sz="2800" b="1" dirty="0">
              <a:solidFill>
                <a:prstClr val="black"/>
              </a:solidFill>
              <a:latin typeface="Arial" panose="020B0604020202020204" pitchFamily="34" charset="0"/>
              <a:cs typeface="Arial" panose="020B0604020202020204" pitchFamily="34" charset="0"/>
            </a:endParaRPr>
          </a:p>
        </p:txBody>
      </p:sp>
      <p:sp>
        <p:nvSpPr>
          <p:cNvPr id="3" name="Rectangle 2"/>
          <p:cNvSpPr/>
          <p:nvPr/>
        </p:nvSpPr>
        <p:spPr>
          <a:xfrm>
            <a:off x="759694" y="700409"/>
            <a:ext cx="7484713" cy="523220"/>
          </a:xfrm>
          <a:prstGeom prst="rect">
            <a:avLst/>
          </a:prstGeom>
        </p:spPr>
        <p:txBody>
          <a:bodyPr wrap="square">
            <a:spAutoFit/>
          </a:bodyPr>
          <a:lstStyle/>
          <a:p>
            <a:pPr lvl="0" algn="just"/>
            <a:r>
              <a:rPr lang="en-US" sz="2800" b="1" dirty="0">
                <a:solidFill>
                  <a:srgbClr val="FF0000"/>
                </a:solidFill>
                <a:latin typeface="Arial Black" pitchFamily="34" charset="0"/>
                <a:cs typeface="Arial" panose="020B0604020202020204" pitchFamily="34" charset="0"/>
              </a:rPr>
              <a:t>Stereographic </a:t>
            </a:r>
            <a:r>
              <a:rPr lang="en-US" sz="2800" b="1" dirty="0" smtClean="0">
                <a:solidFill>
                  <a:srgbClr val="FF0000"/>
                </a:solidFill>
                <a:latin typeface="Arial Black" pitchFamily="34" charset="0"/>
                <a:cs typeface="Arial" panose="020B0604020202020204" pitchFamily="34" charset="0"/>
              </a:rPr>
              <a:t>Net or </a:t>
            </a:r>
            <a:r>
              <a:rPr lang="en-US" sz="2800" b="1" dirty="0">
                <a:solidFill>
                  <a:srgbClr val="FF0000"/>
                </a:solidFill>
                <a:latin typeface="Arial Black" pitchFamily="34" charset="0"/>
                <a:cs typeface="Arial" panose="020B0604020202020204" pitchFamily="34" charset="0"/>
              </a:rPr>
              <a:t>Stereonet </a:t>
            </a:r>
            <a:endParaRPr lang="en-GB" sz="2800" b="1" dirty="0">
              <a:solidFill>
                <a:srgbClr val="FF0000"/>
              </a:solidFill>
              <a:latin typeface="Arial Black" pitchFamily="34" charset="0"/>
              <a:cs typeface="Arial" panose="020B0604020202020204" pitchFamily="34" charset="0"/>
            </a:endParaRPr>
          </a:p>
        </p:txBody>
      </p:sp>
    </p:spTree>
    <p:extLst>
      <p:ext uri="{BB962C8B-B14F-4D97-AF65-F5344CB8AC3E}">
        <p14:creationId xmlns:p14="http://schemas.microsoft.com/office/powerpoint/2010/main" xmlns="" val="26904800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8014" y="955794"/>
            <a:ext cx="7488832" cy="4401205"/>
          </a:xfrm>
          <a:prstGeom prst="rect">
            <a:avLst/>
          </a:prstGeom>
        </p:spPr>
        <p:txBody>
          <a:bodyPr wrap="square">
            <a:spAutoFit/>
          </a:bodyPr>
          <a:lstStyle/>
          <a:p>
            <a:pPr algn="just"/>
            <a:r>
              <a:rPr lang="en-US" sz="2800" b="1" dirty="0">
                <a:solidFill>
                  <a:prstClr val="black"/>
                </a:solidFill>
                <a:latin typeface="Arial" panose="020B0604020202020204" pitchFamily="34" charset="0"/>
                <a:cs typeface="Arial" panose="020B0604020202020204" pitchFamily="34" charset="0"/>
              </a:rPr>
              <a:t>Both the great circles and small circles are spaced at 2° intervals; every  fifth one is darkened so that 10° intervals can be readily counted. </a:t>
            </a:r>
            <a:endParaRPr lang="en-US" sz="2800" b="1" dirty="0" smtClean="0">
              <a:solidFill>
                <a:prstClr val="black"/>
              </a:solidFill>
              <a:latin typeface="Arial" panose="020B0604020202020204" pitchFamily="34" charset="0"/>
              <a:cs typeface="Arial" panose="020B0604020202020204" pitchFamily="34" charset="0"/>
            </a:endParaRPr>
          </a:p>
          <a:p>
            <a:pPr algn="just"/>
            <a:endParaRPr lang="en-US" sz="2800" b="1" dirty="0">
              <a:solidFill>
                <a:prstClr val="black"/>
              </a:solidFill>
              <a:latin typeface="Arial" panose="020B0604020202020204" pitchFamily="34" charset="0"/>
              <a:cs typeface="Arial" panose="020B0604020202020204" pitchFamily="34" charset="0"/>
            </a:endParaRPr>
          </a:p>
          <a:p>
            <a:pPr algn="just"/>
            <a:r>
              <a:rPr lang="en-US" sz="2800" b="1" dirty="0" smtClean="0">
                <a:solidFill>
                  <a:prstClr val="black"/>
                </a:solidFill>
                <a:latin typeface="Arial" panose="020B0604020202020204" pitchFamily="34" charset="0"/>
                <a:cs typeface="Arial" panose="020B0604020202020204" pitchFamily="34" charset="0"/>
              </a:rPr>
              <a:t>The  </a:t>
            </a:r>
            <a:r>
              <a:rPr lang="en-US" sz="2800" b="1" dirty="0">
                <a:solidFill>
                  <a:prstClr val="black"/>
                </a:solidFill>
                <a:latin typeface="Arial" panose="020B0604020202020204" pitchFamily="34" charset="0"/>
                <a:cs typeface="Arial" panose="020B0604020202020204" pitchFamily="34" charset="0"/>
              </a:rPr>
              <a:t>great circles represent a family of planes of common strike whose dips  range from 0° to 90°. The planes intersect in a horizontal line represented  by the north-south line of the net. </a:t>
            </a:r>
            <a:endParaRPr lang="en-GB" dirty="0"/>
          </a:p>
        </p:txBody>
      </p:sp>
    </p:spTree>
    <p:extLst>
      <p:ext uri="{BB962C8B-B14F-4D97-AF65-F5344CB8AC3E}">
        <p14:creationId xmlns:p14="http://schemas.microsoft.com/office/powerpoint/2010/main" xmlns="" val="18519427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1484784"/>
            <a:ext cx="7632848" cy="3539430"/>
          </a:xfrm>
          <a:prstGeom prst="rect">
            <a:avLst/>
          </a:prstGeom>
        </p:spPr>
        <p:txBody>
          <a:bodyPr wrap="square">
            <a:spAutoFit/>
          </a:bodyPr>
          <a:lstStyle/>
          <a:p>
            <a:pPr lvl="0" algn="just"/>
            <a:r>
              <a:rPr lang="en-US" sz="2800" b="1" dirty="0">
                <a:solidFill>
                  <a:prstClr val="black"/>
                </a:solidFill>
                <a:latin typeface="Arial" panose="020B0604020202020204" pitchFamily="34" charset="0"/>
                <a:cs typeface="Arial" panose="020B0604020202020204" pitchFamily="34" charset="0"/>
              </a:rPr>
              <a:t>The small circles may be thought of  as the paths along which lines would move when rotated about a horizontal  axis oriented parallel to the ordinate of the </a:t>
            </a:r>
            <a:r>
              <a:rPr lang="en-US" sz="2800" b="1" dirty="0" smtClean="0">
                <a:solidFill>
                  <a:prstClr val="black"/>
                </a:solidFill>
                <a:latin typeface="Arial" panose="020B0604020202020204" pitchFamily="34" charset="0"/>
                <a:cs typeface="Arial" panose="020B0604020202020204" pitchFamily="34" charset="0"/>
              </a:rPr>
              <a:t>net.</a:t>
            </a:r>
          </a:p>
          <a:p>
            <a:pPr lvl="0" algn="just"/>
            <a:endParaRPr lang="en-US" sz="2800" b="1" dirty="0">
              <a:solidFill>
                <a:prstClr val="black"/>
              </a:solidFill>
              <a:latin typeface="Arial" panose="020B0604020202020204" pitchFamily="34" charset="0"/>
              <a:cs typeface="Arial" panose="020B0604020202020204" pitchFamily="34" charset="0"/>
            </a:endParaRPr>
          </a:p>
          <a:p>
            <a:pPr lvl="0" algn="just"/>
            <a:r>
              <a:rPr lang="en-US" sz="2800" b="1" dirty="0">
                <a:solidFill>
                  <a:prstClr val="black"/>
                </a:solidFill>
                <a:latin typeface="Arial" panose="020B0604020202020204" pitchFamily="34" charset="0"/>
                <a:cs typeface="Arial" panose="020B0604020202020204" pitchFamily="34" charset="0"/>
              </a:rPr>
              <a:t>The combination of small  and great circles constitutes an orientation framework for </a:t>
            </a:r>
            <a:r>
              <a:rPr lang="en-US" sz="2800" b="1" dirty="0" smtClean="0">
                <a:solidFill>
                  <a:prstClr val="black"/>
                </a:solidFill>
                <a:latin typeface="Arial" panose="020B0604020202020204" pitchFamily="34" charset="0"/>
                <a:cs typeface="Arial" panose="020B0604020202020204" pitchFamily="34" charset="0"/>
              </a:rPr>
              <a:t>stereographically </a:t>
            </a:r>
            <a:r>
              <a:rPr lang="en-US" sz="2800" b="1" dirty="0">
                <a:solidFill>
                  <a:prstClr val="black"/>
                </a:solidFill>
                <a:latin typeface="Arial" panose="020B0604020202020204" pitchFamily="34" charset="0"/>
                <a:cs typeface="Arial" panose="020B0604020202020204" pitchFamily="34" charset="0"/>
              </a:rPr>
              <a:t>plotting lines and planes.</a:t>
            </a:r>
            <a:endParaRPr lang="en-GB" sz="28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3204084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0039" y="1166843"/>
            <a:ext cx="7416824" cy="4401205"/>
          </a:xfrm>
          <a:prstGeom prst="rect">
            <a:avLst/>
          </a:prstGeom>
        </p:spPr>
        <p:txBody>
          <a:bodyPr wrap="square">
            <a:spAutoFit/>
          </a:bodyPr>
          <a:lstStyle/>
          <a:p>
            <a:pPr lvl="0" algn="just"/>
            <a:r>
              <a:rPr lang="en-US" sz="2800" b="1" dirty="0">
                <a:solidFill>
                  <a:prstClr val="black"/>
                </a:solidFill>
                <a:latin typeface="Arial" panose="020B0604020202020204" pitchFamily="34" charset="0"/>
                <a:cs typeface="Arial" panose="020B0604020202020204" pitchFamily="34" charset="0"/>
              </a:rPr>
              <a:t>The distance that a great circle or point departs  from the center of the plane of projection is a measure of the </a:t>
            </a:r>
            <a:r>
              <a:rPr lang="en-US" sz="2800" b="1" dirty="0">
                <a:solidFill>
                  <a:srgbClr val="FF0000"/>
                </a:solidFill>
                <a:latin typeface="Arial" panose="020B0604020202020204" pitchFamily="34" charset="0"/>
                <a:cs typeface="Arial" panose="020B0604020202020204" pitchFamily="34" charset="0"/>
              </a:rPr>
              <a:t>degree of  inclination</a:t>
            </a:r>
            <a:r>
              <a:rPr lang="en-US" sz="2800" b="1" dirty="0">
                <a:solidFill>
                  <a:prstClr val="black"/>
                </a:solidFill>
                <a:latin typeface="Arial" panose="020B0604020202020204" pitchFamily="34" charset="0"/>
                <a:cs typeface="Arial" panose="020B0604020202020204" pitchFamily="34" charset="0"/>
              </a:rPr>
              <a:t> of the plane or line that has been stereographically plotted. </a:t>
            </a:r>
            <a:endParaRPr lang="en-GB" sz="2800" b="1" dirty="0">
              <a:solidFill>
                <a:prstClr val="black"/>
              </a:solidFill>
              <a:latin typeface="Arial" panose="020B0604020202020204" pitchFamily="34" charset="0"/>
              <a:cs typeface="Arial" panose="020B0604020202020204" pitchFamily="34" charset="0"/>
            </a:endParaRPr>
          </a:p>
          <a:p>
            <a:pPr lvl="0" algn="just"/>
            <a:r>
              <a:rPr lang="en-GB" sz="2800" b="1" dirty="0">
                <a:solidFill>
                  <a:prstClr val="black"/>
                </a:solidFill>
                <a:latin typeface="Arial" panose="020B0604020202020204" pitchFamily="34" charset="0"/>
                <a:cs typeface="Arial" panose="020B0604020202020204" pitchFamily="34" charset="0"/>
              </a:rPr>
              <a:t> </a:t>
            </a:r>
          </a:p>
          <a:p>
            <a:pPr lvl="0" algn="just"/>
            <a:r>
              <a:rPr lang="en-US" sz="2800" b="1" dirty="0">
                <a:solidFill>
                  <a:prstClr val="black"/>
                </a:solidFill>
                <a:latin typeface="Arial" panose="020B0604020202020204" pitchFamily="34" charset="0"/>
                <a:cs typeface="Arial" panose="020B0604020202020204" pitchFamily="34" charset="0"/>
              </a:rPr>
              <a:t>The trend of the line connecting the end points of the great· circle  corresponds to the strike of the plane that the great circle stereographically  portrays (</a:t>
            </a:r>
            <a:r>
              <a:rPr lang="en-US" sz="2800" b="1" dirty="0" smtClean="0">
                <a:solidFill>
                  <a:prstClr val="black"/>
                </a:solidFill>
                <a:latin typeface="Arial" panose="020B0604020202020204" pitchFamily="34" charset="0"/>
                <a:cs typeface="Arial" panose="020B0604020202020204" pitchFamily="34" charset="0"/>
              </a:rPr>
              <a:t>Figure1.2 C</a:t>
            </a:r>
            <a:r>
              <a:rPr lang="en-US" sz="2800" b="1" dirty="0">
                <a:solidFill>
                  <a:prstClr val="black"/>
                </a:solidFill>
                <a:latin typeface="Arial" panose="020B0604020202020204" pitchFamily="34" charset="0"/>
                <a:cs typeface="Arial" panose="020B0604020202020204" pitchFamily="34" charset="0"/>
              </a:rPr>
              <a:t>). </a:t>
            </a:r>
            <a:endParaRPr lang="en-GB" sz="28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771590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584" y="1443841"/>
            <a:ext cx="7560840" cy="2246769"/>
          </a:xfrm>
          <a:prstGeom prst="rect">
            <a:avLst/>
          </a:prstGeom>
        </p:spPr>
        <p:txBody>
          <a:bodyPr wrap="square">
            <a:spAutoFit/>
          </a:bodyPr>
          <a:lstStyle/>
          <a:p>
            <a:pPr lvl="0" algn="just"/>
            <a:r>
              <a:rPr lang="en-US" sz="2800" b="1" dirty="0">
                <a:solidFill>
                  <a:prstClr val="black"/>
                </a:solidFill>
                <a:latin typeface="Arial" panose="020B0604020202020204" pitchFamily="34" charset="0"/>
                <a:cs typeface="Arial" panose="020B0604020202020204" pitchFamily="34" charset="0"/>
              </a:rPr>
              <a:t>And the trend of a line connecting the center of  the stereographic projection to a point representing a stereographically  plotted line is the same as the trend of the line in space (</a:t>
            </a:r>
            <a:r>
              <a:rPr lang="en-US" sz="2800" b="1" dirty="0" smtClean="0">
                <a:solidFill>
                  <a:prstClr val="black"/>
                </a:solidFill>
                <a:latin typeface="Arial" panose="020B0604020202020204" pitchFamily="34" charset="0"/>
                <a:cs typeface="Arial" panose="020B0604020202020204" pitchFamily="34" charset="0"/>
              </a:rPr>
              <a:t>Figure1.2C</a:t>
            </a:r>
            <a:r>
              <a:rPr lang="en-US" sz="2800" b="1" dirty="0">
                <a:solidFill>
                  <a:prstClr val="black"/>
                </a:solidFill>
                <a:latin typeface="Arial" panose="020B0604020202020204" pitchFamily="34" charset="0"/>
                <a:cs typeface="Arial" panose="020B0604020202020204" pitchFamily="34" charset="0"/>
              </a:rPr>
              <a:t>). </a:t>
            </a:r>
            <a:endParaRPr lang="en-GB" sz="28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0315014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1124744"/>
            <a:ext cx="7848872" cy="4401205"/>
          </a:xfrm>
          <a:prstGeom prst="rect">
            <a:avLst/>
          </a:prstGeom>
        </p:spPr>
        <p:txBody>
          <a:bodyPr wrap="square">
            <a:spAutoFit/>
          </a:bodyPr>
          <a:lstStyle/>
          <a:p>
            <a:pPr lvl="0" algn="just"/>
            <a:r>
              <a:rPr lang="en-US" sz="2800" b="1" dirty="0">
                <a:solidFill>
                  <a:prstClr val="black"/>
                </a:solidFill>
                <a:latin typeface="Arial" panose="020B0604020202020204" pitchFamily="34" charset="0"/>
                <a:cs typeface="Arial" panose="020B0604020202020204" pitchFamily="34" charset="0"/>
              </a:rPr>
              <a:t>The use of stereographic projection is preferable to orthographic </a:t>
            </a:r>
            <a:r>
              <a:rPr lang="en-US" sz="2800" b="1" dirty="0" smtClean="0">
                <a:solidFill>
                  <a:prstClr val="black"/>
                </a:solidFill>
                <a:latin typeface="Arial" panose="020B0604020202020204" pitchFamily="34" charset="0"/>
                <a:cs typeface="Arial" panose="020B0604020202020204" pitchFamily="34" charset="0"/>
              </a:rPr>
              <a:t>projection </a:t>
            </a:r>
            <a:r>
              <a:rPr lang="en-US" sz="2800" b="1" dirty="0">
                <a:solidFill>
                  <a:prstClr val="black"/>
                </a:solidFill>
                <a:latin typeface="Arial" panose="020B0604020202020204" pitchFamily="34" charset="0"/>
                <a:cs typeface="Arial" panose="020B0604020202020204" pitchFamily="34" charset="0"/>
              </a:rPr>
              <a:t>in solving many geometric </a:t>
            </a:r>
            <a:r>
              <a:rPr lang="en-US" sz="2800" b="1" dirty="0" smtClean="0">
                <a:solidFill>
                  <a:prstClr val="black"/>
                </a:solidFill>
                <a:latin typeface="Arial" panose="020B0604020202020204" pitchFamily="34" charset="0"/>
                <a:cs typeface="Arial" panose="020B0604020202020204" pitchFamily="34" charset="0"/>
              </a:rPr>
              <a:t>problems</a:t>
            </a:r>
            <a:r>
              <a:rPr lang="en-US" sz="2800" b="1" dirty="0">
                <a:solidFill>
                  <a:prstClr val="black"/>
                </a:solidFill>
                <a:latin typeface="Arial" panose="020B0604020202020204" pitchFamily="34" charset="0"/>
                <a:cs typeface="Arial" panose="020B0604020202020204" pitchFamily="34" charset="0"/>
              </a:rPr>
              <a:t>, simply because of ease of </a:t>
            </a:r>
            <a:r>
              <a:rPr lang="en-US" sz="2800" b="1" dirty="0" smtClean="0">
                <a:solidFill>
                  <a:prstClr val="black"/>
                </a:solidFill>
                <a:latin typeface="Arial" panose="020B0604020202020204" pitchFamily="34" charset="0"/>
                <a:cs typeface="Arial" panose="020B0604020202020204" pitchFamily="34" charset="0"/>
              </a:rPr>
              <a:t>operations</a:t>
            </a:r>
            <a:r>
              <a:rPr lang="en-US" sz="2800" b="1" dirty="0">
                <a:solidFill>
                  <a:prstClr val="black"/>
                </a:solidFill>
                <a:latin typeface="Arial" panose="020B0604020202020204" pitchFamily="34" charset="0"/>
                <a:cs typeface="Arial" panose="020B0604020202020204" pitchFamily="34" charset="0"/>
              </a:rPr>
              <a:t>. </a:t>
            </a:r>
            <a:endParaRPr lang="en-US" sz="2800" b="1" dirty="0" smtClean="0">
              <a:solidFill>
                <a:prstClr val="black"/>
              </a:solidFill>
              <a:latin typeface="Arial" panose="020B0604020202020204" pitchFamily="34" charset="0"/>
              <a:cs typeface="Arial" panose="020B0604020202020204" pitchFamily="34" charset="0"/>
            </a:endParaRPr>
          </a:p>
          <a:p>
            <a:pPr lvl="0" algn="just"/>
            <a:endParaRPr lang="en-US" sz="2800" b="1" dirty="0">
              <a:solidFill>
                <a:prstClr val="black"/>
              </a:solidFill>
              <a:latin typeface="Arial" panose="020B0604020202020204" pitchFamily="34" charset="0"/>
              <a:cs typeface="Arial" panose="020B0604020202020204" pitchFamily="34" charset="0"/>
            </a:endParaRPr>
          </a:p>
          <a:p>
            <a:pPr lvl="0" algn="just"/>
            <a:r>
              <a:rPr lang="en-US" sz="2800" b="1" dirty="0" smtClean="0">
                <a:solidFill>
                  <a:prstClr val="black"/>
                </a:solidFill>
                <a:latin typeface="Arial" panose="020B0604020202020204" pitchFamily="34" charset="0"/>
                <a:cs typeface="Arial" panose="020B0604020202020204" pitchFamily="34" charset="0"/>
              </a:rPr>
              <a:t>Solving </a:t>
            </a:r>
            <a:r>
              <a:rPr lang="en-US" sz="2800" b="1" dirty="0">
                <a:solidFill>
                  <a:prstClr val="black"/>
                </a:solidFill>
                <a:latin typeface="Arial" panose="020B0604020202020204" pitchFamily="34" charset="0"/>
                <a:cs typeface="Arial" panose="020B0604020202020204" pitchFamily="34" charset="0"/>
              </a:rPr>
              <a:t>for apparent dip, the trend and plunge of the intersection of two planes, and angles between lines and planes in space can be carried  out rapidly and accurately using stereographic projection. </a:t>
            </a:r>
            <a:endParaRPr lang="en-GB" sz="28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06811227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600" y="980728"/>
            <a:ext cx="7272808" cy="4401205"/>
          </a:xfrm>
          <a:prstGeom prst="rect">
            <a:avLst/>
          </a:prstGeom>
        </p:spPr>
        <p:txBody>
          <a:bodyPr wrap="square">
            <a:spAutoFit/>
          </a:bodyPr>
          <a:lstStyle/>
          <a:p>
            <a:pPr lvl="0" algn="just"/>
            <a:r>
              <a:rPr lang="en-US" sz="2800" b="1" dirty="0">
                <a:solidFill>
                  <a:prstClr val="black"/>
                </a:solidFill>
                <a:latin typeface="Arial" panose="020B0604020202020204" pitchFamily="34" charset="0"/>
                <a:cs typeface="Arial" panose="020B0604020202020204" pitchFamily="34" charset="0"/>
              </a:rPr>
              <a:t>Orthographic  projection, in contrast, requires the slow, careful construction of line drawings. </a:t>
            </a:r>
            <a:endParaRPr lang="en-US" sz="2800" b="1" dirty="0" smtClean="0">
              <a:solidFill>
                <a:prstClr val="black"/>
              </a:solidFill>
              <a:latin typeface="Arial" panose="020B0604020202020204" pitchFamily="34" charset="0"/>
              <a:cs typeface="Arial" panose="020B0604020202020204" pitchFamily="34" charset="0"/>
            </a:endParaRPr>
          </a:p>
          <a:p>
            <a:pPr lvl="0" algn="just"/>
            <a:endParaRPr lang="en-US" sz="2800" b="1" dirty="0">
              <a:solidFill>
                <a:prstClr val="black"/>
              </a:solidFill>
              <a:latin typeface="Arial" panose="020B0604020202020204" pitchFamily="34" charset="0"/>
              <a:cs typeface="Arial" panose="020B0604020202020204" pitchFamily="34" charset="0"/>
            </a:endParaRPr>
          </a:p>
          <a:p>
            <a:pPr lvl="0" algn="just"/>
            <a:r>
              <a:rPr lang="en-US" sz="2800" b="1" dirty="0" smtClean="0">
                <a:solidFill>
                  <a:prstClr val="black"/>
                </a:solidFill>
                <a:latin typeface="Arial" panose="020B0604020202020204" pitchFamily="34" charset="0"/>
                <a:cs typeface="Arial" panose="020B0604020202020204" pitchFamily="34" charset="0"/>
              </a:rPr>
              <a:t>But</a:t>
            </a:r>
            <a:r>
              <a:rPr lang="en-US" sz="2800" b="1" dirty="0">
                <a:solidFill>
                  <a:prstClr val="black"/>
                </a:solidFill>
                <a:latin typeface="Arial" panose="020B0604020202020204" pitchFamily="34" charset="0"/>
                <a:cs typeface="Arial" panose="020B0604020202020204" pitchFamily="34" charset="0"/>
              </a:rPr>
              <a:t>, orthographic projection remains the only effective way to  solve geometric problems when </a:t>
            </a:r>
            <a:r>
              <a:rPr lang="en-US" sz="2800" b="1" dirty="0" smtClean="0">
                <a:solidFill>
                  <a:prstClr val="black"/>
                </a:solidFill>
                <a:latin typeface="Arial" panose="020B0604020202020204" pitchFamily="34" charset="0"/>
                <a:cs typeface="Arial" panose="020B0604020202020204" pitchFamily="34" charset="0"/>
              </a:rPr>
              <a:t>topographic </a:t>
            </a:r>
            <a:r>
              <a:rPr lang="en-US" sz="2800" b="1" dirty="0">
                <a:solidFill>
                  <a:prstClr val="black"/>
                </a:solidFill>
                <a:latin typeface="Arial" panose="020B0604020202020204" pitchFamily="34" charset="0"/>
                <a:cs typeface="Arial" panose="020B0604020202020204" pitchFamily="34" charset="0"/>
              </a:rPr>
              <a:t>relief, map relationships, and  depth to structures in the subsurface are integral to the solution of </a:t>
            </a:r>
            <a:r>
              <a:rPr lang="en-US" sz="2800" b="1" dirty="0" smtClean="0">
                <a:solidFill>
                  <a:prstClr val="black"/>
                </a:solidFill>
                <a:latin typeface="Arial" panose="020B0604020202020204" pitchFamily="34" charset="0"/>
                <a:cs typeface="Arial" panose="020B0604020202020204" pitchFamily="34" charset="0"/>
              </a:rPr>
              <a:t>structural </a:t>
            </a:r>
            <a:r>
              <a:rPr lang="en-US" sz="2800" b="1" dirty="0">
                <a:solidFill>
                  <a:prstClr val="black"/>
                </a:solidFill>
                <a:latin typeface="Arial" panose="020B0604020202020204" pitchFamily="34" charset="0"/>
                <a:cs typeface="Arial" panose="020B0604020202020204" pitchFamily="34" charset="0"/>
              </a:rPr>
              <a:t>problems. </a:t>
            </a:r>
            <a:endParaRPr lang="en-GB" sz="28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7227551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1052736"/>
            <a:ext cx="7848872" cy="5016758"/>
          </a:xfrm>
          <a:prstGeom prst="rect">
            <a:avLst/>
          </a:prstGeom>
        </p:spPr>
        <p:txBody>
          <a:bodyPr wrap="square">
            <a:spAutoFit/>
          </a:bodyPr>
          <a:lstStyle/>
          <a:p>
            <a:pPr lvl="0" algn="just"/>
            <a:r>
              <a:rPr lang="en-US" sz="2800" b="1" dirty="0" smtClean="0">
                <a:solidFill>
                  <a:prstClr val="black"/>
                </a:solidFill>
                <a:latin typeface="Arial" panose="020B0604020202020204" pitchFamily="34" charset="0"/>
                <a:cs typeface="Arial" panose="020B0604020202020204" pitchFamily="34" charset="0"/>
              </a:rPr>
              <a:t>Think </a:t>
            </a:r>
            <a:r>
              <a:rPr lang="en-US" sz="2800" b="1" dirty="0">
                <a:solidFill>
                  <a:prstClr val="black"/>
                </a:solidFill>
                <a:latin typeface="Arial" panose="020B0604020202020204" pitchFamily="34" charset="0"/>
                <a:cs typeface="Arial" panose="020B0604020202020204" pitchFamily="34" charset="0"/>
              </a:rPr>
              <a:t>of stereographic projection as a procedure comparable to using a  three-dimensional protractor. A two-dimensional protractor is simple to </a:t>
            </a:r>
            <a:r>
              <a:rPr lang="en-US" sz="2800" b="1" dirty="0" smtClean="0">
                <a:solidFill>
                  <a:prstClr val="black"/>
                </a:solidFill>
                <a:latin typeface="Arial" panose="020B0604020202020204" pitchFamily="34" charset="0"/>
                <a:cs typeface="Arial" panose="020B0604020202020204" pitchFamily="34" charset="0"/>
              </a:rPr>
              <a:t> use</a:t>
            </a:r>
            <a:r>
              <a:rPr lang="en-US" sz="2800" b="1" dirty="0">
                <a:solidFill>
                  <a:prstClr val="black"/>
                </a:solidFill>
                <a:latin typeface="Arial" panose="020B0604020202020204" pitchFamily="34" charset="0"/>
                <a:cs typeface="Arial" panose="020B0604020202020204" pitchFamily="34" charset="0"/>
              </a:rPr>
              <a:t>. </a:t>
            </a:r>
            <a:endParaRPr lang="en-US" sz="2800" b="1" dirty="0" smtClean="0">
              <a:solidFill>
                <a:prstClr val="black"/>
              </a:solidFill>
              <a:latin typeface="Arial" panose="020B0604020202020204" pitchFamily="34" charset="0"/>
              <a:cs typeface="Arial" panose="020B0604020202020204" pitchFamily="34" charset="0"/>
            </a:endParaRPr>
          </a:p>
          <a:p>
            <a:pPr lvl="0" algn="just"/>
            <a:endParaRPr lang="en-US" sz="1200" b="1" dirty="0">
              <a:solidFill>
                <a:prstClr val="black"/>
              </a:solidFill>
              <a:latin typeface="Arial" panose="020B0604020202020204" pitchFamily="34" charset="0"/>
              <a:cs typeface="Arial" panose="020B0604020202020204" pitchFamily="34" charset="0"/>
            </a:endParaRPr>
          </a:p>
          <a:p>
            <a:pPr lvl="0" algn="just"/>
            <a:r>
              <a:rPr lang="en-US" sz="2800" b="1" dirty="0" smtClean="0">
                <a:solidFill>
                  <a:prstClr val="black"/>
                </a:solidFill>
                <a:latin typeface="Arial" panose="020B0604020202020204" pitchFamily="34" charset="0"/>
                <a:cs typeface="Arial" panose="020B0604020202020204" pitchFamily="34" charset="0"/>
              </a:rPr>
              <a:t>Using </a:t>
            </a:r>
            <a:r>
              <a:rPr lang="en-US" sz="2800" b="1" dirty="0">
                <a:solidFill>
                  <a:prstClr val="black"/>
                </a:solidFill>
                <a:latin typeface="Arial" panose="020B0604020202020204" pitchFamily="34" charset="0"/>
                <a:cs typeface="Arial" panose="020B0604020202020204" pitchFamily="34" charset="0"/>
              </a:rPr>
              <a:t>a </a:t>
            </a:r>
            <a:r>
              <a:rPr lang="en-US" sz="2800" b="1" dirty="0" smtClean="0">
                <a:solidFill>
                  <a:prstClr val="black"/>
                </a:solidFill>
                <a:latin typeface="Arial" panose="020B0604020202020204" pitchFamily="34" charset="0"/>
                <a:cs typeface="Arial" panose="020B0604020202020204" pitchFamily="34" charset="0"/>
              </a:rPr>
              <a:t>2-D protractor </a:t>
            </a:r>
            <a:r>
              <a:rPr lang="en-US" sz="2800" b="1" dirty="0">
                <a:solidFill>
                  <a:prstClr val="black"/>
                </a:solidFill>
                <a:latin typeface="Arial" panose="020B0604020202020204" pitchFamily="34" charset="0"/>
                <a:cs typeface="Arial" panose="020B0604020202020204" pitchFamily="34" charset="0"/>
              </a:rPr>
              <a:t>we can </a:t>
            </a:r>
            <a:r>
              <a:rPr lang="en-US" sz="2800" b="1" dirty="0" smtClean="0">
                <a:solidFill>
                  <a:prstClr val="black"/>
                </a:solidFill>
                <a:latin typeface="Arial" panose="020B0604020202020204" pitchFamily="34" charset="0"/>
                <a:cs typeface="Arial" panose="020B0604020202020204" pitchFamily="34" charset="0"/>
              </a:rPr>
              <a:t>plot: </a:t>
            </a:r>
          </a:p>
          <a:p>
            <a:pPr lvl="0" algn="just"/>
            <a:endParaRPr lang="en-US" sz="1600" b="1" dirty="0" smtClean="0">
              <a:solidFill>
                <a:prstClr val="black"/>
              </a:solidFill>
              <a:latin typeface="Arial" panose="020B0604020202020204" pitchFamily="34" charset="0"/>
              <a:cs typeface="Arial" panose="020B0604020202020204" pitchFamily="34" charset="0"/>
            </a:endParaRPr>
          </a:p>
          <a:p>
            <a:pPr marL="736600" lvl="0" indent="-341313" algn="just">
              <a:buFont typeface="Arial" pitchFamily="34" charset="0"/>
              <a:buChar char="•"/>
            </a:pPr>
            <a:r>
              <a:rPr lang="en-US" sz="2800" b="1" dirty="0" smtClean="0">
                <a:solidFill>
                  <a:srgbClr val="FF0000"/>
                </a:solidFill>
                <a:latin typeface="Arial" panose="020B0604020202020204" pitchFamily="34" charset="0"/>
                <a:cs typeface="Arial" panose="020B0604020202020204" pitchFamily="34" charset="0"/>
              </a:rPr>
              <a:t>trends of lines</a:t>
            </a:r>
            <a:r>
              <a:rPr lang="en-US" sz="2800" b="1" dirty="0">
                <a:solidFill>
                  <a:srgbClr val="FF0000"/>
                </a:solidFill>
                <a:latin typeface="Arial" panose="020B0604020202020204" pitchFamily="34" charset="0"/>
                <a:cs typeface="Arial" panose="020B0604020202020204" pitchFamily="34" charset="0"/>
              </a:rPr>
              <a:t>, </a:t>
            </a:r>
            <a:endParaRPr lang="en-US" sz="2800" b="1" dirty="0" smtClean="0">
              <a:solidFill>
                <a:srgbClr val="FF0000"/>
              </a:solidFill>
              <a:latin typeface="Arial" panose="020B0604020202020204" pitchFamily="34" charset="0"/>
              <a:cs typeface="Arial" panose="020B0604020202020204" pitchFamily="34" charset="0"/>
            </a:endParaRPr>
          </a:p>
          <a:p>
            <a:pPr marL="736600" lvl="0" indent="-341313" algn="just">
              <a:buFont typeface="Arial" pitchFamily="34" charset="0"/>
              <a:buChar char="•"/>
            </a:pPr>
            <a:r>
              <a:rPr lang="en-US" sz="2800" b="1" dirty="0" smtClean="0">
                <a:solidFill>
                  <a:srgbClr val="FF0000"/>
                </a:solidFill>
                <a:latin typeface="Arial" panose="020B0604020202020204" pitchFamily="34" charset="0"/>
                <a:cs typeface="Arial" panose="020B0604020202020204" pitchFamily="34" charset="0"/>
              </a:rPr>
              <a:t>measure </a:t>
            </a:r>
            <a:r>
              <a:rPr lang="en-US" sz="2800" b="1" dirty="0">
                <a:solidFill>
                  <a:srgbClr val="FF0000"/>
                </a:solidFill>
                <a:latin typeface="Arial" panose="020B0604020202020204" pitchFamily="34" charset="0"/>
                <a:cs typeface="Arial" panose="020B0604020202020204" pitchFamily="34" charset="0"/>
              </a:rPr>
              <a:t>angles between  lines, </a:t>
            </a:r>
            <a:endParaRPr lang="en-US" sz="2800" b="1" dirty="0" smtClean="0">
              <a:solidFill>
                <a:srgbClr val="FF0000"/>
              </a:solidFill>
              <a:latin typeface="Arial" panose="020B0604020202020204" pitchFamily="34" charset="0"/>
              <a:cs typeface="Arial" panose="020B0604020202020204" pitchFamily="34" charset="0"/>
            </a:endParaRPr>
          </a:p>
          <a:p>
            <a:pPr marL="736600" lvl="0" indent="-341313" algn="just">
              <a:buFont typeface="Arial" pitchFamily="34" charset="0"/>
              <a:buChar char="•"/>
            </a:pPr>
            <a:r>
              <a:rPr lang="en-US" sz="2800" b="1" dirty="0" smtClean="0">
                <a:solidFill>
                  <a:srgbClr val="FF0000"/>
                </a:solidFill>
                <a:latin typeface="Arial" panose="020B0604020202020204" pitchFamily="34" charset="0"/>
                <a:cs typeface="Arial" panose="020B0604020202020204" pitchFamily="34" charset="0"/>
              </a:rPr>
              <a:t>construct </a:t>
            </a:r>
            <a:r>
              <a:rPr lang="en-US" sz="2800" b="1" dirty="0" err="1">
                <a:solidFill>
                  <a:srgbClr val="FF0000"/>
                </a:solidFill>
                <a:latin typeface="Arial" panose="020B0604020202020204" pitchFamily="34" charset="0"/>
                <a:cs typeface="Arial" panose="020B0604020202020204" pitchFamily="34" charset="0"/>
              </a:rPr>
              <a:t>normals</a:t>
            </a:r>
            <a:r>
              <a:rPr lang="en-US" sz="2800" b="1" dirty="0">
                <a:solidFill>
                  <a:srgbClr val="FF0000"/>
                </a:solidFill>
                <a:latin typeface="Arial" panose="020B0604020202020204" pitchFamily="34" charset="0"/>
                <a:cs typeface="Arial" panose="020B0604020202020204" pitchFamily="34" charset="0"/>
              </a:rPr>
              <a:t> (i.e., perpendiculars) to lines, and </a:t>
            </a:r>
            <a:endParaRPr lang="en-US" sz="2800" b="1" dirty="0" smtClean="0">
              <a:solidFill>
                <a:srgbClr val="FF0000"/>
              </a:solidFill>
              <a:latin typeface="Arial" panose="020B0604020202020204" pitchFamily="34" charset="0"/>
              <a:cs typeface="Arial" panose="020B0604020202020204" pitchFamily="34" charset="0"/>
            </a:endParaRPr>
          </a:p>
          <a:p>
            <a:pPr marL="736600" lvl="0" indent="-341313" algn="just">
              <a:buFont typeface="Arial" pitchFamily="34" charset="0"/>
              <a:buChar char="•"/>
            </a:pPr>
            <a:r>
              <a:rPr lang="en-US" sz="2800" b="1" dirty="0" smtClean="0">
                <a:solidFill>
                  <a:srgbClr val="FF0000"/>
                </a:solidFill>
                <a:latin typeface="Arial" panose="020B0604020202020204" pitchFamily="34" charset="0"/>
                <a:cs typeface="Arial" panose="020B0604020202020204" pitchFamily="34" charset="0"/>
              </a:rPr>
              <a:t>rotate </a:t>
            </a:r>
            <a:r>
              <a:rPr lang="en-US" sz="2800" b="1" dirty="0">
                <a:solidFill>
                  <a:srgbClr val="FF0000"/>
                </a:solidFill>
                <a:latin typeface="Arial" panose="020B0604020202020204" pitchFamily="34" charset="0"/>
                <a:cs typeface="Arial" panose="020B0604020202020204" pitchFamily="34" charset="0"/>
              </a:rPr>
              <a:t>lines  by specified angles.</a:t>
            </a:r>
            <a:r>
              <a:rPr lang="en-US" sz="2800" b="1" dirty="0">
                <a:solidFill>
                  <a:prstClr val="black"/>
                </a:solidFill>
                <a:latin typeface="Arial" panose="020B0604020202020204" pitchFamily="34" charset="0"/>
                <a:cs typeface="Arial" panose="020B0604020202020204" pitchFamily="34" charset="0"/>
              </a:rPr>
              <a:t> </a:t>
            </a:r>
            <a:endParaRPr lang="en-GB" sz="2800" b="1" dirty="0">
              <a:latin typeface="Arial" panose="020B0604020202020204" pitchFamily="34" charset="0"/>
              <a:cs typeface="Arial" panose="020B0604020202020204" pitchFamily="34" charset="0"/>
            </a:endParaRPr>
          </a:p>
        </p:txBody>
      </p:sp>
      <p:sp>
        <p:nvSpPr>
          <p:cNvPr id="3" name="Rectangle 2"/>
          <p:cNvSpPr/>
          <p:nvPr/>
        </p:nvSpPr>
        <p:spPr>
          <a:xfrm>
            <a:off x="755576" y="476672"/>
            <a:ext cx="4895251" cy="523220"/>
          </a:xfrm>
          <a:prstGeom prst="rect">
            <a:avLst/>
          </a:prstGeom>
        </p:spPr>
        <p:txBody>
          <a:bodyPr wrap="none">
            <a:spAutoFit/>
          </a:bodyPr>
          <a:lstStyle/>
          <a:p>
            <a:pPr lvl="0"/>
            <a:r>
              <a:rPr lang="en-US" sz="2800" b="1" dirty="0">
                <a:solidFill>
                  <a:srgbClr val="FF0000"/>
                </a:solidFill>
                <a:latin typeface="Arial Black" panose="020B0A04020102020204" pitchFamily="34" charset="0"/>
              </a:rPr>
              <a:t>Geometry of Projection </a:t>
            </a:r>
            <a:endParaRPr lang="en-GB" sz="2800"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xmlns="" val="385893722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584" y="2090172"/>
            <a:ext cx="7488832" cy="1815882"/>
          </a:xfrm>
          <a:prstGeom prst="rect">
            <a:avLst/>
          </a:prstGeom>
        </p:spPr>
        <p:txBody>
          <a:bodyPr wrap="square">
            <a:spAutoFit/>
          </a:bodyPr>
          <a:lstStyle/>
          <a:p>
            <a:pPr lvl="0" algn="just"/>
            <a:r>
              <a:rPr lang="en-US" sz="2800" b="1" dirty="0">
                <a:solidFill>
                  <a:prstClr val="black"/>
                </a:solidFill>
                <a:latin typeface="Arial" panose="020B0604020202020204" pitchFamily="34" charset="0"/>
                <a:cs typeface="Arial" panose="020B0604020202020204" pitchFamily="34" charset="0"/>
              </a:rPr>
              <a:t>In practice, we combine orthographic and stereographic  projection techniques in ways that are practical, efficient, and complementary. </a:t>
            </a:r>
            <a:endParaRPr lang="en-GB" sz="28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5215361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8954" y="2404883"/>
            <a:ext cx="6902751" cy="584775"/>
          </a:xfrm>
          <a:prstGeom prst="rect">
            <a:avLst/>
          </a:prstGeom>
          <a:noFill/>
        </p:spPr>
        <p:txBody>
          <a:bodyPr wrap="square" rtlCol="0">
            <a:spAutoFit/>
          </a:bodyPr>
          <a:lstStyle/>
          <a:p>
            <a:pPr algn="ctr"/>
            <a:r>
              <a:rPr lang="en-US" sz="3200" dirty="0" smtClean="0">
                <a:solidFill>
                  <a:srgbClr val="FF0000"/>
                </a:solidFill>
                <a:latin typeface="Arial Black" panose="020B0A04020102020204" pitchFamily="34" charset="0"/>
              </a:rPr>
              <a:t>Construction of a stereonet</a:t>
            </a:r>
            <a:endParaRPr lang="en-GB" sz="3200"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xmlns="" val="197493321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ereographic_projection_in_3D"/>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304800"/>
            <a:ext cx="8351838"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44360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ulffnetanimation"/>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47664" y="260648"/>
            <a:ext cx="5824736" cy="571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1"/>
          <p:cNvSpPr txBox="1">
            <a:spLocks noChangeArrowheads="1"/>
          </p:cNvSpPr>
          <p:nvPr/>
        </p:nvSpPr>
        <p:spPr bwMode="auto">
          <a:xfrm>
            <a:off x="3059832" y="6114989"/>
            <a:ext cx="3581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dirty="0"/>
              <a:t>Stereonet or Wulff net</a:t>
            </a:r>
            <a:endParaRPr lang="en-GB" altLang="en-US" sz="2400" b="1" dirty="0"/>
          </a:p>
        </p:txBody>
      </p:sp>
    </p:spTree>
    <p:extLst>
      <p:ext uri="{BB962C8B-B14F-4D97-AF65-F5344CB8AC3E}">
        <p14:creationId xmlns:p14="http://schemas.microsoft.com/office/powerpoint/2010/main" xmlns="" val="136180600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bnupreti\Desktop\Scanned fiugres-03 (Mar)\Stereographic project 1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89188" y="1362075"/>
            <a:ext cx="4365625" cy="413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9" name="Picture 3" descr="C:\Users\bnupreti\Desktop\Scanned fiugres-03 (Mar)\Stereographic net 8.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l="8517" t="6410" r="2654"/>
          <a:stretch>
            <a:fillRect/>
          </a:stretch>
        </p:blipFill>
        <p:spPr bwMode="auto">
          <a:xfrm>
            <a:off x="1832979" y="332656"/>
            <a:ext cx="5478041" cy="54780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0" name="TextBox 1"/>
          <p:cNvSpPr txBox="1">
            <a:spLocks noChangeArrowheads="1"/>
          </p:cNvSpPr>
          <p:nvPr/>
        </p:nvSpPr>
        <p:spPr bwMode="auto">
          <a:xfrm>
            <a:off x="2781300" y="5949888"/>
            <a:ext cx="3581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dirty="0"/>
              <a:t>Stereonet or Wulff net</a:t>
            </a:r>
            <a:endParaRPr lang="en-GB" altLang="en-US" sz="2400" b="1" dirty="0"/>
          </a:p>
        </p:txBody>
      </p:sp>
    </p:spTree>
    <p:extLst>
      <p:ext uri="{BB962C8B-B14F-4D97-AF65-F5344CB8AC3E}">
        <p14:creationId xmlns:p14="http://schemas.microsoft.com/office/powerpoint/2010/main" xmlns="" val="351975053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stereonetparts"/>
          <p:cNvPicPr>
            <a:picLocks noChangeAspect="1" noChangeArrowheads="1"/>
          </p:cNvPicPr>
          <p:nvPr/>
        </p:nvPicPr>
        <p:blipFill>
          <a:blip r:embed="rId2" cstate="print"/>
          <a:srcRect/>
          <a:stretch>
            <a:fillRect/>
          </a:stretch>
        </p:blipFill>
        <p:spPr bwMode="auto">
          <a:xfrm>
            <a:off x="1043608" y="332656"/>
            <a:ext cx="7130752" cy="63879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47800" y="228600"/>
            <a:ext cx="6934200" cy="605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57368234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411760" y="404664"/>
            <a:ext cx="4536504" cy="62009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584" y="908720"/>
            <a:ext cx="7416824" cy="3970318"/>
          </a:xfrm>
          <a:prstGeom prst="rect">
            <a:avLst/>
          </a:prstGeom>
        </p:spPr>
        <p:txBody>
          <a:bodyPr wrap="square">
            <a:spAutoFit/>
          </a:bodyPr>
          <a:lstStyle/>
          <a:p>
            <a:pPr marL="514350" indent="-514350" algn="just">
              <a:buSzPct val="100000"/>
              <a:buFont typeface="+mj-lt"/>
              <a:buAutoNum type="arabicPeriod" startAt="3"/>
              <a:tabLst>
                <a:tab pos="457200" algn="l"/>
              </a:tabLst>
              <a:defRPr/>
            </a:pPr>
            <a:r>
              <a:rPr lang="en-GB" sz="2800" b="1" dirty="0">
                <a:solidFill>
                  <a:srgbClr val="FF0000"/>
                </a:solidFill>
                <a:latin typeface="Arial" pitchFamily="34" charset="0"/>
                <a:cs typeface="Arial" pitchFamily="34" charset="0"/>
              </a:rPr>
              <a:t>Great </a:t>
            </a:r>
            <a:r>
              <a:rPr lang="en-GB" sz="2800" b="1" dirty="0" smtClean="0">
                <a:solidFill>
                  <a:srgbClr val="FF0000"/>
                </a:solidFill>
                <a:latin typeface="Arial" pitchFamily="34" charset="0"/>
                <a:cs typeface="Arial" pitchFamily="34" charset="0"/>
              </a:rPr>
              <a:t>circles: </a:t>
            </a:r>
            <a:r>
              <a:rPr lang="en-GB" sz="2800" b="1" dirty="0" smtClean="0">
                <a:solidFill>
                  <a:prstClr val="black"/>
                </a:solidFill>
                <a:latin typeface="Arial" pitchFamily="34" charset="0"/>
                <a:cs typeface="Arial" pitchFamily="34" charset="0"/>
              </a:rPr>
              <a:t>It is the intersection of the surface of a sphere with a plane that passes through the </a:t>
            </a:r>
            <a:r>
              <a:rPr lang="en-GB" sz="2800" b="1" dirty="0" err="1" smtClean="0">
                <a:solidFill>
                  <a:prstClr val="black"/>
                </a:solidFill>
                <a:latin typeface="Arial" pitchFamily="34" charset="0"/>
                <a:cs typeface="Arial" pitchFamily="34" charset="0"/>
              </a:rPr>
              <a:t>center</a:t>
            </a:r>
            <a:r>
              <a:rPr lang="en-GB" sz="2800" b="1" dirty="0" smtClean="0">
                <a:solidFill>
                  <a:prstClr val="black"/>
                </a:solidFill>
                <a:latin typeface="Arial" pitchFamily="34" charset="0"/>
                <a:cs typeface="Arial" pitchFamily="34" charset="0"/>
              </a:rPr>
              <a:t> of the sphere (e.g., lines of longitude)</a:t>
            </a:r>
          </a:p>
          <a:p>
            <a:pPr marL="514350" indent="-514350" algn="just">
              <a:buSzPct val="100000"/>
              <a:tabLst>
                <a:tab pos="457200" algn="l"/>
              </a:tabLst>
              <a:defRPr/>
            </a:pPr>
            <a:endParaRPr lang="en-GB" sz="2800" b="1" dirty="0" smtClean="0">
              <a:solidFill>
                <a:prstClr val="black"/>
              </a:solidFill>
              <a:latin typeface="Arial" pitchFamily="34" charset="0"/>
              <a:cs typeface="Arial" pitchFamily="34" charset="0"/>
            </a:endParaRPr>
          </a:p>
          <a:p>
            <a:pPr lvl="0" algn="just">
              <a:buSzPct val="100000"/>
              <a:defRPr/>
            </a:pPr>
            <a:r>
              <a:rPr lang="en-GB" sz="2800" b="1" dirty="0" smtClean="0">
                <a:solidFill>
                  <a:prstClr val="black"/>
                </a:solidFill>
                <a:latin typeface="Arial" pitchFamily="34" charset="0"/>
                <a:cs typeface="Arial" pitchFamily="34" charset="0"/>
              </a:rPr>
              <a:t>It look </a:t>
            </a:r>
            <a:r>
              <a:rPr lang="en-GB" sz="2800" b="1" dirty="0">
                <a:solidFill>
                  <a:prstClr val="black"/>
                </a:solidFill>
                <a:latin typeface="Arial" pitchFamily="34" charset="0"/>
                <a:cs typeface="Arial" pitchFamily="34" charset="0"/>
              </a:rPr>
              <a:t>like lines of longitude, and represent where planes with a north-south strike but incrementally varying dips intersect the outer hemisphere surface. </a:t>
            </a:r>
            <a:endParaRPr lang="en-GB" sz="2800" b="1" dirty="0" smtClean="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45812118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836711"/>
            <a:ext cx="7848872" cy="5509200"/>
          </a:xfrm>
          <a:prstGeom prst="rect">
            <a:avLst/>
          </a:prstGeom>
        </p:spPr>
        <p:txBody>
          <a:bodyPr wrap="square">
            <a:spAutoFit/>
          </a:bodyPr>
          <a:lstStyle/>
          <a:p>
            <a:pPr algn="just"/>
            <a:r>
              <a:rPr lang="en-GB" sz="2800" b="1" dirty="0" smtClean="0">
                <a:solidFill>
                  <a:srgbClr val="FF0000"/>
                </a:solidFill>
                <a:latin typeface="Arial" panose="020B0604020202020204" pitchFamily="34" charset="0"/>
                <a:cs typeface="Arial" panose="020B0604020202020204" pitchFamily="34" charset="0"/>
              </a:rPr>
              <a:t>Small </a:t>
            </a:r>
            <a:r>
              <a:rPr lang="en-GB" sz="2800" b="1" dirty="0">
                <a:solidFill>
                  <a:srgbClr val="FF0000"/>
                </a:solidFill>
                <a:latin typeface="Arial" panose="020B0604020202020204" pitchFamily="34" charset="0"/>
                <a:cs typeface="Arial" panose="020B0604020202020204" pitchFamily="34" charset="0"/>
              </a:rPr>
              <a:t>circle: </a:t>
            </a:r>
            <a:endParaRPr lang="en-GB" sz="1600" b="1" dirty="0" smtClean="0">
              <a:solidFill>
                <a:srgbClr val="FF0000"/>
              </a:solidFill>
              <a:latin typeface="Arial" panose="020B0604020202020204" pitchFamily="34" charset="0"/>
              <a:cs typeface="Arial" panose="020B0604020202020204" pitchFamily="34" charset="0"/>
            </a:endParaRPr>
          </a:p>
          <a:p>
            <a:pPr algn="just"/>
            <a:r>
              <a:rPr lang="en-GB" sz="2800" b="1" dirty="0" smtClean="0">
                <a:solidFill>
                  <a:prstClr val="black"/>
                </a:solidFill>
                <a:latin typeface="Arial" panose="020B0604020202020204" pitchFamily="34" charset="0"/>
                <a:cs typeface="Arial" panose="020B0604020202020204" pitchFamily="34" charset="0"/>
              </a:rPr>
              <a:t>It is the intersection </a:t>
            </a:r>
            <a:r>
              <a:rPr lang="en-GB" sz="2800" b="1" dirty="0">
                <a:solidFill>
                  <a:prstClr val="black"/>
                </a:solidFill>
                <a:latin typeface="Arial" panose="020B0604020202020204" pitchFamily="34" charset="0"/>
                <a:cs typeface="Arial" panose="020B0604020202020204" pitchFamily="34" charset="0"/>
              </a:rPr>
              <a:t>of the surface of a sphere with a plane </a:t>
            </a:r>
            <a:r>
              <a:rPr lang="en-GB" sz="2800" b="1" dirty="0" smtClean="0">
                <a:solidFill>
                  <a:prstClr val="black"/>
                </a:solidFill>
                <a:latin typeface="Arial" panose="020B0604020202020204" pitchFamily="34" charset="0"/>
                <a:cs typeface="Arial" panose="020B0604020202020204" pitchFamily="34" charset="0"/>
              </a:rPr>
              <a:t>that does </a:t>
            </a:r>
            <a:r>
              <a:rPr lang="en-GB" sz="2800" b="1" dirty="0">
                <a:solidFill>
                  <a:prstClr val="black"/>
                </a:solidFill>
                <a:latin typeface="Arial" panose="020B0604020202020204" pitchFamily="34" charset="0"/>
                <a:cs typeface="Arial" panose="020B0604020202020204" pitchFamily="34" charset="0"/>
              </a:rPr>
              <a:t>not pass through the center of the sphere (e.g., lines </a:t>
            </a:r>
            <a:r>
              <a:rPr lang="en-GB" sz="2800" b="1" dirty="0" smtClean="0">
                <a:solidFill>
                  <a:prstClr val="black"/>
                </a:solidFill>
                <a:latin typeface="Arial" panose="020B0604020202020204" pitchFamily="34" charset="0"/>
                <a:cs typeface="Arial" panose="020B0604020202020204" pitchFamily="34" charset="0"/>
              </a:rPr>
              <a:t>of latitude</a:t>
            </a:r>
            <a:r>
              <a:rPr lang="en-GB" sz="2800" b="1" dirty="0">
                <a:solidFill>
                  <a:prstClr val="black"/>
                </a:solidFill>
                <a:latin typeface="Arial" panose="020B0604020202020204" pitchFamily="34" charset="0"/>
                <a:cs typeface="Arial" panose="020B0604020202020204" pitchFamily="34" charset="0"/>
              </a:rPr>
              <a:t>). A line rotated about an axis traces a small circle too</a:t>
            </a:r>
            <a:r>
              <a:rPr lang="en-GB" sz="2800" b="1" dirty="0" smtClean="0">
                <a:solidFill>
                  <a:prstClr val="black"/>
                </a:solidFill>
                <a:latin typeface="Arial" panose="020B0604020202020204" pitchFamily="34" charset="0"/>
                <a:cs typeface="Arial" panose="020B0604020202020204" pitchFamily="34" charset="0"/>
              </a:rPr>
              <a:t>.</a:t>
            </a:r>
          </a:p>
          <a:p>
            <a:pPr algn="just"/>
            <a:endParaRPr lang="en-GB" sz="2800" b="1" dirty="0" smtClean="0">
              <a:solidFill>
                <a:prstClr val="black"/>
              </a:solidFill>
              <a:latin typeface="Arial" panose="020B0604020202020204" pitchFamily="34" charset="0"/>
              <a:cs typeface="Arial" panose="020B0604020202020204" pitchFamily="34" charset="0"/>
            </a:endParaRPr>
          </a:p>
          <a:p>
            <a:pPr marL="514350" lvl="0" indent="-514350" algn="just">
              <a:buSzPct val="100000"/>
              <a:tabLst>
                <a:tab pos="457200" algn="l"/>
              </a:tabLst>
              <a:defRPr/>
            </a:pPr>
            <a:endParaRPr lang="en-GB" sz="400" b="1" dirty="0" smtClean="0">
              <a:solidFill>
                <a:prstClr val="black"/>
              </a:solidFill>
              <a:latin typeface="Arial" pitchFamily="34" charset="0"/>
              <a:cs typeface="Arial" pitchFamily="34" charset="0"/>
            </a:endParaRPr>
          </a:p>
          <a:p>
            <a:pPr marL="514350" lvl="0" indent="-514350" algn="just">
              <a:buSzPct val="100000"/>
              <a:tabLst>
                <a:tab pos="457200" algn="l"/>
              </a:tabLst>
              <a:defRPr/>
            </a:pPr>
            <a:r>
              <a:rPr lang="en-GB" sz="2800" b="1" dirty="0" smtClean="0">
                <a:solidFill>
                  <a:prstClr val="black"/>
                </a:solidFill>
                <a:latin typeface="Arial" pitchFamily="34" charset="0"/>
                <a:cs typeface="Arial" pitchFamily="34" charset="0"/>
              </a:rPr>
              <a:t>It look like lines of latitude, and represent</a:t>
            </a:r>
          </a:p>
          <a:p>
            <a:pPr marL="514350" lvl="0" indent="-514350" algn="just">
              <a:buSzPct val="100000"/>
              <a:tabLst>
                <a:tab pos="457200" algn="l"/>
              </a:tabLst>
              <a:defRPr/>
            </a:pPr>
            <a:r>
              <a:rPr lang="en-GB" sz="2800" b="1" dirty="0" smtClean="0">
                <a:solidFill>
                  <a:prstClr val="black"/>
                </a:solidFill>
                <a:latin typeface="Arial" pitchFamily="34" charset="0"/>
                <a:cs typeface="Arial" pitchFamily="34" charset="0"/>
              </a:rPr>
              <a:t>where cones with a north-south horizontal</a:t>
            </a:r>
          </a:p>
          <a:p>
            <a:pPr marL="514350" lvl="0" indent="-514350" algn="just">
              <a:buSzPct val="100000"/>
              <a:tabLst>
                <a:tab pos="457200" algn="l"/>
              </a:tabLst>
              <a:defRPr/>
            </a:pPr>
            <a:r>
              <a:rPr lang="en-GB" sz="2800" b="1" dirty="0" smtClean="0">
                <a:solidFill>
                  <a:prstClr val="black"/>
                </a:solidFill>
                <a:latin typeface="Arial" pitchFamily="34" charset="0"/>
                <a:cs typeface="Arial" pitchFamily="34" charset="0"/>
              </a:rPr>
              <a:t>axis and incrementally increasing apical</a:t>
            </a:r>
          </a:p>
          <a:p>
            <a:pPr marL="514350" lvl="0" indent="-514350" algn="just">
              <a:buSzPct val="100000"/>
              <a:tabLst>
                <a:tab pos="457200" algn="l"/>
              </a:tabLst>
              <a:defRPr/>
            </a:pPr>
            <a:r>
              <a:rPr lang="en-GB" sz="2800" b="1" dirty="0" smtClean="0">
                <a:solidFill>
                  <a:prstClr val="black"/>
                </a:solidFill>
                <a:latin typeface="Arial" pitchFamily="34" charset="0"/>
                <a:cs typeface="Arial" pitchFamily="34" charset="0"/>
              </a:rPr>
              <a:t>angles intersect the outer hemisphere. </a:t>
            </a:r>
          </a:p>
          <a:p>
            <a:pPr algn="just"/>
            <a:endParaRPr lang="en-GB" sz="28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26066226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764704"/>
            <a:ext cx="7704856" cy="5416868"/>
          </a:xfrm>
          <a:prstGeom prst="rect">
            <a:avLst/>
          </a:prstGeom>
        </p:spPr>
        <p:txBody>
          <a:bodyPr wrap="square">
            <a:spAutoFit/>
          </a:bodyPr>
          <a:lstStyle/>
          <a:p>
            <a:pPr algn="just"/>
            <a:r>
              <a:rPr lang="en-US" sz="2800" b="1" dirty="0">
                <a:solidFill>
                  <a:prstClr val="black"/>
                </a:solidFill>
                <a:latin typeface="Arial" panose="020B0604020202020204" pitchFamily="34" charset="0"/>
                <a:cs typeface="Arial" panose="020B0604020202020204" pitchFamily="34" charset="0"/>
              </a:rPr>
              <a:t>Stereographic projection permits the same kinds of  operation, but in three-dimensional space. </a:t>
            </a:r>
            <a:endParaRPr lang="en-GB" sz="2800" b="1" dirty="0" smtClean="0">
              <a:latin typeface="Arial" panose="020B0604020202020204" pitchFamily="34" charset="0"/>
              <a:cs typeface="Arial" panose="020B0604020202020204" pitchFamily="34" charset="0"/>
            </a:endParaRPr>
          </a:p>
          <a:p>
            <a:pPr lvl="0" algn="just"/>
            <a:endParaRPr lang="en-US" b="1" dirty="0" smtClean="0">
              <a:solidFill>
                <a:prstClr val="black"/>
              </a:solidFill>
              <a:latin typeface="Arial" panose="020B0604020202020204" pitchFamily="34" charset="0"/>
              <a:cs typeface="Arial" panose="020B0604020202020204" pitchFamily="34" charset="0"/>
            </a:endParaRPr>
          </a:p>
          <a:p>
            <a:pPr lvl="0" algn="just"/>
            <a:r>
              <a:rPr lang="en-US" sz="2800" b="1" dirty="0" smtClean="0">
                <a:solidFill>
                  <a:prstClr val="black"/>
                </a:solidFill>
                <a:latin typeface="Arial" panose="020B0604020202020204" pitchFamily="34" charset="0"/>
                <a:cs typeface="Arial" panose="020B0604020202020204" pitchFamily="34" charset="0"/>
              </a:rPr>
              <a:t>Moreover</a:t>
            </a:r>
            <a:r>
              <a:rPr lang="en-US" sz="2800" b="1" dirty="0">
                <a:solidFill>
                  <a:prstClr val="black"/>
                </a:solidFill>
                <a:latin typeface="Arial" panose="020B0604020202020204" pitchFamily="34" charset="0"/>
                <a:cs typeface="Arial" panose="020B0604020202020204" pitchFamily="34" charset="0"/>
              </a:rPr>
              <a:t>, both lines and planes  can be plotted and analyzed. Equipped with </a:t>
            </a:r>
            <a:r>
              <a:rPr lang="en-US" sz="2800" b="1" dirty="0" smtClean="0">
                <a:solidFill>
                  <a:prstClr val="black"/>
                </a:solidFill>
                <a:latin typeface="Arial" panose="020B0604020202020204" pitchFamily="34" charset="0"/>
                <a:cs typeface="Arial" panose="020B0604020202020204" pitchFamily="34" charset="0"/>
              </a:rPr>
              <a:t>this a </a:t>
            </a:r>
            <a:r>
              <a:rPr lang="en-US" sz="2800" b="1" dirty="0">
                <a:solidFill>
                  <a:srgbClr val="FF0000"/>
                </a:solidFill>
                <a:latin typeface="Arial" panose="020B0604020202020204" pitchFamily="34" charset="0"/>
                <a:cs typeface="Arial" panose="020B0604020202020204" pitchFamily="34" charset="0"/>
              </a:rPr>
              <a:t>three-dimensional </a:t>
            </a:r>
            <a:r>
              <a:rPr lang="en-US" sz="2800" b="1" dirty="0" smtClean="0">
                <a:solidFill>
                  <a:srgbClr val="FF0000"/>
                </a:solidFill>
                <a:latin typeface="Arial" panose="020B0604020202020204" pitchFamily="34" charset="0"/>
                <a:cs typeface="Arial" panose="020B0604020202020204" pitchFamily="34" charset="0"/>
              </a:rPr>
              <a:t>protractor (stereographic projection)</a:t>
            </a:r>
            <a:r>
              <a:rPr lang="en-US" sz="2800" b="1" dirty="0" smtClean="0">
                <a:solidFill>
                  <a:prstClr val="black"/>
                </a:solidFill>
                <a:latin typeface="Arial" panose="020B0604020202020204" pitchFamily="34" charset="0"/>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we can do the following: </a:t>
            </a:r>
            <a:endParaRPr lang="en-US" sz="2800" b="1" dirty="0" smtClean="0">
              <a:solidFill>
                <a:prstClr val="black"/>
              </a:solidFill>
              <a:latin typeface="Arial" panose="020B0604020202020204" pitchFamily="34" charset="0"/>
              <a:cs typeface="Arial" panose="020B0604020202020204" pitchFamily="34" charset="0"/>
            </a:endParaRPr>
          </a:p>
          <a:p>
            <a:pPr lvl="0" algn="just"/>
            <a:endParaRPr lang="en-US" sz="1600" b="1" dirty="0" smtClean="0">
              <a:solidFill>
                <a:prstClr val="black"/>
              </a:solidFill>
              <a:latin typeface="Arial" panose="020B0604020202020204" pitchFamily="34" charset="0"/>
              <a:cs typeface="Arial" panose="020B0604020202020204" pitchFamily="34" charset="0"/>
            </a:endParaRPr>
          </a:p>
          <a:p>
            <a:pPr marL="914400" lvl="1" indent="-457200" algn="just">
              <a:buFont typeface="Arial" panose="020B0604020202020204" pitchFamily="34" charset="0"/>
              <a:buChar char="•"/>
            </a:pPr>
            <a:r>
              <a:rPr lang="en-US" sz="2800" b="1" dirty="0" smtClean="0">
                <a:solidFill>
                  <a:srgbClr val="0070C0"/>
                </a:solidFill>
                <a:latin typeface="Arial" panose="020B0604020202020204" pitchFamily="34" charset="0"/>
                <a:cs typeface="Arial" panose="020B0604020202020204" pitchFamily="34" charset="0"/>
              </a:rPr>
              <a:t>plot </a:t>
            </a:r>
            <a:r>
              <a:rPr lang="en-US" sz="2800" b="1" dirty="0">
                <a:solidFill>
                  <a:srgbClr val="0070C0"/>
                </a:solidFill>
                <a:latin typeface="Arial" panose="020B0604020202020204" pitchFamily="34" charset="0"/>
                <a:cs typeface="Arial" panose="020B0604020202020204" pitchFamily="34" charset="0"/>
              </a:rPr>
              <a:t>orientations of lines; </a:t>
            </a:r>
            <a:endParaRPr lang="en-US" sz="2800" b="1" dirty="0" smtClean="0">
              <a:solidFill>
                <a:srgbClr val="0070C0"/>
              </a:solidFill>
              <a:latin typeface="Arial" panose="020B0604020202020204" pitchFamily="34" charset="0"/>
              <a:cs typeface="Arial" panose="020B0604020202020204" pitchFamily="34" charset="0"/>
            </a:endParaRPr>
          </a:p>
          <a:p>
            <a:pPr marL="914400" lvl="1" indent="-457200" algn="just">
              <a:buFont typeface="Arial" panose="020B0604020202020204" pitchFamily="34" charset="0"/>
              <a:buChar char="•"/>
            </a:pPr>
            <a:r>
              <a:rPr lang="en-US" sz="2800" b="1" dirty="0" smtClean="0">
                <a:solidFill>
                  <a:srgbClr val="0070C0"/>
                </a:solidFill>
                <a:latin typeface="Arial" panose="020B0604020202020204" pitchFamily="34" charset="0"/>
                <a:cs typeface="Arial" panose="020B0604020202020204" pitchFamily="34" charset="0"/>
              </a:rPr>
              <a:t>plot </a:t>
            </a:r>
            <a:r>
              <a:rPr lang="en-US" sz="2800" b="1" dirty="0">
                <a:solidFill>
                  <a:srgbClr val="0070C0"/>
                </a:solidFill>
                <a:latin typeface="Arial" panose="020B0604020202020204" pitchFamily="34" charset="0"/>
                <a:cs typeface="Arial" panose="020B0604020202020204" pitchFamily="34" charset="0"/>
              </a:rPr>
              <a:t>orientations  of planes; </a:t>
            </a:r>
            <a:endParaRPr lang="en-US" sz="2800" b="1" dirty="0" smtClean="0">
              <a:solidFill>
                <a:srgbClr val="0070C0"/>
              </a:solidFill>
              <a:latin typeface="Arial" panose="020B0604020202020204" pitchFamily="34" charset="0"/>
              <a:cs typeface="Arial" panose="020B0604020202020204" pitchFamily="34" charset="0"/>
            </a:endParaRPr>
          </a:p>
          <a:p>
            <a:pPr marL="914400" lvl="1" indent="-457200" algn="just">
              <a:buFont typeface="Arial" panose="020B0604020202020204" pitchFamily="34" charset="0"/>
              <a:buChar char="•"/>
            </a:pPr>
            <a:r>
              <a:rPr lang="en-US" sz="2800" b="1" dirty="0" smtClean="0">
                <a:solidFill>
                  <a:srgbClr val="0070C0"/>
                </a:solidFill>
                <a:latin typeface="Arial" panose="020B0604020202020204" pitchFamily="34" charset="0"/>
                <a:cs typeface="Arial" panose="020B0604020202020204" pitchFamily="34" charset="0"/>
              </a:rPr>
              <a:t>determine </a:t>
            </a:r>
            <a:r>
              <a:rPr lang="en-US" sz="2800" b="1" dirty="0">
                <a:solidFill>
                  <a:srgbClr val="0070C0"/>
                </a:solidFill>
                <a:latin typeface="Arial" panose="020B0604020202020204" pitchFamily="34" charset="0"/>
                <a:cs typeface="Arial" panose="020B0604020202020204" pitchFamily="34" charset="0"/>
              </a:rPr>
              <a:t>the orientation of the intersection of two </a:t>
            </a:r>
            <a:r>
              <a:rPr lang="en-US" sz="2800" b="1" dirty="0" smtClean="0">
                <a:solidFill>
                  <a:srgbClr val="0070C0"/>
                </a:solidFill>
                <a:latin typeface="Arial" panose="020B0604020202020204" pitchFamily="34" charset="0"/>
                <a:cs typeface="Arial" panose="020B0604020202020204" pitchFamily="34" charset="0"/>
              </a:rPr>
              <a:t>planes.  </a:t>
            </a:r>
            <a:endParaRPr lang="en-GB" sz="28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56351894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8456" y="908720"/>
            <a:ext cx="7416824" cy="4832092"/>
          </a:xfrm>
          <a:prstGeom prst="rect">
            <a:avLst/>
          </a:prstGeom>
        </p:spPr>
        <p:txBody>
          <a:bodyPr wrap="square">
            <a:spAutoFit/>
          </a:bodyPr>
          <a:lstStyle/>
          <a:p>
            <a:pPr lvl="0" algn="just"/>
            <a:r>
              <a:rPr lang="en-GB" altLang="en-US" sz="2800" b="1" dirty="0">
                <a:solidFill>
                  <a:prstClr val="black"/>
                </a:solidFill>
                <a:latin typeface="Arial" panose="020B0604020202020204" pitchFamily="34" charset="0"/>
                <a:cs typeface="Arial" panose="020B0604020202020204" pitchFamily="34" charset="0"/>
              </a:rPr>
              <a:t>The numbers in the upper right quadrant represent potential strike line positions from 10-80 degree, in 10 degree </a:t>
            </a:r>
            <a:r>
              <a:rPr lang="en-GB" altLang="en-US" sz="2800" b="1" dirty="0" smtClean="0">
                <a:solidFill>
                  <a:prstClr val="black"/>
                </a:solidFill>
                <a:latin typeface="Arial" panose="020B0604020202020204" pitchFamily="34" charset="0"/>
                <a:cs typeface="Arial" panose="020B0604020202020204" pitchFamily="34" charset="0"/>
              </a:rPr>
              <a:t>increments. </a:t>
            </a:r>
          </a:p>
          <a:p>
            <a:pPr lvl="0" algn="just"/>
            <a:endParaRPr lang="en-GB" altLang="en-US" sz="2800" b="1" dirty="0">
              <a:solidFill>
                <a:prstClr val="black"/>
              </a:solidFill>
              <a:latin typeface="Arial" panose="020B0604020202020204" pitchFamily="34" charset="0"/>
              <a:cs typeface="Arial" panose="020B0604020202020204" pitchFamily="34" charset="0"/>
            </a:endParaRPr>
          </a:p>
          <a:p>
            <a:pPr lvl="0" algn="just"/>
            <a:r>
              <a:rPr lang="en-GB" altLang="en-US" sz="2800" b="1" dirty="0" smtClean="0">
                <a:solidFill>
                  <a:srgbClr val="FF0000"/>
                </a:solidFill>
                <a:latin typeface="Arial" panose="020B0604020202020204" pitchFamily="34" charset="0"/>
                <a:cs typeface="Arial" panose="020B0604020202020204" pitchFamily="34" charset="0"/>
              </a:rPr>
              <a:t>Small </a:t>
            </a:r>
            <a:r>
              <a:rPr lang="en-GB" altLang="en-US" sz="2800" b="1" dirty="0">
                <a:solidFill>
                  <a:srgbClr val="FF0000"/>
                </a:solidFill>
                <a:latin typeface="Arial" panose="020B0604020202020204" pitchFamily="34" charset="0"/>
                <a:cs typeface="Arial" panose="020B0604020202020204" pitchFamily="34" charset="0"/>
              </a:rPr>
              <a:t>circles </a:t>
            </a:r>
            <a:r>
              <a:rPr lang="en-GB" altLang="en-US" sz="2800" b="1" dirty="0">
                <a:solidFill>
                  <a:prstClr val="black"/>
                </a:solidFill>
                <a:latin typeface="Arial" panose="020B0604020202020204" pitchFamily="34" charset="0"/>
                <a:cs typeface="Arial" panose="020B0604020202020204" pitchFamily="34" charset="0"/>
              </a:rPr>
              <a:t>represent half of a conical surfaces with the apex at hemisphere center. They are hemisphere surface paths from one line being rotated about another line (the pole of rotation), both passing through the hemisphere center. </a:t>
            </a:r>
          </a:p>
        </p:txBody>
      </p:sp>
    </p:spTree>
    <p:extLst>
      <p:ext uri="{BB962C8B-B14F-4D97-AF65-F5344CB8AC3E}">
        <p14:creationId xmlns:p14="http://schemas.microsoft.com/office/powerpoint/2010/main" xmlns="" val="91817170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tereonet_2"/>
          <p:cNvPicPr>
            <a:picLocks noChangeAspect="1" noChangeArrowheads="1"/>
          </p:cNvPicPr>
          <p:nvPr/>
        </p:nvPicPr>
        <p:blipFill>
          <a:blip r:embed="rId3" cstate="print"/>
          <a:srcRect/>
          <a:stretch>
            <a:fillRect/>
          </a:stretch>
        </p:blipFill>
        <p:spPr bwMode="auto">
          <a:xfrm>
            <a:off x="152400" y="7938"/>
            <a:ext cx="6858000" cy="6842125"/>
          </a:xfrm>
          <a:prstGeom prst="rect">
            <a:avLst/>
          </a:prstGeom>
          <a:noFill/>
          <a:ln w="9525">
            <a:noFill/>
            <a:miter lim="800000"/>
            <a:headEnd/>
            <a:tailEnd/>
          </a:ln>
        </p:spPr>
      </p:pic>
      <p:sp>
        <p:nvSpPr>
          <p:cNvPr id="20493" name="Oval 13"/>
          <p:cNvSpPr>
            <a:spLocks noChangeArrowheads="1"/>
          </p:cNvSpPr>
          <p:nvPr/>
        </p:nvSpPr>
        <p:spPr bwMode="auto">
          <a:xfrm>
            <a:off x="257175" y="28575"/>
            <a:ext cx="6610350" cy="6686550"/>
          </a:xfrm>
          <a:prstGeom prst="ellipse">
            <a:avLst/>
          </a:prstGeom>
          <a:noFill/>
          <a:ln w="34925">
            <a:solidFill>
              <a:srgbClr val="008000"/>
            </a:solidFill>
            <a:round/>
            <a:headEnd/>
            <a:tailEnd/>
          </a:ln>
        </p:spPr>
        <p:txBody>
          <a:bodyPr wrap="none" anchor="ctr"/>
          <a:lstStyle/>
          <a:p>
            <a:endParaRPr lang="en-US" sz="1600"/>
          </a:p>
        </p:txBody>
      </p:sp>
      <p:sp>
        <p:nvSpPr>
          <p:cNvPr id="20494" name="AutoShape 14"/>
          <p:cNvSpPr>
            <a:spLocks/>
          </p:cNvSpPr>
          <p:nvPr/>
        </p:nvSpPr>
        <p:spPr bwMode="auto">
          <a:xfrm>
            <a:off x="6934200" y="800100"/>
            <a:ext cx="1866900" cy="1562100"/>
          </a:xfrm>
          <a:prstGeom prst="borderCallout1">
            <a:avLst>
              <a:gd name="adj1" fmla="val 8759"/>
              <a:gd name="adj2" fmla="val -4546"/>
              <a:gd name="adj3" fmla="val 14597"/>
              <a:gd name="adj4" fmla="val -78407"/>
            </a:avLst>
          </a:prstGeom>
          <a:noFill/>
          <a:ln w="38100">
            <a:solidFill>
              <a:srgbClr val="008000"/>
            </a:solidFill>
            <a:miter lim="800000"/>
            <a:headEnd/>
            <a:tailEnd/>
          </a:ln>
        </p:spPr>
        <p:txBody>
          <a:bodyPr/>
          <a:lstStyle/>
          <a:p>
            <a:pPr algn="ctr"/>
            <a:r>
              <a:rPr lang="en-US" b="1"/>
              <a:t>Equatorial circle = Primitive circle horizontal plane</a:t>
            </a:r>
          </a:p>
        </p:txBody>
      </p:sp>
      <p:sp>
        <p:nvSpPr>
          <p:cNvPr id="20495" name="Text Box 15"/>
          <p:cNvSpPr txBox="1">
            <a:spLocks noChangeArrowheads="1"/>
          </p:cNvSpPr>
          <p:nvPr/>
        </p:nvSpPr>
        <p:spPr bwMode="auto">
          <a:xfrm>
            <a:off x="6677025" y="3046413"/>
            <a:ext cx="288925" cy="304800"/>
          </a:xfrm>
          <a:prstGeom prst="rect">
            <a:avLst/>
          </a:prstGeom>
          <a:solidFill>
            <a:srgbClr val="C0C0C0">
              <a:alpha val="70195"/>
            </a:srgbClr>
          </a:solidFill>
          <a:ln w="9525">
            <a:noFill/>
            <a:miter lim="800000"/>
            <a:headEnd/>
            <a:tailEnd/>
          </a:ln>
        </p:spPr>
        <p:txBody>
          <a:bodyPr>
            <a:spAutoFit/>
          </a:bodyPr>
          <a:lstStyle/>
          <a:p>
            <a:pPr algn="ctr"/>
            <a:r>
              <a:rPr lang="en-US" sz="1400" b="1"/>
              <a:t>0</a:t>
            </a:r>
          </a:p>
        </p:txBody>
      </p:sp>
      <p:sp>
        <p:nvSpPr>
          <p:cNvPr id="20496" name="Text Box 16"/>
          <p:cNvSpPr txBox="1">
            <a:spLocks noChangeArrowheads="1"/>
          </p:cNvSpPr>
          <p:nvPr/>
        </p:nvSpPr>
        <p:spPr bwMode="auto">
          <a:xfrm>
            <a:off x="6030913" y="3057525"/>
            <a:ext cx="469900" cy="304800"/>
          </a:xfrm>
          <a:prstGeom prst="rect">
            <a:avLst/>
          </a:prstGeom>
          <a:solidFill>
            <a:srgbClr val="C0C0C0">
              <a:alpha val="70195"/>
            </a:srgbClr>
          </a:solidFill>
          <a:ln w="9525">
            <a:noFill/>
            <a:miter lim="800000"/>
            <a:headEnd/>
            <a:tailEnd/>
          </a:ln>
        </p:spPr>
        <p:txBody>
          <a:bodyPr>
            <a:spAutoFit/>
          </a:bodyPr>
          <a:lstStyle/>
          <a:p>
            <a:r>
              <a:rPr lang="en-US" sz="1400" b="1"/>
              <a:t>20</a:t>
            </a:r>
          </a:p>
        </p:txBody>
      </p:sp>
      <p:sp>
        <p:nvSpPr>
          <p:cNvPr id="20497" name="Text Box 17"/>
          <p:cNvSpPr txBox="1">
            <a:spLocks noChangeArrowheads="1"/>
          </p:cNvSpPr>
          <p:nvPr/>
        </p:nvSpPr>
        <p:spPr bwMode="auto">
          <a:xfrm>
            <a:off x="5337175" y="3078163"/>
            <a:ext cx="469900" cy="304800"/>
          </a:xfrm>
          <a:prstGeom prst="rect">
            <a:avLst/>
          </a:prstGeom>
          <a:solidFill>
            <a:srgbClr val="C0C0C0">
              <a:alpha val="70195"/>
            </a:srgbClr>
          </a:solidFill>
          <a:ln w="9525">
            <a:noFill/>
            <a:miter lim="800000"/>
            <a:headEnd/>
            <a:tailEnd/>
          </a:ln>
        </p:spPr>
        <p:txBody>
          <a:bodyPr>
            <a:spAutoFit/>
          </a:bodyPr>
          <a:lstStyle/>
          <a:p>
            <a:r>
              <a:rPr lang="en-US" sz="1400" b="1"/>
              <a:t>40</a:t>
            </a:r>
          </a:p>
        </p:txBody>
      </p:sp>
      <p:sp>
        <p:nvSpPr>
          <p:cNvPr id="20498" name="Text Box 18"/>
          <p:cNvSpPr txBox="1">
            <a:spLocks noChangeArrowheads="1"/>
          </p:cNvSpPr>
          <p:nvPr/>
        </p:nvSpPr>
        <p:spPr bwMode="auto">
          <a:xfrm>
            <a:off x="4537075" y="3059113"/>
            <a:ext cx="469900" cy="304800"/>
          </a:xfrm>
          <a:prstGeom prst="rect">
            <a:avLst/>
          </a:prstGeom>
          <a:solidFill>
            <a:srgbClr val="C0C0C0">
              <a:alpha val="70195"/>
            </a:srgbClr>
          </a:solidFill>
          <a:ln w="9525">
            <a:noFill/>
            <a:miter lim="800000"/>
            <a:headEnd/>
            <a:tailEnd/>
          </a:ln>
        </p:spPr>
        <p:txBody>
          <a:bodyPr>
            <a:spAutoFit/>
          </a:bodyPr>
          <a:lstStyle/>
          <a:p>
            <a:r>
              <a:rPr lang="en-US" sz="1400" b="1"/>
              <a:t>60</a:t>
            </a:r>
          </a:p>
        </p:txBody>
      </p:sp>
      <p:sp>
        <p:nvSpPr>
          <p:cNvPr id="20499" name="Text Box 19"/>
          <p:cNvSpPr txBox="1">
            <a:spLocks noChangeArrowheads="1"/>
          </p:cNvSpPr>
          <p:nvPr/>
        </p:nvSpPr>
        <p:spPr bwMode="auto">
          <a:xfrm>
            <a:off x="3775075" y="3078163"/>
            <a:ext cx="469900" cy="304800"/>
          </a:xfrm>
          <a:prstGeom prst="rect">
            <a:avLst/>
          </a:prstGeom>
          <a:solidFill>
            <a:srgbClr val="C0C0C0">
              <a:alpha val="70195"/>
            </a:srgbClr>
          </a:solidFill>
          <a:ln w="9525">
            <a:noFill/>
            <a:miter lim="800000"/>
            <a:headEnd/>
            <a:tailEnd/>
          </a:ln>
        </p:spPr>
        <p:txBody>
          <a:bodyPr>
            <a:spAutoFit/>
          </a:bodyPr>
          <a:lstStyle/>
          <a:p>
            <a:r>
              <a:rPr lang="en-US" sz="1400" b="1"/>
              <a:t>80</a:t>
            </a:r>
          </a:p>
        </p:txBody>
      </p:sp>
      <p:sp>
        <p:nvSpPr>
          <p:cNvPr id="20503" name="Text Box 23"/>
          <p:cNvSpPr txBox="1">
            <a:spLocks noChangeArrowheads="1"/>
          </p:cNvSpPr>
          <p:nvPr/>
        </p:nvSpPr>
        <p:spPr bwMode="auto">
          <a:xfrm>
            <a:off x="182563" y="3067050"/>
            <a:ext cx="288925" cy="304800"/>
          </a:xfrm>
          <a:prstGeom prst="rect">
            <a:avLst/>
          </a:prstGeom>
          <a:solidFill>
            <a:srgbClr val="C0C0C0">
              <a:alpha val="70195"/>
            </a:srgbClr>
          </a:solidFill>
          <a:ln w="9525">
            <a:noFill/>
            <a:miter lim="800000"/>
            <a:headEnd/>
            <a:tailEnd/>
          </a:ln>
        </p:spPr>
        <p:txBody>
          <a:bodyPr>
            <a:spAutoFit/>
          </a:bodyPr>
          <a:lstStyle/>
          <a:p>
            <a:pPr algn="ctr"/>
            <a:r>
              <a:rPr lang="en-US" sz="1400" b="1"/>
              <a:t>0</a:t>
            </a:r>
          </a:p>
        </p:txBody>
      </p:sp>
      <p:sp>
        <p:nvSpPr>
          <p:cNvPr id="20504" name="Text Box 24"/>
          <p:cNvSpPr txBox="1">
            <a:spLocks noChangeArrowheads="1"/>
          </p:cNvSpPr>
          <p:nvPr/>
        </p:nvSpPr>
        <p:spPr bwMode="auto">
          <a:xfrm>
            <a:off x="698500" y="3059113"/>
            <a:ext cx="469900" cy="304800"/>
          </a:xfrm>
          <a:prstGeom prst="rect">
            <a:avLst/>
          </a:prstGeom>
          <a:solidFill>
            <a:srgbClr val="C0C0C0">
              <a:alpha val="70195"/>
            </a:srgbClr>
          </a:solidFill>
          <a:ln w="9525">
            <a:noFill/>
            <a:miter lim="800000"/>
            <a:headEnd/>
            <a:tailEnd/>
          </a:ln>
        </p:spPr>
        <p:txBody>
          <a:bodyPr>
            <a:spAutoFit/>
          </a:bodyPr>
          <a:lstStyle/>
          <a:p>
            <a:r>
              <a:rPr lang="en-US" sz="1400" b="1"/>
              <a:t>20</a:t>
            </a:r>
          </a:p>
        </p:txBody>
      </p:sp>
      <p:sp>
        <p:nvSpPr>
          <p:cNvPr id="20505" name="Text Box 25"/>
          <p:cNvSpPr txBox="1">
            <a:spLocks noChangeArrowheads="1"/>
          </p:cNvSpPr>
          <p:nvPr/>
        </p:nvSpPr>
        <p:spPr bwMode="auto">
          <a:xfrm>
            <a:off x="1319213" y="3041650"/>
            <a:ext cx="469900" cy="304800"/>
          </a:xfrm>
          <a:prstGeom prst="rect">
            <a:avLst/>
          </a:prstGeom>
          <a:solidFill>
            <a:srgbClr val="C0C0C0">
              <a:alpha val="70195"/>
            </a:srgbClr>
          </a:solidFill>
          <a:ln w="9525">
            <a:noFill/>
            <a:miter lim="800000"/>
            <a:headEnd/>
            <a:tailEnd/>
          </a:ln>
        </p:spPr>
        <p:txBody>
          <a:bodyPr>
            <a:spAutoFit/>
          </a:bodyPr>
          <a:lstStyle/>
          <a:p>
            <a:r>
              <a:rPr lang="en-US" sz="1400" b="1"/>
              <a:t>40</a:t>
            </a:r>
          </a:p>
        </p:txBody>
      </p:sp>
      <p:sp>
        <p:nvSpPr>
          <p:cNvPr id="20506" name="Text Box 26"/>
          <p:cNvSpPr txBox="1">
            <a:spLocks noChangeArrowheads="1"/>
          </p:cNvSpPr>
          <p:nvPr/>
        </p:nvSpPr>
        <p:spPr bwMode="auto">
          <a:xfrm>
            <a:off x="2147888" y="3060700"/>
            <a:ext cx="469900" cy="304800"/>
          </a:xfrm>
          <a:prstGeom prst="rect">
            <a:avLst/>
          </a:prstGeom>
          <a:solidFill>
            <a:srgbClr val="C0C0C0">
              <a:alpha val="70195"/>
            </a:srgbClr>
          </a:solidFill>
          <a:ln w="9525">
            <a:noFill/>
            <a:miter lim="800000"/>
            <a:headEnd/>
            <a:tailEnd/>
          </a:ln>
        </p:spPr>
        <p:txBody>
          <a:bodyPr>
            <a:spAutoFit/>
          </a:bodyPr>
          <a:lstStyle/>
          <a:p>
            <a:r>
              <a:rPr lang="en-US" sz="1400" b="1"/>
              <a:t>60</a:t>
            </a:r>
          </a:p>
        </p:txBody>
      </p:sp>
      <p:sp>
        <p:nvSpPr>
          <p:cNvPr id="20507" name="Text Box 27"/>
          <p:cNvSpPr txBox="1">
            <a:spLocks noChangeArrowheads="1"/>
          </p:cNvSpPr>
          <p:nvPr/>
        </p:nvSpPr>
        <p:spPr bwMode="auto">
          <a:xfrm>
            <a:off x="2957513" y="3070225"/>
            <a:ext cx="469900" cy="304800"/>
          </a:xfrm>
          <a:prstGeom prst="rect">
            <a:avLst/>
          </a:prstGeom>
          <a:solidFill>
            <a:srgbClr val="C0C0C0">
              <a:alpha val="70195"/>
            </a:srgbClr>
          </a:solidFill>
          <a:ln w="9525">
            <a:noFill/>
            <a:miter lim="800000"/>
            <a:headEnd/>
            <a:tailEnd/>
          </a:ln>
        </p:spPr>
        <p:txBody>
          <a:bodyPr>
            <a:spAutoFit/>
          </a:bodyPr>
          <a:lstStyle/>
          <a:p>
            <a:r>
              <a:rPr lang="en-US" sz="1400" b="1"/>
              <a:t>80</a:t>
            </a:r>
          </a:p>
        </p:txBody>
      </p:sp>
      <p:sp>
        <p:nvSpPr>
          <p:cNvPr id="20515" name="Line 35"/>
          <p:cNvSpPr>
            <a:spLocks noChangeShapeType="1"/>
          </p:cNvSpPr>
          <p:nvPr/>
        </p:nvSpPr>
        <p:spPr bwMode="auto">
          <a:xfrm flipH="1">
            <a:off x="3543300" y="0"/>
            <a:ext cx="19050" cy="6715125"/>
          </a:xfrm>
          <a:prstGeom prst="line">
            <a:avLst/>
          </a:prstGeom>
          <a:noFill/>
          <a:ln w="38100">
            <a:solidFill>
              <a:srgbClr val="FF0000"/>
            </a:solidFill>
            <a:prstDash val="lgDash"/>
            <a:round/>
            <a:headEnd/>
            <a:tailEnd/>
          </a:ln>
        </p:spPr>
        <p:txBody>
          <a:bodyPr/>
          <a:lstStyle/>
          <a:p>
            <a:endParaRPr lang="en-US"/>
          </a:p>
        </p:txBody>
      </p:sp>
      <p:grpSp>
        <p:nvGrpSpPr>
          <p:cNvPr id="2" name="Group 41"/>
          <p:cNvGrpSpPr>
            <a:grpSpLocks/>
          </p:cNvGrpSpPr>
          <p:nvPr/>
        </p:nvGrpSpPr>
        <p:grpSpPr bwMode="auto">
          <a:xfrm>
            <a:off x="250825" y="3336925"/>
            <a:ext cx="6007100" cy="1568450"/>
            <a:chOff x="158" y="2102"/>
            <a:chExt cx="3784" cy="988"/>
          </a:xfrm>
        </p:grpSpPr>
        <p:sp>
          <p:nvSpPr>
            <p:cNvPr id="7190" name="Line 21"/>
            <p:cNvSpPr>
              <a:spLocks noChangeShapeType="1"/>
            </p:cNvSpPr>
            <p:nvPr/>
          </p:nvSpPr>
          <p:spPr bwMode="auto">
            <a:xfrm flipV="1">
              <a:off x="2628" y="2154"/>
              <a:ext cx="1314" cy="528"/>
            </a:xfrm>
            <a:prstGeom prst="line">
              <a:avLst/>
            </a:prstGeom>
            <a:noFill/>
            <a:ln w="38100">
              <a:solidFill>
                <a:schemeClr val="tx1"/>
              </a:solidFill>
              <a:round/>
              <a:headEnd/>
              <a:tailEnd/>
            </a:ln>
          </p:spPr>
          <p:txBody>
            <a:bodyPr/>
            <a:lstStyle/>
            <a:p>
              <a:endParaRPr lang="en-US"/>
            </a:p>
          </p:txBody>
        </p:sp>
        <p:sp>
          <p:nvSpPr>
            <p:cNvPr id="7191" name="Line 22"/>
            <p:cNvSpPr>
              <a:spLocks noChangeShapeType="1"/>
            </p:cNvSpPr>
            <p:nvPr/>
          </p:nvSpPr>
          <p:spPr bwMode="auto">
            <a:xfrm flipV="1">
              <a:off x="2478" y="2142"/>
              <a:ext cx="954" cy="546"/>
            </a:xfrm>
            <a:prstGeom prst="line">
              <a:avLst/>
            </a:prstGeom>
            <a:noFill/>
            <a:ln w="38100">
              <a:solidFill>
                <a:schemeClr val="tx1"/>
              </a:solidFill>
              <a:round/>
              <a:headEnd/>
              <a:tailEnd/>
            </a:ln>
          </p:spPr>
          <p:txBody>
            <a:bodyPr/>
            <a:lstStyle/>
            <a:p>
              <a:endParaRPr lang="en-US"/>
            </a:p>
          </p:txBody>
        </p:sp>
        <p:sp>
          <p:nvSpPr>
            <p:cNvPr id="7192" name="Line 28"/>
            <p:cNvSpPr>
              <a:spLocks noChangeShapeType="1"/>
            </p:cNvSpPr>
            <p:nvPr/>
          </p:nvSpPr>
          <p:spPr bwMode="auto">
            <a:xfrm flipV="1">
              <a:off x="2401" y="2131"/>
              <a:ext cx="600" cy="552"/>
            </a:xfrm>
            <a:prstGeom prst="line">
              <a:avLst/>
            </a:prstGeom>
            <a:noFill/>
            <a:ln w="38100">
              <a:solidFill>
                <a:schemeClr val="tx1"/>
              </a:solidFill>
              <a:round/>
              <a:headEnd/>
              <a:tailEnd/>
            </a:ln>
          </p:spPr>
          <p:txBody>
            <a:bodyPr/>
            <a:lstStyle/>
            <a:p>
              <a:endParaRPr lang="en-US"/>
            </a:p>
          </p:txBody>
        </p:sp>
        <p:sp>
          <p:nvSpPr>
            <p:cNvPr id="7193" name="Line 29"/>
            <p:cNvSpPr>
              <a:spLocks noChangeShapeType="1"/>
            </p:cNvSpPr>
            <p:nvPr/>
          </p:nvSpPr>
          <p:spPr bwMode="auto">
            <a:xfrm flipV="1">
              <a:off x="2306" y="2102"/>
              <a:ext cx="234" cy="576"/>
            </a:xfrm>
            <a:prstGeom prst="line">
              <a:avLst/>
            </a:prstGeom>
            <a:noFill/>
            <a:ln w="38100">
              <a:solidFill>
                <a:schemeClr val="tx1"/>
              </a:solidFill>
              <a:round/>
              <a:headEnd/>
              <a:tailEnd/>
            </a:ln>
          </p:spPr>
          <p:txBody>
            <a:bodyPr/>
            <a:lstStyle/>
            <a:p>
              <a:endParaRPr lang="en-US"/>
            </a:p>
          </p:txBody>
        </p:sp>
        <p:sp>
          <p:nvSpPr>
            <p:cNvPr id="7194" name="Line 30"/>
            <p:cNvSpPr>
              <a:spLocks noChangeShapeType="1"/>
            </p:cNvSpPr>
            <p:nvPr/>
          </p:nvSpPr>
          <p:spPr bwMode="auto">
            <a:xfrm flipH="1" flipV="1">
              <a:off x="1989" y="2109"/>
              <a:ext cx="150" cy="570"/>
            </a:xfrm>
            <a:prstGeom prst="line">
              <a:avLst/>
            </a:prstGeom>
            <a:noFill/>
            <a:ln w="38100">
              <a:solidFill>
                <a:schemeClr val="tx1"/>
              </a:solidFill>
              <a:round/>
              <a:headEnd/>
              <a:tailEnd/>
            </a:ln>
          </p:spPr>
          <p:txBody>
            <a:bodyPr/>
            <a:lstStyle/>
            <a:p>
              <a:endParaRPr lang="en-US"/>
            </a:p>
          </p:txBody>
        </p:sp>
        <p:sp>
          <p:nvSpPr>
            <p:cNvPr id="7195" name="Line 31"/>
            <p:cNvSpPr>
              <a:spLocks noChangeShapeType="1"/>
            </p:cNvSpPr>
            <p:nvPr/>
          </p:nvSpPr>
          <p:spPr bwMode="auto">
            <a:xfrm flipH="1" flipV="1">
              <a:off x="1460" y="2132"/>
              <a:ext cx="630" cy="546"/>
            </a:xfrm>
            <a:prstGeom prst="line">
              <a:avLst/>
            </a:prstGeom>
            <a:noFill/>
            <a:ln w="38100">
              <a:solidFill>
                <a:schemeClr val="tx1"/>
              </a:solidFill>
              <a:round/>
              <a:headEnd/>
              <a:tailEnd/>
            </a:ln>
          </p:spPr>
          <p:txBody>
            <a:bodyPr/>
            <a:lstStyle/>
            <a:p>
              <a:endParaRPr lang="en-US"/>
            </a:p>
          </p:txBody>
        </p:sp>
        <p:sp>
          <p:nvSpPr>
            <p:cNvPr id="7196" name="Line 32"/>
            <p:cNvSpPr>
              <a:spLocks noChangeShapeType="1"/>
            </p:cNvSpPr>
            <p:nvPr/>
          </p:nvSpPr>
          <p:spPr bwMode="auto">
            <a:xfrm>
              <a:off x="925" y="2125"/>
              <a:ext cx="1068" cy="546"/>
            </a:xfrm>
            <a:prstGeom prst="line">
              <a:avLst/>
            </a:prstGeom>
            <a:noFill/>
            <a:ln w="38100">
              <a:solidFill>
                <a:schemeClr val="tx1"/>
              </a:solidFill>
              <a:round/>
              <a:headEnd/>
              <a:tailEnd/>
            </a:ln>
          </p:spPr>
          <p:txBody>
            <a:bodyPr/>
            <a:lstStyle/>
            <a:p>
              <a:endParaRPr lang="en-US"/>
            </a:p>
          </p:txBody>
        </p:sp>
        <p:sp>
          <p:nvSpPr>
            <p:cNvPr id="7197" name="Line 33"/>
            <p:cNvSpPr>
              <a:spLocks noChangeShapeType="1"/>
            </p:cNvSpPr>
            <p:nvPr/>
          </p:nvSpPr>
          <p:spPr bwMode="auto">
            <a:xfrm flipH="1" flipV="1">
              <a:off x="529" y="2155"/>
              <a:ext cx="1380" cy="528"/>
            </a:xfrm>
            <a:prstGeom prst="line">
              <a:avLst/>
            </a:prstGeom>
            <a:noFill/>
            <a:ln w="38100">
              <a:solidFill>
                <a:schemeClr val="tx1"/>
              </a:solidFill>
              <a:round/>
              <a:headEnd/>
              <a:tailEnd/>
            </a:ln>
          </p:spPr>
          <p:txBody>
            <a:bodyPr/>
            <a:lstStyle/>
            <a:p>
              <a:endParaRPr lang="en-US"/>
            </a:p>
          </p:txBody>
        </p:sp>
        <p:sp>
          <p:nvSpPr>
            <p:cNvPr id="7198" name="Line 34"/>
            <p:cNvSpPr>
              <a:spLocks noChangeShapeType="1"/>
            </p:cNvSpPr>
            <p:nvPr/>
          </p:nvSpPr>
          <p:spPr bwMode="auto">
            <a:xfrm flipH="1" flipV="1">
              <a:off x="158" y="2126"/>
              <a:ext cx="1614" cy="642"/>
            </a:xfrm>
            <a:prstGeom prst="line">
              <a:avLst/>
            </a:prstGeom>
            <a:noFill/>
            <a:ln w="38100">
              <a:solidFill>
                <a:schemeClr val="tx1"/>
              </a:solidFill>
              <a:round/>
              <a:headEnd/>
              <a:tailEnd/>
            </a:ln>
          </p:spPr>
          <p:txBody>
            <a:bodyPr/>
            <a:lstStyle/>
            <a:p>
              <a:endParaRPr lang="en-US"/>
            </a:p>
          </p:txBody>
        </p:sp>
        <p:sp>
          <p:nvSpPr>
            <p:cNvPr id="7199" name="AutoShape 20"/>
            <p:cNvSpPr>
              <a:spLocks/>
            </p:cNvSpPr>
            <p:nvPr/>
          </p:nvSpPr>
          <p:spPr bwMode="auto">
            <a:xfrm>
              <a:off x="1836" y="2700"/>
              <a:ext cx="780" cy="390"/>
            </a:xfrm>
            <a:prstGeom prst="borderCallout1">
              <a:avLst>
                <a:gd name="adj1" fmla="val 18463"/>
                <a:gd name="adj2" fmla="val 106153"/>
                <a:gd name="adj3" fmla="val -155384"/>
                <a:gd name="adj4" fmla="val 319231"/>
              </a:avLst>
            </a:prstGeom>
            <a:solidFill>
              <a:srgbClr val="C0C0C0"/>
            </a:solidFill>
            <a:ln w="34925">
              <a:solidFill>
                <a:schemeClr val="tx1"/>
              </a:solidFill>
              <a:miter lim="800000"/>
              <a:headEnd/>
              <a:tailEnd/>
            </a:ln>
          </p:spPr>
          <p:txBody>
            <a:bodyPr/>
            <a:lstStyle/>
            <a:p>
              <a:pPr algn="ctr"/>
              <a:r>
                <a:rPr lang="en-US" b="1"/>
                <a:t>Dip angles</a:t>
              </a:r>
            </a:p>
          </p:txBody>
        </p:sp>
      </p:grpSp>
      <p:sp>
        <p:nvSpPr>
          <p:cNvPr id="20516" name="Line 36"/>
          <p:cNvSpPr>
            <a:spLocks noChangeShapeType="1"/>
          </p:cNvSpPr>
          <p:nvPr/>
        </p:nvSpPr>
        <p:spPr bwMode="auto">
          <a:xfrm rot="16200000" flipH="1">
            <a:off x="3611563" y="-7938"/>
            <a:ext cx="19050" cy="6715125"/>
          </a:xfrm>
          <a:prstGeom prst="line">
            <a:avLst/>
          </a:prstGeom>
          <a:noFill/>
          <a:ln w="38100">
            <a:solidFill>
              <a:srgbClr val="FF0000"/>
            </a:solidFill>
            <a:prstDash val="lgDash"/>
            <a:round/>
            <a:headEnd/>
            <a:tailEnd/>
          </a:ln>
        </p:spPr>
        <p:txBody>
          <a:bodyPr/>
          <a:lstStyle/>
          <a:p>
            <a:endParaRPr lang="en-US"/>
          </a:p>
        </p:txBody>
      </p:sp>
      <p:sp>
        <p:nvSpPr>
          <p:cNvPr id="20517" name="AutoShape 37"/>
          <p:cNvSpPr>
            <a:spLocks/>
          </p:cNvSpPr>
          <p:nvPr/>
        </p:nvSpPr>
        <p:spPr bwMode="auto">
          <a:xfrm>
            <a:off x="4248150" y="1600200"/>
            <a:ext cx="1962150" cy="704850"/>
          </a:xfrm>
          <a:prstGeom prst="borderCallout1">
            <a:avLst>
              <a:gd name="adj1" fmla="val 16218"/>
              <a:gd name="adj2" fmla="val -3884"/>
              <a:gd name="adj3" fmla="val 18917"/>
              <a:gd name="adj4" fmla="val -34954"/>
            </a:avLst>
          </a:prstGeom>
          <a:solidFill>
            <a:srgbClr val="C0C0C0"/>
          </a:solidFill>
          <a:ln w="34925">
            <a:solidFill>
              <a:srgbClr val="FF0000"/>
            </a:solidFill>
            <a:miter lim="800000"/>
            <a:headEnd/>
            <a:tailEnd/>
          </a:ln>
        </p:spPr>
        <p:txBody>
          <a:bodyPr/>
          <a:lstStyle/>
          <a:p>
            <a:pPr algn="ctr"/>
            <a:r>
              <a:rPr lang="en-US" b="1"/>
              <a:t>Straight lines = vertical planes</a:t>
            </a:r>
          </a:p>
        </p:txBody>
      </p:sp>
      <p:sp>
        <p:nvSpPr>
          <p:cNvPr id="20518" name="Line 38"/>
          <p:cNvSpPr>
            <a:spLocks noChangeShapeType="1"/>
          </p:cNvSpPr>
          <p:nvPr/>
        </p:nvSpPr>
        <p:spPr bwMode="auto">
          <a:xfrm flipH="1">
            <a:off x="5114925" y="2343150"/>
            <a:ext cx="28575" cy="1000125"/>
          </a:xfrm>
          <a:prstGeom prst="line">
            <a:avLst/>
          </a:prstGeom>
          <a:noFill/>
          <a:ln w="34925">
            <a:solidFill>
              <a:srgbClr val="FF0000"/>
            </a:solidFill>
            <a:round/>
            <a:headEnd/>
            <a:tailEnd/>
          </a:ln>
        </p:spPr>
        <p:txBody>
          <a:bodyPr/>
          <a:lstStyle/>
          <a:p>
            <a:endParaRPr lang="en-US"/>
          </a:p>
        </p:txBody>
      </p:sp>
      <p:sp>
        <p:nvSpPr>
          <p:cNvPr id="20519" name="AutoShape 39"/>
          <p:cNvSpPr>
            <a:spLocks/>
          </p:cNvSpPr>
          <p:nvPr/>
        </p:nvSpPr>
        <p:spPr bwMode="auto">
          <a:xfrm>
            <a:off x="6954838" y="4954588"/>
            <a:ext cx="1676400" cy="1000125"/>
          </a:xfrm>
          <a:prstGeom prst="borderCallout1">
            <a:avLst>
              <a:gd name="adj1" fmla="val 11431"/>
              <a:gd name="adj2" fmla="val -4546"/>
              <a:gd name="adj3" fmla="val -42856"/>
              <a:gd name="adj4" fmla="val -55681"/>
            </a:avLst>
          </a:prstGeom>
          <a:noFill/>
          <a:ln w="38100">
            <a:solidFill>
              <a:srgbClr val="000000"/>
            </a:solidFill>
            <a:miter lim="800000"/>
            <a:headEnd/>
            <a:tailEnd/>
          </a:ln>
        </p:spPr>
        <p:txBody>
          <a:bodyPr/>
          <a:lstStyle/>
          <a:p>
            <a:pPr algn="ctr"/>
            <a:r>
              <a:rPr lang="en-US" b="1"/>
              <a:t>Great circles = inclined planes</a:t>
            </a:r>
          </a:p>
        </p:txBody>
      </p:sp>
      <p:sp>
        <p:nvSpPr>
          <p:cNvPr id="20520" name="Line 40"/>
          <p:cNvSpPr>
            <a:spLocks noChangeShapeType="1"/>
          </p:cNvSpPr>
          <p:nvPr/>
        </p:nvSpPr>
        <p:spPr bwMode="auto">
          <a:xfrm flipH="1" flipV="1">
            <a:off x="4171950" y="5229225"/>
            <a:ext cx="2705100" cy="371475"/>
          </a:xfrm>
          <a:prstGeom prst="line">
            <a:avLst/>
          </a:prstGeom>
          <a:noFill/>
          <a:ln w="38100">
            <a:solidFill>
              <a:schemeClr val="tx1"/>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493"/>
                                        </p:tgtEl>
                                        <p:attrNameLst>
                                          <p:attrName>style.visibility</p:attrName>
                                        </p:attrNameLst>
                                      </p:cBhvr>
                                      <p:to>
                                        <p:strVal val="visible"/>
                                      </p:to>
                                    </p:set>
                                    <p:animEffect transition="in" filter="circle(in)">
                                      <p:cBhvr>
                                        <p:cTn id="7" dur="1000"/>
                                        <p:tgtEl>
                                          <p:spTgt spid="2049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0494"/>
                                        </p:tgtEl>
                                        <p:attrNameLst>
                                          <p:attrName>style.visibility</p:attrName>
                                        </p:attrNameLst>
                                      </p:cBhvr>
                                      <p:to>
                                        <p:strVal val="visible"/>
                                      </p:to>
                                    </p:set>
                                    <p:animEffect transition="in" filter="wipe(right)">
                                      <p:cBhvr>
                                        <p:cTn id="12" dur="500"/>
                                        <p:tgtEl>
                                          <p:spTgt spid="2049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0515"/>
                                        </p:tgtEl>
                                        <p:attrNameLst>
                                          <p:attrName>style.visibility</p:attrName>
                                        </p:attrNameLst>
                                      </p:cBhvr>
                                      <p:to>
                                        <p:strVal val="visible"/>
                                      </p:to>
                                    </p:set>
                                    <p:animEffect transition="in" filter="wipe(up)">
                                      <p:cBhvr>
                                        <p:cTn id="17" dur="500"/>
                                        <p:tgtEl>
                                          <p:spTgt spid="205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516"/>
                                        </p:tgtEl>
                                        <p:attrNameLst>
                                          <p:attrName>style.visibility</p:attrName>
                                        </p:attrNameLst>
                                      </p:cBhvr>
                                      <p:to>
                                        <p:strVal val="visible"/>
                                      </p:to>
                                    </p:set>
                                    <p:animEffect transition="in" filter="wipe(left)">
                                      <p:cBhvr>
                                        <p:cTn id="22" dur="500"/>
                                        <p:tgtEl>
                                          <p:spTgt spid="205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20517"/>
                                        </p:tgtEl>
                                        <p:attrNameLst>
                                          <p:attrName>style.visibility</p:attrName>
                                        </p:attrNameLst>
                                      </p:cBhvr>
                                      <p:to>
                                        <p:strVal val="visible"/>
                                      </p:to>
                                    </p:set>
                                    <p:animEffect transition="in" filter="wipe(right)">
                                      <p:cBhvr>
                                        <p:cTn id="27" dur="500"/>
                                        <p:tgtEl>
                                          <p:spTgt spid="20517"/>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20518"/>
                                        </p:tgtEl>
                                        <p:attrNameLst>
                                          <p:attrName>style.visibility</p:attrName>
                                        </p:attrNameLst>
                                      </p:cBhvr>
                                      <p:to>
                                        <p:strVal val="visible"/>
                                      </p:to>
                                    </p:set>
                                    <p:animEffect transition="in" filter="wipe(right)">
                                      <p:cBhvr>
                                        <p:cTn id="30" dur="500"/>
                                        <p:tgtEl>
                                          <p:spTgt spid="205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0519"/>
                                        </p:tgtEl>
                                        <p:attrNameLst>
                                          <p:attrName>style.visibility</p:attrName>
                                        </p:attrNameLst>
                                      </p:cBhvr>
                                      <p:to>
                                        <p:strVal val="visible"/>
                                      </p:to>
                                    </p:set>
                                    <p:animEffect transition="in" filter="wipe(right)">
                                      <p:cBhvr>
                                        <p:cTn id="35" dur="500"/>
                                        <p:tgtEl>
                                          <p:spTgt spid="20519"/>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20520"/>
                                        </p:tgtEl>
                                        <p:attrNameLst>
                                          <p:attrName>style.visibility</p:attrName>
                                        </p:attrNameLst>
                                      </p:cBhvr>
                                      <p:to>
                                        <p:strVal val="visible"/>
                                      </p:to>
                                    </p:set>
                                    <p:animEffect transition="in" filter="wipe(right)">
                                      <p:cBhvr>
                                        <p:cTn id="38" dur="500"/>
                                        <p:tgtEl>
                                          <p:spTgt spid="2052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49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49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49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49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49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050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050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050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050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050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3" grpId="0" animBg="1"/>
      <p:bldP spid="20494" grpId="0" animBg="1"/>
      <p:bldP spid="20495" grpId="0" animBg="1"/>
      <p:bldP spid="20496" grpId="0" animBg="1"/>
      <p:bldP spid="20497" grpId="0" animBg="1"/>
      <p:bldP spid="20498" grpId="0" animBg="1"/>
      <p:bldP spid="20499" grpId="0" animBg="1"/>
      <p:bldP spid="20503" grpId="0" animBg="1"/>
      <p:bldP spid="20504" grpId="0" animBg="1"/>
      <p:bldP spid="20505" grpId="0" animBg="1"/>
      <p:bldP spid="20506" grpId="0" animBg="1"/>
      <p:bldP spid="20507" grpId="0" animBg="1"/>
      <p:bldP spid="20515" grpId="0" animBg="1"/>
      <p:bldP spid="20516" grpId="0" animBg="1"/>
      <p:bldP spid="20517" grpId="0" animBg="1"/>
      <p:bldP spid="20518" grpId="0" animBg="1"/>
      <p:bldP spid="20519" grpId="0" animBg="1"/>
      <p:bldP spid="2052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stereonet_2"/>
          <p:cNvPicPr>
            <a:picLocks noChangeAspect="1" noChangeArrowheads="1"/>
          </p:cNvPicPr>
          <p:nvPr/>
        </p:nvPicPr>
        <p:blipFill>
          <a:blip r:embed="rId3" cstate="print"/>
          <a:srcRect/>
          <a:stretch>
            <a:fillRect/>
          </a:stretch>
        </p:blipFill>
        <p:spPr bwMode="auto">
          <a:xfrm>
            <a:off x="990600" y="7938"/>
            <a:ext cx="6858000" cy="6842125"/>
          </a:xfrm>
          <a:prstGeom prst="rect">
            <a:avLst/>
          </a:prstGeom>
          <a:noFill/>
          <a:ln w="9525">
            <a:noFill/>
            <a:miter lim="800000"/>
            <a:headEnd/>
            <a:tailEnd/>
          </a:ln>
        </p:spPr>
      </p:pic>
      <p:sp>
        <p:nvSpPr>
          <p:cNvPr id="18441" name="Arc 9"/>
          <p:cNvSpPr>
            <a:spLocks/>
          </p:cNvSpPr>
          <p:nvPr/>
        </p:nvSpPr>
        <p:spPr bwMode="auto">
          <a:xfrm flipV="1">
            <a:off x="4364038" y="115888"/>
            <a:ext cx="3009900" cy="6553200"/>
          </a:xfrm>
          <a:custGeom>
            <a:avLst/>
            <a:gdLst>
              <a:gd name="T0" fmla="*/ 1572869708 w 22234"/>
              <a:gd name="T1" fmla="*/ 0 h 43200"/>
              <a:gd name="T2" fmla="*/ 0 w 22234"/>
              <a:gd name="T3" fmla="*/ 2147483647 h 43200"/>
              <a:gd name="T4" fmla="*/ 1572869708 w 22234"/>
              <a:gd name="T5" fmla="*/ 2147483647 h 43200"/>
              <a:gd name="T6" fmla="*/ 0 60000 65536"/>
              <a:gd name="T7" fmla="*/ 0 60000 65536"/>
              <a:gd name="T8" fmla="*/ 0 60000 65536"/>
              <a:gd name="T9" fmla="*/ 0 w 22234"/>
              <a:gd name="T10" fmla="*/ 0 h 43200"/>
              <a:gd name="T11" fmla="*/ 22234 w 22234"/>
              <a:gd name="T12" fmla="*/ 43200 h 43200"/>
            </a:gdLst>
            <a:ahLst/>
            <a:cxnLst>
              <a:cxn ang="T6">
                <a:pos x="T0" y="T1"/>
              </a:cxn>
              <a:cxn ang="T7">
                <a:pos x="T2" y="T3"/>
              </a:cxn>
              <a:cxn ang="T8">
                <a:pos x="T4" y="T5"/>
              </a:cxn>
            </a:cxnLst>
            <a:rect l="T9" t="T10" r="T11" b="T12"/>
            <a:pathLst>
              <a:path w="22234" h="43200" fill="none" extrusionOk="0">
                <a:moveTo>
                  <a:pt x="633" y="0"/>
                </a:moveTo>
                <a:cubicBezTo>
                  <a:pt x="12563" y="0"/>
                  <a:pt x="22234" y="9670"/>
                  <a:pt x="22234" y="21600"/>
                </a:cubicBezTo>
                <a:cubicBezTo>
                  <a:pt x="22234" y="33529"/>
                  <a:pt x="12563" y="43200"/>
                  <a:pt x="634" y="43200"/>
                </a:cubicBezTo>
                <a:cubicBezTo>
                  <a:pt x="422" y="43200"/>
                  <a:pt x="211" y="43196"/>
                  <a:pt x="0" y="43190"/>
                </a:cubicBezTo>
              </a:path>
              <a:path w="22234" h="43200" stroke="0" extrusionOk="0">
                <a:moveTo>
                  <a:pt x="633" y="0"/>
                </a:moveTo>
                <a:cubicBezTo>
                  <a:pt x="12563" y="0"/>
                  <a:pt x="22234" y="9670"/>
                  <a:pt x="22234" y="21600"/>
                </a:cubicBezTo>
                <a:cubicBezTo>
                  <a:pt x="22234" y="33529"/>
                  <a:pt x="12563" y="43200"/>
                  <a:pt x="634" y="43200"/>
                </a:cubicBezTo>
                <a:cubicBezTo>
                  <a:pt x="422" y="43200"/>
                  <a:pt x="211" y="43196"/>
                  <a:pt x="0" y="43190"/>
                </a:cubicBezTo>
                <a:lnTo>
                  <a:pt x="634" y="21600"/>
                </a:lnTo>
                <a:close/>
              </a:path>
            </a:pathLst>
          </a:custGeom>
          <a:noFill/>
          <a:ln w="41275">
            <a:solidFill>
              <a:srgbClr val="FF0000"/>
            </a:solidFill>
            <a:round/>
            <a:headEnd/>
            <a:tailEnd/>
          </a:ln>
        </p:spPr>
        <p:txBody>
          <a:bodyPr rot="10800000" wrap="none" anchor="ctr"/>
          <a:lstStyle/>
          <a:p>
            <a:endParaRPr lang="en-US"/>
          </a:p>
        </p:txBody>
      </p:sp>
      <p:sp>
        <p:nvSpPr>
          <p:cNvPr id="18442" name="Arc 10"/>
          <p:cNvSpPr>
            <a:spLocks/>
          </p:cNvSpPr>
          <p:nvPr/>
        </p:nvSpPr>
        <p:spPr bwMode="auto">
          <a:xfrm flipH="1" flipV="1">
            <a:off x="3630613" y="128588"/>
            <a:ext cx="884237" cy="6518275"/>
          </a:xfrm>
          <a:custGeom>
            <a:avLst/>
            <a:gdLst>
              <a:gd name="T0" fmla="*/ 176858553 w 21600"/>
              <a:gd name="T1" fmla="*/ 0 h 42914"/>
              <a:gd name="T2" fmla="*/ 163686578 w 21600"/>
              <a:gd name="T3" fmla="*/ 2147483647 h 42914"/>
              <a:gd name="T4" fmla="*/ 0 w 21600"/>
              <a:gd name="T5" fmla="*/ 2147483647 h 42914"/>
              <a:gd name="T6" fmla="*/ 0 60000 65536"/>
              <a:gd name="T7" fmla="*/ 0 60000 65536"/>
              <a:gd name="T8" fmla="*/ 0 60000 65536"/>
              <a:gd name="T9" fmla="*/ 0 w 21600"/>
              <a:gd name="T10" fmla="*/ 0 h 42914"/>
              <a:gd name="T11" fmla="*/ 21600 w 21600"/>
              <a:gd name="T12" fmla="*/ 42914 h 42914"/>
            </a:gdLst>
            <a:ahLst/>
            <a:cxnLst>
              <a:cxn ang="T6">
                <a:pos x="T0" y="T1"/>
              </a:cxn>
              <a:cxn ang="T7">
                <a:pos x="T2" y="T3"/>
              </a:cxn>
              <a:cxn ang="T8">
                <a:pos x="T4" y="T5"/>
              </a:cxn>
            </a:cxnLst>
            <a:rect l="T9" t="T10" r="T11" b="T12"/>
            <a:pathLst>
              <a:path w="21600" h="42914" fill="none" extrusionOk="0">
                <a:moveTo>
                  <a:pt x="2577" y="0"/>
                </a:moveTo>
                <a:cubicBezTo>
                  <a:pt x="13432" y="1305"/>
                  <a:pt x="21600" y="10513"/>
                  <a:pt x="21600" y="21446"/>
                </a:cubicBezTo>
                <a:cubicBezTo>
                  <a:pt x="21600" y="32452"/>
                  <a:pt x="13324" y="41698"/>
                  <a:pt x="2385" y="42913"/>
                </a:cubicBezTo>
              </a:path>
              <a:path w="21600" h="42914" stroke="0" extrusionOk="0">
                <a:moveTo>
                  <a:pt x="2577" y="0"/>
                </a:moveTo>
                <a:cubicBezTo>
                  <a:pt x="13432" y="1305"/>
                  <a:pt x="21600" y="10513"/>
                  <a:pt x="21600" y="21446"/>
                </a:cubicBezTo>
                <a:cubicBezTo>
                  <a:pt x="21600" y="32452"/>
                  <a:pt x="13324" y="41698"/>
                  <a:pt x="2385" y="42913"/>
                </a:cubicBezTo>
                <a:lnTo>
                  <a:pt x="0" y="21446"/>
                </a:lnTo>
                <a:close/>
              </a:path>
            </a:pathLst>
          </a:custGeom>
          <a:noFill/>
          <a:ln w="41275">
            <a:solidFill>
              <a:srgbClr val="FF0000"/>
            </a:solidFill>
            <a:round/>
            <a:headEnd/>
            <a:tailEnd/>
          </a:ln>
        </p:spPr>
        <p:txBody>
          <a:bodyPr rot="10800000" wrap="none" anchor="ctr"/>
          <a:lstStyle/>
          <a:p>
            <a:endParaRPr lang="en-US"/>
          </a:p>
        </p:txBody>
      </p:sp>
      <p:grpSp>
        <p:nvGrpSpPr>
          <p:cNvPr id="2" name="Group 13"/>
          <p:cNvGrpSpPr>
            <a:grpSpLocks/>
          </p:cNvGrpSpPr>
          <p:nvPr/>
        </p:nvGrpSpPr>
        <p:grpSpPr bwMode="auto">
          <a:xfrm>
            <a:off x="3714750" y="3600450"/>
            <a:ext cx="3533775" cy="1123950"/>
            <a:chOff x="1806" y="1650"/>
            <a:chExt cx="2226" cy="708"/>
          </a:xfrm>
        </p:grpSpPr>
        <p:sp>
          <p:nvSpPr>
            <p:cNvPr id="6155" name="AutoShape 11"/>
            <p:cNvSpPr>
              <a:spLocks noChangeArrowheads="1"/>
            </p:cNvSpPr>
            <p:nvPr/>
          </p:nvSpPr>
          <p:spPr bwMode="auto">
            <a:xfrm>
              <a:off x="1806" y="1650"/>
              <a:ext cx="2226" cy="708"/>
            </a:xfrm>
            <a:prstGeom prst="leftRightArrowCallout">
              <a:avLst>
                <a:gd name="adj1" fmla="val 25000"/>
                <a:gd name="adj2" fmla="val 25847"/>
                <a:gd name="adj3" fmla="val 39301"/>
                <a:gd name="adj4" fmla="val 54806"/>
              </a:avLst>
            </a:prstGeom>
            <a:solidFill>
              <a:srgbClr val="C0C0C0"/>
            </a:solidFill>
            <a:ln w="28575">
              <a:solidFill>
                <a:srgbClr val="FF0000"/>
              </a:solidFill>
              <a:miter lim="800000"/>
              <a:headEnd/>
              <a:tailEnd/>
            </a:ln>
          </p:spPr>
          <p:txBody>
            <a:bodyPr wrap="none" anchor="ctr"/>
            <a:lstStyle/>
            <a:p>
              <a:endParaRPr lang="en-US" sz="1600"/>
            </a:p>
          </p:txBody>
        </p:sp>
        <p:sp>
          <p:nvSpPr>
            <p:cNvPr id="6156" name="Text Box 12"/>
            <p:cNvSpPr txBox="1">
              <a:spLocks noChangeArrowheads="1"/>
            </p:cNvSpPr>
            <p:nvPr/>
          </p:nvSpPr>
          <p:spPr bwMode="auto">
            <a:xfrm>
              <a:off x="2372" y="1721"/>
              <a:ext cx="1108" cy="577"/>
            </a:xfrm>
            <a:prstGeom prst="rect">
              <a:avLst/>
            </a:prstGeom>
            <a:noFill/>
            <a:ln w="9525">
              <a:noFill/>
              <a:miter lim="800000"/>
              <a:headEnd/>
              <a:tailEnd/>
            </a:ln>
          </p:spPr>
          <p:txBody>
            <a:bodyPr>
              <a:spAutoFit/>
            </a:bodyPr>
            <a:lstStyle/>
            <a:p>
              <a:pPr algn="ctr"/>
              <a:r>
                <a:rPr lang="en-US" b="1"/>
                <a:t>Great circles</a:t>
              </a:r>
            </a:p>
            <a:p>
              <a:pPr algn="ctr"/>
              <a:r>
                <a:rPr lang="en-US" b="1"/>
                <a:t>(Look like LONGITUDES)</a:t>
              </a:r>
            </a:p>
          </p:txBody>
        </p:sp>
      </p:grpSp>
      <p:sp>
        <p:nvSpPr>
          <p:cNvPr id="18449" name="Freeform 17"/>
          <p:cNvSpPr>
            <a:spLocks/>
          </p:cNvSpPr>
          <p:nvPr/>
        </p:nvSpPr>
        <p:spPr bwMode="auto">
          <a:xfrm>
            <a:off x="2752725" y="447675"/>
            <a:ext cx="3371850" cy="584200"/>
          </a:xfrm>
          <a:custGeom>
            <a:avLst/>
            <a:gdLst>
              <a:gd name="T0" fmla="*/ 0 w 2694"/>
              <a:gd name="T1" fmla="*/ 0 h 368"/>
              <a:gd name="T2" fmla="*/ 216182646 w 2694"/>
              <a:gd name="T3" fmla="*/ 317539681 h 368"/>
              <a:gd name="T4" fmla="*/ 563953755 w 2694"/>
              <a:gd name="T5" fmla="*/ 559474700 h 368"/>
              <a:gd name="T6" fmla="*/ 1024516663 w 2694"/>
              <a:gd name="T7" fmla="*/ 740925890 h 368"/>
              <a:gd name="T8" fmla="*/ 1428683242 w 2694"/>
              <a:gd name="T9" fmla="*/ 831651485 h 368"/>
              <a:gd name="T10" fmla="*/ 1870448000 w 2694"/>
              <a:gd name="T11" fmla="*/ 922377278 h 368"/>
              <a:gd name="T12" fmla="*/ 2147483647 w 2694"/>
              <a:gd name="T13" fmla="*/ 861893548 h 368"/>
              <a:gd name="T14" fmla="*/ 2147483647 w 2694"/>
              <a:gd name="T15" fmla="*/ 756046823 h 368"/>
              <a:gd name="T16" fmla="*/ 2147483647 w 2694"/>
              <a:gd name="T17" fmla="*/ 589716565 h 368"/>
              <a:gd name="T18" fmla="*/ 2147483647 w 2694"/>
              <a:gd name="T19" fmla="*/ 393144344 h 368"/>
              <a:gd name="T20" fmla="*/ 2147483647 w 2694"/>
              <a:gd name="T21" fmla="*/ 75604687 h 368"/>
              <a:gd name="T22" fmla="*/ 2147483647 w 2694"/>
              <a:gd name="T23" fmla="*/ 15120939 h 3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94"/>
              <a:gd name="T37" fmla="*/ 0 h 368"/>
              <a:gd name="T38" fmla="*/ 2694 w 2694"/>
              <a:gd name="T39" fmla="*/ 368 h 3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94" h="368">
                <a:moveTo>
                  <a:pt x="0" y="0"/>
                </a:moveTo>
                <a:cubicBezTo>
                  <a:pt x="39" y="44"/>
                  <a:pt x="78" y="89"/>
                  <a:pt x="138" y="126"/>
                </a:cubicBezTo>
                <a:cubicBezTo>
                  <a:pt x="198" y="163"/>
                  <a:pt x="274" y="194"/>
                  <a:pt x="360" y="222"/>
                </a:cubicBezTo>
                <a:cubicBezTo>
                  <a:pt x="446" y="250"/>
                  <a:pt x="562" y="276"/>
                  <a:pt x="654" y="294"/>
                </a:cubicBezTo>
                <a:cubicBezTo>
                  <a:pt x="746" y="312"/>
                  <a:pt x="822" y="318"/>
                  <a:pt x="912" y="330"/>
                </a:cubicBezTo>
                <a:cubicBezTo>
                  <a:pt x="1002" y="342"/>
                  <a:pt x="1074" y="364"/>
                  <a:pt x="1194" y="366"/>
                </a:cubicBezTo>
                <a:cubicBezTo>
                  <a:pt x="1314" y="368"/>
                  <a:pt x="1500" y="353"/>
                  <a:pt x="1632" y="342"/>
                </a:cubicBezTo>
                <a:cubicBezTo>
                  <a:pt x="1764" y="331"/>
                  <a:pt x="1880" y="318"/>
                  <a:pt x="1986" y="300"/>
                </a:cubicBezTo>
                <a:cubicBezTo>
                  <a:pt x="2092" y="282"/>
                  <a:pt x="2183" y="258"/>
                  <a:pt x="2268" y="234"/>
                </a:cubicBezTo>
                <a:cubicBezTo>
                  <a:pt x="2353" y="210"/>
                  <a:pt x="2432" y="190"/>
                  <a:pt x="2496" y="156"/>
                </a:cubicBezTo>
                <a:cubicBezTo>
                  <a:pt x="2560" y="122"/>
                  <a:pt x="2619" y="55"/>
                  <a:pt x="2652" y="30"/>
                </a:cubicBezTo>
                <a:cubicBezTo>
                  <a:pt x="2685" y="5"/>
                  <a:pt x="2687" y="11"/>
                  <a:pt x="2694" y="6"/>
                </a:cubicBezTo>
              </a:path>
            </a:pathLst>
          </a:custGeom>
          <a:noFill/>
          <a:ln w="34925">
            <a:solidFill>
              <a:srgbClr val="0000FF"/>
            </a:solidFill>
            <a:prstDash val="dash"/>
            <a:round/>
            <a:headEnd/>
            <a:tailEnd/>
          </a:ln>
        </p:spPr>
        <p:txBody>
          <a:bodyPr/>
          <a:lstStyle/>
          <a:p>
            <a:endParaRPr lang="en-US"/>
          </a:p>
        </p:txBody>
      </p:sp>
      <p:sp>
        <p:nvSpPr>
          <p:cNvPr id="18450" name="Freeform 18"/>
          <p:cNvSpPr>
            <a:spLocks/>
          </p:cNvSpPr>
          <p:nvPr/>
        </p:nvSpPr>
        <p:spPr bwMode="auto">
          <a:xfrm>
            <a:off x="1524000" y="1704975"/>
            <a:ext cx="5743575" cy="463550"/>
          </a:xfrm>
          <a:custGeom>
            <a:avLst/>
            <a:gdLst>
              <a:gd name="T0" fmla="*/ 0 w 3618"/>
              <a:gd name="T1" fmla="*/ 0 h 292"/>
              <a:gd name="T2" fmla="*/ 468749134 w 3618"/>
              <a:gd name="T3" fmla="*/ 241934998 h 292"/>
              <a:gd name="T4" fmla="*/ 1088707603 w 3618"/>
              <a:gd name="T5" fmla="*/ 378023379 h 292"/>
              <a:gd name="T6" fmla="*/ 1633061206 w 3618"/>
              <a:gd name="T7" fmla="*/ 498990927 h 292"/>
              <a:gd name="T8" fmla="*/ 2147483647 w 3618"/>
              <a:gd name="T9" fmla="*/ 559474652 h 292"/>
              <a:gd name="T10" fmla="*/ 2147483647 w 3618"/>
              <a:gd name="T11" fmla="*/ 650200239 h 292"/>
              <a:gd name="T12" fmla="*/ 2147483647 w 3618"/>
              <a:gd name="T13" fmla="*/ 665321170 h 292"/>
              <a:gd name="T14" fmla="*/ 2147483647 w 3618"/>
              <a:gd name="T15" fmla="*/ 725804895 h 292"/>
              <a:gd name="T16" fmla="*/ 2147483647 w 3618"/>
              <a:gd name="T17" fmla="*/ 725804895 h 292"/>
              <a:gd name="T18" fmla="*/ 2147483647 w 3618"/>
              <a:gd name="T19" fmla="*/ 710683964 h 292"/>
              <a:gd name="T20" fmla="*/ 2147483647 w 3618"/>
              <a:gd name="T21" fmla="*/ 650200239 h 292"/>
              <a:gd name="T22" fmla="*/ 2147483647 w 3618"/>
              <a:gd name="T23" fmla="*/ 604837446 h 292"/>
              <a:gd name="T24" fmla="*/ 2147483647 w 3618"/>
              <a:gd name="T25" fmla="*/ 498990927 h 292"/>
              <a:gd name="T26" fmla="*/ 2147483647 w 3618"/>
              <a:gd name="T27" fmla="*/ 362902448 h 292"/>
              <a:gd name="T28" fmla="*/ 2147483647 w 3618"/>
              <a:gd name="T29" fmla="*/ 287297792 h 292"/>
              <a:gd name="T30" fmla="*/ 2147483647 w 3618"/>
              <a:gd name="T31" fmla="*/ 120967499 h 292"/>
              <a:gd name="T32" fmla="*/ 2147483647 w 3618"/>
              <a:gd name="T33" fmla="*/ 30241875 h 2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18"/>
              <a:gd name="T52" fmla="*/ 0 h 292"/>
              <a:gd name="T53" fmla="*/ 3618 w 3618"/>
              <a:gd name="T54" fmla="*/ 292 h 2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18" h="292">
                <a:moveTo>
                  <a:pt x="0" y="0"/>
                </a:moveTo>
                <a:cubicBezTo>
                  <a:pt x="57" y="35"/>
                  <a:pt x="114" y="71"/>
                  <a:pt x="186" y="96"/>
                </a:cubicBezTo>
                <a:cubicBezTo>
                  <a:pt x="258" y="121"/>
                  <a:pt x="355" y="133"/>
                  <a:pt x="432" y="150"/>
                </a:cubicBezTo>
                <a:cubicBezTo>
                  <a:pt x="509" y="167"/>
                  <a:pt x="574" y="186"/>
                  <a:pt x="648" y="198"/>
                </a:cubicBezTo>
                <a:cubicBezTo>
                  <a:pt x="722" y="210"/>
                  <a:pt x="794" y="212"/>
                  <a:pt x="876" y="222"/>
                </a:cubicBezTo>
                <a:cubicBezTo>
                  <a:pt x="958" y="232"/>
                  <a:pt x="1051" y="251"/>
                  <a:pt x="1140" y="258"/>
                </a:cubicBezTo>
                <a:cubicBezTo>
                  <a:pt x="1229" y="265"/>
                  <a:pt x="1309" y="259"/>
                  <a:pt x="1410" y="264"/>
                </a:cubicBezTo>
                <a:cubicBezTo>
                  <a:pt x="1511" y="269"/>
                  <a:pt x="1640" y="284"/>
                  <a:pt x="1746" y="288"/>
                </a:cubicBezTo>
                <a:cubicBezTo>
                  <a:pt x="1852" y="292"/>
                  <a:pt x="1956" y="289"/>
                  <a:pt x="2046" y="288"/>
                </a:cubicBezTo>
                <a:cubicBezTo>
                  <a:pt x="2136" y="287"/>
                  <a:pt x="2203" y="287"/>
                  <a:pt x="2286" y="282"/>
                </a:cubicBezTo>
                <a:cubicBezTo>
                  <a:pt x="2369" y="277"/>
                  <a:pt x="2458" y="265"/>
                  <a:pt x="2544" y="258"/>
                </a:cubicBezTo>
                <a:cubicBezTo>
                  <a:pt x="2630" y="251"/>
                  <a:pt x="2719" y="250"/>
                  <a:pt x="2802" y="240"/>
                </a:cubicBezTo>
                <a:cubicBezTo>
                  <a:pt x="2885" y="230"/>
                  <a:pt x="2972" y="214"/>
                  <a:pt x="3042" y="198"/>
                </a:cubicBezTo>
                <a:cubicBezTo>
                  <a:pt x="3112" y="182"/>
                  <a:pt x="3165" y="158"/>
                  <a:pt x="3222" y="144"/>
                </a:cubicBezTo>
                <a:cubicBezTo>
                  <a:pt x="3279" y="130"/>
                  <a:pt x="3328" y="130"/>
                  <a:pt x="3384" y="114"/>
                </a:cubicBezTo>
                <a:cubicBezTo>
                  <a:pt x="3440" y="98"/>
                  <a:pt x="3519" y="65"/>
                  <a:pt x="3558" y="48"/>
                </a:cubicBezTo>
                <a:cubicBezTo>
                  <a:pt x="3597" y="31"/>
                  <a:pt x="3607" y="21"/>
                  <a:pt x="3618" y="12"/>
                </a:cubicBezTo>
              </a:path>
            </a:pathLst>
          </a:custGeom>
          <a:noFill/>
          <a:ln w="34925">
            <a:solidFill>
              <a:srgbClr val="0000FF"/>
            </a:solidFill>
            <a:prstDash val="dash"/>
            <a:round/>
            <a:headEnd/>
            <a:tailEnd/>
          </a:ln>
        </p:spPr>
        <p:txBody>
          <a:bodyPr/>
          <a:lstStyle/>
          <a:p>
            <a:endParaRPr lang="en-US"/>
          </a:p>
        </p:txBody>
      </p:sp>
      <p:grpSp>
        <p:nvGrpSpPr>
          <p:cNvPr id="3" name="Group 21"/>
          <p:cNvGrpSpPr>
            <a:grpSpLocks/>
          </p:cNvGrpSpPr>
          <p:nvPr/>
        </p:nvGrpSpPr>
        <p:grpSpPr bwMode="auto">
          <a:xfrm>
            <a:off x="3924300" y="952500"/>
            <a:ext cx="2714625" cy="1162050"/>
            <a:chOff x="1944" y="600"/>
            <a:chExt cx="1710" cy="732"/>
          </a:xfrm>
        </p:grpSpPr>
        <p:sp>
          <p:nvSpPr>
            <p:cNvPr id="6153" name="AutoShape 19"/>
            <p:cNvSpPr>
              <a:spLocks noChangeArrowheads="1"/>
            </p:cNvSpPr>
            <p:nvPr/>
          </p:nvSpPr>
          <p:spPr bwMode="auto">
            <a:xfrm>
              <a:off x="1944" y="600"/>
              <a:ext cx="1686" cy="732"/>
            </a:xfrm>
            <a:prstGeom prst="upDownArrowCallout">
              <a:avLst>
                <a:gd name="adj1" fmla="val 32331"/>
                <a:gd name="adj2" fmla="val 57582"/>
                <a:gd name="adj3" fmla="val 16667"/>
                <a:gd name="adj4" fmla="val 50000"/>
              </a:avLst>
            </a:prstGeom>
            <a:solidFill>
              <a:srgbClr val="C0C0C0"/>
            </a:solidFill>
            <a:ln w="25400">
              <a:solidFill>
                <a:srgbClr val="0000FF"/>
              </a:solidFill>
              <a:miter lim="800000"/>
              <a:headEnd/>
              <a:tailEnd/>
            </a:ln>
          </p:spPr>
          <p:txBody>
            <a:bodyPr wrap="none" anchor="ctr"/>
            <a:lstStyle/>
            <a:p>
              <a:endParaRPr lang="en-US" sz="1600"/>
            </a:p>
          </p:txBody>
        </p:sp>
        <p:sp>
          <p:nvSpPr>
            <p:cNvPr id="6154" name="Text Box 20"/>
            <p:cNvSpPr txBox="1">
              <a:spLocks noChangeArrowheads="1"/>
            </p:cNvSpPr>
            <p:nvPr/>
          </p:nvSpPr>
          <p:spPr bwMode="auto">
            <a:xfrm>
              <a:off x="1970" y="761"/>
              <a:ext cx="1684" cy="404"/>
            </a:xfrm>
            <a:prstGeom prst="rect">
              <a:avLst/>
            </a:prstGeom>
            <a:noFill/>
            <a:ln w="9525">
              <a:noFill/>
              <a:miter lim="800000"/>
              <a:headEnd/>
              <a:tailEnd/>
            </a:ln>
          </p:spPr>
          <p:txBody>
            <a:bodyPr wrap="none">
              <a:spAutoFit/>
            </a:bodyPr>
            <a:lstStyle/>
            <a:p>
              <a:pPr algn="ctr"/>
              <a:r>
                <a:rPr lang="en-US" b="1"/>
                <a:t>Small circles</a:t>
              </a:r>
            </a:p>
            <a:p>
              <a:pPr algn="ctr"/>
              <a:r>
                <a:rPr lang="en-US" b="1"/>
                <a:t>(Look like LATITUDES)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442"/>
                                        </p:tgtEl>
                                        <p:attrNameLst>
                                          <p:attrName>style.visibility</p:attrName>
                                        </p:attrNameLst>
                                      </p:cBhvr>
                                      <p:to>
                                        <p:strVal val="visible"/>
                                      </p:to>
                                    </p:set>
                                    <p:animEffect transition="in" filter="wipe(up)">
                                      <p:cBhvr>
                                        <p:cTn id="7" dur="2000"/>
                                        <p:tgtEl>
                                          <p:spTgt spid="1844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441"/>
                                        </p:tgtEl>
                                        <p:attrNameLst>
                                          <p:attrName>style.visibility</p:attrName>
                                        </p:attrNameLst>
                                      </p:cBhvr>
                                      <p:to>
                                        <p:strVal val="visible"/>
                                      </p:to>
                                    </p:set>
                                    <p:animEffect transition="in" filter="wipe(up)">
                                      <p:cBhvr>
                                        <p:cTn id="10" dur="2000"/>
                                        <p:tgtEl>
                                          <p:spTgt spid="18441"/>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strVal val="#ppt_w*0.70"/>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449"/>
                                        </p:tgtEl>
                                        <p:attrNameLst>
                                          <p:attrName>style.visibility</p:attrName>
                                        </p:attrNameLst>
                                      </p:cBhvr>
                                      <p:to>
                                        <p:strVal val="visible"/>
                                      </p:to>
                                    </p:set>
                                    <p:animEffect transition="in" filter="wipe(down)">
                                      <p:cBhvr>
                                        <p:cTn id="22" dur="1000"/>
                                        <p:tgtEl>
                                          <p:spTgt spid="1844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8450"/>
                                        </p:tgtEl>
                                        <p:attrNameLst>
                                          <p:attrName>style.visibility</p:attrName>
                                        </p:attrNameLst>
                                      </p:cBhvr>
                                      <p:to>
                                        <p:strVal val="visible"/>
                                      </p:to>
                                    </p:set>
                                    <p:animEffect transition="in" filter="wipe(down)">
                                      <p:cBhvr>
                                        <p:cTn id="25" dur="1000"/>
                                        <p:tgtEl>
                                          <p:spTgt spid="18450"/>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1000" fill="hold"/>
                                        <p:tgtEl>
                                          <p:spTgt spid="3"/>
                                        </p:tgtEl>
                                        <p:attrNameLst>
                                          <p:attrName>ppt_w</p:attrName>
                                        </p:attrNameLst>
                                      </p:cBhvr>
                                      <p:tavLst>
                                        <p:tav tm="0">
                                          <p:val>
                                            <p:strVal val="#ppt_w*0.70"/>
                                          </p:val>
                                        </p:tav>
                                        <p:tav tm="100000">
                                          <p:val>
                                            <p:strVal val="#ppt_w"/>
                                          </p:val>
                                        </p:tav>
                                      </p:tavLst>
                                    </p:anim>
                                    <p:anim calcmode="lin" valueType="num">
                                      <p:cBhvr>
                                        <p:cTn id="31" dur="1000" fill="hold"/>
                                        <p:tgtEl>
                                          <p:spTgt spid="3"/>
                                        </p:tgtEl>
                                        <p:attrNameLst>
                                          <p:attrName>ppt_h</p:attrName>
                                        </p:attrNameLst>
                                      </p:cBhvr>
                                      <p:tavLst>
                                        <p:tav tm="0">
                                          <p:val>
                                            <p:strVal val="#ppt_h"/>
                                          </p:val>
                                        </p:tav>
                                        <p:tav tm="100000">
                                          <p:val>
                                            <p:strVal val="#ppt_h"/>
                                          </p:val>
                                        </p:tav>
                                      </p:tavLst>
                                    </p:anim>
                                    <p:animEffect transition="in" filter="fade">
                                      <p:cBhvr>
                                        <p:cTn id="3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animBg="1"/>
      <p:bldP spid="18442" grpId="0" animBg="1"/>
      <p:bldP spid="18449" grpId="0" animBg="1"/>
      <p:bldP spid="1845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tereonet_2"/>
          <p:cNvPicPr>
            <a:picLocks noChangeAspect="1" noChangeArrowheads="1"/>
          </p:cNvPicPr>
          <p:nvPr/>
        </p:nvPicPr>
        <p:blipFill>
          <a:blip r:embed="rId3" cstate="print"/>
          <a:srcRect/>
          <a:stretch>
            <a:fillRect/>
          </a:stretch>
        </p:blipFill>
        <p:spPr bwMode="auto">
          <a:xfrm>
            <a:off x="1162050" y="369888"/>
            <a:ext cx="6381750" cy="6365875"/>
          </a:xfrm>
          <a:prstGeom prst="rect">
            <a:avLst/>
          </a:prstGeom>
          <a:noFill/>
          <a:ln w="9525">
            <a:noFill/>
            <a:miter lim="800000"/>
            <a:headEnd/>
            <a:tailEnd/>
          </a:ln>
        </p:spPr>
      </p:pic>
      <p:sp>
        <p:nvSpPr>
          <p:cNvPr id="8195" name="Oval 3"/>
          <p:cNvSpPr>
            <a:spLocks noChangeArrowheads="1"/>
          </p:cNvSpPr>
          <p:nvPr/>
        </p:nvSpPr>
        <p:spPr bwMode="auto">
          <a:xfrm>
            <a:off x="1284288" y="382588"/>
            <a:ext cx="6115050" cy="6180137"/>
          </a:xfrm>
          <a:prstGeom prst="ellipse">
            <a:avLst/>
          </a:prstGeom>
          <a:noFill/>
          <a:ln w="34925">
            <a:solidFill>
              <a:srgbClr val="008000"/>
            </a:solidFill>
            <a:round/>
            <a:headEnd/>
            <a:tailEnd/>
          </a:ln>
        </p:spPr>
        <p:txBody>
          <a:bodyPr wrap="none" anchor="ctr"/>
          <a:lstStyle/>
          <a:p>
            <a:endParaRPr lang="en-US" sz="1600"/>
          </a:p>
        </p:txBody>
      </p:sp>
      <p:sp>
        <p:nvSpPr>
          <p:cNvPr id="8196" name="Line 15"/>
          <p:cNvSpPr>
            <a:spLocks noChangeShapeType="1"/>
          </p:cNvSpPr>
          <p:nvPr/>
        </p:nvSpPr>
        <p:spPr bwMode="auto">
          <a:xfrm flipH="1">
            <a:off x="4286250" y="355600"/>
            <a:ext cx="19050" cy="6138863"/>
          </a:xfrm>
          <a:prstGeom prst="line">
            <a:avLst/>
          </a:prstGeom>
          <a:noFill/>
          <a:ln w="38100">
            <a:solidFill>
              <a:srgbClr val="FF0000"/>
            </a:solidFill>
            <a:prstDash val="lgDash"/>
            <a:round/>
            <a:headEnd/>
            <a:tailEnd/>
          </a:ln>
        </p:spPr>
        <p:txBody>
          <a:bodyPr/>
          <a:lstStyle/>
          <a:p>
            <a:endParaRPr lang="en-US"/>
          </a:p>
        </p:txBody>
      </p:sp>
      <p:sp>
        <p:nvSpPr>
          <p:cNvPr id="8197" name="Line 27"/>
          <p:cNvSpPr>
            <a:spLocks noChangeShapeType="1"/>
          </p:cNvSpPr>
          <p:nvPr/>
        </p:nvSpPr>
        <p:spPr bwMode="auto">
          <a:xfrm rot="16200000" flipH="1">
            <a:off x="4270375" y="485775"/>
            <a:ext cx="17463" cy="6030913"/>
          </a:xfrm>
          <a:prstGeom prst="line">
            <a:avLst/>
          </a:prstGeom>
          <a:noFill/>
          <a:ln w="38100">
            <a:solidFill>
              <a:srgbClr val="FF0000"/>
            </a:solidFill>
            <a:prstDash val="lgDash"/>
            <a:round/>
            <a:headEnd/>
            <a:tailEnd/>
          </a:ln>
        </p:spPr>
        <p:txBody>
          <a:bodyPr/>
          <a:lstStyle/>
          <a:p>
            <a:endParaRPr lang="en-US"/>
          </a:p>
        </p:txBody>
      </p:sp>
      <p:sp>
        <p:nvSpPr>
          <p:cNvPr id="22562" name="Text Box 34"/>
          <p:cNvSpPr txBox="1">
            <a:spLocks noChangeArrowheads="1"/>
          </p:cNvSpPr>
          <p:nvPr/>
        </p:nvSpPr>
        <p:spPr bwMode="auto">
          <a:xfrm>
            <a:off x="5430838" y="323850"/>
            <a:ext cx="422275" cy="304800"/>
          </a:xfrm>
          <a:prstGeom prst="rect">
            <a:avLst/>
          </a:prstGeom>
          <a:solidFill>
            <a:srgbClr val="C0C0C0">
              <a:alpha val="70195"/>
            </a:srgbClr>
          </a:solidFill>
          <a:ln w="9525">
            <a:noFill/>
            <a:miter lim="800000"/>
            <a:headEnd/>
            <a:tailEnd/>
          </a:ln>
        </p:spPr>
        <p:txBody>
          <a:bodyPr>
            <a:spAutoFit/>
          </a:bodyPr>
          <a:lstStyle/>
          <a:p>
            <a:r>
              <a:rPr lang="en-US" sz="1400" b="1"/>
              <a:t>20</a:t>
            </a:r>
          </a:p>
        </p:txBody>
      </p:sp>
      <p:sp>
        <p:nvSpPr>
          <p:cNvPr id="22563" name="Text Box 35"/>
          <p:cNvSpPr txBox="1">
            <a:spLocks noChangeArrowheads="1"/>
          </p:cNvSpPr>
          <p:nvPr/>
        </p:nvSpPr>
        <p:spPr bwMode="auto">
          <a:xfrm>
            <a:off x="6337300" y="850900"/>
            <a:ext cx="422275" cy="304800"/>
          </a:xfrm>
          <a:prstGeom prst="rect">
            <a:avLst/>
          </a:prstGeom>
          <a:solidFill>
            <a:srgbClr val="C0C0C0">
              <a:alpha val="70195"/>
            </a:srgbClr>
          </a:solidFill>
          <a:ln w="9525">
            <a:noFill/>
            <a:miter lim="800000"/>
            <a:headEnd/>
            <a:tailEnd/>
          </a:ln>
        </p:spPr>
        <p:txBody>
          <a:bodyPr>
            <a:spAutoFit/>
          </a:bodyPr>
          <a:lstStyle/>
          <a:p>
            <a:r>
              <a:rPr lang="en-US" sz="1400" b="1"/>
              <a:t>40</a:t>
            </a:r>
          </a:p>
        </p:txBody>
      </p:sp>
      <p:sp>
        <p:nvSpPr>
          <p:cNvPr id="22564" name="Text Box 36"/>
          <p:cNvSpPr txBox="1">
            <a:spLocks noChangeArrowheads="1"/>
          </p:cNvSpPr>
          <p:nvPr/>
        </p:nvSpPr>
        <p:spPr bwMode="auto">
          <a:xfrm>
            <a:off x="6985000" y="1755775"/>
            <a:ext cx="422275" cy="304800"/>
          </a:xfrm>
          <a:prstGeom prst="rect">
            <a:avLst/>
          </a:prstGeom>
          <a:solidFill>
            <a:srgbClr val="C0C0C0">
              <a:alpha val="70195"/>
            </a:srgbClr>
          </a:solidFill>
          <a:ln w="9525">
            <a:noFill/>
            <a:miter lim="800000"/>
            <a:headEnd/>
            <a:tailEnd/>
          </a:ln>
        </p:spPr>
        <p:txBody>
          <a:bodyPr>
            <a:spAutoFit/>
          </a:bodyPr>
          <a:lstStyle/>
          <a:p>
            <a:r>
              <a:rPr lang="en-US" sz="1400" b="1"/>
              <a:t>60</a:t>
            </a:r>
          </a:p>
        </p:txBody>
      </p:sp>
      <p:sp>
        <p:nvSpPr>
          <p:cNvPr id="22565" name="Text Box 37"/>
          <p:cNvSpPr txBox="1">
            <a:spLocks noChangeArrowheads="1"/>
          </p:cNvSpPr>
          <p:nvPr/>
        </p:nvSpPr>
        <p:spPr bwMode="auto">
          <a:xfrm>
            <a:off x="7394575" y="2698750"/>
            <a:ext cx="422275" cy="304800"/>
          </a:xfrm>
          <a:prstGeom prst="rect">
            <a:avLst/>
          </a:prstGeom>
          <a:solidFill>
            <a:srgbClr val="C0C0C0">
              <a:alpha val="70195"/>
            </a:srgbClr>
          </a:solidFill>
          <a:ln w="9525">
            <a:noFill/>
            <a:miter lim="800000"/>
            <a:headEnd/>
            <a:tailEnd/>
          </a:ln>
        </p:spPr>
        <p:txBody>
          <a:bodyPr>
            <a:spAutoFit/>
          </a:bodyPr>
          <a:lstStyle/>
          <a:p>
            <a:r>
              <a:rPr lang="en-US" sz="1400" b="1"/>
              <a:t>80</a:t>
            </a:r>
          </a:p>
        </p:txBody>
      </p:sp>
      <p:sp>
        <p:nvSpPr>
          <p:cNvPr id="22566" name="Freeform 38"/>
          <p:cNvSpPr>
            <a:spLocks/>
          </p:cNvSpPr>
          <p:nvPr/>
        </p:nvSpPr>
        <p:spPr bwMode="auto">
          <a:xfrm>
            <a:off x="2930525" y="655638"/>
            <a:ext cx="2836863" cy="506412"/>
          </a:xfrm>
          <a:custGeom>
            <a:avLst/>
            <a:gdLst>
              <a:gd name="T0" fmla="*/ 0 w 2694"/>
              <a:gd name="T1" fmla="*/ 0 h 368"/>
              <a:gd name="T2" fmla="*/ 153024234 w 2694"/>
              <a:gd name="T3" fmla="*/ 238606754 h 368"/>
              <a:gd name="T4" fmla="*/ 399194208 w 2694"/>
              <a:gd name="T5" fmla="*/ 420403184 h 368"/>
              <a:gd name="T6" fmla="*/ 725202853 w 2694"/>
              <a:gd name="T7" fmla="*/ 556749065 h 368"/>
              <a:gd name="T8" fmla="*/ 1011291011 w 2694"/>
              <a:gd name="T9" fmla="*/ 624922006 h 368"/>
              <a:gd name="T10" fmla="*/ 1323993704 w 2694"/>
              <a:gd name="T11" fmla="*/ 693096322 h 368"/>
              <a:gd name="T12" fmla="*/ 1809679427 w 2694"/>
              <a:gd name="T13" fmla="*/ 647647237 h 368"/>
              <a:gd name="T14" fmla="*/ 2147483647 w 2694"/>
              <a:gd name="T15" fmla="*/ 568111680 h 368"/>
              <a:gd name="T16" fmla="*/ 2147483647 w 2694"/>
              <a:gd name="T17" fmla="*/ 443127038 h 368"/>
              <a:gd name="T18" fmla="*/ 2147483647 w 2694"/>
              <a:gd name="T19" fmla="*/ 295418456 h 368"/>
              <a:gd name="T20" fmla="*/ 2147483647 w 2694"/>
              <a:gd name="T21" fmla="*/ 56811723 h 368"/>
              <a:gd name="T22" fmla="*/ 2147483647 w 2694"/>
              <a:gd name="T23" fmla="*/ 11362621 h 3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94"/>
              <a:gd name="T37" fmla="*/ 0 h 368"/>
              <a:gd name="T38" fmla="*/ 2694 w 2694"/>
              <a:gd name="T39" fmla="*/ 368 h 3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94" h="368">
                <a:moveTo>
                  <a:pt x="0" y="0"/>
                </a:moveTo>
                <a:cubicBezTo>
                  <a:pt x="39" y="44"/>
                  <a:pt x="78" y="89"/>
                  <a:pt x="138" y="126"/>
                </a:cubicBezTo>
                <a:cubicBezTo>
                  <a:pt x="198" y="163"/>
                  <a:pt x="274" y="194"/>
                  <a:pt x="360" y="222"/>
                </a:cubicBezTo>
                <a:cubicBezTo>
                  <a:pt x="446" y="250"/>
                  <a:pt x="562" y="276"/>
                  <a:pt x="654" y="294"/>
                </a:cubicBezTo>
                <a:cubicBezTo>
                  <a:pt x="746" y="312"/>
                  <a:pt x="822" y="318"/>
                  <a:pt x="912" y="330"/>
                </a:cubicBezTo>
                <a:cubicBezTo>
                  <a:pt x="1002" y="342"/>
                  <a:pt x="1074" y="364"/>
                  <a:pt x="1194" y="366"/>
                </a:cubicBezTo>
                <a:cubicBezTo>
                  <a:pt x="1314" y="368"/>
                  <a:pt x="1500" y="353"/>
                  <a:pt x="1632" y="342"/>
                </a:cubicBezTo>
                <a:cubicBezTo>
                  <a:pt x="1764" y="331"/>
                  <a:pt x="1880" y="318"/>
                  <a:pt x="1986" y="300"/>
                </a:cubicBezTo>
                <a:cubicBezTo>
                  <a:pt x="2092" y="282"/>
                  <a:pt x="2183" y="258"/>
                  <a:pt x="2268" y="234"/>
                </a:cubicBezTo>
                <a:cubicBezTo>
                  <a:pt x="2353" y="210"/>
                  <a:pt x="2432" y="190"/>
                  <a:pt x="2496" y="156"/>
                </a:cubicBezTo>
                <a:cubicBezTo>
                  <a:pt x="2560" y="122"/>
                  <a:pt x="2619" y="55"/>
                  <a:pt x="2652" y="30"/>
                </a:cubicBezTo>
                <a:cubicBezTo>
                  <a:pt x="2685" y="5"/>
                  <a:pt x="2687" y="11"/>
                  <a:pt x="2694" y="6"/>
                </a:cubicBezTo>
              </a:path>
            </a:pathLst>
          </a:custGeom>
          <a:noFill/>
          <a:ln w="34925">
            <a:solidFill>
              <a:srgbClr val="0000FF"/>
            </a:solidFill>
            <a:prstDash val="dash"/>
            <a:round/>
            <a:headEnd/>
            <a:tailEnd/>
          </a:ln>
        </p:spPr>
        <p:txBody>
          <a:bodyPr/>
          <a:lstStyle/>
          <a:p>
            <a:endParaRPr lang="en-US"/>
          </a:p>
        </p:txBody>
      </p:sp>
      <p:sp>
        <p:nvSpPr>
          <p:cNvPr id="22567" name="Freeform 39"/>
          <p:cNvSpPr>
            <a:spLocks/>
          </p:cNvSpPr>
          <p:nvPr/>
        </p:nvSpPr>
        <p:spPr bwMode="auto">
          <a:xfrm>
            <a:off x="1744663" y="1879600"/>
            <a:ext cx="5157787" cy="425450"/>
          </a:xfrm>
          <a:custGeom>
            <a:avLst/>
            <a:gdLst>
              <a:gd name="T0" fmla="*/ 0 w 3618"/>
              <a:gd name="T1" fmla="*/ 0 h 292"/>
              <a:gd name="T2" fmla="*/ 378009695 w 3618"/>
              <a:gd name="T3" fmla="*/ 203799298 h 292"/>
              <a:gd name="T4" fmla="*/ 877957254 w 3618"/>
              <a:gd name="T5" fmla="*/ 318436170 h 292"/>
              <a:gd name="T6" fmla="*/ 1316936416 w 3618"/>
              <a:gd name="T7" fmla="*/ 420335864 h 292"/>
              <a:gd name="T8" fmla="*/ 1780302081 w 3618"/>
              <a:gd name="T9" fmla="*/ 471286395 h 292"/>
              <a:gd name="T10" fmla="*/ 2147483647 w 3618"/>
              <a:gd name="T11" fmla="*/ 547710004 h 292"/>
              <a:gd name="T12" fmla="*/ 2147483647 w 3618"/>
              <a:gd name="T13" fmla="*/ 560447273 h 292"/>
              <a:gd name="T14" fmla="*/ 2147483647 w 3618"/>
              <a:gd name="T15" fmla="*/ 611397803 h 292"/>
              <a:gd name="T16" fmla="*/ 2147483647 w 3618"/>
              <a:gd name="T17" fmla="*/ 611397803 h 292"/>
              <a:gd name="T18" fmla="*/ 2147483647 w 3618"/>
              <a:gd name="T19" fmla="*/ 598660535 h 292"/>
              <a:gd name="T20" fmla="*/ 2147483647 w 3618"/>
              <a:gd name="T21" fmla="*/ 547710004 h 292"/>
              <a:gd name="T22" fmla="*/ 2147483647 w 3618"/>
              <a:gd name="T23" fmla="*/ 509498199 h 292"/>
              <a:gd name="T24" fmla="*/ 2147483647 w 3618"/>
              <a:gd name="T25" fmla="*/ 420335864 h 292"/>
              <a:gd name="T26" fmla="*/ 2147483647 w 3618"/>
              <a:gd name="T27" fmla="*/ 305698901 h 292"/>
              <a:gd name="T28" fmla="*/ 2147483647 w 3618"/>
              <a:gd name="T29" fmla="*/ 242011103 h 292"/>
              <a:gd name="T30" fmla="*/ 2147483647 w 3618"/>
              <a:gd name="T31" fmla="*/ 101899649 h 292"/>
              <a:gd name="T32" fmla="*/ 2147483647 w 3618"/>
              <a:gd name="T33" fmla="*/ 25474548 h 2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18"/>
              <a:gd name="T52" fmla="*/ 0 h 292"/>
              <a:gd name="T53" fmla="*/ 3618 w 3618"/>
              <a:gd name="T54" fmla="*/ 292 h 2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18" h="292">
                <a:moveTo>
                  <a:pt x="0" y="0"/>
                </a:moveTo>
                <a:cubicBezTo>
                  <a:pt x="57" y="35"/>
                  <a:pt x="114" y="71"/>
                  <a:pt x="186" y="96"/>
                </a:cubicBezTo>
                <a:cubicBezTo>
                  <a:pt x="258" y="121"/>
                  <a:pt x="355" y="133"/>
                  <a:pt x="432" y="150"/>
                </a:cubicBezTo>
                <a:cubicBezTo>
                  <a:pt x="509" y="167"/>
                  <a:pt x="574" y="186"/>
                  <a:pt x="648" y="198"/>
                </a:cubicBezTo>
                <a:cubicBezTo>
                  <a:pt x="722" y="210"/>
                  <a:pt x="794" y="212"/>
                  <a:pt x="876" y="222"/>
                </a:cubicBezTo>
                <a:cubicBezTo>
                  <a:pt x="958" y="232"/>
                  <a:pt x="1051" y="251"/>
                  <a:pt x="1140" y="258"/>
                </a:cubicBezTo>
                <a:cubicBezTo>
                  <a:pt x="1229" y="265"/>
                  <a:pt x="1309" y="259"/>
                  <a:pt x="1410" y="264"/>
                </a:cubicBezTo>
                <a:cubicBezTo>
                  <a:pt x="1511" y="269"/>
                  <a:pt x="1640" y="284"/>
                  <a:pt x="1746" y="288"/>
                </a:cubicBezTo>
                <a:cubicBezTo>
                  <a:pt x="1852" y="292"/>
                  <a:pt x="1956" y="289"/>
                  <a:pt x="2046" y="288"/>
                </a:cubicBezTo>
                <a:cubicBezTo>
                  <a:pt x="2136" y="287"/>
                  <a:pt x="2203" y="287"/>
                  <a:pt x="2286" y="282"/>
                </a:cubicBezTo>
                <a:cubicBezTo>
                  <a:pt x="2369" y="277"/>
                  <a:pt x="2458" y="265"/>
                  <a:pt x="2544" y="258"/>
                </a:cubicBezTo>
                <a:cubicBezTo>
                  <a:pt x="2630" y="251"/>
                  <a:pt x="2719" y="250"/>
                  <a:pt x="2802" y="240"/>
                </a:cubicBezTo>
                <a:cubicBezTo>
                  <a:pt x="2885" y="230"/>
                  <a:pt x="2972" y="214"/>
                  <a:pt x="3042" y="198"/>
                </a:cubicBezTo>
                <a:cubicBezTo>
                  <a:pt x="3112" y="182"/>
                  <a:pt x="3165" y="158"/>
                  <a:pt x="3222" y="144"/>
                </a:cubicBezTo>
                <a:cubicBezTo>
                  <a:pt x="3279" y="130"/>
                  <a:pt x="3328" y="130"/>
                  <a:pt x="3384" y="114"/>
                </a:cubicBezTo>
                <a:cubicBezTo>
                  <a:pt x="3440" y="98"/>
                  <a:pt x="3519" y="65"/>
                  <a:pt x="3558" y="48"/>
                </a:cubicBezTo>
                <a:cubicBezTo>
                  <a:pt x="3597" y="31"/>
                  <a:pt x="3607" y="21"/>
                  <a:pt x="3618" y="12"/>
                </a:cubicBezTo>
              </a:path>
            </a:pathLst>
          </a:custGeom>
          <a:noFill/>
          <a:ln w="34925">
            <a:solidFill>
              <a:srgbClr val="0000FF"/>
            </a:solidFill>
            <a:prstDash val="dash"/>
            <a:round/>
            <a:headEnd/>
            <a:tailEnd/>
          </a:ln>
        </p:spPr>
        <p:txBody>
          <a:bodyPr/>
          <a:lstStyle/>
          <a:p>
            <a:endParaRPr lang="en-US"/>
          </a:p>
        </p:txBody>
      </p:sp>
      <p:grpSp>
        <p:nvGrpSpPr>
          <p:cNvPr id="2" name="Group 45"/>
          <p:cNvGrpSpPr>
            <a:grpSpLocks/>
          </p:cNvGrpSpPr>
          <p:nvPr/>
        </p:nvGrpSpPr>
        <p:grpSpPr bwMode="auto">
          <a:xfrm>
            <a:off x="2338388" y="1196975"/>
            <a:ext cx="3835400" cy="1062038"/>
            <a:chOff x="1473" y="754"/>
            <a:chExt cx="2416" cy="669"/>
          </a:xfrm>
        </p:grpSpPr>
        <p:sp>
          <p:nvSpPr>
            <p:cNvPr id="8209" name="AutoShape 41"/>
            <p:cNvSpPr>
              <a:spLocks noChangeArrowheads="1"/>
            </p:cNvSpPr>
            <p:nvPr/>
          </p:nvSpPr>
          <p:spPr bwMode="auto">
            <a:xfrm>
              <a:off x="1473" y="754"/>
              <a:ext cx="2416" cy="669"/>
            </a:xfrm>
            <a:prstGeom prst="upDownArrowCallout">
              <a:avLst>
                <a:gd name="adj1" fmla="val 22471"/>
                <a:gd name="adj2" fmla="val 51495"/>
                <a:gd name="adj3" fmla="val 12569"/>
                <a:gd name="adj4" fmla="val 54917"/>
              </a:avLst>
            </a:prstGeom>
            <a:solidFill>
              <a:srgbClr val="C0C0C0"/>
            </a:solidFill>
            <a:ln w="25400">
              <a:solidFill>
                <a:srgbClr val="0000FF"/>
              </a:solidFill>
              <a:miter lim="800000"/>
              <a:headEnd/>
              <a:tailEnd/>
            </a:ln>
          </p:spPr>
          <p:txBody>
            <a:bodyPr wrap="none" anchor="ctr"/>
            <a:lstStyle/>
            <a:p>
              <a:endParaRPr lang="en-US" sz="1600"/>
            </a:p>
          </p:txBody>
        </p:sp>
        <p:sp>
          <p:nvSpPr>
            <p:cNvPr id="8210" name="Text Box 42"/>
            <p:cNvSpPr txBox="1">
              <a:spLocks noChangeArrowheads="1"/>
            </p:cNvSpPr>
            <p:nvPr/>
          </p:nvSpPr>
          <p:spPr bwMode="auto">
            <a:xfrm>
              <a:off x="1493" y="889"/>
              <a:ext cx="2390" cy="404"/>
            </a:xfrm>
            <a:prstGeom prst="rect">
              <a:avLst/>
            </a:prstGeom>
            <a:noFill/>
            <a:ln w="9525">
              <a:noFill/>
              <a:miter lim="800000"/>
              <a:headEnd/>
              <a:tailEnd/>
            </a:ln>
          </p:spPr>
          <p:txBody>
            <a:bodyPr>
              <a:spAutoFit/>
            </a:bodyPr>
            <a:lstStyle/>
            <a:p>
              <a:pPr algn="ctr"/>
              <a:r>
                <a:rPr lang="en-US" b="1"/>
                <a:t>Small circles = Paths of inclined lines around the N-S axis</a:t>
              </a:r>
            </a:p>
          </p:txBody>
        </p:sp>
      </p:grpSp>
      <p:sp>
        <p:nvSpPr>
          <p:cNvPr id="8205" name="Text Box 44"/>
          <p:cNvSpPr txBox="1">
            <a:spLocks noChangeArrowheads="1"/>
          </p:cNvSpPr>
          <p:nvPr/>
        </p:nvSpPr>
        <p:spPr bwMode="auto">
          <a:xfrm>
            <a:off x="4102100" y="63500"/>
            <a:ext cx="376238" cy="366713"/>
          </a:xfrm>
          <a:prstGeom prst="rect">
            <a:avLst/>
          </a:prstGeom>
          <a:noFill/>
          <a:ln w="9525">
            <a:noFill/>
            <a:miter lim="800000"/>
            <a:headEnd/>
            <a:tailEnd/>
          </a:ln>
        </p:spPr>
        <p:txBody>
          <a:bodyPr wrap="none">
            <a:spAutoFit/>
          </a:bodyPr>
          <a:lstStyle/>
          <a:p>
            <a:pPr algn="ctr"/>
            <a:r>
              <a:rPr lang="en-US" b="1" i="1">
                <a:latin typeface="Blackadder ITC" pitchFamily="82" charset="0"/>
              </a:rPr>
              <a:t>N</a:t>
            </a:r>
          </a:p>
        </p:txBody>
      </p:sp>
      <p:sp>
        <p:nvSpPr>
          <p:cNvPr id="8206" name="Text Box 46"/>
          <p:cNvSpPr txBox="1">
            <a:spLocks noChangeArrowheads="1"/>
          </p:cNvSpPr>
          <p:nvPr/>
        </p:nvSpPr>
        <p:spPr bwMode="auto">
          <a:xfrm>
            <a:off x="4110038" y="6548438"/>
            <a:ext cx="401637" cy="366712"/>
          </a:xfrm>
          <a:prstGeom prst="rect">
            <a:avLst/>
          </a:prstGeom>
          <a:noFill/>
          <a:ln w="9525">
            <a:noFill/>
            <a:miter lim="800000"/>
            <a:headEnd/>
            <a:tailEnd/>
          </a:ln>
        </p:spPr>
        <p:txBody>
          <a:bodyPr>
            <a:spAutoFit/>
          </a:bodyPr>
          <a:lstStyle/>
          <a:p>
            <a:pPr algn="ctr"/>
            <a:r>
              <a:rPr lang="en-US" b="1" i="1">
                <a:latin typeface="Blackadder ITC" pitchFamily="82" charset="0"/>
              </a:rPr>
              <a:t>S</a:t>
            </a:r>
          </a:p>
        </p:txBody>
      </p:sp>
      <p:sp>
        <p:nvSpPr>
          <p:cNvPr id="8207" name="Text Box 47"/>
          <p:cNvSpPr txBox="1">
            <a:spLocks noChangeArrowheads="1"/>
          </p:cNvSpPr>
          <p:nvPr/>
        </p:nvSpPr>
        <p:spPr bwMode="auto">
          <a:xfrm>
            <a:off x="7475538" y="3322638"/>
            <a:ext cx="412750" cy="366712"/>
          </a:xfrm>
          <a:prstGeom prst="rect">
            <a:avLst/>
          </a:prstGeom>
          <a:noFill/>
          <a:ln w="9525">
            <a:noFill/>
            <a:miter lim="800000"/>
            <a:headEnd/>
            <a:tailEnd/>
          </a:ln>
        </p:spPr>
        <p:txBody>
          <a:bodyPr>
            <a:spAutoFit/>
          </a:bodyPr>
          <a:lstStyle/>
          <a:p>
            <a:r>
              <a:rPr lang="en-US" b="1" i="1">
                <a:latin typeface="Blackadder ITC" pitchFamily="82" charset="0"/>
              </a:rPr>
              <a:t>E</a:t>
            </a:r>
          </a:p>
        </p:txBody>
      </p:sp>
      <p:sp>
        <p:nvSpPr>
          <p:cNvPr id="8208" name="Text Box 48"/>
          <p:cNvSpPr txBox="1">
            <a:spLocks noChangeArrowheads="1"/>
          </p:cNvSpPr>
          <p:nvPr/>
        </p:nvSpPr>
        <p:spPr bwMode="auto">
          <a:xfrm>
            <a:off x="647700" y="3314700"/>
            <a:ext cx="479425" cy="366713"/>
          </a:xfrm>
          <a:prstGeom prst="rect">
            <a:avLst/>
          </a:prstGeom>
          <a:noFill/>
          <a:ln w="9525">
            <a:noFill/>
            <a:miter lim="800000"/>
            <a:headEnd/>
            <a:tailEnd/>
          </a:ln>
        </p:spPr>
        <p:txBody>
          <a:bodyPr>
            <a:spAutoFit/>
          </a:bodyPr>
          <a:lstStyle/>
          <a:p>
            <a:r>
              <a:rPr lang="en-US" b="1" i="1">
                <a:latin typeface="Blackadder ITC" pitchFamily="82" charset="0"/>
              </a:rPr>
              <a:t>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566"/>
                                        </p:tgtEl>
                                        <p:attrNameLst>
                                          <p:attrName>style.visibility</p:attrName>
                                        </p:attrNameLst>
                                      </p:cBhvr>
                                      <p:to>
                                        <p:strVal val="visible"/>
                                      </p:to>
                                    </p:set>
                                    <p:animEffect transition="in" filter="wipe(down)">
                                      <p:cBhvr>
                                        <p:cTn id="7" dur="1000"/>
                                        <p:tgtEl>
                                          <p:spTgt spid="2256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567"/>
                                        </p:tgtEl>
                                        <p:attrNameLst>
                                          <p:attrName>style.visibility</p:attrName>
                                        </p:attrNameLst>
                                      </p:cBhvr>
                                      <p:to>
                                        <p:strVal val="visible"/>
                                      </p:to>
                                    </p:set>
                                    <p:animEffect transition="in" filter="wipe(down)">
                                      <p:cBhvr>
                                        <p:cTn id="10" dur="1000"/>
                                        <p:tgtEl>
                                          <p:spTgt spid="22567"/>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strVal val="#ppt_w*0.70"/>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256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256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2564"/>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25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62" grpId="0" animBg="1"/>
      <p:bldP spid="22563" grpId="0" animBg="1"/>
      <p:bldP spid="22564" grpId="0" animBg="1"/>
      <p:bldP spid="22565" grpId="0" animBg="1"/>
      <p:bldP spid="22566" grpId="0" animBg="1"/>
      <p:bldP spid="2256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tereonet_2"/>
          <p:cNvPicPr>
            <a:picLocks noChangeAspect="1" noChangeArrowheads="1"/>
          </p:cNvPicPr>
          <p:nvPr/>
        </p:nvPicPr>
        <p:blipFill>
          <a:blip r:embed="rId3" cstate="print"/>
          <a:srcRect/>
          <a:stretch>
            <a:fillRect/>
          </a:stretch>
        </p:blipFill>
        <p:spPr bwMode="auto">
          <a:xfrm>
            <a:off x="152400" y="7938"/>
            <a:ext cx="6858000" cy="6842125"/>
          </a:xfrm>
          <a:prstGeom prst="rect">
            <a:avLst/>
          </a:prstGeom>
          <a:noFill/>
          <a:ln w="9525">
            <a:noFill/>
            <a:miter lim="800000"/>
            <a:headEnd/>
            <a:tailEnd/>
          </a:ln>
        </p:spPr>
      </p:pic>
      <p:sp>
        <p:nvSpPr>
          <p:cNvPr id="20493" name="Oval 13"/>
          <p:cNvSpPr>
            <a:spLocks noChangeArrowheads="1"/>
          </p:cNvSpPr>
          <p:nvPr/>
        </p:nvSpPr>
        <p:spPr bwMode="auto">
          <a:xfrm>
            <a:off x="257175" y="28575"/>
            <a:ext cx="6610350" cy="6686550"/>
          </a:xfrm>
          <a:prstGeom prst="ellipse">
            <a:avLst/>
          </a:prstGeom>
          <a:noFill/>
          <a:ln w="34925">
            <a:solidFill>
              <a:srgbClr val="008000"/>
            </a:solidFill>
            <a:round/>
            <a:headEnd/>
            <a:tailEnd/>
          </a:ln>
        </p:spPr>
        <p:txBody>
          <a:bodyPr wrap="none" anchor="ctr"/>
          <a:lstStyle/>
          <a:p>
            <a:endParaRPr lang="en-US" sz="1600"/>
          </a:p>
        </p:txBody>
      </p:sp>
      <p:sp>
        <p:nvSpPr>
          <p:cNvPr id="20494" name="AutoShape 14"/>
          <p:cNvSpPr>
            <a:spLocks/>
          </p:cNvSpPr>
          <p:nvPr/>
        </p:nvSpPr>
        <p:spPr bwMode="auto">
          <a:xfrm>
            <a:off x="6934200" y="800100"/>
            <a:ext cx="1866900" cy="1562100"/>
          </a:xfrm>
          <a:prstGeom prst="borderCallout1">
            <a:avLst>
              <a:gd name="adj1" fmla="val 8759"/>
              <a:gd name="adj2" fmla="val -4546"/>
              <a:gd name="adj3" fmla="val 14597"/>
              <a:gd name="adj4" fmla="val -78407"/>
            </a:avLst>
          </a:prstGeom>
          <a:noFill/>
          <a:ln w="38100">
            <a:solidFill>
              <a:srgbClr val="008000"/>
            </a:solidFill>
            <a:miter lim="800000"/>
            <a:headEnd/>
            <a:tailEnd/>
          </a:ln>
        </p:spPr>
        <p:txBody>
          <a:bodyPr/>
          <a:lstStyle/>
          <a:p>
            <a:pPr algn="ctr"/>
            <a:r>
              <a:rPr lang="en-US" b="1"/>
              <a:t>Equatorial circle = Primitive circle horizontal plane</a:t>
            </a:r>
          </a:p>
        </p:txBody>
      </p:sp>
      <p:sp>
        <p:nvSpPr>
          <p:cNvPr id="20495" name="Text Box 15"/>
          <p:cNvSpPr txBox="1">
            <a:spLocks noChangeArrowheads="1"/>
          </p:cNvSpPr>
          <p:nvPr/>
        </p:nvSpPr>
        <p:spPr bwMode="auto">
          <a:xfrm>
            <a:off x="6677025" y="3046413"/>
            <a:ext cx="288925" cy="304800"/>
          </a:xfrm>
          <a:prstGeom prst="rect">
            <a:avLst/>
          </a:prstGeom>
          <a:solidFill>
            <a:srgbClr val="C0C0C0">
              <a:alpha val="70195"/>
            </a:srgbClr>
          </a:solidFill>
          <a:ln w="9525">
            <a:noFill/>
            <a:miter lim="800000"/>
            <a:headEnd/>
            <a:tailEnd/>
          </a:ln>
        </p:spPr>
        <p:txBody>
          <a:bodyPr>
            <a:spAutoFit/>
          </a:bodyPr>
          <a:lstStyle/>
          <a:p>
            <a:pPr algn="ctr"/>
            <a:r>
              <a:rPr lang="en-US" sz="1400" b="1"/>
              <a:t>0</a:t>
            </a:r>
          </a:p>
        </p:txBody>
      </p:sp>
      <p:sp>
        <p:nvSpPr>
          <p:cNvPr id="20496" name="Text Box 16"/>
          <p:cNvSpPr txBox="1">
            <a:spLocks noChangeArrowheads="1"/>
          </p:cNvSpPr>
          <p:nvPr/>
        </p:nvSpPr>
        <p:spPr bwMode="auto">
          <a:xfrm>
            <a:off x="6030913" y="3057525"/>
            <a:ext cx="469900" cy="304800"/>
          </a:xfrm>
          <a:prstGeom prst="rect">
            <a:avLst/>
          </a:prstGeom>
          <a:solidFill>
            <a:srgbClr val="C0C0C0">
              <a:alpha val="70195"/>
            </a:srgbClr>
          </a:solidFill>
          <a:ln w="9525">
            <a:noFill/>
            <a:miter lim="800000"/>
            <a:headEnd/>
            <a:tailEnd/>
          </a:ln>
        </p:spPr>
        <p:txBody>
          <a:bodyPr>
            <a:spAutoFit/>
          </a:bodyPr>
          <a:lstStyle/>
          <a:p>
            <a:r>
              <a:rPr lang="en-US" sz="1400" b="1"/>
              <a:t>20</a:t>
            </a:r>
          </a:p>
        </p:txBody>
      </p:sp>
      <p:sp>
        <p:nvSpPr>
          <p:cNvPr id="20497" name="Text Box 17"/>
          <p:cNvSpPr txBox="1">
            <a:spLocks noChangeArrowheads="1"/>
          </p:cNvSpPr>
          <p:nvPr/>
        </p:nvSpPr>
        <p:spPr bwMode="auto">
          <a:xfrm>
            <a:off x="5337175" y="3078163"/>
            <a:ext cx="469900" cy="304800"/>
          </a:xfrm>
          <a:prstGeom prst="rect">
            <a:avLst/>
          </a:prstGeom>
          <a:solidFill>
            <a:srgbClr val="C0C0C0">
              <a:alpha val="70195"/>
            </a:srgbClr>
          </a:solidFill>
          <a:ln w="9525">
            <a:noFill/>
            <a:miter lim="800000"/>
            <a:headEnd/>
            <a:tailEnd/>
          </a:ln>
        </p:spPr>
        <p:txBody>
          <a:bodyPr>
            <a:spAutoFit/>
          </a:bodyPr>
          <a:lstStyle/>
          <a:p>
            <a:r>
              <a:rPr lang="en-US" sz="1400" b="1"/>
              <a:t>40</a:t>
            </a:r>
          </a:p>
        </p:txBody>
      </p:sp>
      <p:sp>
        <p:nvSpPr>
          <p:cNvPr id="20498" name="Text Box 18"/>
          <p:cNvSpPr txBox="1">
            <a:spLocks noChangeArrowheads="1"/>
          </p:cNvSpPr>
          <p:nvPr/>
        </p:nvSpPr>
        <p:spPr bwMode="auto">
          <a:xfrm>
            <a:off x="4537075" y="3059113"/>
            <a:ext cx="469900" cy="304800"/>
          </a:xfrm>
          <a:prstGeom prst="rect">
            <a:avLst/>
          </a:prstGeom>
          <a:solidFill>
            <a:srgbClr val="C0C0C0">
              <a:alpha val="70195"/>
            </a:srgbClr>
          </a:solidFill>
          <a:ln w="9525">
            <a:noFill/>
            <a:miter lim="800000"/>
            <a:headEnd/>
            <a:tailEnd/>
          </a:ln>
        </p:spPr>
        <p:txBody>
          <a:bodyPr>
            <a:spAutoFit/>
          </a:bodyPr>
          <a:lstStyle/>
          <a:p>
            <a:r>
              <a:rPr lang="en-US" sz="1400" b="1"/>
              <a:t>60</a:t>
            </a:r>
          </a:p>
        </p:txBody>
      </p:sp>
      <p:sp>
        <p:nvSpPr>
          <p:cNvPr id="20499" name="Text Box 19"/>
          <p:cNvSpPr txBox="1">
            <a:spLocks noChangeArrowheads="1"/>
          </p:cNvSpPr>
          <p:nvPr/>
        </p:nvSpPr>
        <p:spPr bwMode="auto">
          <a:xfrm>
            <a:off x="3775075" y="3078163"/>
            <a:ext cx="469900" cy="304800"/>
          </a:xfrm>
          <a:prstGeom prst="rect">
            <a:avLst/>
          </a:prstGeom>
          <a:solidFill>
            <a:srgbClr val="C0C0C0">
              <a:alpha val="70195"/>
            </a:srgbClr>
          </a:solidFill>
          <a:ln w="9525">
            <a:noFill/>
            <a:miter lim="800000"/>
            <a:headEnd/>
            <a:tailEnd/>
          </a:ln>
        </p:spPr>
        <p:txBody>
          <a:bodyPr>
            <a:spAutoFit/>
          </a:bodyPr>
          <a:lstStyle/>
          <a:p>
            <a:r>
              <a:rPr lang="en-US" sz="1400" b="1"/>
              <a:t>80</a:t>
            </a:r>
          </a:p>
        </p:txBody>
      </p:sp>
      <p:sp>
        <p:nvSpPr>
          <p:cNvPr id="20503" name="Text Box 23"/>
          <p:cNvSpPr txBox="1">
            <a:spLocks noChangeArrowheads="1"/>
          </p:cNvSpPr>
          <p:nvPr/>
        </p:nvSpPr>
        <p:spPr bwMode="auto">
          <a:xfrm>
            <a:off x="182563" y="3067050"/>
            <a:ext cx="288925" cy="304800"/>
          </a:xfrm>
          <a:prstGeom prst="rect">
            <a:avLst/>
          </a:prstGeom>
          <a:solidFill>
            <a:srgbClr val="C0C0C0">
              <a:alpha val="70195"/>
            </a:srgbClr>
          </a:solidFill>
          <a:ln w="9525">
            <a:noFill/>
            <a:miter lim="800000"/>
            <a:headEnd/>
            <a:tailEnd/>
          </a:ln>
        </p:spPr>
        <p:txBody>
          <a:bodyPr>
            <a:spAutoFit/>
          </a:bodyPr>
          <a:lstStyle/>
          <a:p>
            <a:pPr algn="ctr"/>
            <a:r>
              <a:rPr lang="en-US" sz="1400" b="1"/>
              <a:t>0</a:t>
            </a:r>
          </a:p>
        </p:txBody>
      </p:sp>
      <p:sp>
        <p:nvSpPr>
          <p:cNvPr id="20504" name="Text Box 24"/>
          <p:cNvSpPr txBox="1">
            <a:spLocks noChangeArrowheads="1"/>
          </p:cNvSpPr>
          <p:nvPr/>
        </p:nvSpPr>
        <p:spPr bwMode="auto">
          <a:xfrm>
            <a:off x="698500" y="3059113"/>
            <a:ext cx="469900" cy="304800"/>
          </a:xfrm>
          <a:prstGeom prst="rect">
            <a:avLst/>
          </a:prstGeom>
          <a:solidFill>
            <a:srgbClr val="C0C0C0">
              <a:alpha val="70195"/>
            </a:srgbClr>
          </a:solidFill>
          <a:ln w="9525">
            <a:noFill/>
            <a:miter lim="800000"/>
            <a:headEnd/>
            <a:tailEnd/>
          </a:ln>
        </p:spPr>
        <p:txBody>
          <a:bodyPr>
            <a:spAutoFit/>
          </a:bodyPr>
          <a:lstStyle/>
          <a:p>
            <a:r>
              <a:rPr lang="en-US" sz="1400" b="1"/>
              <a:t>20</a:t>
            </a:r>
          </a:p>
        </p:txBody>
      </p:sp>
      <p:sp>
        <p:nvSpPr>
          <p:cNvPr id="20505" name="Text Box 25"/>
          <p:cNvSpPr txBox="1">
            <a:spLocks noChangeArrowheads="1"/>
          </p:cNvSpPr>
          <p:nvPr/>
        </p:nvSpPr>
        <p:spPr bwMode="auto">
          <a:xfrm>
            <a:off x="1319213" y="3041650"/>
            <a:ext cx="469900" cy="304800"/>
          </a:xfrm>
          <a:prstGeom prst="rect">
            <a:avLst/>
          </a:prstGeom>
          <a:solidFill>
            <a:srgbClr val="C0C0C0">
              <a:alpha val="70195"/>
            </a:srgbClr>
          </a:solidFill>
          <a:ln w="9525">
            <a:noFill/>
            <a:miter lim="800000"/>
            <a:headEnd/>
            <a:tailEnd/>
          </a:ln>
        </p:spPr>
        <p:txBody>
          <a:bodyPr>
            <a:spAutoFit/>
          </a:bodyPr>
          <a:lstStyle/>
          <a:p>
            <a:r>
              <a:rPr lang="en-US" sz="1400" b="1"/>
              <a:t>40</a:t>
            </a:r>
          </a:p>
        </p:txBody>
      </p:sp>
      <p:sp>
        <p:nvSpPr>
          <p:cNvPr id="20506" name="Text Box 26"/>
          <p:cNvSpPr txBox="1">
            <a:spLocks noChangeArrowheads="1"/>
          </p:cNvSpPr>
          <p:nvPr/>
        </p:nvSpPr>
        <p:spPr bwMode="auto">
          <a:xfrm>
            <a:off x="2147888" y="3060700"/>
            <a:ext cx="469900" cy="304800"/>
          </a:xfrm>
          <a:prstGeom prst="rect">
            <a:avLst/>
          </a:prstGeom>
          <a:solidFill>
            <a:srgbClr val="C0C0C0">
              <a:alpha val="70195"/>
            </a:srgbClr>
          </a:solidFill>
          <a:ln w="9525">
            <a:noFill/>
            <a:miter lim="800000"/>
            <a:headEnd/>
            <a:tailEnd/>
          </a:ln>
        </p:spPr>
        <p:txBody>
          <a:bodyPr>
            <a:spAutoFit/>
          </a:bodyPr>
          <a:lstStyle/>
          <a:p>
            <a:r>
              <a:rPr lang="en-US" sz="1400" b="1"/>
              <a:t>60</a:t>
            </a:r>
          </a:p>
        </p:txBody>
      </p:sp>
      <p:sp>
        <p:nvSpPr>
          <p:cNvPr id="20507" name="Text Box 27"/>
          <p:cNvSpPr txBox="1">
            <a:spLocks noChangeArrowheads="1"/>
          </p:cNvSpPr>
          <p:nvPr/>
        </p:nvSpPr>
        <p:spPr bwMode="auto">
          <a:xfrm>
            <a:off x="2957513" y="3070225"/>
            <a:ext cx="469900" cy="304800"/>
          </a:xfrm>
          <a:prstGeom prst="rect">
            <a:avLst/>
          </a:prstGeom>
          <a:solidFill>
            <a:srgbClr val="C0C0C0">
              <a:alpha val="70195"/>
            </a:srgbClr>
          </a:solidFill>
          <a:ln w="9525">
            <a:noFill/>
            <a:miter lim="800000"/>
            <a:headEnd/>
            <a:tailEnd/>
          </a:ln>
        </p:spPr>
        <p:txBody>
          <a:bodyPr>
            <a:spAutoFit/>
          </a:bodyPr>
          <a:lstStyle/>
          <a:p>
            <a:r>
              <a:rPr lang="en-US" sz="1400" b="1"/>
              <a:t>80</a:t>
            </a:r>
          </a:p>
        </p:txBody>
      </p:sp>
      <p:sp>
        <p:nvSpPr>
          <p:cNvPr id="20515" name="Line 35"/>
          <p:cNvSpPr>
            <a:spLocks noChangeShapeType="1"/>
          </p:cNvSpPr>
          <p:nvPr/>
        </p:nvSpPr>
        <p:spPr bwMode="auto">
          <a:xfrm flipH="1">
            <a:off x="3543300" y="0"/>
            <a:ext cx="19050" cy="6715125"/>
          </a:xfrm>
          <a:prstGeom prst="line">
            <a:avLst/>
          </a:prstGeom>
          <a:noFill/>
          <a:ln w="38100">
            <a:solidFill>
              <a:srgbClr val="FF0000"/>
            </a:solidFill>
            <a:prstDash val="lgDash"/>
            <a:round/>
            <a:headEnd/>
            <a:tailEnd/>
          </a:ln>
        </p:spPr>
        <p:txBody>
          <a:bodyPr/>
          <a:lstStyle/>
          <a:p>
            <a:endParaRPr lang="en-US"/>
          </a:p>
        </p:txBody>
      </p:sp>
      <p:grpSp>
        <p:nvGrpSpPr>
          <p:cNvPr id="2" name="Group 41"/>
          <p:cNvGrpSpPr>
            <a:grpSpLocks/>
          </p:cNvGrpSpPr>
          <p:nvPr/>
        </p:nvGrpSpPr>
        <p:grpSpPr bwMode="auto">
          <a:xfrm>
            <a:off x="250825" y="3336925"/>
            <a:ext cx="6007100" cy="1568450"/>
            <a:chOff x="158" y="2102"/>
            <a:chExt cx="3784" cy="988"/>
          </a:xfrm>
        </p:grpSpPr>
        <p:sp>
          <p:nvSpPr>
            <p:cNvPr id="7190" name="Line 21"/>
            <p:cNvSpPr>
              <a:spLocks noChangeShapeType="1"/>
            </p:cNvSpPr>
            <p:nvPr/>
          </p:nvSpPr>
          <p:spPr bwMode="auto">
            <a:xfrm flipV="1">
              <a:off x="2628" y="2154"/>
              <a:ext cx="1314" cy="528"/>
            </a:xfrm>
            <a:prstGeom prst="line">
              <a:avLst/>
            </a:prstGeom>
            <a:noFill/>
            <a:ln w="38100">
              <a:solidFill>
                <a:schemeClr val="tx1"/>
              </a:solidFill>
              <a:round/>
              <a:headEnd/>
              <a:tailEnd/>
            </a:ln>
          </p:spPr>
          <p:txBody>
            <a:bodyPr/>
            <a:lstStyle/>
            <a:p>
              <a:endParaRPr lang="en-US"/>
            </a:p>
          </p:txBody>
        </p:sp>
        <p:sp>
          <p:nvSpPr>
            <p:cNvPr id="7191" name="Line 22"/>
            <p:cNvSpPr>
              <a:spLocks noChangeShapeType="1"/>
            </p:cNvSpPr>
            <p:nvPr/>
          </p:nvSpPr>
          <p:spPr bwMode="auto">
            <a:xfrm flipV="1">
              <a:off x="2478" y="2142"/>
              <a:ext cx="954" cy="546"/>
            </a:xfrm>
            <a:prstGeom prst="line">
              <a:avLst/>
            </a:prstGeom>
            <a:noFill/>
            <a:ln w="38100">
              <a:solidFill>
                <a:schemeClr val="tx1"/>
              </a:solidFill>
              <a:round/>
              <a:headEnd/>
              <a:tailEnd/>
            </a:ln>
          </p:spPr>
          <p:txBody>
            <a:bodyPr/>
            <a:lstStyle/>
            <a:p>
              <a:endParaRPr lang="en-US"/>
            </a:p>
          </p:txBody>
        </p:sp>
        <p:sp>
          <p:nvSpPr>
            <p:cNvPr id="7192" name="Line 28"/>
            <p:cNvSpPr>
              <a:spLocks noChangeShapeType="1"/>
            </p:cNvSpPr>
            <p:nvPr/>
          </p:nvSpPr>
          <p:spPr bwMode="auto">
            <a:xfrm flipV="1">
              <a:off x="2401" y="2131"/>
              <a:ext cx="600" cy="552"/>
            </a:xfrm>
            <a:prstGeom prst="line">
              <a:avLst/>
            </a:prstGeom>
            <a:noFill/>
            <a:ln w="38100">
              <a:solidFill>
                <a:schemeClr val="tx1"/>
              </a:solidFill>
              <a:round/>
              <a:headEnd/>
              <a:tailEnd/>
            </a:ln>
          </p:spPr>
          <p:txBody>
            <a:bodyPr/>
            <a:lstStyle/>
            <a:p>
              <a:endParaRPr lang="en-US"/>
            </a:p>
          </p:txBody>
        </p:sp>
        <p:sp>
          <p:nvSpPr>
            <p:cNvPr id="7193" name="Line 29"/>
            <p:cNvSpPr>
              <a:spLocks noChangeShapeType="1"/>
            </p:cNvSpPr>
            <p:nvPr/>
          </p:nvSpPr>
          <p:spPr bwMode="auto">
            <a:xfrm flipV="1">
              <a:off x="2306" y="2102"/>
              <a:ext cx="234" cy="576"/>
            </a:xfrm>
            <a:prstGeom prst="line">
              <a:avLst/>
            </a:prstGeom>
            <a:noFill/>
            <a:ln w="38100">
              <a:solidFill>
                <a:schemeClr val="tx1"/>
              </a:solidFill>
              <a:round/>
              <a:headEnd/>
              <a:tailEnd/>
            </a:ln>
          </p:spPr>
          <p:txBody>
            <a:bodyPr/>
            <a:lstStyle/>
            <a:p>
              <a:endParaRPr lang="en-US"/>
            </a:p>
          </p:txBody>
        </p:sp>
        <p:sp>
          <p:nvSpPr>
            <p:cNvPr id="7194" name="Line 30"/>
            <p:cNvSpPr>
              <a:spLocks noChangeShapeType="1"/>
            </p:cNvSpPr>
            <p:nvPr/>
          </p:nvSpPr>
          <p:spPr bwMode="auto">
            <a:xfrm flipH="1" flipV="1">
              <a:off x="1989" y="2109"/>
              <a:ext cx="150" cy="570"/>
            </a:xfrm>
            <a:prstGeom prst="line">
              <a:avLst/>
            </a:prstGeom>
            <a:noFill/>
            <a:ln w="38100">
              <a:solidFill>
                <a:schemeClr val="tx1"/>
              </a:solidFill>
              <a:round/>
              <a:headEnd/>
              <a:tailEnd/>
            </a:ln>
          </p:spPr>
          <p:txBody>
            <a:bodyPr/>
            <a:lstStyle/>
            <a:p>
              <a:endParaRPr lang="en-US"/>
            </a:p>
          </p:txBody>
        </p:sp>
        <p:sp>
          <p:nvSpPr>
            <p:cNvPr id="7195" name="Line 31"/>
            <p:cNvSpPr>
              <a:spLocks noChangeShapeType="1"/>
            </p:cNvSpPr>
            <p:nvPr/>
          </p:nvSpPr>
          <p:spPr bwMode="auto">
            <a:xfrm flipH="1" flipV="1">
              <a:off x="1460" y="2132"/>
              <a:ext cx="630" cy="546"/>
            </a:xfrm>
            <a:prstGeom prst="line">
              <a:avLst/>
            </a:prstGeom>
            <a:noFill/>
            <a:ln w="38100">
              <a:solidFill>
                <a:schemeClr val="tx1"/>
              </a:solidFill>
              <a:round/>
              <a:headEnd/>
              <a:tailEnd/>
            </a:ln>
          </p:spPr>
          <p:txBody>
            <a:bodyPr/>
            <a:lstStyle/>
            <a:p>
              <a:endParaRPr lang="en-US"/>
            </a:p>
          </p:txBody>
        </p:sp>
        <p:sp>
          <p:nvSpPr>
            <p:cNvPr id="7196" name="Line 32"/>
            <p:cNvSpPr>
              <a:spLocks noChangeShapeType="1"/>
            </p:cNvSpPr>
            <p:nvPr/>
          </p:nvSpPr>
          <p:spPr bwMode="auto">
            <a:xfrm>
              <a:off x="925" y="2125"/>
              <a:ext cx="1068" cy="546"/>
            </a:xfrm>
            <a:prstGeom prst="line">
              <a:avLst/>
            </a:prstGeom>
            <a:noFill/>
            <a:ln w="38100">
              <a:solidFill>
                <a:schemeClr val="tx1"/>
              </a:solidFill>
              <a:round/>
              <a:headEnd/>
              <a:tailEnd/>
            </a:ln>
          </p:spPr>
          <p:txBody>
            <a:bodyPr/>
            <a:lstStyle/>
            <a:p>
              <a:endParaRPr lang="en-US"/>
            </a:p>
          </p:txBody>
        </p:sp>
        <p:sp>
          <p:nvSpPr>
            <p:cNvPr id="7197" name="Line 33"/>
            <p:cNvSpPr>
              <a:spLocks noChangeShapeType="1"/>
            </p:cNvSpPr>
            <p:nvPr/>
          </p:nvSpPr>
          <p:spPr bwMode="auto">
            <a:xfrm flipH="1" flipV="1">
              <a:off x="529" y="2155"/>
              <a:ext cx="1380" cy="528"/>
            </a:xfrm>
            <a:prstGeom prst="line">
              <a:avLst/>
            </a:prstGeom>
            <a:noFill/>
            <a:ln w="38100">
              <a:solidFill>
                <a:schemeClr val="tx1"/>
              </a:solidFill>
              <a:round/>
              <a:headEnd/>
              <a:tailEnd/>
            </a:ln>
          </p:spPr>
          <p:txBody>
            <a:bodyPr/>
            <a:lstStyle/>
            <a:p>
              <a:endParaRPr lang="en-US"/>
            </a:p>
          </p:txBody>
        </p:sp>
        <p:sp>
          <p:nvSpPr>
            <p:cNvPr id="7198" name="Line 34"/>
            <p:cNvSpPr>
              <a:spLocks noChangeShapeType="1"/>
            </p:cNvSpPr>
            <p:nvPr/>
          </p:nvSpPr>
          <p:spPr bwMode="auto">
            <a:xfrm flipH="1" flipV="1">
              <a:off x="158" y="2126"/>
              <a:ext cx="1614" cy="642"/>
            </a:xfrm>
            <a:prstGeom prst="line">
              <a:avLst/>
            </a:prstGeom>
            <a:noFill/>
            <a:ln w="38100">
              <a:solidFill>
                <a:schemeClr val="tx1"/>
              </a:solidFill>
              <a:round/>
              <a:headEnd/>
              <a:tailEnd/>
            </a:ln>
          </p:spPr>
          <p:txBody>
            <a:bodyPr/>
            <a:lstStyle/>
            <a:p>
              <a:endParaRPr lang="en-US"/>
            </a:p>
          </p:txBody>
        </p:sp>
        <p:sp>
          <p:nvSpPr>
            <p:cNvPr id="7199" name="AutoShape 20"/>
            <p:cNvSpPr>
              <a:spLocks/>
            </p:cNvSpPr>
            <p:nvPr/>
          </p:nvSpPr>
          <p:spPr bwMode="auto">
            <a:xfrm>
              <a:off x="1836" y="2700"/>
              <a:ext cx="780" cy="390"/>
            </a:xfrm>
            <a:prstGeom prst="borderCallout1">
              <a:avLst>
                <a:gd name="adj1" fmla="val 18463"/>
                <a:gd name="adj2" fmla="val 106153"/>
                <a:gd name="adj3" fmla="val -155384"/>
                <a:gd name="adj4" fmla="val 319231"/>
              </a:avLst>
            </a:prstGeom>
            <a:solidFill>
              <a:srgbClr val="C0C0C0"/>
            </a:solidFill>
            <a:ln w="34925">
              <a:solidFill>
                <a:schemeClr val="tx1"/>
              </a:solidFill>
              <a:miter lim="800000"/>
              <a:headEnd/>
              <a:tailEnd/>
            </a:ln>
          </p:spPr>
          <p:txBody>
            <a:bodyPr/>
            <a:lstStyle/>
            <a:p>
              <a:pPr algn="ctr"/>
              <a:r>
                <a:rPr lang="en-US" b="1"/>
                <a:t>Dip angles</a:t>
              </a:r>
            </a:p>
          </p:txBody>
        </p:sp>
      </p:grpSp>
      <p:sp>
        <p:nvSpPr>
          <p:cNvPr id="20516" name="Line 36"/>
          <p:cNvSpPr>
            <a:spLocks noChangeShapeType="1"/>
          </p:cNvSpPr>
          <p:nvPr/>
        </p:nvSpPr>
        <p:spPr bwMode="auto">
          <a:xfrm rot="16200000" flipH="1">
            <a:off x="3611563" y="-7938"/>
            <a:ext cx="19050" cy="6715125"/>
          </a:xfrm>
          <a:prstGeom prst="line">
            <a:avLst/>
          </a:prstGeom>
          <a:noFill/>
          <a:ln w="38100">
            <a:solidFill>
              <a:srgbClr val="FF0000"/>
            </a:solidFill>
            <a:prstDash val="lgDash"/>
            <a:round/>
            <a:headEnd/>
            <a:tailEnd/>
          </a:ln>
        </p:spPr>
        <p:txBody>
          <a:bodyPr/>
          <a:lstStyle/>
          <a:p>
            <a:endParaRPr lang="en-US"/>
          </a:p>
        </p:txBody>
      </p:sp>
      <p:sp>
        <p:nvSpPr>
          <p:cNvPr id="20517" name="AutoShape 37"/>
          <p:cNvSpPr>
            <a:spLocks/>
          </p:cNvSpPr>
          <p:nvPr/>
        </p:nvSpPr>
        <p:spPr bwMode="auto">
          <a:xfrm>
            <a:off x="4248150" y="1600200"/>
            <a:ext cx="1962150" cy="704850"/>
          </a:xfrm>
          <a:prstGeom prst="borderCallout1">
            <a:avLst>
              <a:gd name="adj1" fmla="val 16218"/>
              <a:gd name="adj2" fmla="val -3884"/>
              <a:gd name="adj3" fmla="val 18917"/>
              <a:gd name="adj4" fmla="val -34954"/>
            </a:avLst>
          </a:prstGeom>
          <a:solidFill>
            <a:srgbClr val="C0C0C0"/>
          </a:solidFill>
          <a:ln w="34925">
            <a:solidFill>
              <a:srgbClr val="FF0000"/>
            </a:solidFill>
            <a:miter lim="800000"/>
            <a:headEnd/>
            <a:tailEnd/>
          </a:ln>
        </p:spPr>
        <p:txBody>
          <a:bodyPr/>
          <a:lstStyle/>
          <a:p>
            <a:pPr algn="ctr"/>
            <a:r>
              <a:rPr lang="en-US" b="1"/>
              <a:t>Straight lines = vertical planes</a:t>
            </a:r>
          </a:p>
        </p:txBody>
      </p:sp>
      <p:sp>
        <p:nvSpPr>
          <p:cNvPr id="20518" name="Line 38"/>
          <p:cNvSpPr>
            <a:spLocks noChangeShapeType="1"/>
          </p:cNvSpPr>
          <p:nvPr/>
        </p:nvSpPr>
        <p:spPr bwMode="auto">
          <a:xfrm flipH="1">
            <a:off x="5114925" y="2343150"/>
            <a:ext cx="28575" cy="1000125"/>
          </a:xfrm>
          <a:prstGeom prst="line">
            <a:avLst/>
          </a:prstGeom>
          <a:noFill/>
          <a:ln w="34925">
            <a:solidFill>
              <a:srgbClr val="FF0000"/>
            </a:solidFill>
            <a:round/>
            <a:headEnd/>
            <a:tailEnd/>
          </a:ln>
        </p:spPr>
        <p:txBody>
          <a:bodyPr/>
          <a:lstStyle/>
          <a:p>
            <a:endParaRPr lang="en-US"/>
          </a:p>
        </p:txBody>
      </p:sp>
      <p:sp>
        <p:nvSpPr>
          <p:cNvPr id="20519" name="AutoShape 39"/>
          <p:cNvSpPr>
            <a:spLocks/>
          </p:cNvSpPr>
          <p:nvPr/>
        </p:nvSpPr>
        <p:spPr bwMode="auto">
          <a:xfrm>
            <a:off x="6954838" y="4954588"/>
            <a:ext cx="1676400" cy="1000125"/>
          </a:xfrm>
          <a:prstGeom prst="borderCallout1">
            <a:avLst>
              <a:gd name="adj1" fmla="val 11431"/>
              <a:gd name="adj2" fmla="val -4546"/>
              <a:gd name="adj3" fmla="val -42856"/>
              <a:gd name="adj4" fmla="val -55681"/>
            </a:avLst>
          </a:prstGeom>
          <a:noFill/>
          <a:ln w="38100">
            <a:solidFill>
              <a:srgbClr val="000000"/>
            </a:solidFill>
            <a:miter lim="800000"/>
            <a:headEnd/>
            <a:tailEnd/>
          </a:ln>
        </p:spPr>
        <p:txBody>
          <a:bodyPr/>
          <a:lstStyle/>
          <a:p>
            <a:pPr algn="ctr"/>
            <a:r>
              <a:rPr lang="en-US" b="1"/>
              <a:t>Great circles = inclined planes</a:t>
            </a:r>
          </a:p>
        </p:txBody>
      </p:sp>
      <p:sp>
        <p:nvSpPr>
          <p:cNvPr id="20520" name="Line 40"/>
          <p:cNvSpPr>
            <a:spLocks noChangeShapeType="1"/>
          </p:cNvSpPr>
          <p:nvPr/>
        </p:nvSpPr>
        <p:spPr bwMode="auto">
          <a:xfrm flipH="1" flipV="1">
            <a:off x="4171950" y="5229225"/>
            <a:ext cx="2705100" cy="371475"/>
          </a:xfrm>
          <a:prstGeom prst="line">
            <a:avLst/>
          </a:prstGeom>
          <a:noFill/>
          <a:ln w="38100">
            <a:solidFill>
              <a:schemeClr val="tx1"/>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493"/>
                                        </p:tgtEl>
                                        <p:attrNameLst>
                                          <p:attrName>style.visibility</p:attrName>
                                        </p:attrNameLst>
                                      </p:cBhvr>
                                      <p:to>
                                        <p:strVal val="visible"/>
                                      </p:to>
                                    </p:set>
                                    <p:animEffect transition="in" filter="circle(in)">
                                      <p:cBhvr>
                                        <p:cTn id="7" dur="1000"/>
                                        <p:tgtEl>
                                          <p:spTgt spid="2049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0494"/>
                                        </p:tgtEl>
                                        <p:attrNameLst>
                                          <p:attrName>style.visibility</p:attrName>
                                        </p:attrNameLst>
                                      </p:cBhvr>
                                      <p:to>
                                        <p:strVal val="visible"/>
                                      </p:to>
                                    </p:set>
                                    <p:animEffect transition="in" filter="wipe(right)">
                                      <p:cBhvr>
                                        <p:cTn id="12" dur="500"/>
                                        <p:tgtEl>
                                          <p:spTgt spid="2049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0515"/>
                                        </p:tgtEl>
                                        <p:attrNameLst>
                                          <p:attrName>style.visibility</p:attrName>
                                        </p:attrNameLst>
                                      </p:cBhvr>
                                      <p:to>
                                        <p:strVal val="visible"/>
                                      </p:to>
                                    </p:set>
                                    <p:animEffect transition="in" filter="wipe(up)">
                                      <p:cBhvr>
                                        <p:cTn id="17" dur="500"/>
                                        <p:tgtEl>
                                          <p:spTgt spid="205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516"/>
                                        </p:tgtEl>
                                        <p:attrNameLst>
                                          <p:attrName>style.visibility</p:attrName>
                                        </p:attrNameLst>
                                      </p:cBhvr>
                                      <p:to>
                                        <p:strVal val="visible"/>
                                      </p:to>
                                    </p:set>
                                    <p:animEffect transition="in" filter="wipe(left)">
                                      <p:cBhvr>
                                        <p:cTn id="22" dur="500"/>
                                        <p:tgtEl>
                                          <p:spTgt spid="205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20517"/>
                                        </p:tgtEl>
                                        <p:attrNameLst>
                                          <p:attrName>style.visibility</p:attrName>
                                        </p:attrNameLst>
                                      </p:cBhvr>
                                      <p:to>
                                        <p:strVal val="visible"/>
                                      </p:to>
                                    </p:set>
                                    <p:animEffect transition="in" filter="wipe(right)">
                                      <p:cBhvr>
                                        <p:cTn id="27" dur="500"/>
                                        <p:tgtEl>
                                          <p:spTgt spid="20517"/>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20518"/>
                                        </p:tgtEl>
                                        <p:attrNameLst>
                                          <p:attrName>style.visibility</p:attrName>
                                        </p:attrNameLst>
                                      </p:cBhvr>
                                      <p:to>
                                        <p:strVal val="visible"/>
                                      </p:to>
                                    </p:set>
                                    <p:animEffect transition="in" filter="wipe(right)">
                                      <p:cBhvr>
                                        <p:cTn id="30" dur="500"/>
                                        <p:tgtEl>
                                          <p:spTgt spid="205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0519"/>
                                        </p:tgtEl>
                                        <p:attrNameLst>
                                          <p:attrName>style.visibility</p:attrName>
                                        </p:attrNameLst>
                                      </p:cBhvr>
                                      <p:to>
                                        <p:strVal val="visible"/>
                                      </p:to>
                                    </p:set>
                                    <p:animEffect transition="in" filter="wipe(right)">
                                      <p:cBhvr>
                                        <p:cTn id="35" dur="500"/>
                                        <p:tgtEl>
                                          <p:spTgt spid="20519"/>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20520"/>
                                        </p:tgtEl>
                                        <p:attrNameLst>
                                          <p:attrName>style.visibility</p:attrName>
                                        </p:attrNameLst>
                                      </p:cBhvr>
                                      <p:to>
                                        <p:strVal val="visible"/>
                                      </p:to>
                                    </p:set>
                                    <p:animEffect transition="in" filter="wipe(right)">
                                      <p:cBhvr>
                                        <p:cTn id="38" dur="500"/>
                                        <p:tgtEl>
                                          <p:spTgt spid="2052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49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49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49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49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49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050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050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050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050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050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3" grpId="0" animBg="1"/>
      <p:bldP spid="20494" grpId="0" animBg="1"/>
      <p:bldP spid="20495" grpId="0" animBg="1"/>
      <p:bldP spid="20496" grpId="0" animBg="1"/>
      <p:bldP spid="20497" grpId="0" animBg="1"/>
      <p:bldP spid="20498" grpId="0" animBg="1"/>
      <p:bldP spid="20499" grpId="0" animBg="1"/>
      <p:bldP spid="20503" grpId="0" animBg="1"/>
      <p:bldP spid="20504" grpId="0" animBg="1"/>
      <p:bldP spid="20505" grpId="0" animBg="1"/>
      <p:bldP spid="20506" grpId="0" animBg="1"/>
      <p:bldP spid="20507" grpId="0" animBg="1"/>
      <p:bldP spid="20515" grpId="0" animBg="1"/>
      <p:bldP spid="20516" grpId="0" animBg="1"/>
      <p:bldP spid="20517" grpId="0" animBg="1"/>
      <p:bldP spid="20518" grpId="0" animBg="1"/>
      <p:bldP spid="20519" grpId="0" animBg="1"/>
      <p:bldP spid="2052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584" y="1412776"/>
            <a:ext cx="7488832" cy="3467616"/>
          </a:xfrm>
          <a:prstGeom prst="rect">
            <a:avLst/>
          </a:prstGeom>
        </p:spPr>
        <p:txBody>
          <a:bodyPr wrap="square">
            <a:spAutoFit/>
          </a:bodyPr>
          <a:lstStyle/>
          <a:p>
            <a:pPr marL="514350" lvl="0" indent="-514350" algn="just">
              <a:spcAft>
                <a:spcPts val="1000"/>
              </a:spcAft>
              <a:buSzPct val="100000"/>
              <a:buFont typeface="+mj-lt"/>
              <a:buAutoNum type="arabicPeriod" startAt="5"/>
              <a:tabLst>
                <a:tab pos="457200" algn="l"/>
              </a:tabLst>
              <a:defRPr/>
            </a:pPr>
            <a:r>
              <a:rPr lang="en-GB" sz="2800" b="1" dirty="0" smtClean="0">
                <a:solidFill>
                  <a:prstClr val="black"/>
                </a:solidFill>
                <a:latin typeface="Arial" pitchFamily="34" charset="0"/>
                <a:cs typeface="Arial" pitchFamily="34" charset="0"/>
              </a:rPr>
              <a:t>We can </a:t>
            </a:r>
            <a:r>
              <a:rPr lang="en-GB" sz="2800" b="1" dirty="0">
                <a:solidFill>
                  <a:prstClr val="black"/>
                </a:solidFill>
                <a:latin typeface="Arial" pitchFamily="34" charset="0"/>
                <a:cs typeface="Arial" pitchFamily="34" charset="0"/>
              </a:rPr>
              <a:t>plot two types of features on a stereonet, </a:t>
            </a:r>
            <a:endParaRPr lang="en-GB" sz="2800" b="1" dirty="0" smtClean="0">
              <a:solidFill>
                <a:prstClr val="black"/>
              </a:solidFill>
              <a:latin typeface="Arial" pitchFamily="34" charset="0"/>
              <a:cs typeface="Arial" pitchFamily="34" charset="0"/>
            </a:endParaRPr>
          </a:p>
          <a:p>
            <a:pPr marL="1371600" lvl="2" indent="-457200" algn="just">
              <a:spcAft>
                <a:spcPts val="1000"/>
              </a:spcAft>
              <a:buSzPct val="100000"/>
              <a:buFont typeface="Arial" panose="020B0604020202020204" pitchFamily="34" charset="0"/>
              <a:buChar char="•"/>
              <a:tabLst>
                <a:tab pos="457200" algn="l"/>
              </a:tabLst>
              <a:defRPr/>
            </a:pPr>
            <a:r>
              <a:rPr lang="en-GB" sz="2800" b="1" dirty="0" smtClean="0">
                <a:solidFill>
                  <a:prstClr val="black"/>
                </a:solidFill>
                <a:latin typeface="Arial" pitchFamily="34" charset="0"/>
                <a:cs typeface="Arial" pitchFamily="34" charset="0"/>
              </a:rPr>
              <a:t>a </a:t>
            </a:r>
            <a:r>
              <a:rPr lang="en-GB" sz="2800" b="1" dirty="0">
                <a:solidFill>
                  <a:prstClr val="black"/>
                </a:solidFill>
                <a:latin typeface="Arial" pitchFamily="34" charset="0"/>
                <a:cs typeface="Arial" pitchFamily="34" charset="0"/>
              </a:rPr>
              <a:t>line (e.g. trend and plunge) and </a:t>
            </a:r>
            <a:endParaRPr lang="en-GB" sz="2800" b="1" dirty="0" smtClean="0">
              <a:solidFill>
                <a:prstClr val="black"/>
              </a:solidFill>
              <a:latin typeface="Arial" pitchFamily="34" charset="0"/>
              <a:cs typeface="Arial" pitchFamily="34" charset="0"/>
            </a:endParaRPr>
          </a:p>
          <a:p>
            <a:pPr marL="1371600" lvl="2" indent="-457200" algn="just">
              <a:spcAft>
                <a:spcPts val="1000"/>
              </a:spcAft>
              <a:buSzPct val="100000"/>
              <a:buFont typeface="Arial" panose="020B0604020202020204" pitchFamily="34" charset="0"/>
              <a:buChar char="•"/>
              <a:tabLst>
                <a:tab pos="457200" algn="l"/>
              </a:tabLst>
              <a:defRPr/>
            </a:pPr>
            <a:r>
              <a:rPr lang="en-GB" sz="2800" b="1" dirty="0" smtClean="0">
                <a:solidFill>
                  <a:prstClr val="black"/>
                </a:solidFill>
                <a:latin typeface="Arial" pitchFamily="34" charset="0"/>
                <a:cs typeface="Arial" pitchFamily="34" charset="0"/>
              </a:rPr>
              <a:t>a </a:t>
            </a:r>
            <a:r>
              <a:rPr lang="en-GB" sz="2800" b="1" dirty="0">
                <a:solidFill>
                  <a:prstClr val="black"/>
                </a:solidFill>
                <a:latin typeface="Arial" pitchFamily="34" charset="0"/>
                <a:cs typeface="Arial" pitchFamily="34" charset="0"/>
              </a:rPr>
              <a:t>plane (e.g. a strike and dip). </a:t>
            </a:r>
          </a:p>
          <a:p>
            <a:pPr lvl="2" algn="just">
              <a:spcAft>
                <a:spcPts val="1000"/>
              </a:spcAft>
              <a:buSzPct val="100000"/>
              <a:tabLst>
                <a:tab pos="457200" algn="l"/>
              </a:tabLst>
              <a:defRPr/>
            </a:pPr>
            <a:endParaRPr lang="en-GB" sz="1050" b="1" dirty="0" smtClean="0">
              <a:solidFill>
                <a:prstClr val="black"/>
              </a:solidFill>
              <a:latin typeface="Arial" pitchFamily="34" charset="0"/>
              <a:cs typeface="Arial" pitchFamily="34" charset="0"/>
            </a:endParaRPr>
          </a:p>
          <a:p>
            <a:pPr lvl="0" algn="just">
              <a:spcAft>
                <a:spcPts val="1000"/>
              </a:spcAft>
              <a:buSzPct val="100000"/>
              <a:tabLst>
                <a:tab pos="457200" algn="l"/>
              </a:tabLst>
              <a:defRPr/>
            </a:pPr>
            <a:r>
              <a:rPr lang="en-GB" sz="2800" b="1" dirty="0" smtClean="0">
                <a:solidFill>
                  <a:prstClr val="black"/>
                </a:solidFill>
                <a:latin typeface="Arial" pitchFamily="34" charset="0"/>
                <a:cs typeface="Arial" pitchFamily="34" charset="0"/>
              </a:rPr>
              <a:t>A </a:t>
            </a:r>
            <a:r>
              <a:rPr lang="en-GB" sz="2800" b="1" dirty="0">
                <a:solidFill>
                  <a:prstClr val="black"/>
                </a:solidFill>
                <a:latin typeface="Arial" pitchFamily="34" charset="0"/>
                <a:cs typeface="Arial" pitchFamily="34" charset="0"/>
              </a:rPr>
              <a:t>line plots as a point and a plane plots as a great circle. </a:t>
            </a:r>
          </a:p>
        </p:txBody>
      </p:sp>
    </p:spTree>
    <p:extLst>
      <p:ext uri="{BB962C8B-B14F-4D97-AF65-F5344CB8AC3E}">
        <p14:creationId xmlns:p14="http://schemas.microsoft.com/office/powerpoint/2010/main" xmlns="" val="89373343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908720"/>
            <a:ext cx="7723112" cy="4873129"/>
          </a:xfrm>
          <a:prstGeom prst="rect">
            <a:avLst/>
          </a:prstGeom>
        </p:spPr>
        <p:txBody>
          <a:bodyPr wrap="square">
            <a:spAutoFit/>
          </a:bodyPr>
          <a:lstStyle/>
          <a:p>
            <a:pPr marL="514350" indent="-514350" algn="just">
              <a:spcAft>
                <a:spcPts val="1000"/>
              </a:spcAft>
              <a:buSzPct val="100000"/>
              <a:buFont typeface="+mj-lt"/>
              <a:buAutoNum type="arabicPeriod" startAt="6"/>
              <a:tabLst>
                <a:tab pos="457200" algn="l"/>
              </a:tabLst>
              <a:defRPr/>
            </a:pPr>
            <a:r>
              <a:rPr lang="en-GB" altLang="en-US" sz="2800" b="1" dirty="0">
                <a:solidFill>
                  <a:prstClr val="black"/>
                </a:solidFill>
                <a:latin typeface="Arial" pitchFamily="34" charset="0"/>
                <a:cs typeface="Arial" pitchFamily="34" charset="0"/>
              </a:rPr>
              <a:t>All elements </a:t>
            </a:r>
            <a:r>
              <a:rPr lang="en-GB" altLang="en-US" sz="2800" b="1" dirty="0" smtClean="0">
                <a:solidFill>
                  <a:prstClr val="black"/>
                </a:solidFill>
                <a:latin typeface="Arial" pitchFamily="34" charset="0"/>
                <a:cs typeface="Arial" pitchFamily="34" charset="0"/>
              </a:rPr>
              <a:t>(lines or planes) plotted pass (</a:t>
            </a:r>
            <a:r>
              <a:rPr lang="en-US" sz="2800" b="1" dirty="0" smtClean="0">
                <a:solidFill>
                  <a:prstClr val="black"/>
                </a:solidFill>
                <a:latin typeface="Arial" panose="020B0604020202020204" pitchFamily="34" charset="0"/>
                <a:cs typeface="Arial" panose="020B0604020202020204" pitchFamily="34" charset="0"/>
              </a:rPr>
              <a:t>stereographically) represented</a:t>
            </a:r>
            <a:r>
              <a:rPr lang="en-GB" altLang="en-US" sz="2800" b="1" dirty="0" smtClean="0">
                <a:solidFill>
                  <a:prstClr val="black"/>
                </a:solidFill>
                <a:latin typeface="Arial" pitchFamily="34" charset="0"/>
                <a:cs typeface="Arial" pitchFamily="34" charset="0"/>
              </a:rPr>
              <a:t> </a:t>
            </a:r>
            <a:r>
              <a:rPr lang="en-GB" altLang="en-US" sz="2800" b="1" dirty="0">
                <a:solidFill>
                  <a:prstClr val="black"/>
                </a:solidFill>
                <a:latin typeface="Arial" pitchFamily="34" charset="0"/>
                <a:cs typeface="Arial" pitchFamily="34" charset="0"/>
              </a:rPr>
              <a:t>through the center of the </a:t>
            </a:r>
            <a:r>
              <a:rPr lang="en-GB" altLang="en-US" sz="2800" b="1" dirty="0" smtClean="0">
                <a:solidFill>
                  <a:prstClr val="black"/>
                </a:solidFill>
                <a:latin typeface="Arial" pitchFamily="34" charset="0"/>
                <a:cs typeface="Arial" pitchFamily="34" charset="0"/>
              </a:rPr>
              <a:t>hemisphere (</a:t>
            </a:r>
            <a:r>
              <a:rPr lang="en-US" sz="2800" b="1" dirty="0" smtClean="0">
                <a:solidFill>
                  <a:prstClr val="black"/>
                </a:solidFill>
                <a:latin typeface="Arial" panose="020B0604020202020204" pitchFamily="34" charset="0"/>
                <a:cs typeface="Arial" panose="020B0604020202020204" pitchFamily="34" charset="0"/>
              </a:rPr>
              <a:t>the center of a reference sphere)</a:t>
            </a:r>
            <a:r>
              <a:rPr lang="en-GB" altLang="en-US" sz="2800" b="1" dirty="0" smtClean="0">
                <a:solidFill>
                  <a:prstClr val="black"/>
                </a:solidFill>
                <a:latin typeface="Arial" pitchFamily="34" charset="0"/>
                <a:cs typeface="Arial" pitchFamily="34" charset="0"/>
              </a:rPr>
              <a:t>, </a:t>
            </a:r>
            <a:r>
              <a:rPr lang="en-GB" altLang="en-US" sz="2800" b="1" dirty="0">
                <a:solidFill>
                  <a:prstClr val="black"/>
                </a:solidFill>
                <a:latin typeface="Arial" pitchFamily="34" charset="0"/>
                <a:cs typeface="Arial" pitchFamily="34" charset="0"/>
              </a:rPr>
              <a:t>and their projection reflects where the plane or line intersects the outer </a:t>
            </a:r>
            <a:r>
              <a:rPr lang="en-GB" altLang="en-US" sz="2800" b="1" dirty="0" smtClean="0">
                <a:solidFill>
                  <a:prstClr val="black"/>
                </a:solidFill>
                <a:latin typeface="Arial" pitchFamily="34" charset="0"/>
                <a:cs typeface="Arial" pitchFamily="34" charset="0"/>
              </a:rPr>
              <a:t>(</a:t>
            </a:r>
            <a:r>
              <a:rPr lang="en-US" sz="2800" b="1" dirty="0" smtClean="0">
                <a:solidFill>
                  <a:prstClr val="black"/>
                </a:solidFill>
                <a:latin typeface="Arial" panose="020B0604020202020204" pitchFamily="34" charset="0"/>
                <a:cs typeface="Arial" panose="020B0604020202020204" pitchFamily="34" charset="0"/>
              </a:rPr>
              <a:t>intersecting lower hemisphere) (Figure 1.1 A).</a:t>
            </a:r>
            <a:r>
              <a:rPr lang="en-US" sz="2800" b="1" dirty="0" smtClean="0">
                <a:solidFill>
                  <a:srgbClr val="FF0000"/>
                </a:solidFill>
                <a:latin typeface="Arial" panose="020B0604020202020204" pitchFamily="34" charset="0"/>
                <a:cs typeface="Arial" panose="020B0604020202020204" pitchFamily="34" charset="0"/>
              </a:rPr>
              <a:t> </a:t>
            </a:r>
          </a:p>
          <a:p>
            <a:pPr marL="514350" indent="-514350" algn="just">
              <a:spcAft>
                <a:spcPts val="1000"/>
              </a:spcAft>
              <a:buSzPct val="100000"/>
              <a:buFont typeface="+mj-lt"/>
              <a:buAutoNum type="arabicPeriod" startAt="6"/>
              <a:tabLst>
                <a:tab pos="457200" algn="l"/>
              </a:tabLst>
              <a:defRPr/>
            </a:pPr>
            <a:endParaRPr lang="en-US" sz="1400" b="1" dirty="0" smtClean="0">
              <a:solidFill>
                <a:srgbClr val="FF0000"/>
              </a:solidFill>
              <a:latin typeface="Arial" panose="020B0604020202020204" pitchFamily="34" charset="0"/>
              <a:cs typeface="Arial" panose="020B0604020202020204" pitchFamily="34" charset="0"/>
            </a:endParaRPr>
          </a:p>
          <a:p>
            <a:pPr marL="514350" indent="-514350" algn="just">
              <a:spcAft>
                <a:spcPts val="1000"/>
              </a:spcAft>
              <a:buSzPct val="100000"/>
              <a:buFont typeface="+mj-lt"/>
              <a:buAutoNum type="arabicPeriod" startAt="6"/>
              <a:tabLst>
                <a:tab pos="457200" algn="l"/>
              </a:tabLst>
              <a:defRPr/>
            </a:pPr>
            <a:r>
              <a:rPr lang="en-US" sz="2800" b="1" dirty="0" smtClean="0">
                <a:solidFill>
                  <a:srgbClr val="FF0000"/>
                </a:solidFill>
                <a:latin typeface="Arial" panose="020B0604020202020204" pitchFamily="34" charset="0"/>
                <a:cs typeface="Arial" panose="020B0604020202020204" pitchFamily="34" charset="0"/>
              </a:rPr>
              <a:t>Planes intersect the lower hemisphere  in the form of great circles; lines intersect the lower hemisphere in points.  </a:t>
            </a:r>
            <a:endParaRPr lang="en-US" sz="2800" b="1" dirty="0" smtClean="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648098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1268760"/>
            <a:ext cx="7776864" cy="3513782"/>
          </a:xfrm>
          <a:prstGeom prst="rect">
            <a:avLst/>
          </a:prstGeom>
        </p:spPr>
        <p:txBody>
          <a:bodyPr wrap="square">
            <a:spAutoFit/>
          </a:bodyPr>
          <a:lstStyle/>
          <a:p>
            <a:pPr lvl="0" algn="just">
              <a:spcAft>
                <a:spcPts val="1000"/>
              </a:spcAft>
              <a:buSzPct val="100000"/>
              <a:defRPr/>
            </a:pPr>
            <a:r>
              <a:rPr lang="en-GB" altLang="en-US" sz="2800" b="1" dirty="0" smtClean="0">
                <a:solidFill>
                  <a:prstClr val="black"/>
                </a:solidFill>
                <a:latin typeface="Arial" panose="020B0604020202020204" pitchFamily="34" charset="0"/>
                <a:cs typeface="Arial" panose="020B0604020202020204" pitchFamily="34" charset="0"/>
              </a:rPr>
              <a:t>This means that information about </a:t>
            </a:r>
            <a:r>
              <a:rPr lang="en-GB" altLang="en-US" sz="2800" b="1" dirty="0" smtClean="0">
                <a:solidFill>
                  <a:srgbClr val="FF0000"/>
                </a:solidFill>
                <a:latin typeface="Arial" panose="020B0604020202020204" pitchFamily="34" charset="0"/>
                <a:cs typeface="Arial" panose="020B0604020202020204" pitchFamily="34" charset="0"/>
              </a:rPr>
              <a:t>relative position is not represented </a:t>
            </a:r>
            <a:r>
              <a:rPr lang="en-GB" altLang="en-US" sz="2800" b="1" dirty="0" smtClean="0">
                <a:solidFill>
                  <a:prstClr val="black"/>
                </a:solidFill>
                <a:latin typeface="Arial" panose="020B0604020202020204" pitchFamily="34" charset="0"/>
                <a:cs typeface="Arial" panose="020B0604020202020204" pitchFamily="34" charset="0"/>
              </a:rPr>
              <a:t>in the plot, only information about relative orientation (angle). </a:t>
            </a:r>
          </a:p>
          <a:p>
            <a:pPr lvl="0" algn="just">
              <a:buSzPts val="1000"/>
            </a:pPr>
            <a:endParaRPr lang="en-GB" altLang="en-US" sz="1600" b="1" dirty="0" smtClean="0">
              <a:solidFill>
                <a:prstClr val="black"/>
              </a:solidFill>
              <a:latin typeface="Arial" panose="020B0604020202020204" pitchFamily="34" charset="0"/>
              <a:cs typeface="Arial" panose="020B0604020202020204" pitchFamily="34" charset="0"/>
            </a:endParaRPr>
          </a:p>
          <a:p>
            <a:pPr lvl="0" algn="just">
              <a:buSzPts val="1000"/>
            </a:pPr>
            <a:r>
              <a:rPr lang="en-GB" altLang="en-US" sz="2800" b="1" dirty="0" smtClean="0">
                <a:solidFill>
                  <a:prstClr val="black"/>
                </a:solidFill>
                <a:latin typeface="Arial" panose="020B0604020202020204" pitchFamily="34" charset="0"/>
                <a:cs typeface="Arial" panose="020B0604020202020204" pitchFamily="34" charset="0"/>
              </a:rPr>
              <a:t>Planes are often represented by plotting their pole, which is the line perpendicular to that plane. </a:t>
            </a:r>
            <a:endParaRPr lang="en-GB" sz="2800" b="1" dirty="0" smtClean="0">
              <a:solidFill>
                <a:prstClr val="black"/>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584" y="1268760"/>
            <a:ext cx="7632848" cy="3970318"/>
          </a:xfrm>
          <a:prstGeom prst="rect">
            <a:avLst/>
          </a:prstGeom>
        </p:spPr>
        <p:txBody>
          <a:bodyPr wrap="square">
            <a:spAutoFit/>
          </a:bodyPr>
          <a:lstStyle/>
          <a:p>
            <a:pPr lvl="0" algn="just"/>
            <a:r>
              <a:rPr lang="en-US" sz="2800" b="1" dirty="0">
                <a:solidFill>
                  <a:prstClr val="black"/>
                </a:solidFill>
                <a:latin typeface="Arial" panose="020B0604020202020204" pitchFamily="34" charset="0"/>
                <a:cs typeface="Arial" panose="020B0604020202020204" pitchFamily="34" charset="0"/>
              </a:rPr>
              <a:t>All the preceding operations would be simple if it were possible to  assemble real lines and planes in space, like </a:t>
            </a:r>
            <a:r>
              <a:rPr lang="en-US" sz="2800" b="1" dirty="0" smtClean="0">
                <a:solidFill>
                  <a:prstClr val="black"/>
                </a:solidFill>
                <a:latin typeface="Arial" panose="020B0604020202020204" pitchFamily="34" charset="0"/>
                <a:cs typeface="Arial" panose="020B0604020202020204" pitchFamily="34" charset="0"/>
              </a:rPr>
              <a:t>Tinker toys, </a:t>
            </a:r>
            <a:r>
              <a:rPr lang="en-US" sz="2800" b="1" dirty="0">
                <a:solidFill>
                  <a:prstClr val="black"/>
                </a:solidFill>
                <a:latin typeface="Arial" panose="020B0604020202020204" pitchFamily="34" charset="0"/>
                <a:cs typeface="Arial" panose="020B0604020202020204" pitchFamily="34" charset="0"/>
              </a:rPr>
              <a:t>and measure  their geometric properties directly. </a:t>
            </a:r>
            <a:endParaRPr lang="en-US" sz="2800" b="1" dirty="0" smtClean="0">
              <a:solidFill>
                <a:prstClr val="black"/>
              </a:solidFill>
              <a:latin typeface="Arial" panose="020B0604020202020204" pitchFamily="34" charset="0"/>
              <a:cs typeface="Arial" panose="020B0604020202020204" pitchFamily="34" charset="0"/>
            </a:endParaRPr>
          </a:p>
          <a:p>
            <a:pPr lvl="0" algn="just"/>
            <a:endParaRPr lang="en-US" sz="2800" b="1" dirty="0">
              <a:solidFill>
                <a:prstClr val="black"/>
              </a:solidFill>
              <a:latin typeface="Arial" panose="020B0604020202020204" pitchFamily="34" charset="0"/>
              <a:cs typeface="Arial" panose="020B0604020202020204" pitchFamily="34" charset="0"/>
            </a:endParaRPr>
          </a:p>
          <a:p>
            <a:pPr lvl="0" algn="just"/>
            <a:r>
              <a:rPr lang="en-US" sz="2800" b="1" dirty="0" smtClean="0">
                <a:solidFill>
                  <a:prstClr val="black"/>
                </a:solidFill>
                <a:latin typeface="Arial" panose="020B0604020202020204" pitchFamily="34" charset="0"/>
                <a:cs typeface="Arial" panose="020B0604020202020204" pitchFamily="34" charset="0"/>
              </a:rPr>
              <a:t>Using </a:t>
            </a:r>
            <a:r>
              <a:rPr lang="en-US" sz="2800" b="1" dirty="0">
                <a:solidFill>
                  <a:prstClr val="black"/>
                </a:solidFill>
                <a:latin typeface="Arial" panose="020B0604020202020204" pitchFamily="34" charset="0"/>
                <a:cs typeface="Arial" panose="020B0604020202020204" pitchFamily="34" charset="0"/>
              </a:rPr>
              <a:t>stereographic projection techniques, we figuratively assemble lines and planes within a reference  </a:t>
            </a:r>
            <a:r>
              <a:rPr lang="en-US" sz="2800" b="1" dirty="0" smtClean="0">
                <a:solidFill>
                  <a:prstClr val="black"/>
                </a:solidFill>
                <a:latin typeface="Arial" panose="020B0604020202020204" pitchFamily="34" charset="0"/>
                <a:cs typeface="Arial" panose="020B0604020202020204" pitchFamily="34" charset="0"/>
              </a:rPr>
              <a:t>sphere.</a:t>
            </a:r>
            <a:endParaRPr lang="en-GB" dirty="0">
              <a:solidFill>
                <a:prstClr val="black"/>
              </a:solidFill>
            </a:endParaRPr>
          </a:p>
        </p:txBody>
      </p:sp>
    </p:spTree>
    <p:extLst>
      <p:ext uri="{BB962C8B-B14F-4D97-AF65-F5344CB8AC3E}">
        <p14:creationId xmlns:p14="http://schemas.microsoft.com/office/powerpoint/2010/main" xmlns="" val="392741465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tereonetparts"/>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59632" y="401516"/>
            <a:ext cx="6969968" cy="62501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475112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2827" y="980728"/>
            <a:ext cx="7707633" cy="4832092"/>
          </a:xfrm>
          <a:prstGeom prst="rect">
            <a:avLst/>
          </a:prstGeom>
        </p:spPr>
        <p:txBody>
          <a:bodyPr wrap="square">
            <a:spAutoFit/>
          </a:bodyPr>
          <a:lstStyle/>
          <a:p>
            <a:pPr algn="just">
              <a:buSzPct val="100000"/>
            </a:pPr>
            <a:r>
              <a:rPr lang="en-GB" altLang="en-US" sz="2800" b="1" dirty="0">
                <a:solidFill>
                  <a:prstClr val="black"/>
                </a:solidFill>
                <a:latin typeface="Arial" panose="020B0604020202020204" pitchFamily="34" charset="0"/>
                <a:cs typeface="Arial" panose="020B0604020202020204" pitchFamily="34" charset="0"/>
              </a:rPr>
              <a:t>We can also use a stereonet to: </a:t>
            </a:r>
            <a:endParaRPr lang="en-GB" altLang="en-US" sz="2800" b="1" dirty="0" smtClean="0">
              <a:solidFill>
                <a:prstClr val="black"/>
              </a:solidFill>
              <a:latin typeface="Arial" panose="020B0604020202020204" pitchFamily="34" charset="0"/>
              <a:cs typeface="Arial" panose="020B0604020202020204" pitchFamily="34" charset="0"/>
            </a:endParaRPr>
          </a:p>
          <a:p>
            <a:pPr algn="just">
              <a:buSzPct val="100000"/>
            </a:pPr>
            <a:r>
              <a:rPr lang="en-US" b="1" dirty="0" smtClean="0">
                <a:solidFill>
                  <a:prstClr val="black"/>
                </a:solidFill>
                <a:latin typeface="Arial" panose="020B0604020202020204" pitchFamily="34" charset="0"/>
                <a:cs typeface="Arial" panose="020B0604020202020204" pitchFamily="34" charset="0"/>
              </a:rPr>
              <a:t> </a:t>
            </a:r>
          </a:p>
          <a:p>
            <a:pPr marL="914400" lvl="1" indent="-457200" algn="just">
              <a:buFont typeface="Arial" panose="020B0604020202020204" pitchFamily="34" charset="0"/>
              <a:buChar char="•"/>
            </a:pPr>
            <a:r>
              <a:rPr lang="en-US" sz="2800" b="1" dirty="0" smtClean="0">
                <a:solidFill>
                  <a:srgbClr val="0070C0"/>
                </a:solidFill>
                <a:latin typeface="Arial" panose="020B0604020202020204" pitchFamily="34" charset="0"/>
                <a:cs typeface="Arial" panose="020B0604020202020204" pitchFamily="34" charset="0"/>
              </a:rPr>
              <a:t>determine </a:t>
            </a:r>
            <a:r>
              <a:rPr lang="en-US" sz="2800" b="1" dirty="0">
                <a:solidFill>
                  <a:srgbClr val="0070C0"/>
                </a:solidFill>
                <a:latin typeface="Arial" panose="020B0604020202020204" pitchFamily="34" charset="0"/>
                <a:cs typeface="Arial" panose="020B0604020202020204" pitchFamily="34" charset="0"/>
              </a:rPr>
              <a:t>the angle between two lines; </a:t>
            </a:r>
            <a:endParaRPr lang="en-US" sz="2800" b="1" dirty="0" smtClean="0">
              <a:solidFill>
                <a:srgbClr val="0070C0"/>
              </a:solidFill>
              <a:latin typeface="Arial" panose="020B0604020202020204" pitchFamily="34" charset="0"/>
              <a:cs typeface="Arial" panose="020B0604020202020204" pitchFamily="34" charset="0"/>
            </a:endParaRPr>
          </a:p>
          <a:p>
            <a:pPr marL="914400" lvl="1" indent="-457200" algn="just">
              <a:buFont typeface="Arial" panose="020B0604020202020204" pitchFamily="34" charset="0"/>
              <a:buChar char="•"/>
            </a:pPr>
            <a:r>
              <a:rPr lang="en-GB" altLang="en-US" sz="2800" b="1" dirty="0">
                <a:solidFill>
                  <a:srgbClr val="0070C0"/>
                </a:solidFill>
                <a:latin typeface="Arial" panose="020B0604020202020204" pitchFamily="34" charset="0"/>
                <a:cs typeface="Arial" panose="020B0604020202020204" pitchFamily="34" charset="0"/>
              </a:rPr>
              <a:t>find the intersection between two planes (e.g. can find the fold axis if folding is cylindrical). </a:t>
            </a:r>
          </a:p>
          <a:p>
            <a:pPr marL="914400" lvl="1" indent="-457200" algn="just">
              <a:buFont typeface="Arial" panose="020B0604020202020204" pitchFamily="34" charset="0"/>
              <a:buChar char="•"/>
            </a:pPr>
            <a:r>
              <a:rPr lang="en-US" sz="2800" b="1" dirty="0" smtClean="0">
                <a:solidFill>
                  <a:srgbClr val="0070C0"/>
                </a:solidFill>
                <a:latin typeface="Arial" panose="020B0604020202020204" pitchFamily="34" charset="0"/>
                <a:cs typeface="Arial" panose="020B0604020202020204" pitchFamily="34" charset="0"/>
              </a:rPr>
              <a:t>determine </a:t>
            </a:r>
            <a:r>
              <a:rPr lang="en-US" sz="2800" b="1" dirty="0">
                <a:solidFill>
                  <a:srgbClr val="0070C0"/>
                </a:solidFill>
                <a:latin typeface="Arial" panose="020B0604020202020204" pitchFamily="34" charset="0"/>
                <a:cs typeface="Arial" panose="020B0604020202020204" pitchFamily="34" charset="0"/>
              </a:rPr>
              <a:t>the angle between two  planes; </a:t>
            </a:r>
            <a:endParaRPr lang="en-US" sz="2800" b="1" dirty="0" smtClean="0">
              <a:solidFill>
                <a:srgbClr val="0070C0"/>
              </a:solidFill>
              <a:latin typeface="Arial" panose="020B0604020202020204" pitchFamily="34" charset="0"/>
              <a:cs typeface="Arial" panose="020B0604020202020204" pitchFamily="34" charset="0"/>
            </a:endParaRPr>
          </a:p>
          <a:p>
            <a:pPr marL="914400" lvl="1" indent="-457200" algn="just">
              <a:buFont typeface="Arial" panose="020B0604020202020204" pitchFamily="34" charset="0"/>
              <a:buChar char="•"/>
            </a:pPr>
            <a:r>
              <a:rPr lang="en-US" sz="2800" b="1" dirty="0" smtClean="0">
                <a:solidFill>
                  <a:srgbClr val="0070C0"/>
                </a:solidFill>
                <a:latin typeface="Arial" panose="020B0604020202020204" pitchFamily="34" charset="0"/>
                <a:cs typeface="Arial" panose="020B0604020202020204" pitchFamily="34" charset="0"/>
              </a:rPr>
              <a:t>measure </a:t>
            </a:r>
            <a:r>
              <a:rPr lang="en-US" sz="2800" b="1" dirty="0">
                <a:solidFill>
                  <a:srgbClr val="0070C0"/>
                </a:solidFill>
                <a:latin typeface="Arial" panose="020B0604020202020204" pitchFamily="34" charset="0"/>
                <a:cs typeface="Arial" panose="020B0604020202020204" pitchFamily="34" charset="0"/>
              </a:rPr>
              <a:t>the angle between a line and a plane; and </a:t>
            </a:r>
            <a:endParaRPr lang="en-US" sz="2800" b="1" dirty="0" smtClean="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81973047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584" y="908720"/>
            <a:ext cx="7632848" cy="4401205"/>
          </a:xfrm>
          <a:prstGeom prst="rect">
            <a:avLst/>
          </a:prstGeom>
        </p:spPr>
        <p:txBody>
          <a:bodyPr wrap="square">
            <a:spAutoFit/>
          </a:bodyPr>
          <a:lstStyle/>
          <a:p>
            <a:pPr algn="just"/>
            <a:r>
              <a:rPr lang="en-US" sz="2800" b="1" dirty="0">
                <a:solidFill>
                  <a:prstClr val="black"/>
                </a:solidFill>
                <a:latin typeface="Arial" panose="020B0604020202020204" pitchFamily="34" charset="0"/>
                <a:cs typeface="Arial" panose="020B0604020202020204" pitchFamily="34" charset="0"/>
              </a:rPr>
              <a:t>Stereographic projection of lines and planes to points and great circles  constitutes a systematic reduction of three-dimensional geometry to two  dimensions. </a:t>
            </a:r>
            <a:endParaRPr lang="en-GB" sz="2800" b="1" dirty="0">
              <a:solidFill>
                <a:prstClr val="black"/>
              </a:solidFill>
              <a:latin typeface="Arial" panose="020B0604020202020204" pitchFamily="34" charset="0"/>
              <a:cs typeface="Arial" panose="020B0604020202020204" pitchFamily="34" charset="0"/>
            </a:endParaRPr>
          </a:p>
          <a:p>
            <a:pPr lvl="0" algn="just"/>
            <a:endParaRPr lang="en-US" sz="2800" b="1" dirty="0" smtClean="0">
              <a:solidFill>
                <a:prstClr val="black"/>
              </a:solidFill>
              <a:latin typeface="Arial" panose="020B0604020202020204" pitchFamily="34" charset="0"/>
              <a:cs typeface="Arial" panose="020B0604020202020204" pitchFamily="34" charset="0"/>
            </a:endParaRPr>
          </a:p>
          <a:p>
            <a:pPr lvl="0" algn="just"/>
            <a:r>
              <a:rPr lang="en-US" sz="2800" b="1" dirty="0" smtClean="0">
                <a:solidFill>
                  <a:prstClr val="black"/>
                </a:solidFill>
                <a:latin typeface="Arial" panose="020B0604020202020204" pitchFamily="34" charset="0"/>
                <a:cs typeface="Arial" panose="020B0604020202020204" pitchFamily="34" charset="0"/>
              </a:rPr>
              <a:t>The </a:t>
            </a:r>
            <a:r>
              <a:rPr lang="en-US" sz="2800" b="1" dirty="0">
                <a:solidFill>
                  <a:prstClr val="black"/>
                </a:solidFill>
                <a:latin typeface="Arial" panose="020B0604020202020204" pitchFamily="34" charset="0"/>
                <a:cs typeface="Arial" panose="020B0604020202020204" pitchFamily="34" charset="0"/>
              </a:rPr>
              <a:t>"flattening" to two dimensions is achieved by projecting  the lower hemisphere intersections to an equatorial plane of reference  that passes through the center of the sphere (Figure </a:t>
            </a:r>
            <a:r>
              <a:rPr lang="en-US" sz="2800" b="1" dirty="0" smtClean="0">
                <a:solidFill>
                  <a:prstClr val="black"/>
                </a:solidFill>
                <a:latin typeface="Arial" panose="020B0604020202020204" pitchFamily="34" charset="0"/>
                <a:cs typeface="Arial" panose="020B0604020202020204" pitchFamily="34" charset="0"/>
              </a:rPr>
              <a:t>1.1 B</a:t>
            </a:r>
            <a:r>
              <a:rPr lang="en-US" sz="2800" b="1" dirty="0">
                <a:solidFill>
                  <a:prstClr val="black"/>
                </a:solidFill>
                <a:latin typeface="Arial" panose="020B0604020202020204" pitchFamily="34" charset="0"/>
                <a:cs typeface="Arial" panose="020B0604020202020204" pitchFamily="34" charset="0"/>
              </a:rPr>
              <a:t>). </a:t>
            </a:r>
            <a:endParaRPr lang="en-GB" sz="28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58105938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2204864"/>
            <a:ext cx="6336704" cy="1077218"/>
          </a:xfrm>
          <a:prstGeom prst="rect">
            <a:avLst/>
          </a:prstGeom>
          <a:noFill/>
        </p:spPr>
        <p:txBody>
          <a:bodyPr wrap="square" rtlCol="0">
            <a:spAutoFit/>
          </a:bodyPr>
          <a:lstStyle/>
          <a:p>
            <a:pPr algn="ctr"/>
            <a:r>
              <a:rPr lang="en-GB" sz="3200" b="1" dirty="0" smtClean="0">
                <a:solidFill>
                  <a:srgbClr val="FF0000"/>
                </a:solidFill>
                <a:latin typeface="Arial Black" pitchFamily="34" charset="0"/>
              </a:rPr>
              <a:t>Stereographic projection of planes</a:t>
            </a:r>
            <a:endParaRPr lang="en-US" sz="3200" b="1" dirty="0">
              <a:solidFill>
                <a:srgbClr val="FF0000"/>
              </a:solidFill>
              <a:latin typeface="Arial Black" pitchFamily="34"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descr="C:\Users\Bishal Nath Upreti\Desktop\Arba Minch 2012 2nd Sem\Structural Geology\Stereographic projection\Stereographic projection figures\scan0001.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6140" t="6563" r="1905" b="8253"/>
          <a:stretch/>
        </p:blipFill>
        <p:spPr bwMode="auto">
          <a:xfrm>
            <a:off x="611560" y="548680"/>
            <a:ext cx="7920880" cy="42795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7739" y="5013176"/>
            <a:ext cx="8280920" cy="1323439"/>
          </a:xfrm>
          <a:prstGeom prst="rect">
            <a:avLst/>
          </a:prstGeom>
          <a:noFill/>
        </p:spPr>
        <p:txBody>
          <a:bodyPr wrap="square" rtlCol="0">
            <a:spAutoFit/>
          </a:bodyPr>
          <a:lstStyle/>
          <a:p>
            <a:pPr algn="just"/>
            <a:r>
              <a:rPr lang="en-US" sz="1600" b="1" dirty="0" smtClean="0">
                <a:latin typeface="Arial" panose="020B0604020202020204" pitchFamily="34" charset="0"/>
                <a:cs typeface="Arial" panose="020B0604020202020204" pitchFamily="34" charset="0"/>
              </a:rPr>
              <a:t>Fig. 1.1. The inherent  3D geometry of stereographic projection. (A) Projection of a plane through the centre of a reference sphere. The plane intersects the lower hemisphere of the reference sphere as a great circle. The line intersects  the lower hemisphere as a single point. (B) Projection of  intersection points from the lower hemisphere of the reference sphere to the zenith of the projection. </a:t>
            </a:r>
            <a:endParaRPr lang="en-GB"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77891610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wer hemisphere projection.JPG"/>
          <p:cNvPicPr>
            <a:picLocks noChangeAspect="1"/>
          </p:cNvPicPr>
          <p:nvPr/>
        </p:nvPicPr>
        <p:blipFill>
          <a:blip r:embed="rId2" cstate="print"/>
          <a:stretch>
            <a:fillRect/>
          </a:stretch>
        </p:blipFill>
        <p:spPr>
          <a:xfrm>
            <a:off x="1447800" y="152400"/>
            <a:ext cx="6172200" cy="61610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42839835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descr="C:\Users\bnupreti\Desktop\Structural geology website\Stereographic projectionLecture_08_Page_4.jpg"/>
          <p:cNvPicPr>
            <a:picLocks noChangeAspect="1" noChangeArrowheads="1"/>
          </p:cNvPicPr>
          <p:nvPr/>
        </p:nvPicPr>
        <p:blipFill>
          <a:blip r:embed="rId3" cstate="print">
            <a:duotone>
              <a:prstClr val="black"/>
              <a:srgbClr val="D9C3A5">
                <a:tint val="50000"/>
                <a:satMod val="180000"/>
              </a:srgbClr>
            </a:duotone>
            <a:extLst>
              <a:ext uri="{28A0092B-C50C-407E-A947-70E740481C1C}">
                <a14:useLocalDpi xmlns:a14="http://schemas.microsoft.com/office/drawing/2010/main" xmlns="" val="0"/>
              </a:ext>
            </a:extLst>
          </a:blip>
          <a:srcRect l="16508" t="6783" r="9206" b="61328"/>
          <a:stretch>
            <a:fillRect/>
          </a:stretch>
        </p:blipFill>
        <p:spPr bwMode="auto">
          <a:xfrm>
            <a:off x="258763" y="762000"/>
            <a:ext cx="8504237"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1882589" y="5733927"/>
            <a:ext cx="5256584" cy="400110"/>
          </a:xfrm>
          <a:prstGeom prst="rect">
            <a:avLst/>
          </a:prstGeom>
          <a:noFill/>
        </p:spPr>
        <p:txBody>
          <a:bodyPr wrap="square" rtlCol="0">
            <a:spAutoFit/>
          </a:bodyPr>
          <a:lstStyle/>
          <a:p>
            <a:r>
              <a:rPr lang="en-US" sz="2000" b="1" dirty="0" smtClean="0">
                <a:latin typeface="Arial" panose="020B0604020202020204" pitchFamily="34" charset="0"/>
                <a:cs typeface="Arial" panose="020B0604020202020204" pitchFamily="34" charset="0"/>
              </a:rPr>
              <a:t>Principles of stereographic projection</a:t>
            </a:r>
            <a:endParaRPr lang="en-GB"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85729501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descr="C:\Users\bnupreti\Desktop\Structural geology website\Stereographic projectionLecture_08_Page_4.jpg"/>
          <p:cNvPicPr>
            <a:picLocks noChangeAspect="1" noChangeArrowheads="1"/>
          </p:cNvPicPr>
          <p:nvPr/>
        </p:nvPicPr>
        <p:blipFill rotWithShape="1">
          <a:blip r:embed="rId3" cstate="print">
            <a:duotone>
              <a:prstClr val="black"/>
              <a:srgbClr val="D9C3A5">
                <a:tint val="50000"/>
                <a:satMod val="180000"/>
              </a:srgbClr>
            </a:duotone>
            <a:extLst>
              <a:ext uri="{28A0092B-C50C-407E-A947-70E740481C1C}">
                <a14:useLocalDpi xmlns:a14="http://schemas.microsoft.com/office/drawing/2010/main" xmlns="" val="0"/>
              </a:ext>
            </a:extLst>
          </a:blip>
          <a:srcRect l="15874" t="66882" r="46811" b="8586"/>
          <a:stretch/>
        </p:blipFill>
        <p:spPr bwMode="auto">
          <a:xfrm>
            <a:off x="1143000" y="304798"/>
            <a:ext cx="7391400" cy="6287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37446905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ishalNath\Desktop\StereoprojectStructuralgeol.jpg"/>
          <p:cNvPicPr>
            <a:picLocks noChangeAspect="1" noChangeArrowheads="1"/>
          </p:cNvPicPr>
          <p:nvPr/>
        </p:nvPicPr>
        <p:blipFill>
          <a:blip r:embed="rId2" cstate="print"/>
          <a:srcRect/>
          <a:stretch>
            <a:fillRect/>
          </a:stretch>
        </p:blipFill>
        <p:spPr bwMode="auto">
          <a:xfrm>
            <a:off x="467544" y="1189896"/>
            <a:ext cx="8291929" cy="3751271"/>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2" descr="C:\Users\Bishal Nath Upreti\Pictures\My Scans\Stereographic project marshak and Mitra Ch 5 and 6\Stereogram.jpg"/>
          <p:cNvPicPr>
            <a:picLocks noChangeAspect="1" noChangeArrowheads="1"/>
          </p:cNvPicPr>
          <p:nvPr/>
        </p:nvPicPr>
        <p:blipFill>
          <a:blip r:embed="rId2" cstate="print">
            <a:lum bright="-20000" contrast="10000"/>
          </a:blip>
          <a:srcRect/>
          <a:stretch>
            <a:fillRect/>
          </a:stretch>
        </p:blipFill>
        <p:spPr bwMode="auto">
          <a:xfrm>
            <a:off x="1908175" y="260350"/>
            <a:ext cx="6119813" cy="6446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2" descr="C:\Users\Bishal Nath Upreti\Pictures\My Scans\Stereographic project marshak and Mitra Ch 5 and 6\Stereogram.jpg"/>
          <p:cNvPicPr>
            <a:picLocks noChangeAspect="1" noChangeArrowheads="1"/>
          </p:cNvPicPr>
          <p:nvPr/>
        </p:nvPicPr>
        <p:blipFill>
          <a:blip r:embed="rId2" cstate="print">
            <a:lum bright="-20000" contrast="10000"/>
          </a:blip>
          <a:srcRect/>
          <a:stretch>
            <a:fillRect/>
          </a:stretch>
        </p:blipFill>
        <p:spPr bwMode="auto">
          <a:xfrm>
            <a:off x="1908175" y="260350"/>
            <a:ext cx="6119813" cy="6446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4"/>
          <p:cNvPicPr>
            <a:picLocks noChangeAspect="1" noChangeArrowheads="1"/>
          </p:cNvPicPr>
          <p:nvPr/>
        </p:nvPicPr>
        <p:blipFill>
          <a:blip r:embed="rId2" cstate="print"/>
          <a:srcRect/>
          <a:stretch>
            <a:fillRect/>
          </a:stretch>
        </p:blipFill>
        <p:spPr bwMode="auto">
          <a:xfrm>
            <a:off x="251520" y="0"/>
            <a:ext cx="3059832" cy="3349417"/>
          </a:xfrm>
          <a:prstGeom prst="rect">
            <a:avLst/>
          </a:prstGeom>
          <a:noFill/>
          <a:ln w="9525">
            <a:noFill/>
            <a:miter lim="800000"/>
            <a:headEnd/>
            <a:tailEnd/>
          </a:ln>
        </p:spPr>
      </p:pic>
      <p:pic>
        <p:nvPicPr>
          <p:cNvPr id="11268" name="Picture 5"/>
          <p:cNvPicPr>
            <a:picLocks noChangeAspect="1" noChangeArrowheads="1"/>
          </p:cNvPicPr>
          <p:nvPr/>
        </p:nvPicPr>
        <p:blipFill>
          <a:blip r:embed="rId3" cstate="print"/>
          <a:srcRect/>
          <a:stretch>
            <a:fillRect/>
          </a:stretch>
        </p:blipFill>
        <p:spPr bwMode="auto">
          <a:xfrm>
            <a:off x="2267744" y="3284984"/>
            <a:ext cx="6696472" cy="3338754"/>
          </a:xfrm>
          <a:prstGeom prst="rect">
            <a:avLst/>
          </a:prstGeom>
          <a:noFill/>
          <a:ln w="9525">
            <a:noFill/>
            <a:miter lim="800000"/>
            <a:headEnd/>
            <a:tailEnd/>
          </a:ln>
        </p:spPr>
      </p:pic>
      <p:sp>
        <p:nvSpPr>
          <p:cNvPr id="5" name="TextBox 4"/>
          <p:cNvSpPr txBox="1"/>
          <p:nvPr/>
        </p:nvSpPr>
        <p:spPr>
          <a:xfrm>
            <a:off x="3275856" y="692696"/>
            <a:ext cx="5544616" cy="830997"/>
          </a:xfrm>
          <a:prstGeom prst="rect">
            <a:avLst/>
          </a:prstGeom>
          <a:noFill/>
        </p:spPr>
        <p:txBody>
          <a:bodyPr wrap="square" rtlCol="0">
            <a:spAutoFit/>
          </a:bodyPr>
          <a:lstStyle/>
          <a:p>
            <a:pPr algn="ctr"/>
            <a:r>
              <a:rPr lang="en-US" sz="2400" b="1" dirty="0" err="1" smtClean="0"/>
              <a:t>Sterionet</a:t>
            </a:r>
            <a:r>
              <a:rPr lang="en-US" sz="2400" b="1" dirty="0" smtClean="0"/>
              <a:t> projection of 3-D structural data</a:t>
            </a:r>
            <a:br>
              <a:rPr lang="en-US" sz="2400" b="1" dirty="0" smtClean="0"/>
            </a:br>
            <a:r>
              <a:rPr lang="en-US" sz="2400" b="1" dirty="0" err="1" smtClean="0"/>
              <a:t>Sterionet</a:t>
            </a:r>
            <a:r>
              <a:rPr lang="en-US" sz="2400" b="1" dirty="0" smtClean="0"/>
              <a:t> projection of a plane</a:t>
            </a:r>
            <a:endParaRPr lang="en-US" sz="24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1556792"/>
            <a:ext cx="7704856" cy="3236784"/>
          </a:xfrm>
          <a:prstGeom prst="rect">
            <a:avLst/>
          </a:prstGeom>
        </p:spPr>
        <p:txBody>
          <a:bodyPr wrap="square">
            <a:spAutoFit/>
          </a:bodyPr>
          <a:lstStyle/>
          <a:p>
            <a:pPr marL="914400" lvl="1" indent="-457200" algn="just">
              <a:buFont typeface="Arial" panose="020B0604020202020204" pitchFamily="34" charset="0"/>
              <a:buChar char="•"/>
            </a:pPr>
            <a:r>
              <a:rPr lang="en-US" sz="2800" b="1" dirty="0">
                <a:solidFill>
                  <a:srgbClr val="0070C0"/>
                </a:solidFill>
                <a:latin typeface="Arial" panose="020B0604020202020204" pitchFamily="34" charset="0"/>
                <a:cs typeface="Arial" panose="020B0604020202020204" pitchFamily="34" charset="0"/>
              </a:rPr>
              <a:t>rotate lines  and planes in space about vertical, horizontal, or inclined axes.</a:t>
            </a:r>
          </a:p>
          <a:p>
            <a:pPr marL="914400" lvl="1" indent="-457200" algn="just">
              <a:buSzPct val="100000"/>
              <a:buFont typeface="Arial" panose="020B0604020202020204" pitchFamily="34" charset="0"/>
              <a:buChar char="•"/>
            </a:pPr>
            <a:r>
              <a:rPr lang="en-GB" altLang="en-US" sz="2800" b="1" dirty="0">
                <a:solidFill>
                  <a:srgbClr val="0070C0"/>
                </a:solidFill>
                <a:latin typeface="Arial" panose="020B0604020202020204" pitchFamily="34" charset="0"/>
                <a:cs typeface="Arial" panose="020B0604020202020204" pitchFamily="34" charset="0"/>
              </a:rPr>
              <a:t>to find the restored orientation of a geologic feature such as a cross bed once it is rotated about some axis. </a:t>
            </a:r>
          </a:p>
          <a:p>
            <a:pPr marL="914400" lvl="1" indent="-457200" algn="just">
              <a:spcAft>
                <a:spcPts val="1000"/>
              </a:spcAft>
              <a:buSzPct val="100000"/>
              <a:buFont typeface="Arial" panose="020B0604020202020204" pitchFamily="34" charset="0"/>
              <a:buChar char="•"/>
            </a:pPr>
            <a:r>
              <a:rPr lang="en-GB" altLang="en-US" sz="2800" b="1" dirty="0">
                <a:solidFill>
                  <a:srgbClr val="0070C0"/>
                </a:solidFill>
                <a:latin typeface="Arial" panose="020B0604020202020204" pitchFamily="34" charset="0"/>
                <a:cs typeface="Arial" panose="020B0604020202020204" pitchFamily="34" charset="0"/>
              </a:rPr>
              <a:t>bisect the angle between two planes</a:t>
            </a:r>
          </a:p>
          <a:p>
            <a:pPr marL="914400" lvl="1" indent="-457200" algn="just">
              <a:buFont typeface="Arial" panose="020B0604020202020204" pitchFamily="34" charset="0"/>
              <a:buChar char="•"/>
            </a:pPr>
            <a:endParaRPr lang="en-US" sz="28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47758920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9" descr="C:\Users\Bishal Nath Upreti\Pictures\My Scans\Stereographic project marshak and Mitra Ch 5 and 6\scan0004 - Copy.jpg"/>
          <p:cNvPicPr>
            <a:picLocks noChangeAspect="1" noChangeArrowheads="1"/>
          </p:cNvPicPr>
          <p:nvPr/>
        </p:nvPicPr>
        <p:blipFill>
          <a:blip r:embed="rId2" cstate="print"/>
          <a:srcRect t="2972" r="2531"/>
          <a:stretch>
            <a:fillRect/>
          </a:stretch>
        </p:blipFill>
        <p:spPr bwMode="auto">
          <a:xfrm>
            <a:off x="282575" y="468313"/>
            <a:ext cx="8462963" cy="5319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4" descr="C:\Users\Bishal Nath Upreti\Pictures\My Scans\Stereographic project marshak and Mitra Ch 5 and 6\scan0013 - Copy.jpg"/>
          <p:cNvPicPr>
            <a:picLocks noChangeAspect="1" noChangeArrowheads="1"/>
          </p:cNvPicPr>
          <p:nvPr/>
        </p:nvPicPr>
        <p:blipFill>
          <a:blip r:embed="rId2" cstate="print"/>
          <a:srcRect/>
          <a:stretch>
            <a:fillRect/>
          </a:stretch>
        </p:blipFill>
        <p:spPr bwMode="auto">
          <a:xfrm>
            <a:off x="250825" y="404813"/>
            <a:ext cx="8607425" cy="5832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1" descr="C:\Users\bnupreti\Desktop\Stereographic projections Mitra\scan0014-1.jpg"/>
          <p:cNvPicPr>
            <a:picLocks noChangeAspect="1" noChangeArrowheads="1"/>
          </p:cNvPicPr>
          <p:nvPr/>
        </p:nvPicPr>
        <p:blipFill rotWithShape="1">
          <a:blip r:embed="rId2" cstate="print">
            <a:duotone>
              <a:prstClr val="black"/>
              <a:srgbClr val="D9C3A5">
                <a:tint val="50000"/>
                <a:satMod val="180000"/>
              </a:srgbClr>
            </a:duotone>
            <a:extLst>
              <a:ext uri="{28A0092B-C50C-407E-A947-70E740481C1C}">
                <a14:useLocalDpi xmlns:a14="http://schemas.microsoft.com/office/drawing/2010/main" xmlns="" val="0"/>
              </a:ext>
            </a:extLst>
          </a:blip>
          <a:srcRect t="52501" r="62991" b="5024"/>
          <a:stretch/>
        </p:blipFill>
        <p:spPr bwMode="auto">
          <a:xfrm>
            <a:off x="228600" y="1112416"/>
            <a:ext cx="4655089" cy="3992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1" descr="C:\Users\bnupreti\Desktop\Stereographic projections Mitra\scan0014-1.jpg"/>
          <p:cNvPicPr>
            <a:picLocks noChangeAspect="1" noChangeArrowheads="1"/>
          </p:cNvPicPr>
          <p:nvPr/>
        </p:nvPicPr>
        <p:blipFill rotWithShape="1">
          <a:blip r:embed="rId2" cstate="print">
            <a:duotone>
              <a:prstClr val="black"/>
              <a:srgbClr val="D9C3A5">
                <a:tint val="50000"/>
                <a:satMod val="180000"/>
              </a:srgbClr>
            </a:duotone>
            <a:extLst>
              <a:ext uri="{28A0092B-C50C-407E-A947-70E740481C1C}">
                <a14:useLocalDpi xmlns:a14="http://schemas.microsoft.com/office/drawing/2010/main" xmlns="" val="0"/>
              </a:ext>
            </a:extLst>
          </a:blip>
          <a:srcRect t="8073" r="63909" b="48232"/>
          <a:stretch/>
        </p:blipFill>
        <p:spPr bwMode="auto">
          <a:xfrm>
            <a:off x="4495800" y="1112416"/>
            <a:ext cx="4412711" cy="3992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3309002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descr="C:\Users\Bishal Nath Upreti\Desktop\Arba Minch 2012 2nd Sem\Structural Geology\Stereographic projection\Stereographic projection figures\scan0008.jpg"/>
          <p:cNvPicPr>
            <a:picLocks noChangeAspect="1" noChangeArrowheads="1"/>
          </p:cNvPicPr>
          <p:nvPr/>
        </p:nvPicPr>
        <p:blipFill rotWithShape="1">
          <a:blip r:embed="rId3" cstate="print">
            <a:duotone>
              <a:prstClr val="black"/>
              <a:srgbClr val="D9C3A5">
                <a:tint val="50000"/>
                <a:satMod val="180000"/>
              </a:srgbClr>
            </a:duotone>
            <a:extLst>
              <a:ext uri="{28A0092B-C50C-407E-A947-70E740481C1C}">
                <a14:useLocalDpi xmlns:a14="http://schemas.microsoft.com/office/drawing/2010/main" xmlns="" val="0"/>
              </a:ext>
            </a:extLst>
          </a:blip>
          <a:srcRect l="14275" t="1403" r="6973" b="54050"/>
          <a:stretch/>
        </p:blipFill>
        <p:spPr bwMode="auto">
          <a:xfrm>
            <a:off x="152400" y="777240"/>
            <a:ext cx="4602480" cy="4507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1" descr="C:\Users\Bishal Nath Upreti\Desktop\Arba Minch 2012 2nd Sem\Structural Geology\Stereographic projection\Stereographic projection figures\scan0008.jpg"/>
          <p:cNvPicPr>
            <a:picLocks noChangeAspect="1" noChangeArrowheads="1"/>
          </p:cNvPicPr>
          <p:nvPr/>
        </p:nvPicPr>
        <p:blipFill rotWithShape="1">
          <a:blip r:embed="rId3" cstate="print">
            <a:duotone>
              <a:prstClr val="black"/>
              <a:srgbClr val="D9C3A5">
                <a:tint val="50000"/>
                <a:satMod val="180000"/>
              </a:srgbClr>
            </a:duotone>
            <a:extLst>
              <a:ext uri="{28A0092B-C50C-407E-A947-70E740481C1C}">
                <a14:useLocalDpi xmlns:a14="http://schemas.microsoft.com/office/drawing/2010/main" xmlns="" val="0"/>
              </a:ext>
            </a:extLst>
          </a:blip>
          <a:srcRect l="13547" t="47160" r="4525" b="6976"/>
          <a:stretch/>
        </p:blipFill>
        <p:spPr bwMode="auto">
          <a:xfrm>
            <a:off x="4393366" y="777239"/>
            <a:ext cx="4650449" cy="4507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4" name="Picture 1" descr="C:\Users\Bishal Nath Upreti\Desktop\Arba Minch 2012 2nd Sem\Structural Geology\Stereographic projection\Stereographic projection figures\scan0008.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l="3262" t="91821" r="4526" b="2437"/>
          <a:stretch>
            <a:fillRect/>
          </a:stretch>
        </p:blipFill>
        <p:spPr bwMode="auto">
          <a:xfrm>
            <a:off x="914400" y="5410200"/>
            <a:ext cx="706755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74332552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D:\IV Year lectures UNZA 2015-2016\Stereographic projectin theory and lab\Visualiziang stereonet\StereoVis.001-001.jpg"/>
          <p:cNvPicPr>
            <a:picLocks noChangeAspect="1" noChangeArrowheads="1"/>
          </p:cNvPicPr>
          <p:nvPr/>
        </p:nvPicPr>
        <p:blipFill>
          <a:blip r:embed="rId2" cstate="print"/>
          <a:srcRect/>
          <a:stretch>
            <a:fillRect/>
          </a:stretch>
        </p:blipFill>
        <p:spPr bwMode="auto">
          <a:xfrm>
            <a:off x="683568" y="404664"/>
            <a:ext cx="8064896" cy="6048672"/>
          </a:xfrm>
          <a:prstGeom prst="rect">
            <a:avLst/>
          </a:prstGeo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IV Year lectures UNZA 2015-2016\Stereographic projectin theory and lab\Visualiziang stereonet\StereoVis.002-001.jpg"/>
          <p:cNvPicPr>
            <a:picLocks noChangeAspect="1" noChangeArrowheads="1"/>
          </p:cNvPicPr>
          <p:nvPr/>
        </p:nvPicPr>
        <p:blipFill>
          <a:blip r:embed="rId2" cstate="print"/>
          <a:srcRect/>
          <a:stretch>
            <a:fillRect/>
          </a:stretch>
        </p:blipFill>
        <p:spPr bwMode="auto">
          <a:xfrm>
            <a:off x="323528" y="188640"/>
            <a:ext cx="8352928" cy="6264696"/>
          </a:xfrm>
          <a:prstGeom prst="rect">
            <a:avLst/>
          </a:prstGeom>
          <a:no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IV Year lectures UNZA 2015-2016\Stereographic projectin theory and lab\Visualiziang stereonet\StereoVis.003-001.jpg"/>
          <p:cNvPicPr>
            <a:picLocks noChangeAspect="1" noChangeArrowheads="1"/>
          </p:cNvPicPr>
          <p:nvPr/>
        </p:nvPicPr>
        <p:blipFill>
          <a:blip r:embed="rId2" cstate="print"/>
          <a:srcRect/>
          <a:stretch>
            <a:fillRect/>
          </a:stretch>
        </p:blipFill>
        <p:spPr bwMode="auto">
          <a:xfrm>
            <a:off x="395536" y="260648"/>
            <a:ext cx="8352928" cy="6264696"/>
          </a:xfrm>
          <a:prstGeom prst="rect">
            <a:avLst/>
          </a:prstGeom>
          <a:noFill/>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IV Year lectures UNZA 2015-2016\Stereographic projectin theory and lab\Visualiziang stereonet\StereoVis.004-001.jpg"/>
          <p:cNvPicPr>
            <a:picLocks noChangeAspect="1" noChangeArrowheads="1"/>
          </p:cNvPicPr>
          <p:nvPr/>
        </p:nvPicPr>
        <p:blipFill>
          <a:blip r:embed="rId2" cstate="print"/>
          <a:srcRect/>
          <a:stretch>
            <a:fillRect/>
          </a:stretch>
        </p:blipFill>
        <p:spPr bwMode="auto">
          <a:xfrm>
            <a:off x="467544" y="332656"/>
            <a:ext cx="8280920" cy="6210690"/>
          </a:xfrm>
          <a:prstGeom prst="rect">
            <a:avLst/>
          </a:prstGeom>
          <a:no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D:\IV Year lectures UNZA 2015-2016\Stereographic projectin theory and lab\Visualiziang stereonet\StereoVis.004-002.jpg"/>
          <p:cNvPicPr>
            <a:picLocks noChangeAspect="1" noChangeArrowheads="1"/>
          </p:cNvPicPr>
          <p:nvPr/>
        </p:nvPicPr>
        <p:blipFill>
          <a:blip r:embed="rId2" cstate="print"/>
          <a:srcRect/>
          <a:stretch>
            <a:fillRect/>
          </a:stretch>
        </p:blipFill>
        <p:spPr bwMode="auto">
          <a:xfrm>
            <a:off x="467543" y="332656"/>
            <a:ext cx="8256917" cy="6192688"/>
          </a:xfrm>
          <a:prstGeom prst="rect">
            <a:avLst/>
          </a:prstGeo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D:\IV Year lectures UNZA 2015-2016\Stereographic projectin theory and lab\Visualiziang stereonet\StereoVis.005-001.jpg"/>
          <p:cNvPicPr>
            <a:picLocks noChangeAspect="1" noChangeArrowheads="1"/>
          </p:cNvPicPr>
          <p:nvPr/>
        </p:nvPicPr>
        <p:blipFill>
          <a:blip r:embed="rId2" cstate="print"/>
          <a:srcRect/>
          <a:stretch>
            <a:fillRect/>
          </a:stretch>
        </p:blipFill>
        <p:spPr bwMode="auto">
          <a:xfrm>
            <a:off x="395536" y="332656"/>
            <a:ext cx="8352928" cy="6264696"/>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1240</TotalTime>
  <Words>4573</Words>
  <Application>Microsoft Office PowerPoint</Application>
  <PresentationFormat>On-screen Show (4:3)</PresentationFormat>
  <Paragraphs>1021</Paragraphs>
  <Slides>180</Slides>
  <Notes>15</Notes>
  <HiddenSlides>0</HiddenSlides>
  <MMClips>0</MMClips>
  <ScaleCrop>false</ScaleCrop>
  <HeadingPairs>
    <vt:vector size="4" baseType="variant">
      <vt:variant>
        <vt:lpstr>Theme</vt:lpstr>
      </vt:variant>
      <vt:variant>
        <vt:i4>1</vt:i4>
      </vt:variant>
      <vt:variant>
        <vt:lpstr>Slide Titles</vt:lpstr>
      </vt:variant>
      <vt:variant>
        <vt:i4>180</vt:i4>
      </vt:variant>
    </vt:vector>
  </HeadingPairs>
  <TitlesOfParts>
    <vt:vector size="181"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Lower hemisphere of a sphere projected onto a flat surface</vt:lpstr>
      <vt:lpstr>Slide 180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Bishal Nath Upreti</dc:creator>
  <cp:lastModifiedBy>Bishal Nath Upreti</cp:lastModifiedBy>
  <cp:revision>134</cp:revision>
  <dcterms:created xsi:type="dcterms:W3CDTF">2014-03-02T11:51:58Z</dcterms:created>
  <dcterms:modified xsi:type="dcterms:W3CDTF">2016-08-02T19:29:05Z</dcterms:modified>
</cp:coreProperties>
</file>