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19" r:id="rId3"/>
    <p:sldId id="450" r:id="rId4"/>
    <p:sldId id="451" r:id="rId5"/>
    <p:sldId id="452" r:id="rId6"/>
    <p:sldId id="453" r:id="rId7"/>
    <p:sldId id="454" r:id="rId8"/>
    <p:sldId id="455" r:id="rId9"/>
    <p:sldId id="456" r:id="rId10"/>
    <p:sldId id="457" r:id="rId11"/>
    <p:sldId id="426" r:id="rId12"/>
    <p:sldId id="458" r:id="rId13"/>
    <p:sldId id="431" r:id="rId14"/>
    <p:sldId id="427" r:id="rId15"/>
    <p:sldId id="428" r:id="rId16"/>
    <p:sldId id="429" r:id="rId17"/>
    <p:sldId id="420" r:id="rId18"/>
    <p:sldId id="430" r:id="rId19"/>
    <p:sldId id="421" r:id="rId20"/>
    <p:sldId id="299" r:id="rId21"/>
    <p:sldId id="396" r:id="rId22"/>
    <p:sldId id="449" r:id="rId23"/>
    <p:sldId id="442" r:id="rId24"/>
    <p:sldId id="397" r:id="rId25"/>
    <p:sldId id="398" r:id="rId26"/>
    <p:sldId id="402" r:id="rId27"/>
    <p:sldId id="387" r:id="rId28"/>
    <p:sldId id="389" r:id="rId29"/>
    <p:sldId id="390" r:id="rId30"/>
    <p:sldId id="459" r:id="rId31"/>
    <p:sldId id="460" r:id="rId32"/>
    <p:sldId id="300" r:id="rId33"/>
    <p:sldId id="400" r:id="rId34"/>
    <p:sldId id="401" r:id="rId35"/>
    <p:sldId id="312" r:id="rId36"/>
    <p:sldId id="313" r:id="rId37"/>
    <p:sldId id="405" r:id="rId38"/>
    <p:sldId id="408" r:id="rId39"/>
    <p:sldId id="412" r:id="rId40"/>
    <p:sldId id="416" r:id="rId41"/>
    <p:sldId id="432" r:id="rId42"/>
    <p:sldId id="311" r:id="rId43"/>
    <p:sldId id="415" r:id="rId44"/>
    <p:sldId id="465" r:id="rId45"/>
    <p:sldId id="314" r:id="rId46"/>
    <p:sldId id="315" r:id="rId47"/>
    <p:sldId id="316" r:id="rId48"/>
    <p:sldId id="261" r:id="rId49"/>
    <p:sldId id="466" r:id="rId50"/>
    <p:sldId id="471" r:id="rId51"/>
    <p:sldId id="275" r:id="rId52"/>
    <p:sldId id="446" r:id="rId53"/>
    <p:sldId id="468" r:id="rId54"/>
    <p:sldId id="480" r:id="rId55"/>
    <p:sldId id="262" r:id="rId56"/>
    <p:sldId id="477" r:id="rId57"/>
    <p:sldId id="472" r:id="rId58"/>
    <p:sldId id="481" r:id="rId59"/>
    <p:sldId id="276" r:id="rId60"/>
    <p:sldId id="478" r:id="rId61"/>
    <p:sldId id="473" r:id="rId62"/>
    <p:sldId id="482" r:id="rId63"/>
    <p:sldId id="281" r:id="rId64"/>
    <p:sldId id="483" r:id="rId65"/>
    <p:sldId id="484" r:id="rId66"/>
    <p:sldId id="485" r:id="rId67"/>
    <p:sldId id="486" r:id="rId68"/>
    <p:sldId id="48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83" autoAdjust="0"/>
  </p:normalViewPr>
  <p:slideViewPr>
    <p:cSldViewPr>
      <p:cViewPr>
        <p:scale>
          <a:sx n="40" d="100"/>
          <a:sy n="40" d="100"/>
        </p:scale>
        <p:origin x="-773" y="-16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76FE60-A3F4-47E6-BA49-0A7B3C7E1469}" type="datetimeFigureOut">
              <a:rPr lang="en-GB" smtClean="0"/>
              <a:t>28/02/2014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78592E-683B-466A-853C-7205B8A17D7D}" type="slidenum">
              <a:rPr lang="en-GB" smtClean="0"/>
              <a:t>‹#›</a:t>
            </a:fld>
            <a:endParaRPr lang="en-GB"/>
          </a:p>
        </p:txBody>
      </p:sp>
    </p:spTree>
    <p:extLst>
      <p:ext uri="{BB962C8B-B14F-4D97-AF65-F5344CB8AC3E}">
        <p14:creationId xmlns:p14="http://schemas.microsoft.com/office/powerpoint/2010/main" val="118258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76FE60-A3F4-47E6-BA49-0A7B3C7E1469}" type="datetimeFigureOut">
              <a:rPr lang="en-GB" smtClean="0"/>
              <a:t>28/02/2014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78592E-683B-466A-853C-7205B8A17D7D}" type="slidenum">
              <a:rPr lang="en-GB" smtClean="0"/>
              <a:t>‹#›</a:t>
            </a:fld>
            <a:endParaRPr lang="en-GB"/>
          </a:p>
        </p:txBody>
      </p:sp>
    </p:spTree>
    <p:extLst>
      <p:ext uri="{BB962C8B-B14F-4D97-AF65-F5344CB8AC3E}">
        <p14:creationId xmlns:p14="http://schemas.microsoft.com/office/powerpoint/2010/main" val="275499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76FE60-A3F4-47E6-BA49-0A7B3C7E1469}" type="datetimeFigureOut">
              <a:rPr lang="en-GB" smtClean="0"/>
              <a:t>28/02/2014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78592E-683B-466A-853C-7205B8A17D7D}" type="slidenum">
              <a:rPr lang="en-GB" smtClean="0"/>
              <a:t>‹#›</a:t>
            </a:fld>
            <a:endParaRPr lang="en-GB"/>
          </a:p>
        </p:txBody>
      </p:sp>
    </p:spTree>
    <p:extLst>
      <p:ext uri="{BB962C8B-B14F-4D97-AF65-F5344CB8AC3E}">
        <p14:creationId xmlns:p14="http://schemas.microsoft.com/office/powerpoint/2010/main" val="320011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76FE60-A3F4-47E6-BA49-0A7B3C7E1469}" type="datetimeFigureOut">
              <a:rPr lang="en-GB" smtClean="0"/>
              <a:t>28/02/2014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78592E-683B-466A-853C-7205B8A17D7D}" type="slidenum">
              <a:rPr lang="en-GB" smtClean="0"/>
              <a:t>‹#›</a:t>
            </a:fld>
            <a:endParaRPr lang="en-GB"/>
          </a:p>
        </p:txBody>
      </p:sp>
    </p:spTree>
    <p:extLst>
      <p:ext uri="{BB962C8B-B14F-4D97-AF65-F5344CB8AC3E}">
        <p14:creationId xmlns:p14="http://schemas.microsoft.com/office/powerpoint/2010/main" val="84743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6FE60-A3F4-47E6-BA49-0A7B3C7E1469}" type="datetimeFigureOut">
              <a:rPr lang="en-GB" smtClean="0"/>
              <a:t>28/02/2014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78592E-683B-466A-853C-7205B8A17D7D}" type="slidenum">
              <a:rPr lang="en-GB" smtClean="0"/>
              <a:t>‹#›</a:t>
            </a:fld>
            <a:endParaRPr lang="en-GB"/>
          </a:p>
        </p:txBody>
      </p:sp>
    </p:spTree>
    <p:extLst>
      <p:ext uri="{BB962C8B-B14F-4D97-AF65-F5344CB8AC3E}">
        <p14:creationId xmlns:p14="http://schemas.microsoft.com/office/powerpoint/2010/main" val="105293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76FE60-A3F4-47E6-BA49-0A7B3C7E1469}" type="datetimeFigureOut">
              <a:rPr lang="en-GB" smtClean="0"/>
              <a:t>28/02/2014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78592E-683B-466A-853C-7205B8A17D7D}" type="slidenum">
              <a:rPr lang="en-GB" smtClean="0"/>
              <a:t>‹#›</a:t>
            </a:fld>
            <a:endParaRPr lang="en-GB"/>
          </a:p>
        </p:txBody>
      </p:sp>
    </p:spTree>
    <p:extLst>
      <p:ext uri="{BB962C8B-B14F-4D97-AF65-F5344CB8AC3E}">
        <p14:creationId xmlns:p14="http://schemas.microsoft.com/office/powerpoint/2010/main" val="63607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76FE60-A3F4-47E6-BA49-0A7B3C7E1469}" type="datetimeFigureOut">
              <a:rPr lang="en-GB" smtClean="0"/>
              <a:t>28/02/2014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78592E-683B-466A-853C-7205B8A17D7D}" type="slidenum">
              <a:rPr lang="en-GB" smtClean="0"/>
              <a:t>‹#›</a:t>
            </a:fld>
            <a:endParaRPr lang="en-GB"/>
          </a:p>
        </p:txBody>
      </p:sp>
    </p:spTree>
    <p:extLst>
      <p:ext uri="{BB962C8B-B14F-4D97-AF65-F5344CB8AC3E}">
        <p14:creationId xmlns:p14="http://schemas.microsoft.com/office/powerpoint/2010/main" val="75087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76FE60-A3F4-47E6-BA49-0A7B3C7E1469}" type="datetimeFigureOut">
              <a:rPr lang="en-GB" smtClean="0"/>
              <a:t>28/02/2014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78592E-683B-466A-853C-7205B8A17D7D}" type="slidenum">
              <a:rPr lang="en-GB" smtClean="0"/>
              <a:t>‹#›</a:t>
            </a:fld>
            <a:endParaRPr lang="en-GB"/>
          </a:p>
        </p:txBody>
      </p:sp>
    </p:spTree>
    <p:extLst>
      <p:ext uri="{BB962C8B-B14F-4D97-AF65-F5344CB8AC3E}">
        <p14:creationId xmlns:p14="http://schemas.microsoft.com/office/powerpoint/2010/main" val="24063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6FE60-A3F4-47E6-BA49-0A7B3C7E1469}" type="datetimeFigureOut">
              <a:rPr lang="en-GB" smtClean="0"/>
              <a:t>28/02/2014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78592E-683B-466A-853C-7205B8A17D7D}" type="slidenum">
              <a:rPr lang="en-GB" smtClean="0"/>
              <a:t>‹#›</a:t>
            </a:fld>
            <a:endParaRPr lang="en-GB"/>
          </a:p>
        </p:txBody>
      </p:sp>
    </p:spTree>
    <p:extLst>
      <p:ext uri="{BB962C8B-B14F-4D97-AF65-F5344CB8AC3E}">
        <p14:creationId xmlns:p14="http://schemas.microsoft.com/office/powerpoint/2010/main" val="84809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6FE60-A3F4-47E6-BA49-0A7B3C7E1469}" type="datetimeFigureOut">
              <a:rPr lang="en-GB" smtClean="0"/>
              <a:t>28/02/2014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78592E-683B-466A-853C-7205B8A17D7D}" type="slidenum">
              <a:rPr lang="en-GB" smtClean="0"/>
              <a:t>‹#›</a:t>
            </a:fld>
            <a:endParaRPr lang="en-GB"/>
          </a:p>
        </p:txBody>
      </p:sp>
    </p:spTree>
    <p:extLst>
      <p:ext uri="{BB962C8B-B14F-4D97-AF65-F5344CB8AC3E}">
        <p14:creationId xmlns:p14="http://schemas.microsoft.com/office/powerpoint/2010/main" val="392421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6FE60-A3F4-47E6-BA49-0A7B3C7E1469}" type="datetimeFigureOut">
              <a:rPr lang="en-GB" smtClean="0"/>
              <a:t>28/02/2014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78592E-683B-466A-853C-7205B8A17D7D}" type="slidenum">
              <a:rPr lang="en-GB" smtClean="0"/>
              <a:t>‹#›</a:t>
            </a:fld>
            <a:endParaRPr lang="en-GB"/>
          </a:p>
        </p:txBody>
      </p:sp>
    </p:spTree>
    <p:extLst>
      <p:ext uri="{BB962C8B-B14F-4D97-AF65-F5344CB8AC3E}">
        <p14:creationId xmlns:p14="http://schemas.microsoft.com/office/powerpoint/2010/main" val="404903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6FE60-A3F4-47E6-BA49-0A7B3C7E1469}" type="datetimeFigureOut">
              <a:rPr lang="en-GB" smtClean="0"/>
              <a:t>28/02/2014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8592E-683B-466A-853C-7205B8A17D7D}" type="slidenum">
              <a:rPr lang="en-GB" smtClean="0"/>
              <a:t>‹#›</a:t>
            </a:fld>
            <a:endParaRPr lang="en-GB"/>
          </a:p>
        </p:txBody>
      </p:sp>
    </p:spTree>
    <p:extLst>
      <p:ext uri="{BB962C8B-B14F-4D97-AF65-F5344CB8AC3E}">
        <p14:creationId xmlns:p14="http://schemas.microsoft.com/office/powerpoint/2010/main" val="326183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204864"/>
            <a:ext cx="7488831" cy="3170099"/>
          </a:xfrm>
          <a:prstGeom prst="rect">
            <a:avLst/>
          </a:prstGeom>
        </p:spPr>
        <p:txBody>
          <a:bodyPr wrap="square">
            <a:spAutoFit/>
          </a:bodyPr>
          <a:lstStyle/>
          <a:p>
            <a:pPr algn="ctr">
              <a:spcAft>
                <a:spcPts val="0"/>
              </a:spcAft>
            </a:pPr>
            <a:r>
              <a:rPr lang="en-GB" sz="3600" b="1" dirty="0" smtClean="0">
                <a:solidFill>
                  <a:srgbClr val="FF0000"/>
                </a:solidFill>
                <a:effectLst/>
                <a:latin typeface="Arial Black" pitchFamily="34" charset="0"/>
                <a:ea typeface="Times New Roman"/>
              </a:rPr>
              <a:t>Superposed folds</a:t>
            </a:r>
          </a:p>
          <a:p>
            <a:pPr algn="ctr">
              <a:spcAft>
                <a:spcPts val="0"/>
              </a:spcAft>
            </a:pPr>
            <a:r>
              <a:rPr lang="en-GB" sz="3600" b="1" dirty="0" smtClean="0">
                <a:solidFill>
                  <a:srgbClr val="FF0000"/>
                </a:solidFill>
                <a:latin typeface="Arial Black" pitchFamily="34" charset="0"/>
                <a:ea typeface="Times New Roman"/>
              </a:rPr>
              <a:t>(Superimposed folding)</a:t>
            </a:r>
          </a:p>
          <a:p>
            <a:pPr algn="ctr">
              <a:spcAft>
                <a:spcPts val="0"/>
              </a:spcAft>
            </a:pPr>
            <a:r>
              <a:rPr lang="en-GB" sz="2800" b="1" dirty="0" smtClean="0">
                <a:effectLst/>
                <a:latin typeface="Arial" panose="020B0604020202020204" pitchFamily="34" charset="0"/>
                <a:ea typeface="Times New Roman"/>
                <a:cs typeface="Arial" panose="020B0604020202020204" pitchFamily="34" charset="0"/>
              </a:rPr>
              <a:t>Ramsay, 1967; </a:t>
            </a:r>
            <a:r>
              <a:rPr lang="en-US" sz="2800" b="1" dirty="0" err="1" smtClean="0">
                <a:latin typeface="Arial" pitchFamily="34" charset="0"/>
                <a:cs typeface="Arial" pitchFamily="34" charset="0"/>
              </a:rPr>
              <a:t>Twis</a:t>
            </a:r>
            <a:r>
              <a:rPr lang="en-US" sz="2800" b="1" dirty="0" smtClean="0">
                <a:latin typeface="Arial" pitchFamily="34" charset="0"/>
                <a:cs typeface="Arial" pitchFamily="34" charset="0"/>
              </a:rPr>
              <a:t> </a:t>
            </a:r>
            <a:r>
              <a:rPr lang="en-US" sz="2800" b="1" dirty="0">
                <a:latin typeface="Arial" pitchFamily="34" charset="0"/>
                <a:cs typeface="Arial" pitchFamily="34" charset="0"/>
              </a:rPr>
              <a:t>and Morris, </a:t>
            </a:r>
            <a:r>
              <a:rPr lang="en-US" sz="2800" b="1" dirty="0" smtClean="0">
                <a:latin typeface="Arial" pitchFamily="34" charset="0"/>
                <a:cs typeface="Arial" pitchFamily="34" charset="0"/>
              </a:rPr>
              <a:t>2007;Fossen, 2010</a:t>
            </a:r>
            <a:endParaRPr lang="en-US" sz="3600" b="1" dirty="0">
              <a:latin typeface="Arial" pitchFamily="34" charset="0"/>
              <a:cs typeface="Arial" pitchFamily="34" charset="0"/>
            </a:endParaRPr>
          </a:p>
          <a:p>
            <a:pPr algn="ctr">
              <a:spcAft>
                <a:spcPts val="0"/>
              </a:spcAft>
            </a:pPr>
            <a:endParaRPr lang="en-GB" sz="3600" b="1" dirty="0" smtClean="0">
              <a:solidFill>
                <a:srgbClr val="FF0000"/>
              </a:solidFill>
              <a:effectLst/>
              <a:latin typeface="Arial Black" pitchFamily="34" charset="0"/>
              <a:ea typeface="Times New Roman"/>
            </a:endParaRPr>
          </a:p>
          <a:p>
            <a:pPr algn="ctr">
              <a:spcAft>
                <a:spcPts val="0"/>
              </a:spcAft>
            </a:pPr>
            <a:r>
              <a:rPr lang="en-GB" sz="3600" b="1" dirty="0" smtClean="0">
                <a:solidFill>
                  <a:srgbClr val="FF0000"/>
                </a:solidFill>
                <a:effectLst/>
                <a:latin typeface="Arial Black" pitchFamily="34" charset="0"/>
                <a:ea typeface="Times New Roman"/>
              </a:rPr>
              <a:t> </a:t>
            </a:r>
            <a:endParaRPr lang="en-GB" sz="3600" dirty="0">
              <a:solidFill>
                <a:srgbClr val="FF0000"/>
              </a:solidFill>
              <a:effectLst/>
              <a:latin typeface="Arial Black" pitchFamily="34" charset="0"/>
              <a:ea typeface="Times New Roman"/>
            </a:endParaRPr>
          </a:p>
        </p:txBody>
      </p:sp>
    </p:spTree>
    <p:extLst>
      <p:ext uri="{BB962C8B-B14F-4D97-AF65-F5344CB8AC3E}">
        <p14:creationId xmlns:p14="http://schemas.microsoft.com/office/powerpoint/2010/main" val="172396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484784"/>
            <a:ext cx="7416824" cy="2985433"/>
          </a:xfrm>
          <a:prstGeom prst="rect">
            <a:avLst/>
          </a:prstGeom>
        </p:spPr>
        <p:txBody>
          <a:bodyPr wrap="square">
            <a:spAutoFit/>
          </a:bodyPr>
          <a:lstStyle/>
          <a:p>
            <a:pPr marR="2540" lvl="0" algn="just"/>
            <a:r>
              <a:rPr lang="en-GB" sz="2800" b="1" dirty="0">
                <a:solidFill>
                  <a:srgbClr val="000000"/>
                </a:solidFill>
                <a:latin typeface="Arial"/>
                <a:ea typeface="Times New Roman"/>
              </a:rPr>
              <a:t>Second-generation folds </a:t>
            </a:r>
            <a:r>
              <a:rPr lang="en-GB" sz="2800" b="1" dirty="0">
                <a:solidFill>
                  <a:prstClr val="black"/>
                </a:solidFill>
                <a:latin typeface="Arial"/>
                <a:ea typeface="Times New Roman"/>
              </a:rPr>
              <a:t>develop in the already folded bedding </a:t>
            </a:r>
            <a:r>
              <a:rPr lang="en-GB" sz="2800" b="1" i="1" dirty="0">
                <a:solidFill>
                  <a:srgbClr val="FF0000"/>
                </a:solidFill>
                <a:latin typeface="Arial"/>
                <a:ea typeface="Times New Roman"/>
              </a:rPr>
              <a:t>S</a:t>
            </a:r>
            <a:r>
              <a:rPr lang="en-GB" sz="2800" b="1" i="1" baseline="-25000" dirty="0">
                <a:solidFill>
                  <a:srgbClr val="FF0000"/>
                </a:solidFill>
                <a:latin typeface="Arial"/>
                <a:ea typeface="Times New Roman"/>
              </a:rPr>
              <a:t>0</a:t>
            </a:r>
            <a:r>
              <a:rPr lang="en-GB" sz="2800" b="1" i="1" dirty="0">
                <a:solidFill>
                  <a:prstClr val="black"/>
                </a:solidFill>
                <a:latin typeface="Arial"/>
                <a:ea typeface="Times New Roman"/>
              </a:rPr>
              <a:t> </a:t>
            </a:r>
            <a:r>
              <a:rPr lang="en-GB" sz="2800" b="1" dirty="0">
                <a:solidFill>
                  <a:prstClr val="black"/>
                </a:solidFill>
                <a:latin typeface="Arial"/>
                <a:ea typeface="Times New Roman"/>
              </a:rPr>
              <a:t>and in the first-generation axial surfaces </a:t>
            </a:r>
            <a:r>
              <a:rPr lang="en-GB" sz="2800" b="1" i="1" dirty="0">
                <a:solidFill>
                  <a:srgbClr val="FF0000"/>
                </a:solidFill>
                <a:latin typeface="Arial"/>
                <a:ea typeface="Times New Roman"/>
              </a:rPr>
              <a:t>S</a:t>
            </a:r>
            <a:r>
              <a:rPr lang="en-GB" sz="2800" b="1" i="1" baseline="-25000" dirty="0">
                <a:solidFill>
                  <a:srgbClr val="FF0000"/>
                </a:solidFill>
                <a:latin typeface="Arial"/>
                <a:ea typeface="Times New Roman"/>
              </a:rPr>
              <a:t>1</a:t>
            </a:r>
            <a:r>
              <a:rPr lang="en-GB" sz="2800" b="1" i="1" dirty="0">
                <a:solidFill>
                  <a:srgbClr val="000000"/>
                </a:solidFill>
                <a:latin typeface="Arial"/>
                <a:ea typeface="Times New Roman"/>
              </a:rPr>
              <a:t>. </a:t>
            </a:r>
            <a:endParaRPr lang="en-GB" sz="2800" b="1" i="1" dirty="0" smtClean="0">
              <a:solidFill>
                <a:srgbClr val="000000"/>
              </a:solidFill>
              <a:latin typeface="Arial"/>
              <a:ea typeface="Times New Roman"/>
            </a:endParaRPr>
          </a:p>
          <a:p>
            <a:pPr marR="2540" lvl="0" algn="just"/>
            <a:endParaRPr lang="en-GB" sz="2000" b="1" i="1" dirty="0">
              <a:solidFill>
                <a:srgbClr val="000000"/>
              </a:solidFill>
              <a:latin typeface="Arial"/>
              <a:ea typeface="Times New Roman"/>
            </a:endParaRPr>
          </a:p>
          <a:p>
            <a:pPr marR="2540" lvl="0" algn="just"/>
            <a:r>
              <a:rPr lang="en-GB" sz="2800" b="1" dirty="0" smtClean="0">
                <a:solidFill>
                  <a:srgbClr val="000000"/>
                </a:solidFill>
                <a:latin typeface="Arial"/>
                <a:ea typeface="Times New Roman"/>
              </a:rPr>
              <a:t>Thus </a:t>
            </a:r>
            <a:r>
              <a:rPr lang="en-GB" sz="2800" b="1" dirty="0">
                <a:solidFill>
                  <a:srgbClr val="000000"/>
                </a:solidFill>
                <a:latin typeface="Arial"/>
                <a:ea typeface="Times New Roman"/>
              </a:rPr>
              <a:t>second-generation fold hinges in </a:t>
            </a:r>
            <a:r>
              <a:rPr lang="en-GB" sz="2800" b="1" dirty="0">
                <a:solidFill>
                  <a:prstClr val="black"/>
                </a:solidFill>
                <a:latin typeface="Arial"/>
                <a:ea typeface="Times New Roman"/>
              </a:rPr>
              <a:t>these </a:t>
            </a:r>
            <a:r>
              <a:rPr lang="en-GB" sz="2800" b="1" dirty="0">
                <a:solidFill>
                  <a:srgbClr val="000000"/>
                </a:solidFill>
                <a:latin typeface="Arial"/>
                <a:ea typeface="Times New Roman"/>
              </a:rPr>
              <a:t>surfaces are labelled </a:t>
            </a:r>
            <a:r>
              <a:rPr lang="en-GB" sz="2800" b="1" i="1" dirty="0">
                <a:solidFill>
                  <a:srgbClr val="FF0000"/>
                </a:solidFill>
                <a:latin typeface="Arial"/>
                <a:ea typeface="Times New Roman"/>
              </a:rPr>
              <a:t>f</a:t>
            </a:r>
            <a:r>
              <a:rPr lang="en-GB" sz="2800" b="1" baseline="-25000" dirty="0">
                <a:solidFill>
                  <a:srgbClr val="FF0000"/>
                </a:solidFill>
                <a:latin typeface="Arial"/>
                <a:ea typeface="Times New Roman"/>
              </a:rPr>
              <a:t>2</a:t>
            </a:r>
            <a:r>
              <a:rPr lang="en-GB" sz="2800" b="1" baseline="30000" dirty="0">
                <a:solidFill>
                  <a:srgbClr val="FF0000"/>
                </a:solidFill>
                <a:latin typeface="Arial"/>
                <a:ea typeface="Times New Roman"/>
              </a:rPr>
              <a:t>S</a:t>
            </a:r>
            <a:r>
              <a:rPr lang="en-GB" sz="2800" b="1" baseline="-25000" dirty="0">
                <a:solidFill>
                  <a:srgbClr val="FF0000"/>
                </a:solidFill>
                <a:latin typeface="Arial"/>
                <a:ea typeface="Times New Roman"/>
              </a:rPr>
              <a:t>0</a:t>
            </a:r>
            <a:r>
              <a:rPr lang="en-GB" sz="2800" b="1" dirty="0">
                <a:solidFill>
                  <a:srgbClr val="FF0000"/>
                </a:solidFill>
                <a:latin typeface="Arial"/>
                <a:ea typeface="Times New Roman"/>
              </a:rPr>
              <a:t> and </a:t>
            </a:r>
            <a:r>
              <a:rPr lang="en-GB" sz="2800" b="1" i="1" dirty="0">
                <a:solidFill>
                  <a:srgbClr val="FF0000"/>
                </a:solidFill>
                <a:latin typeface="Arial"/>
                <a:ea typeface="Times New Roman"/>
              </a:rPr>
              <a:t>f</a:t>
            </a:r>
            <a:r>
              <a:rPr lang="en-GB" sz="2800" b="1" baseline="-25000" dirty="0">
                <a:solidFill>
                  <a:srgbClr val="FF0000"/>
                </a:solidFill>
                <a:latin typeface="Arial"/>
                <a:ea typeface="Times New Roman"/>
              </a:rPr>
              <a:t>2</a:t>
            </a:r>
            <a:r>
              <a:rPr lang="en-GB" sz="2800" b="1" baseline="30000" dirty="0">
                <a:solidFill>
                  <a:srgbClr val="FF0000"/>
                </a:solidFill>
                <a:latin typeface="Arial"/>
                <a:ea typeface="Times New Roman"/>
              </a:rPr>
              <a:t>S</a:t>
            </a:r>
            <a:r>
              <a:rPr lang="en-GB" sz="2800" b="1" baseline="-25000" dirty="0">
                <a:solidFill>
                  <a:srgbClr val="FF0000"/>
                </a:solidFill>
                <a:latin typeface="Arial"/>
                <a:ea typeface="Times New Roman"/>
              </a:rPr>
              <a:t>1</a:t>
            </a:r>
            <a:r>
              <a:rPr lang="en-GB" sz="2800" b="1" dirty="0">
                <a:solidFill>
                  <a:srgbClr val="FF0000"/>
                </a:solidFill>
                <a:latin typeface="Arial"/>
                <a:ea typeface="Times New Roman"/>
              </a:rPr>
              <a:t>,</a:t>
            </a:r>
            <a:r>
              <a:rPr lang="en-GB" sz="2800" b="1" dirty="0">
                <a:solidFill>
                  <a:srgbClr val="000000"/>
                </a:solidFill>
                <a:latin typeface="Arial"/>
                <a:ea typeface="Times New Roman"/>
              </a:rPr>
              <a:t> respectively (Figure 13,36). </a:t>
            </a:r>
            <a:endParaRPr lang="en-GB" sz="2800" b="1" dirty="0">
              <a:solidFill>
                <a:prstClr val="black"/>
              </a:solidFill>
              <a:latin typeface="Arial"/>
              <a:ea typeface="Times New Roman"/>
            </a:endParaRPr>
          </a:p>
        </p:txBody>
      </p:sp>
    </p:spTree>
    <p:extLst>
      <p:ext uri="{BB962C8B-B14F-4D97-AF65-F5344CB8AC3E}">
        <p14:creationId xmlns:p14="http://schemas.microsoft.com/office/powerpoint/2010/main" val="1593421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885851"/>
            <a:ext cx="7515100" cy="2246769"/>
          </a:xfrm>
          <a:prstGeom prst="rect">
            <a:avLst/>
          </a:prstGeom>
        </p:spPr>
        <p:txBody>
          <a:bodyPr wrap="square">
            <a:spAutoFit/>
          </a:bodyPr>
          <a:lstStyle/>
          <a:p>
            <a:pPr algn="just"/>
            <a:r>
              <a:rPr lang="en-US" sz="2800" b="1" dirty="0">
                <a:latin typeface="Arial" panose="020B0604020202020204" pitchFamily="34" charset="0"/>
                <a:cs typeface="Arial" panose="020B0604020202020204" pitchFamily="34" charset="0"/>
              </a:rPr>
              <a:t>It is important to know the interpretation and significance of the geometric form of these complex compounded </a:t>
            </a:r>
            <a:r>
              <a:rPr lang="en-US" sz="2800" b="1" dirty="0" smtClean="0">
                <a:latin typeface="Arial" panose="020B0604020202020204" pitchFamily="34" charset="0"/>
                <a:cs typeface="Arial" panose="020B0604020202020204" pitchFamily="34" charset="0"/>
              </a:rPr>
              <a:t>structures called superimposed or superposed folding.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199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688" y="1340768"/>
            <a:ext cx="7632848" cy="3970318"/>
          </a:xfrm>
          <a:prstGeom prst="rect">
            <a:avLst/>
          </a:prstGeom>
        </p:spPr>
        <p:txBody>
          <a:bodyPr wrap="square">
            <a:spAutoFit/>
          </a:bodyPr>
          <a:lstStyle/>
          <a:p>
            <a:pPr marR="15240" lvl="0" algn="just"/>
            <a:r>
              <a:rPr lang="en-GB" sz="2800" b="1" dirty="0" smtClean="0">
                <a:solidFill>
                  <a:srgbClr val="000000"/>
                </a:solidFill>
                <a:latin typeface="Arial"/>
                <a:ea typeface="Times New Roman"/>
              </a:rPr>
              <a:t>Understanding </a:t>
            </a:r>
            <a:r>
              <a:rPr lang="en-GB" sz="2800" b="1" dirty="0">
                <a:solidFill>
                  <a:srgbClr val="000000"/>
                </a:solidFill>
                <a:latin typeface="Arial"/>
                <a:ea typeface="Times New Roman"/>
              </a:rPr>
              <a:t>of the geometry of idealized </a:t>
            </a:r>
            <a:r>
              <a:rPr lang="en-GB" sz="2800" b="1" dirty="0" smtClean="0">
                <a:solidFill>
                  <a:srgbClr val="000000"/>
                </a:solidFill>
                <a:latin typeface="Arial"/>
                <a:ea typeface="Times New Roman"/>
              </a:rPr>
              <a:t>superposed </a:t>
            </a:r>
            <a:r>
              <a:rPr lang="en-GB" sz="2800" b="1" dirty="0">
                <a:solidFill>
                  <a:srgbClr val="000000"/>
                </a:solidFill>
                <a:latin typeface="Arial"/>
                <a:ea typeface="Times New Roman"/>
              </a:rPr>
              <a:t>folds has allowed complex sequences of superposed structures to be </a:t>
            </a:r>
            <a:r>
              <a:rPr lang="en-GB" sz="2800" b="1" dirty="0" smtClean="0">
                <a:solidFill>
                  <a:srgbClr val="000000"/>
                </a:solidFill>
                <a:latin typeface="Arial"/>
                <a:ea typeface="Times New Roman"/>
              </a:rPr>
              <a:t>unravelled. </a:t>
            </a:r>
          </a:p>
          <a:p>
            <a:pPr marR="15240" lvl="0" algn="just"/>
            <a:endParaRPr lang="en-GB" sz="2800" b="1" dirty="0">
              <a:solidFill>
                <a:srgbClr val="000000"/>
              </a:solidFill>
              <a:latin typeface="Arial"/>
              <a:ea typeface="Times New Roman"/>
            </a:endParaRPr>
          </a:p>
          <a:p>
            <a:pPr marR="15240" lvl="0" algn="just"/>
            <a:r>
              <a:rPr lang="en-GB" sz="2800" b="1" dirty="0" smtClean="0">
                <a:solidFill>
                  <a:srgbClr val="000000"/>
                </a:solidFill>
                <a:latin typeface="Arial"/>
                <a:ea typeface="Times New Roman"/>
              </a:rPr>
              <a:t>Here, briefly several </a:t>
            </a:r>
            <a:r>
              <a:rPr lang="en-GB" sz="2800" b="1" dirty="0">
                <a:solidFill>
                  <a:srgbClr val="000000"/>
                </a:solidFill>
                <a:latin typeface="Arial"/>
                <a:ea typeface="Times New Roman"/>
              </a:rPr>
              <a:t>types of </a:t>
            </a:r>
            <a:r>
              <a:rPr lang="en-GB" sz="2800" b="1" dirty="0">
                <a:solidFill>
                  <a:srgbClr val="FF0000"/>
                </a:solidFill>
                <a:latin typeface="Arial"/>
                <a:ea typeface="Times New Roman"/>
              </a:rPr>
              <a:t>superposed fold </a:t>
            </a:r>
            <a:r>
              <a:rPr lang="en-GB" sz="2800" b="1" dirty="0" smtClean="0">
                <a:solidFill>
                  <a:srgbClr val="FF0000"/>
                </a:solidFill>
                <a:latin typeface="Arial"/>
                <a:ea typeface="Times New Roman"/>
              </a:rPr>
              <a:t>patterns</a:t>
            </a:r>
            <a:r>
              <a:rPr lang="en-GB" sz="2800" b="1" dirty="0">
                <a:solidFill>
                  <a:srgbClr val="000000"/>
                </a:solidFill>
                <a:latin typeface="Arial"/>
                <a:ea typeface="Times New Roman"/>
              </a:rPr>
              <a:t> </a:t>
            </a:r>
            <a:r>
              <a:rPr lang="en-GB" sz="2800" b="1" dirty="0" smtClean="0">
                <a:solidFill>
                  <a:srgbClr val="000000"/>
                </a:solidFill>
                <a:latin typeface="Arial"/>
                <a:ea typeface="Times New Roman"/>
              </a:rPr>
              <a:t>are reviewed that </a:t>
            </a:r>
            <a:r>
              <a:rPr lang="en-GB" sz="2800" b="1" dirty="0">
                <a:solidFill>
                  <a:srgbClr val="000000"/>
                </a:solidFill>
                <a:latin typeface="Arial"/>
                <a:ea typeface="Times New Roman"/>
              </a:rPr>
              <a:t>are characteristic of rocks affected by multiple generations of </a:t>
            </a:r>
            <a:r>
              <a:rPr lang="en-GB" sz="2800" b="1" dirty="0" smtClean="0">
                <a:solidFill>
                  <a:srgbClr val="000000"/>
                </a:solidFill>
                <a:latin typeface="Arial"/>
                <a:ea typeface="Times New Roman"/>
              </a:rPr>
              <a:t>folding</a:t>
            </a:r>
            <a:r>
              <a:rPr lang="en-GB" sz="2800" b="1" dirty="0">
                <a:solidFill>
                  <a:srgbClr val="000000"/>
                </a:solidFill>
                <a:latin typeface="Arial"/>
                <a:ea typeface="Times New Roman"/>
              </a:rPr>
              <a:t>. </a:t>
            </a:r>
            <a:endParaRPr lang="en-GB" sz="2800" b="1" dirty="0">
              <a:solidFill>
                <a:prstClr val="black"/>
              </a:solidFill>
              <a:latin typeface="Arial"/>
              <a:ea typeface="Times New Roman"/>
            </a:endParaRPr>
          </a:p>
        </p:txBody>
      </p:sp>
    </p:spTree>
    <p:extLst>
      <p:ext uri="{BB962C8B-B14F-4D97-AF65-F5344CB8AC3E}">
        <p14:creationId xmlns:p14="http://schemas.microsoft.com/office/powerpoint/2010/main" val="1442039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336120"/>
            <a:ext cx="7632848" cy="2677656"/>
          </a:xfrm>
          <a:prstGeom prst="rect">
            <a:avLst/>
          </a:prstGeom>
        </p:spPr>
        <p:txBody>
          <a:bodyPr wrap="square">
            <a:spAutoFit/>
          </a:bodyPr>
          <a:lstStyle/>
          <a:p>
            <a:pPr lvl="0" algn="ctr"/>
            <a:r>
              <a:rPr lang="en-US" sz="2800" b="1" dirty="0">
                <a:solidFill>
                  <a:srgbClr val="FF0000"/>
                </a:solidFill>
                <a:latin typeface="Arial Black" panose="020B0A04020102020204" pitchFamily="34" charset="0"/>
                <a:cs typeface="Arial" panose="020B0604020202020204" pitchFamily="34" charset="0"/>
              </a:rPr>
              <a:t>Environment of superimposed folding</a:t>
            </a:r>
          </a:p>
          <a:p>
            <a:pPr lvl="0" algn="just"/>
            <a:endParaRPr lang="en-US" sz="1400" b="1" dirty="0" smtClean="0">
              <a:solidFill>
                <a:prstClr val="black"/>
              </a:solidFill>
              <a:latin typeface="Arial" panose="020B0604020202020204" pitchFamily="34" charset="0"/>
              <a:cs typeface="Arial" panose="020B0604020202020204" pitchFamily="34" charset="0"/>
            </a:endParaRPr>
          </a:p>
          <a:p>
            <a:pPr lvl="0" algn="just"/>
            <a:endParaRPr lang="en-US" sz="1400" b="1" dirty="0">
              <a:solidFill>
                <a:prstClr val="black"/>
              </a:solidFill>
              <a:latin typeface="Arial" panose="020B0604020202020204" pitchFamily="34" charset="0"/>
              <a:cs typeface="Arial" panose="020B0604020202020204" pitchFamily="34" charset="0"/>
            </a:endParaRPr>
          </a:p>
          <a:p>
            <a:pPr lvl="0" algn="just"/>
            <a:r>
              <a:rPr lang="en-US" sz="2800" b="1" dirty="0">
                <a:solidFill>
                  <a:prstClr val="black"/>
                </a:solidFill>
                <a:latin typeface="Arial" panose="020B0604020202020204" pitchFamily="34" charset="0"/>
                <a:cs typeface="Arial" panose="020B0604020202020204" pitchFamily="34" charset="0"/>
              </a:rPr>
              <a:t>Superimposed folding is common in a number of geological environments; it may result from a number of different types of deformation processes.</a:t>
            </a:r>
          </a:p>
        </p:txBody>
      </p:sp>
    </p:spTree>
    <p:extLst>
      <p:ext uri="{BB962C8B-B14F-4D97-AF65-F5344CB8AC3E}">
        <p14:creationId xmlns:p14="http://schemas.microsoft.com/office/powerpoint/2010/main" val="1363091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64134"/>
            <a:ext cx="7560840" cy="4278094"/>
          </a:xfrm>
          <a:prstGeom prst="rect">
            <a:avLst/>
          </a:prstGeom>
        </p:spPr>
        <p:txBody>
          <a:bodyPr wrap="square">
            <a:spAutoFit/>
          </a:bodyPr>
          <a:lstStyle/>
          <a:p>
            <a:pPr marL="342900" lvl="0" indent="-342900" algn="just">
              <a:buFontTx/>
              <a:buAutoNum type="arabicPeriod"/>
            </a:pPr>
            <a:r>
              <a:rPr lang="en-US" sz="2800" b="1" dirty="0" smtClean="0">
                <a:solidFill>
                  <a:srgbClr val="FF0000"/>
                </a:solidFill>
                <a:latin typeface="Arial" panose="020B0604020202020204" pitchFamily="34" charset="0"/>
                <a:cs typeface="Arial" panose="020B0604020202020204" pitchFamily="34" charset="0"/>
              </a:rPr>
              <a:t>Crossing </a:t>
            </a:r>
            <a:r>
              <a:rPr lang="en-US" sz="2800" b="1" dirty="0">
                <a:solidFill>
                  <a:srgbClr val="FF0000"/>
                </a:solidFill>
                <a:latin typeface="Arial" panose="020B0604020202020204" pitchFamily="34" charset="0"/>
                <a:cs typeface="Arial" panose="020B0604020202020204" pitchFamily="34" charset="0"/>
              </a:rPr>
              <a:t>orogenic belts: </a:t>
            </a:r>
            <a:endParaRPr lang="en-US" sz="2800" b="1" dirty="0" smtClean="0">
              <a:solidFill>
                <a:srgbClr val="FF0000"/>
              </a:solidFill>
              <a:latin typeface="Arial" panose="020B0604020202020204" pitchFamily="34" charset="0"/>
              <a:cs typeface="Arial" panose="020B0604020202020204" pitchFamily="34" charset="0"/>
            </a:endParaRPr>
          </a:p>
          <a:p>
            <a:pPr lvl="0" algn="just"/>
            <a:endParaRPr lang="en-US" sz="20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Superimposed </a:t>
            </a:r>
            <a:r>
              <a:rPr lang="en-US" sz="2800" b="1" dirty="0">
                <a:solidFill>
                  <a:prstClr val="black"/>
                </a:solidFill>
                <a:latin typeface="Arial" panose="020B0604020202020204" pitchFamily="34" charset="0"/>
                <a:cs typeface="Arial" panose="020B0604020202020204" pitchFamily="34" charset="0"/>
              </a:rPr>
              <a:t>forms may develop where layered rocks are subjected to successive deformations separated by a very large time interval,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as </a:t>
            </a:r>
            <a:r>
              <a:rPr lang="en-US" sz="2800" b="1" dirty="0">
                <a:solidFill>
                  <a:prstClr val="black"/>
                </a:solidFill>
                <a:latin typeface="Arial" panose="020B0604020202020204" pitchFamily="34" charset="0"/>
                <a:cs typeface="Arial" panose="020B0604020202020204" pitchFamily="34" charset="0"/>
              </a:rPr>
              <a:t>for example, when a folded basement complex is subjected to a later orogenic deformation. </a:t>
            </a:r>
          </a:p>
        </p:txBody>
      </p:sp>
    </p:spTree>
    <p:extLst>
      <p:ext uri="{BB962C8B-B14F-4D97-AF65-F5344CB8AC3E}">
        <p14:creationId xmlns:p14="http://schemas.microsoft.com/office/powerpoint/2010/main" val="861837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772816"/>
            <a:ext cx="7200800" cy="2246769"/>
          </a:xfrm>
          <a:prstGeom prst="rect">
            <a:avLst/>
          </a:prstGeom>
        </p:spPr>
        <p:txBody>
          <a:bodyPr wrap="square">
            <a:spAutoFit/>
          </a:bodyPr>
          <a:lstStyle/>
          <a:p>
            <a:pPr lvl="0" algn="just"/>
            <a:r>
              <a:rPr lang="en-US" sz="2800" b="1" dirty="0">
                <a:solidFill>
                  <a:prstClr val="black"/>
                </a:solidFill>
                <a:latin typeface="Arial" panose="020B0604020202020204" pitchFamily="34" charset="0"/>
                <a:cs typeface="Arial" panose="020B0604020202020204" pitchFamily="34" charset="0"/>
              </a:rPr>
              <a:t>Examples are found in Swiss and French </a:t>
            </a:r>
            <a:r>
              <a:rPr lang="en-US" sz="2800" b="1" dirty="0" smtClean="0">
                <a:solidFill>
                  <a:prstClr val="black"/>
                </a:solidFill>
                <a:latin typeface="Arial" panose="020B0604020202020204" pitchFamily="34" charset="0"/>
                <a:cs typeface="Arial" panose="020B0604020202020204" pitchFamily="34" charset="0"/>
              </a:rPr>
              <a:t>Alps, </a:t>
            </a:r>
            <a:r>
              <a:rPr lang="en-US" sz="2800" b="1" dirty="0">
                <a:solidFill>
                  <a:prstClr val="black"/>
                </a:solidFill>
                <a:latin typeface="Arial" panose="020B0604020202020204" pitchFamily="34" charset="0"/>
                <a:cs typeface="Arial" panose="020B0604020202020204" pitchFamily="34" charset="0"/>
              </a:rPr>
              <a:t>where a folded basement make up of pre-Alpine structural components was subjected to a further deformation during the Alpine movements (Fig. 10.1).</a:t>
            </a:r>
          </a:p>
        </p:txBody>
      </p:sp>
    </p:spTree>
    <p:extLst>
      <p:ext uri="{BB962C8B-B14F-4D97-AF65-F5344CB8AC3E}">
        <p14:creationId xmlns:p14="http://schemas.microsoft.com/office/powerpoint/2010/main" val="1480917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548680"/>
            <a:ext cx="8064896" cy="5909320"/>
            <a:chOff x="323528" y="274337"/>
            <a:chExt cx="8424936" cy="6183663"/>
          </a:xfrm>
        </p:grpSpPr>
        <p:pic>
          <p:nvPicPr>
            <p:cNvPr id="2" name="Picture 3" descr="C:\Users\Bishal Nath Upreti\Desktop\folds interference 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8614" r="4195" b="4755"/>
            <a:stretch/>
          </p:blipFill>
          <p:spPr bwMode="auto">
            <a:xfrm>
              <a:off x="323528" y="274337"/>
              <a:ext cx="4457700" cy="60026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92080" y="1628800"/>
              <a:ext cx="3456384" cy="2585323"/>
            </a:xfrm>
            <a:prstGeom prst="rect">
              <a:avLst/>
            </a:prstGeom>
            <a:noFill/>
          </p:spPr>
          <p:txBody>
            <a:bodyPr wrap="square" rtlCol="0">
              <a:spAutoFit/>
            </a:bodyPr>
            <a:lstStyle/>
            <a:p>
              <a:r>
                <a:rPr lang="en-US" b="1" dirty="0" smtClean="0"/>
                <a:t>Fig. 10.1.  </a:t>
              </a:r>
              <a:r>
                <a:rPr lang="en-US" dirty="0" smtClean="0"/>
                <a:t>Geological map of he Aiguilles Rouges and Mont Blanc massif(Switzerland and France)  illustrating how the trends of the Alpine fold structures (e.g. Chamonix syncline) have been superimposed obliquely across the folded structures in the pre-Triassic basement</a:t>
              </a:r>
              <a:endParaRPr lang="en-GB" dirty="0"/>
            </a:p>
          </p:txBody>
        </p:sp>
        <p:sp>
          <p:nvSpPr>
            <p:cNvPr id="4" name="TextBox 3"/>
            <p:cNvSpPr txBox="1"/>
            <p:nvPr/>
          </p:nvSpPr>
          <p:spPr>
            <a:xfrm>
              <a:off x="2235344" y="6088668"/>
              <a:ext cx="4752528" cy="369332"/>
            </a:xfrm>
            <a:prstGeom prst="rect">
              <a:avLst/>
            </a:prstGeom>
            <a:noFill/>
          </p:spPr>
          <p:txBody>
            <a:bodyPr wrap="square" rtlCol="0">
              <a:spAutoFit/>
            </a:bodyPr>
            <a:lstStyle/>
            <a:p>
              <a:r>
                <a:rPr lang="en-US" dirty="0" smtClean="0"/>
                <a:t>Ramsay, 1967) folding and Fracturing of Rocks)</a:t>
              </a:r>
              <a:endParaRPr lang="en-GB" dirty="0"/>
            </a:p>
          </p:txBody>
        </p:sp>
      </p:grpSp>
    </p:spTree>
    <p:extLst>
      <p:ext uri="{BB962C8B-B14F-4D97-AF65-F5344CB8AC3E}">
        <p14:creationId xmlns:p14="http://schemas.microsoft.com/office/powerpoint/2010/main" val="2815913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926" y="980728"/>
            <a:ext cx="8187168" cy="4955203"/>
          </a:xfrm>
          <a:prstGeom prst="rect">
            <a:avLst/>
          </a:prstGeom>
        </p:spPr>
        <p:txBody>
          <a:bodyPr wrap="square">
            <a:spAutoFit/>
          </a:bodyPr>
          <a:lstStyle/>
          <a:p>
            <a:pPr marL="342900" lvl="0" indent="-342900" algn="just">
              <a:buFont typeface="+mj-lt"/>
              <a:buAutoNum type="arabicPeriod" startAt="2"/>
            </a:pPr>
            <a:r>
              <a:rPr lang="en-US" sz="2800" b="1" dirty="0" smtClean="0">
                <a:solidFill>
                  <a:srgbClr val="FF0000"/>
                </a:solidFill>
                <a:latin typeface="Arial" panose="020B0604020202020204" pitchFamily="34" charset="0"/>
                <a:cs typeface="Arial" panose="020B0604020202020204" pitchFamily="34" charset="0"/>
              </a:rPr>
              <a:t>Successive  </a:t>
            </a:r>
            <a:r>
              <a:rPr lang="en-US" sz="2800" b="1" dirty="0">
                <a:solidFill>
                  <a:srgbClr val="FF0000"/>
                </a:solidFill>
                <a:latin typeface="Arial" panose="020B0604020202020204" pitchFamily="34" charset="0"/>
                <a:cs typeface="Arial" panose="020B0604020202020204" pitchFamily="34" charset="0"/>
              </a:rPr>
              <a:t>folding during a single progressive deformation: </a:t>
            </a:r>
            <a:endParaRPr lang="en-US" sz="2800" b="1" dirty="0" smtClean="0">
              <a:solidFill>
                <a:srgbClr val="FF0000"/>
              </a:solidFill>
              <a:latin typeface="Arial" panose="020B0604020202020204" pitchFamily="34" charset="0"/>
              <a:cs typeface="Arial" panose="020B0604020202020204" pitchFamily="34" charset="0"/>
            </a:endParaRPr>
          </a:p>
          <a:p>
            <a:pPr lvl="0" algn="just"/>
            <a:endParaRPr lang="en-US" b="1" dirty="0" smtClean="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During </a:t>
            </a:r>
            <a:r>
              <a:rPr lang="en-US" sz="2800" b="1" dirty="0">
                <a:solidFill>
                  <a:prstClr val="black"/>
                </a:solidFill>
                <a:latin typeface="Arial" panose="020B0604020202020204" pitchFamily="34" charset="0"/>
                <a:cs typeface="Arial" panose="020B0604020202020204" pitchFamily="34" charset="0"/>
              </a:rPr>
              <a:t>the progress of a </a:t>
            </a:r>
            <a:r>
              <a:rPr lang="en-US" sz="2800" b="1" dirty="0" smtClean="0">
                <a:solidFill>
                  <a:prstClr val="black"/>
                </a:solidFill>
                <a:latin typeface="Arial" panose="020B0604020202020204" pitchFamily="34" charset="0"/>
                <a:cs typeface="Arial" panose="020B0604020202020204" pitchFamily="34" charset="0"/>
              </a:rPr>
              <a:t>single, </a:t>
            </a:r>
            <a:r>
              <a:rPr lang="en-US" sz="2800" b="1" dirty="0">
                <a:solidFill>
                  <a:prstClr val="black"/>
                </a:solidFill>
                <a:latin typeface="Arial" panose="020B0604020202020204" pitchFamily="34" charset="0"/>
                <a:cs typeface="Arial" panose="020B0604020202020204" pitchFamily="34" charset="0"/>
              </a:rPr>
              <a:t>continuous deformation it is general for there to be change of the orientation of the layering relative to the axes of the incremental strain ellipsoid.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This </a:t>
            </a:r>
            <a:r>
              <a:rPr lang="en-US" sz="2800" b="1" dirty="0">
                <a:solidFill>
                  <a:prstClr val="black"/>
                </a:solidFill>
                <a:latin typeface="Arial" panose="020B0604020202020204" pitchFamily="34" charset="0"/>
                <a:cs typeface="Arial" panose="020B0604020202020204" pitchFamily="34" charset="0"/>
              </a:rPr>
              <a:t>change leads to the oblique straining of any originally formed folds and perhaps to the development of superimposed folds structures with new axial directions and axial surfaces. </a:t>
            </a:r>
          </a:p>
        </p:txBody>
      </p:sp>
    </p:spTree>
    <p:extLst>
      <p:ext uri="{BB962C8B-B14F-4D97-AF65-F5344CB8AC3E}">
        <p14:creationId xmlns:p14="http://schemas.microsoft.com/office/powerpoint/2010/main" val="3788982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340768"/>
            <a:ext cx="7617618" cy="3970318"/>
          </a:xfrm>
          <a:prstGeom prst="rect">
            <a:avLst/>
          </a:prstGeom>
        </p:spPr>
        <p:txBody>
          <a:bodyPr wrap="square">
            <a:spAutoFit/>
          </a:bodyPr>
          <a:lstStyle/>
          <a:p>
            <a:pPr marL="514350" lvl="0" indent="-514350" algn="just">
              <a:buFont typeface="+mj-lt"/>
              <a:buAutoNum type="arabicPeriod" startAt="3"/>
            </a:pPr>
            <a:r>
              <a:rPr lang="en-US" sz="2800" b="1" dirty="0">
                <a:solidFill>
                  <a:srgbClr val="FF00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Simultaneous </a:t>
            </a:r>
            <a:r>
              <a:rPr lang="en-US" sz="2800" b="1" dirty="0">
                <a:solidFill>
                  <a:srgbClr val="FF0000"/>
                </a:solidFill>
                <a:latin typeface="Arial" panose="020B0604020202020204" pitchFamily="34" charset="0"/>
                <a:cs typeface="Arial" panose="020B0604020202020204" pitchFamily="34" charset="0"/>
              </a:rPr>
              <a:t>folding in several directions during one deformation: </a:t>
            </a:r>
            <a:endParaRPr lang="en-US" sz="2800" b="1" dirty="0" smtClean="0">
              <a:solidFill>
                <a:srgbClr val="FF0000"/>
              </a:solidFill>
              <a:latin typeface="Arial" panose="020B0604020202020204" pitchFamily="34" charset="0"/>
              <a:cs typeface="Arial" panose="020B0604020202020204" pitchFamily="34" charset="0"/>
            </a:endParaRPr>
          </a:p>
          <a:p>
            <a:pPr marL="514350" lvl="0" indent="-514350" algn="just">
              <a:buFont typeface="+mj-lt"/>
              <a:buAutoNum type="arabicPeriod" startAt="3"/>
            </a:pPr>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If </a:t>
            </a:r>
            <a:r>
              <a:rPr lang="en-US" sz="2800" b="1" dirty="0">
                <a:solidFill>
                  <a:prstClr val="black"/>
                </a:solidFill>
                <a:latin typeface="Arial" panose="020B0604020202020204" pitchFamily="34" charset="0"/>
                <a:cs typeface="Arial" panose="020B0604020202020204" pitchFamily="34" charset="0"/>
              </a:rPr>
              <a:t>a competent layer is subjected to a constrictive layer of two dimensional strain as a result of a constrictive type of three-dimensional strain, it is </a:t>
            </a:r>
            <a:r>
              <a:rPr lang="en-US" sz="2800" b="1" dirty="0" smtClean="0">
                <a:solidFill>
                  <a:prstClr val="black"/>
                </a:solidFill>
                <a:latin typeface="Arial" panose="020B0604020202020204" pitchFamily="34" charset="0"/>
                <a:cs typeface="Arial" panose="020B0604020202020204" pitchFamily="34" charset="0"/>
              </a:rPr>
              <a:t>possible </a:t>
            </a:r>
            <a:r>
              <a:rPr lang="en-US" sz="2800" b="1" dirty="0">
                <a:solidFill>
                  <a:prstClr val="black"/>
                </a:solidFill>
                <a:latin typeface="Arial" panose="020B0604020202020204" pitchFamily="34" charset="0"/>
                <a:cs typeface="Arial" panose="020B0604020202020204" pitchFamily="34" charset="0"/>
              </a:rPr>
              <a:t>for folding to be developed in several direction </a:t>
            </a:r>
            <a:r>
              <a:rPr lang="en-US" sz="2800" b="1" dirty="0" smtClean="0">
                <a:solidFill>
                  <a:prstClr val="black"/>
                </a:solidFill>
                <a:latin typeface="Arial" panose="020B0604020202020204" pitchFamily="34" charset="0"/>
                <a:cs typeface="Arial" panose="020B0604020202020204" pitchFamily="34" charset="0"/>
              </a:rPr>
              <a:t>simultaneously. </a:t>
            </a:r>
            <a:endParaRPr lang="en-GB" sz="28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339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582" y="908720"/>
            <a:ext cx="7848872" cy="4401205"/>
          </a:xfrm>
          <a:prstGeom prst="rect">
            <a:avLst/>
          </a:prstGeom>
        </p:spPr>
        <p:txBody>
          <a:bodyPr wrap="square">
            <a:spAutoFit/>
          </a:bodyPr>
          <a:lstStyle/>
          <a:p>
            <a:pPr marL="342900" lvl="0" indent="-342900" algn="just">
              <a:buFont typeface="+mj-lt"/>
              <a:buAutoNum type="arabicPeriod" startAt="4"/>
            </a:pPr>
            <a:r>
              <a:rPr lang="en-US" sz="2800" b="1" dirty="0">
                <a:solidFill>
                  <a:srgbClr val="FF0000"/>
                </a:solidFill>
                <a:latin typeface="Arial" panose="020B0604020202020204" pitchFamily="34" charset="0"/>
                <a:cs typeface="Arial" panose="020B0604020202020204" pitchFamily="34" charset="0"/>
              </a:rPr>
              <a:t>Successive deformation phases in one orogenic cycle: </a:t>
            </a:r>
            <a:endParaRPr lang="en-US" sz="2800" b="1" dirty="0" smtClean="0">
              <a:solidFill>
                <a:srgbClr val="FF0000"/>
              </a:solidFill>
              <a:latin typeface="Arial" panose="020B0604020202020204" pitchFamily="34" charset="0"/>
              <a:cs typeface="Arial" panose="020B0604020202020204" pitchFamily="34" charset="0"/>
            </a:endParaRPr>
          </a:p>
          <a:p>
            <a:pPr marL="342900" lvl="0" indent="-342900" algn="just">
              <a:buFont typeface="+mj-lt"/>
              <a:buAutoNum type="arabicPeriod" startAt="4"/>
            </a:pPr>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This </a:t>
            </a:r>
            <a:r>
              <a:rPr lang="en-US" sz="2800" b="1" dirty="0">
                <a:solidFill>
                  <a:prstClr val="black"/>
                </a:solidFill>
                <a:latin typeface="Arial" panose="020B0604020202020204" pitchFamily="34" charset="0"/>
                <a:cs typeface="Arial" panose="020B0604020202020204" pitchFamily="34" charset="0"/>
              </a:rPr>
              <a:t>very common phenomenon probably accounts for the most frequently developed  examples of superimposed folding. </a:t>
            </a:r>
            <a:endParaRPr lang="en-US" sz="2800" b="1" dirty="0" smtClean="0">
              <a:solidFill>
                <a:prstClr val="black"/>
              </a:solidFill>
              <a:latin typeface="Arial" panose="020B0604020202020204" pitchFamily="34" charset="0"/>
              <a:cs typeface="Arial" panose="020B0604020202020204" pitchFamily="34" charset="0"/>
            </a:endParaRPr>
          </a:p>
          <a:p>
            <a:pPr lvl="0" algn="just"/>
            <a:endParaRPr lang="en-US" sz="2800" b="1" dirty="0">
              <a:solidFill>
                <a:prstClr val="black"/>
              </a:solidFill>
              <a:latin typeface="Arial" panose="020B0604020202020204" pitchFamily="34" charset="0"/>
              <a:cs typeface="Arial" panose="020B0604020202020204" pitchFamily="34" charset="0"/>
            </a:endParaRPr>
          </a:p>
          <a:p>
            <a:pPr lvl="0" algn="just"/>
            <a:r>
              <a:rPr lang="en-US" sz="2800" b="1" dirty="0" smtClean="0">
                <a:solidFill>
                  <a:prstClr val="black"/>
                </a:solidFill>
                <a:latin typeface="Arial" panose="020B0604020202020204" pitchFamily="34" charset="0"/>
                <a:cs typeface="Arial" panose="020B0604020202020204" pitchFamily="34" charset="0"/>
              </a:rPr>
              <a:t>The </a:t>
            </a:r>
            <a:r>
              <a:rPr lang="en-US" sz="2800" b="1" dirty="0">
                <a:solidFill>
                  <a:prstClr val="black"/>
                </a:solidFill>
                <a:latin typeface="Arial" panose="020B0604020202020204" pitchFamily="34" charset="0"/>
                <a:cs typeface="Arial" panose="020B0604020202020204" pitchFamily="34" charset="0"/>
              </a:rPr>
              <a:t>total deformation within a orogenic cycle is generally built up  of a series of separate </a:t>
            </a:r>
            <a:r>
              <a:rPr lang="en-US" sz="2800" b="1" dirty="0" err="1">
                <a:solidFill>
                  <a:prstClr val="black"/>
                </a:solidFill>
                <a:latin typeface="Arial" panose="020B0604020202020204" pitchFamily="34" charset="0"/>
                <a:cs typeface="Arial" panose="020B0604020202020204" pitchFamily="34" charset="0"/>
              </a:rPr>
              <a:t>pulsatory</a:t>
            </a:r>
            <a:r>
              <a:rPr lang="en-US" sz="2800" b="1" dirty="0">
                <a:solidFill>
                  <a:prstClr val="black"/>
                </a:solidFill>
                <a:latin typeface="Arial" panose="020B0604020202020204" pitchFamily="34" charset="0"/>
                <a:cs typeface="Arial" panose="020B0604020202020204" pitchFamily="34" charset="0"/>
              </a:rPr>
              <a:t>, compressive deformation.  </a:t>
            </a:r>
          </a:p>
        </p:txBody>
      </p:sp>
    </p:spTree>
    <p:extLst>
      <p:ext uri="{BB962C8B-B14F-4D97-AF65-F5344CB8AC3E}">
        <p14:creationId xmlns:p14="http://schemas.microsoft.com/office/powerpoint/2010/main" val="3569299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412776"/>
            <a:ext cx="8087816" cy="4401205"/>
          </a:xfrm>
          <a:prstGeom prst="rect">
            <a:avLst/>
          </a:prstGeom>
          <a:noFill/>
        </p:spPr>
        <p:txBody>
          <a:bodyPr wrap="square" rtlCol="0">
            <a:spAutoFit/>
          </a:bodyPr>
          <a:lstStyle/>
          <a:p>
            <a:pPr algn="just"/>
            <a:r>
              <a:rPr lang="en-US" sz="2800" b="1" dirty="0" smtClean="0">
                <a:latin typeface="Arial" panose="020B0604020202020204" pitchFamily="34" charset="0"/>
                <a:cs typeface="Arial" panose="020B0604020202020204" pitchFamily="34" charset="0"/>
              </a:rPr>
              <a:t>When layered materials are subjected to an </a:t>
            </a:r>
            <a:r>
              <a:rPr lang="en-US" sz="2800" b="1" dirty="0" smtClean="0">
                <a:solidFill>
                  <a:srgbClr val="FF0000"/>
                </a:solidFill>
                <a:latin typeface="Arial" panose="020B0604020202020204" pitchFamily="34" charset="0"/>
                <a:cs typeface="Arial" panose="020B0604020202020204" pitchFamily="34" charset="0"/>
              </a:rPr>
              <a:t>inhomogeneous</a:t>
            </a:r>
            <a:r>
              <a:rPr lang="en-US" sz="2800" b="1" dirty="0" smtClean="0">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strain</a:t>
            </a:r>
            <a:r>
              <a:rPr lang="en-US" sz="2800" b="1" dirty="0" smtClean="0">
                <a:latin typeface="Arial" panose="020B0604020202020204" pitchFamily="34" charset="0"/>
                <a:cs typeface="Arial" panose="020B0604020202020204" pitchFamily="34" charset="0"/>
              </a:rPr>
              <a:t>, folds are developed in the layers. </a:t>
            </a:r>
          </a:p>
          <a:p>
            <a:pPr algn="just"/>
            <a:endParaRPr lang="en-US" sz="2800" b="1" dirty="0">
              <a:latin typeface="Arial" panose="020B0604020202020204" pitchFamily="34" charset="0"/>
              <a:cs typeface="Arial" panose="020B0604020202020204" pitchFamily="34" charset="0"/>
            </a:endParaRPr>
          </a:p>
          <a:p>
            <a:pPr algn="just"/>
            <a:r>
              <a:rPr lang="en-US" sz="2800" b="1" dirty="0" smtClean="0">
                <a:latin typeface="Arial" panose="020B0604020202020204" pitchFamily="34" charset="0"/>
                <a:cs typeface="Arial" panose="020B0604020202020204" pitchFamily="34" charset="0"/>
              </a:rPr>
              <a:t>If the nature and orientation of the strain increments change during the history of the deformation, any previously folded rock layer may be subjected to refolding about different axial directions, and the axial surfaces of the original folds may take up some folded form. </a:t>
            </a:r>
          </a:p>
        </p:txBody>
      </p:sp>
      <p:sp>
        <p:nvSpPr>
          <p:cNvPr id="3" name="TextBox 2"/>
          <p:cNvSpPr txBox="1"/>
          <p:nvPr/>
        </p:nvSpPr>
        <p:spPr>
          <a:xfrm>
            <a:off x="5893246" y="514460"/>
            <a:ext cx="2880320" cy="369332"/>
          </a:xfrm>
          <a:prstGeom prst="rect">
            <a:avLst/>
          </a:prstGeom>
          <a:noFill/>
        </p:spPr>
        <p:txBody>
          <a:bodyPr wrap="square" rtlCol="0">
            <a:spAutoFit/>
          </a:bodyPr>
          <a:lstStyle/>
          <a:p>
            <a:r>
              <a:rPr lang="en-US" dirty="0" smtClean="0"/>
              <a:t>From Ramsay, 1967, p.518</a:t>
            </a:r>
            <a:endParaRPr lang="en-GB" dirty="0"/>
          </a:p>
        </p:txBody>
      </p:sp>
    </p:spTree>
    <p:extLst>
      <p:ext uri="{BB962C8B-B14F-4D97-AF65-F5344CB8AC3E}">
        <p14:creationId xmlns:p14="http://schemas.microsoft.com/office/powerpoint/2010/main" val="295040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2912" y="2420888"/>
            <a:ext cx="7848872" cy="1815882"/>
          </a:xfrm>
          <a:prstGeom prst="rect">
            <a:avLst/>
          </a:prstGeom>
        </p:spPr>
        <p:txBody>
          <a:bodyPr wrap="square">
            <a:spAutoFit/>
          </a:bodyPr>
          <a:lstStyle/>
          <a:p>
            <a:pPr algn="just">
              <a:spcAft>
                <a:spcPts val="0"/>
              </a:spcAft>
            </a:pPr>
            <a:r>
              <a:rPr lang="en-GB" sz="2800" b="1" dirty="0" smtClean="0">
                <a:latin typeface="Arial"/>
                <a:ea typeface="Calibri"/>
                <a:cs typeface="Mangal"/>
              </a:rPr>
              <a:t>In areas or regions </a:t>
            </a:r>
            <a:r>
              <a:rPr lang="en-GB" sz="2800" b="1" dirty="0">
                <a:latin typeface="Arial"/>
                <a:ea typeface="Calibri"/>
                <a:cs typeface="Mangal"/>
              </a:rPr>
              <a:t>affected by two or more deformation </a:t>
            </a:r>
            <a:r>
              <a:rPr lang="en-GB" sz="2800" b="1" dirty="0" smtClean="0">
                <a:latin typeface="Arial"/>
                <a:ea typeface="Calibri"/>
                <a:cs typeface="Mangal"/>
              </a:rPr>
              <a:t>phases or episodes of deformation, </a:t>
            </a:r>
            <a:r>
              <a:rPr lang="en-GB" sz="2800" b="1" dirty="0">
                <a:latin typeface="Arial"/>
                <a:ea typeface="Calibri"/>
                <a:cs typeface="Mangal"/>
              </a:rPr>
              <a:t>a secondary set of folds may be superimposed on earlier folds. </a:t>
            </a:r>
            <a:endParaRPr lang="en-GB" sz="2800" b="1" dirty="0" smtClean="0">
              <a:latin typeface="Arial"/>
              <a:ea typeface="Calibri"/>
              <a:cs typeface="Mangal"/>
            </a:endParaRPr>
          </a:p>
        </p:txBody>
      </p:sp>
      <p:sp>
        <p:nvSpPr>
          <p:cNvPr id="3" name="Rectangle 2"/>
          <p:cNvSpPr/>
          <p:nvPr/>
        </p:nvSpPr>
        <p:spPr>
          <a:xfrm>
            <a:off x="1028956" y="980728"/>
            <a:ext cx="7056784" cy="923330"/>
          </a:xfrm>
          <a:prstGeom prst="rect">
            <a:avLst/>
          </a:prstGeom>
        </p:spPr>
        <p:txBody>
          <a:bodyPr wrap="square">
            <a:spAutoFit/>
          </a:bodyPr>
          <a:lstStyle/>
          <a:p>
            <a:pPr lvl="0" algn="ctr"/>
            <a:r>
              <a:rPr lang="en-GB" sz="2700" b="1" dirty="0">
                <a:solidFill>
                  <a:srgbClr val="FF0000"/>
                </a:solidFill>
                <a:latin typeface="Arial Black" panose="020B0A04020102020204" pitchFamily="34" charset="0"/>
                <a:ea typeface="Calibri"/>
                <a:cs typeface="Mangal"/>
              </a:rPr>
              <a:t>Fold interference patterns </a:t>
            </a:r>
          </a:p>
          <a:p>
            <a:pPr lvl="0" algn="ctr"/>
            <a:r>
              <a:rPr lang="en-GB" sz="2700" b="1" dirty="0">
                <a:solidFill>
                  <a:srgbClr val="FF0000"/>
                </a:solidFill>
                <a:latin typeface="Arial Black" panose="020B0A04020102020204" pitchFamily="34" charset="0"/>
                <a:ea typeface="Calibri"/>
                <a:cs typeface="Mangal"/>
              </a:rPr>
              <a:t>and refolded folds </a:t>
            </a:r>
          </a:p>
        </p:txBody>
      </p:sp>
    </p:spTree>
    <p:extLst>
      <p:ext uri="{BB962C8B-B14F-4D97-AF65-F5344CB8AC3E}">
        <p14:creationId xmlns:p14="http://schemas.microsoft.com/office/powerpoint/2010/main" val="2067917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053891"/>
            <a:ext cx="7813743" cy="4247317"/>
          </a:xfrm>
          <a:prstGeom prst="rect">
            <a:avLst/>
          </a:prstGeom>
        </p:spPr>
        <p:txBody>
          <a:bodyPr wrap="square">
            <a:spAutoFit/>
          </a:bodyPr>
          <a:lstStyle/>
          <a:p>
            <a:pPr algn="just"/>
            <a:r>
              <a:rPr lang="en-GB" sz="2800" b="1" dirty="0" smtClean="0">
                <a:latin typeface="Arial"/>
                <a:ea typeface="Calibri"/>
                <a:cs typeface="Mangal"/>
              </a:rPr>
              <a:t>Folds </a:t>
            </a:r>
            <a:r>
              <a:rPr lang="en-GB" sz="2800" b="1" dirty="0">
                <a:latin typeface="Arial"/>
                <a:ea typeface="Calibri"/>
                <a:cs typeface="Mangal"/>
              </a:rPr>
              <a:t>modified by a later fold phase are known </a:t>
            </a:r>
            <a:r>
              <a:rPr lang="en-GB" sz="2800" b="1" dirty="0" smtClean="0">
                <a:latin typeface="Arial"/>
                <a:ea typeface="Calibri"/>
                <a:cs typeface="Mangal"/>
              </a:rPr>
              <a:t>as: </a:t>
            </a:r>
          </a:p>
          <a:p>
            <a:pPr algn="just"/>
            <a:endParaRPr lang="en-GB" sz="1400" b="1" dirty="0">
              <a:solidFill>
                <a:srgbClr val="FF0000"/>
              </a:solidFill>
              <a:latin typeface="Arial"/>
              <a:ea typeface="Times New Roman"/>
              <a:cs typeface="Mangal"/>
            </a:endParaRPr>
          </a:p>
          <a:p>
            <a:pPr algn="just"/>
            <a:r>
              <a:rPr lang="en-GB" sz="2800" b="1" dirty="0" smtClean="0">
                <a:solidFill>
                  <a:srgbClr val="FF0000"/>
                </a:solidFill>
                <a:latin typeface="Arial"/>
                <a:ea typeface="Times New Roman"/>
              </a:rPr>
              <a:t>	Refolded folds</a:t>
            </a:r>
          </a:p>
          <a:p>
            <a:pPr algn="just"/>
            <a:r>
              <a:rPr lang="en-GB" sz="1600" b="1" dirty="0" smtClean="0">
                <a:solidFill>
                  <a:srgbClr val="FF0000"/>
                </a:solidFill>
                <a:latin typeface="Arial"/>
                <a:ea typeface="Times New Roman"/>
              </a:rPr>
              <a:t> </a:t>
            </a:r>
          </a:p>
          <a:p>
            <a:pPr algn="just"/>
            <a:r>
              <a:rPr lang="en-GB" sz="2800" b="1" dirty="0" smtClean="0">
                <a:latin typeface="Arial"/>
                <a:ea typeface="Times New Roman"/>
              </a:rPr>
              <a:t>and </a:t>
            </a:r>
            <a:r>
              <a:rPr lang="en-GB" sz="2800" b="1" dirty="0">
                <a:latin typeface="Arial"/>
                <a:ea typeface="Times New Roman"/>
              </a:rPr>
              <a:t>the resulting patterns are referred to </a:t>
            </a:r>
            <a:r>
              <a:rPr lang="en-GB" sz="2800" b="1" dirty="0" smtClean="0">
                <a:latin typeface="Arial"/>
                <a:ea typeface="Times New Roman"/>
              </a:rPr>
              <a:t>as:</a:t>
            </a:r>
          </a:p>
          <a:p>
            <a:pPr algn="just"/>
            <a:endParaRPr lang="en-GB" sz="1600" b="1" dirty="0">
              <a:latin typeface="Arial"/>
              <a:ea typeface="Times New Roman"/>
            </a:endParaRPr>
          </a:p>
          <a:p>
            <a:pPr algn="just"/>
            <a:r>
              <a:rPr lang="en-GB" sz="2800" b="1" dirty="0" smtClean="0">
                <a:latin typeface="Arial"/>
                <a:ea typeface="Times New Roman"/>
              </a:rPr>
              <a:t> 	</a:t>
            </a:r>
            <a:r>
              <a:rPr lang="en-GB" sz="2800" b="1" dirty="0">
                <a:solidFill>
                  <a:srgbClr val="FF0000"/>
                </a:solidFill>
                <a:latin typeface="Arial"/>
                <a:ea typeface="Times New Roman"/>
              </a:rPr>
              <a:t>F</a:t>
            </a:r>
            <a:r>
              <a:rPr lang="en-GB" sz="2800" b="1" dirty="0" smtClean="0">
                <a:solidFill>
                  <a:srgbClr val="FF0000"/>
                </a:solidFill>
                <a:latin typeface="Arial"/>
                <a:ea typeface="Times New Roman"/>
              </a:rPr>
              <a:t>old</a:t>
            </a:r>
            <a:r>
              <a:rPr lang="en-GB" sz="2800" b="1" dirty="0" smtClean="0">
                <a:latin typeface="Arial"/>
                <a:ea typeface="Times New Roman"/>
              </a:rPr>
              <a:t> </a:t>
            </a:r>
            <a:r>
              <a:rPr lang="en-GB" sz="2800" b="1" dirty="0" smtClean="0">
                <a:solidFill>
                  <a:srgbClr val="FF0000"/>
                </a:solidFill>
                <a:latin typeface="Arial"/>
                <a:ea typeface="Times New Roman"/>
              </a:rPr>
              <a:t>interference </a:t>
            </a:r>
            <a:r>
              <a:rPr lang="en-GB" sz="2800" b="1" dirty="0">
                <a:solidFill>
                  <a:srgbClr val="FF0000"/>
                </a:solidFill>
                <a:latin typeface="Arial"/>
                <a:ea typeface="Times New Roman"/>
              </a:rPr>
              <a:t>patterns. </a:t>
            </a:r>
            <a:endParaRPr lang="en-GB" sz="2800" b="1" dirty="0" smtClean="0">
              <a:solidFill>
                <a:srgbClr val="FF0000"/>
              </a:solidFill>
              <a:latin typeface="Arial"/>
              <a:ea typeface="Times New Roman"/>
            </a:endParaRPr>
          </a:p>
          <a:p>
            <a:pPr algn="just"/>
            <a:endParaRPr lang="en-GB" sz="1400" b="1" dirty="0">
              <a:solidFill>
                <a:srgbClr val="FF0000"/>
              </a:solidFill>
              <a:latin typeface="Arial"/>
              <a:ea typeface="Times New Roman"/>
            </a:endParaRPr>
          </a:p>
          <a:p>
            <a:pPr algn="just"/>
            <a:r>
              <a:rPr lang="en-GB" sz="2800" b="1" dirty="0" smtClean="0">
                <a:latin typeface="Arial"/>
                <a:ea typeface="Times New Roman"/>
              </a:rPr>
              <a:t>They </a:t>
            </a:r>
            <a:r>
              <a:rPr lang="en-GB" sz="2800" b="1" dirty="0">
                <a:latin typeface="Arial"/>
                <a:ea typeface="Times New Roman"/>
              </a:rPr>
              <a:t>show </a:t>
            </a:r>
            <a:r>
              <a:rPr lang="en-GB" sz="2800" b="1" dirty="0">
                <a:latin typeface="Arial"/>
                <a:ea typeface="Calibri"/>
                <a:cs typeface="Mangal"/>
              </a:rPr>
              <a:t>complex interference patterns in the field and on a geologic </a:t>
            </a:r>
            <a:r>
              <a:rPr lang="en-GB" sz="2800" b="1" dirty="0" smtClean="0">
                <a:latin typeface="Arial"/>
                <a:ea typeface="Calibri"/>
                <a:cs typeface="Mangal"/>
              </a:rPr>
              <a:t>map.</a:t>
            </a:r>
          </a:p>
          <a:p>
            <a:pPr algn="just"/>
            <a:endParaRPr lang="en-GB" sz="1400" b="1" dirty="0" smtClean="0">
              <a:effectLst/>
              <a:latin typeface="Arial"/>
              <a:ea typeface="Calibri"/>
              <a:cs typeface="Mangal"/>
            </a:endParaRPr>
          </a:p>
        </p:txBody>
      </p:sp>
    </p:spTree>
    <p:extLst>
      <p:ext uri="{BB962C8B-B14F-4D97-AF65-F5344CB8AC3E}">
        <p14:creationId xmlns:p14="http://schemas.microsoft.com/office/powerpoint/2010/main" val="631885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874729"/>
            <a:ext cx="7560840" cy="3354765"/>
          </a:xfrm>
          <a:prstGeom prst="rect">
            <a:avLst/>
          </a:prstGeom>
        </p:spPr>
        <p:txBody>
          <a:bodyPr wrap="square">
            <a:spAutoFit/>
          </a:bodyPr>
          <a:lstStyle/>
          <a:p>
            <a:pPr marR="15240" algn="just"/>
            <a:r>
              <a:rPr lang="en-GB" sz="2800" b="1" dirty="0">
                <a:solidFill>
                  <a:srgbClr val="000000"/>
                </a:solidFill>
                <a:latin typeface="Arial"/>
                <a:ea typeface="Times New Roman"/>
              </a:rPr>
              <a:t>The type of </a:t>
            </a:r>
            <a:r>
              <a:rPr lang="en-GB" sz="2800" b="1" dirty="0">
                <a:solidFill>
                  <a:srgbClr val="FF0000"/>
                </a:solidFill>
                <a:latin typeface="Arial"/>
                <a:ea typeface="Times New Roman"/>
              </a:rPr>
              <a:t>Fold interference </a:t>
            </a:r>
            <a:r>
              <a:rPr lang="en-GB" sz="2800" b="1" dirty="0" smtClean="0">
                <a:solidFill>
                  <a:srgbClr val="FF0000"/>
                </a:solidFill>
                <a:latin typeface="Arial"/>
                <a:ea typeface="Times New Roman"/>
              </a:rPr>
              <a:t>patterns </a:t>
            </a:r>
            <a:endParaRPr lang="en-GB" sz="2800" b="1" dirty="0">
              <a:solidFill>
                <a:srgbClr val="FF0000"/>
              </a:solidFill>
              <a:latin typeface="Arial"/>
              <a:ea typeface="Times New Roman"/>
            </a:endParaRPr>
          </a:p>
          <a:p>
            <a:pPr marR="15240" lvl="0" algn="just"/>
            <a:r>
              <a:rPr lang="en-GB" sz="2800" b="1" dirty="0" smtClean="0">
                <a:solidFill>
                  <a:srgbClr val="000000"/>
                </a:solidFill>
                <a:latin typeface="Arial"/>
                <a:ea typeface="Times New Roman"/>
              </a:rPr>
              <a:t>depends </a:t>
            </a:r>
            <a:r>
              <a:rPr lang="en-GB" sz="2800" b="1" dirty="0">
                <a:solidFill>
                  <a:srgbClr val="000000"/>
                </a:solidFill>
                <a:latin typeface="Arial"/>
                <a:ea typeface="Times New Roman"/>
              </a:rPr>
              <a:t>in part </a:t>
            </a:r>
            <a:r>
              <a:rPr lang="en-GB" sz="2800" b="1" dirty="0" smtClean="0">
                <a:solidFill>
                  <a:srgbClr val="000000"/>
                </a:solidFill>
                <a:latin typeface="Arial"/>
                <a:ea typeface="Times New Roman"/>
              </a:rPr>
              <a:t>on:</a:t>
            </a:r>
          </a:p>
          <a:p>
            <a:pPr marR="15240" lvl="0" algn="just"/>
            <a:endParaRPr lang="en-GB" sz="2800" b="1" dirty="0">
              <a:solidFill>
                <a:srgbClr val="000000"/>
              </a:solidFill>
              <a:latin typeface="Arial"/>
              <a:ea typeface="Times New Roman"/>
            </a:endParaRPr>
          </a:p>
          <a:p>
            <a:pPr marL="457200" marR="15240" indent="-457200" algn="just">
              <a:buFont typeface="Arial" pitchFamily="34" charset="0"/>
              <a:buChar char="•"/>
            </a:pPr>
            <a:r>
              <a:rPr lang="en-GB" sz="2800" b="1" dirty="0" smtClean="0">
                <a:solidFill>
                  <a:srgbClr val="000000"/>
                </a:solidFill>
                <a:latin typeface="Arial"/>
                <a:ea typeface="Times New Roman"/>
              </a:rPr>
              <a:t>the </a:t>
            </a:r>
            <a:r>
              <a:rPr lang="en-GB" sz="2800" b="1" dirty="0">
                <a:solidFill>
                  <a:srgbClr val="000000"/>
                </a:solidFill>
                <a:latin typeface="Arial"/>
                <a:ea typeface="Times New Roman"/>
              </a:rPr>
              <a:t>mechanism of </a:t>
            </a:r>
            <a:r>
              <a:rPr lang="en-GB" sz="2800" b="1" dirty="0" smtClean="0">
                <a:solidFill>
                  <a:srgbClr val="000000"/>
                </a:solidFill>
                <a:latin typeface="Arial"/>
                <a:ea typeface="Times New Roman"/>
              </a:rPr>
              <a:t>folding, </a:t>
            </a:r>
            <a:r>
              <a:rPr lang="en-GB" sz="2800" b="1" dirty="0">
                <a:solidFill>
                  <a:srgbClr val="000000"/>
                </a:solidFill>
                <a:latin typeface="Arial"/>
                <a:ea typeface="Times New Roman"/>
              </a:rPr>
              <a:t>and </a:t>
            </a:r>
            <a:r>
              <a:rPr lang="en-GB" sz="2800" b="1" dirty="0" smtClean="0">
                <a:solidFill>
                  <a:srgbClr val="000000"/>
                </a:solidFill>
                <a:latin typeface="Arial"/>
                <a:ea typeface="Times New Roman"/>
              </a:rPr>
              <a:t>in </a:t>
            </a:r>
            <a:r>
              <a:rPr lang="en-GB" sz="2800" b="1" dirty="0">
                <a:solidFill>
                  <a:srgbClr val="000000"/>
                </a:solidFill>
                <a:latin typeface="Arial"/>
                <a:ea typeface="Times New Roman"/>
              </a:rPr>
              <a:t>part </a:t>
            </a:r>
            <a:r>
              <a:rPr lang="en-GB" sz="2800" b="1" dirty="0" smtClean="0">
                <a:solidFill>
                  <a:srgbClr val="000000"/>
                </a:solidFill>
                <a:latin typeface="Arial"/>
                <a:ea typeface="Times New Roman"/>
              </a:rPr>
              <a:t>on</a:t>
            </a:r>
          </a:p>
          <a:p>
            <a:pPr marR="15240" algn="just"/>
            <a:endParaRPr lang="en-GB" sz="1600" b="1" dirty="0" smtClean="0">
              <a:solidFill>
                <a:srgbClr val="000000"/>
              </a:solidFill>
              <a:latin typeface="Arial"/>
              <a:ea typeface="Times New Roman"/>
            </a:endParaRPr>
          </a:p>
          <a:p>
            <a:pPr marL="457200" marR="15240" indent="-457200" algn="just">
              <a:buFont typeface="Arial" pitchFamily="34" charset="0"/>
              <a:buChar char="•"/>
            </a:pPr>
            <a:r>
              <a:rPr lang="en-GB" sz="2800" b="1" dirty="0" smtClean="0">
                <a:solidFill>
                  <a:srgbClr val="000000"/>
                </a:solidFill>
                <a:latin typeface="Arial"/>
                <a:ea typeface="Times New Roman"/>
              </a:rPr>
              <a:t>the </a:t>
            </a:r>
            <a:r>
              <a:rPr lang="en-GB" sz="2800" b="1" dirty="0">
                <a:solidFill>
                  <a:srgbClr val="000000"/>
                </a:solidFill>
                <a:latin typeface="Arial"/>
                <a:ea typeface="Times New Roman"/>
              </a:rPr>
              <a:t>relative orientations of </a:t>
            </a:r>
            <a:r>
              <a:rPr lang="en-GB" sz="2800" b="1" dirty="0">
                <a:solidFill>
                  <a:srgbClr val="FF0000"/>
                </a:solidFill>
                <a:latin typeface="Arial"/>
                <a:ea typeface="Times New Roman"/>
              </a:rPr>
              <a:t>the </a:t>
            </a:r>
            <a:r>
              <a:rPr lang="en-GB" sz="2800" b="1" dirty="0" smtClean="0">
                <a:solidFill>
                  <a:srgbClr val="FF0000"/>
                </a:solidFill>
                <a:latin typeface="Arial"/>
                <a:ea typeface="Times New Roman"/>
              </a:rPr>
              <a:t>deformation</a:t>
            </a:r>
            <a:r>
              <a:rPr lang="en-GB" sz="2800" b="1" dirty="0" smtClean="0">
                <a:solidFill>
                  <a:srgbClr val="000000"/>
                </a:solidFill>
                <a:latin typeface="Arial"/>
                <a:ea typeface="Times New Roman"/>
              </a:rPr>
              <a:t> </a:t>
            </a:r>
            <a:r>
              <a:rPr lang="en-GB" sz="2800" b="1" dirty="0">
                <a:solidFill>
                  <a:srgbClr val="000000"/>
                </a:solidFill>
                <a:latin typeface="Arial"/>
                <a:ea typeface="Times New Roman"/>
              </a:rPr>
              <a:t>for the first and second </a:t>
            </a:r>
            <a:r>
              <a:rPr lang="en-GB" sz="2800" b="1" dirty="0" smtClean="0">
                <a:solidFill>
                  <a:srgbClr val="000000"/>
                </a:solidFill>
                <a:latin typeface="Arial"/>
                <a:ea typeface="Times New Roman"/>
              </a:rPr>
              <a:t>generations. </a:t>
            </a:r>
            <a:endParaRPr lang="en-GB" sz="2800" b="1" dirty="0">
              <a:solidFill>
                <a:prstClr val="black"/>
              </a:solidFill>
              <a:latin typeface="Arial"/>
              <a:ea typeface="Times New Roman"/>
            </a:endParaRPr>
          </a:p>
        </p:txBody>
      </p:sp>
    </p:spTree>
    <p:extLst>
      <p:ext uri="{BB962C8B-B14F-4D97-AF65-F5344CB8AC3E}">
        <p14:creationId xmlns:p14="http://schemas.microsoft.com/office/powerpoint/2010/main" val="3479682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7776864" cy="3970318"/>
          </a:xfrm>
          <a:prstGeom prst="rect">
            <a:avLst/>
          </a:prstGeom>
        </p:spPr>
        <p:txBody>
          <a:bodyPr wrap="square">
            <a:spAutoFit/>
          </a:bodyPr>
          <a:lstStyle/>
          <a:p>
            <a:pPr lvl="0" algn="just"/>
            <a:r>
              <a:rPr lang="en-GB" sz="2800" b="1" dirty="0">
                <a:solidFill>
                  <a:prstClr val="black"/>
                </a:solidFill>
                <a:latin typeface="Arial"/>
                <a:ea typeface="Calibri"/>
                <a:cs typeface="Mangal"/>
              </a:rPr>
              <a:t>Consider the simple case shown in </a:t>
            </a:r>
            <a:r>
              <a:rPr lang="en-GB" sz="2800" b="1" dirty="0" smtClean="0">
                <a:solidFill>
                  <a:srgbClr val="FF0000"/>
                </a:solidFill>
                <a:latin typeface="Arial"/>
                <a:ea typeface="Calibri"/>
                <a:cs typeface="Mangal"/>
              </a:rPr>
              <a:t>Fig</a:t>
            </a:r>
            <a:r>
              <a:rPr lang="en-GB" sz="2800" b="1" dirty="0">
                <a:solidFill>
                  <a:srgbClr val="FF0000"/>
                </a:solidFill>
                <a:latin typeface="Arial"/>
                <a:ea typeface="Calibri"/>
                <a:cs typeface="Mangal"/>
              </a:rPr>
              <a:t>. 8.7. </a:t>
            </a:r>
            <a:endParaRPr lang="en-GB" sz="2800" b="1" dirty="0" smtClean="0">
              <a:solidFill>
                <a:srgbClr val="FF0000"/>
              </a:solidFill>
              <a:latin typeface="Arial"/>
              <a:ea typeface="Calibri"/>
              <a:cs typeface="Mangal"/>
            </a:endParaRPr>
          </a:p>
          <a:p>
            <a:pPr lvl="0" algn="just"/>
            <a:endParaRPr lang="en-GB" sz="2800" b="1" dirty="0">
              <a:solidFill>
                <a:srgbClr val="FF0000"/>
              </a:solidFill>
              <a:latin typeface="Arial"/>
              <a:ea typeface="Calibri"/>
              <a:cs typeface="Mangal"/>
            </a:endParaRPr>
          </a:p>
          <a:p>
            <a:pPr lvl="0" algn="just"/>
            <a:r>
              <a:rPr lang="en-GB" sz="2800" b="1" dirty="0" smtClean="0">
                <a:solidFill>
                  <a:prstClr val="black"/>
                </a:solidFill>
                <a:latin typeface="Arial"/>
                <a:ea typeface="Calibri"/>
                <a:cs typeface="Mangal"/>
              </a:rPr>
              <a:t>The </a:t>
            </a:r>
            <a:r>
              <a:rPr lang="en-GB" sz="2800" b="1" dirty="0">
                <a:solidFill>
                  <a:prstClr val="black"/>
                </a:solidFill>
                <a:latin typeface="Arial"/>
                <a:ea typeface="Calibri"/>
                <a:cs typeface="Mangal"/>
              </a:rPr>
              <a:t>first generation of folding, </a:t>
            </a:r>
            <a:r>
              <a:rPr lang="en-GB" sz="2800" b="1" dirty="0">
                <a:solidFill>
                  <a:srgbClr val="FF0000"/>
                </a:solidFill>
                <a:latin typeface="Arial"/>
                <a:ea typeface="Calibri"/>
                <a:cs typeface="Mangal"/>
              </a:rPr>
              <a:t>F</a:t>
            </a:r>
            <a:r>
              <a:rPr lang="en-GB" sz="2800" b="1" baseline="-25000" dirty="0">
                <a:solidFill>
                  <a:srgbClr val="FF0000"/>
                </a:solidFill>
                <a:latin typeface="Arial"/>
                <a:ea typeface="Calibri"/>
                <a:cs typeface="Mangal"/>
              </a:rPr>
              <a:t>1</a:t>
            </a:r>
            <a:r>
              <a:rPr lang="en-GB" sz="2800" b="1" dirty="0">
                <a:solidFill>
                  <a:prstClr val="black"/>
                </a:solidFill>
                <a:latin typeface="Arial"/>
                <a:ea typeface="Calibri"/>
                <a:cs typeface="Mangal"/>
              </a:rPr>
              <a:t>, produced folds with east-west-striking axial surfaces </a:t>
            </a:r>
            <a:r>
              <a:rPr lang="en-GB" sz="2800" b="1" dirty="0">
                <a:solidFill>
                  <a:srgbClr val="FF0000"/>
                </a:solidFill>
                <a:latin typeface="Arial"/>
                <a:ea typeface="Calibri"/>
                <a:cs typeface="Mangal"/>
              </a:rPr>
              <a:t>(Fig. 8.7a). </a:t>
            </a:r>
            <a:endParaRPr lang="en-GB" sz="2800" b="1" dirty="0" smtClean="0">
              <a:solidFill>
                <a:srgbClr val="FF0000"/>
              </a:solidFill>
              <a:latin typeface="Arial"/>
              <a:ea typeface="Calibri"/>
              <a:cs typeface="Mangal"/>
            </a:endParaRPr>
          </a:p>
          <a:p>
            <a:pPr lvl="0" algn="just"/>
            <a:endParaRPr lang="en-US" sz="2800" b="1" dirty="0">
              <a:solidFill>
                <a:srgbClr val="FF0000"/>
              </a:solidFill>
              <a:latin typeface="Arial"/>
              <a:ea typeface="Calibri"/>
              <a:cs typeface="Mangal"/>
            </a:endParaRPr>
          </a:p>
          <a:p>
            <a:pPr algn="just"/>
            <a:r>
              <a:rPr lang="en-GB" sz="2800" b="1" dirty="0">
                <a:solidFill>
                  <a:prstClr val="black"/>
                </a:solidFill>
                <a:latin typeface="Arial"/>
                <a:ea typeface="Calibri"/>
                <a:cs typeface="Mangal"/>
              </a:rPr>
              <a:t>The second generation of folding, </a:t>
            </a:r>
            <a:r>
              <a:rPr lang="en-GB" sz="2800" b="1" dirty="0">
                <a:solidFill>
                  <a:srgbClr val="FF0000"/>
                </a:solidFill>
                <a:latin typeface="Arial"/>
                <a:ea typeface="Calibri"/>
                <a:cs typeface="Mangal"/>
              </a:rPr>
              <a:t>F</a:t>
            </a:r>
            <a:r>
              <a:rPr lang="en-GB" sz="2800" b="1" baseline="-25000" dirty="0">
                <a:solidFill>
                  <a:srgbClr val="FF0000"/>
                </a:solidFill>
                <a:latin typeface="Arial"/>
                <a:ea typeface="Calibri"/>
                <a:cs typeface="Mangal"/>
              </a:rPr>
              <a:t>2</a:t>
            </a:r>
            <a:r>
              <a:rPr lang="en-GB" sz="2800" b="1" dirty="0">
                <a:solidFill>
                  <a:prstClr val="black"/>
                </a:solidFill>
                <a:latin typeface="Arial"/>
                <a:ea typeface="Calibri"/>
                <a:cs typeface="Mangal"/>
              </a:rPr>
              <a:t>, produced folds with north-south-striking axial surfaces </a:t>
            </a:r>
            <a:r>
              <a:rPr lang="en-GB" sz="2800" b="1" dirty="0">
                <a:solidFill>
                  <a:srgbClr val="FF0000"/>
                </a:solidFill>
                <a:latin typeface="Arial"/>
                <a:ea typeface="Calibri"/>
                <a:cs typeface="Mangal"/>
              </a:rPr>
              <a:t>(Fig. 8.7b). </a:t>
            </a:r>
          </a:p>
        </p:txBody>
      </p:sp>
    </p:spTree>
    <p:extLst>
      <p:ext uri="{BB962C8B-B14F-4D97-AF65-F5344CB8AC3E}">
        <p14:creationId xmlns:p14="http://schemas.microsoft.com/office/powerpoint/2010/main" val="828023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ishal Nath Upreti\Pictures\My Scans\Superposed folding Twis and Morris\scan0004 - Copy.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9025" t="2343" r="8026" b="24443"/>
          <a:stretch/>
        </p:blipFill>
        <p:spPr bwMode="auto">
          <a:xfrm>
            <a:off x="395536" y="260648"/>
            <a:ext cx="4558748" cy="62804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76056" y="1916832"/>
            <a:ext cx="3816424" cy="2278829"/>
          </a:xfrm>
          <a:prstGeom prst="rect">
            <a:avLst/>
          </a:prstGeom>
          <a:noFill/>
        </p:spPr>
        <p:txBody>
          <a:bodyPr wrap="square" rtlCol="0">
            <a:spAutoFit/>
          </a:bodyPr>
          <a:lstStyle/>
          <a:p>
            <a:pPr algn="just">
              <a:lnSpc>
                <a:spcPts val="1700"/>
              </a:lnSpc>
            </a:pPr>
            <a:r>
              <a:rPr lang="en-US" b="1" dirty="0" smtClean="0">
                <a:solidFill>
                  <a:srgbClr val="FF0000"/>
                </a:solidFill>
              </a:rPr>
              <a:t>Fig. 8.7. </a:t>
            </a:r>
            <a:r>
              <a:rPr lang="en-US" b="1" dirty="0" smtClean="0"/>
              <a:t>Superposition of folding  (map view). (a) First generation of folding (F1). S1 is the axial-surface trace of the F1 folds; the symbols show the F1 parasitic folds. (b) Map pattern after two generations of folding (F1 and F2). S2 is the axial-surface trace of the F2 folds, and double-headed arrows denote F2 parasitic folds.</a:t>
            </a:r>
            <a:endParaRPr lang="en-GB" b="1" dirty="0"/>
          </a:p>
        </p:txBody>
      </p:sp>
      <p:sp>
        <p:nvSpPr>
          <p:cNvPr id="3" name="TextBox 2"/>
          <p:cNvSpPr txBox="1"/>
          <p:nvPr/>
        </p:nvSpPr>
        <p:spPr>
          <a:xfrm>
            <a:off x="5364088" y="548680"/>
            <a:ext cx="2448272" cy="523220"/>
          </a:xfrm>
          <a:prstGeom prst="rect">
            <a:avLst/>
          </a:prstGeom>
          <a:noFill/>
        </p:spPr>
        <p:txBody>
          <a:bodyPr wrap="square" rtlCol="0">
            <a:spAutoFit/>
          </a:bodyPr>
          <a:lstStyle/>
          <a:p>
            <a:r>
              <a:rPr lang="en-US" sz="2800" b="1" dirty="0" smtClean="0"/>
              <a:t>Map View</a:t>
            </a:r>
            <a:endParaRPr lang="en-GB" sz="2800" b="1" dirty="0"/>
          </a:p>
        </p:txBody>
      </p:sp>
    </p:spTree>
    <p:extLst>
      <p:ext uri="{BB962C8B-B14F-4D97-AF65-F5344CB8AC3E}">
        <p14:creationId xmlns:p14="http://schemas.microsoft.com/office/powerpoint/2010/main" val="2544234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836712"/>
            <a:ext cx="7416824" cy="2246769"/>
          </a:xfrm>
          <a:prstGeom prst="rect">
            <a:avLst/>
          </a:prstGeom>
        </p:spPr>
        <p:txBody>
          <a:bodyPr wrap="square">
            <a:spAutoFit/>
          </a:bodyPr>
          <a:lstStyle/>
          <a:p>
            <a:pPr lvl="0" algn="just">
              <a:spcAft>
                <a:spcPts val="1000"/>
              </a:spcAft>
            </a:pPr>
            <a:r>
              <a:rPr lang="en-GB" sz="2800" b="1" dirty="0" smtClean="0">
                <a:solidFill>
                  <a:prstClr val="black"/>
                </a:solidFill>
                <a:latin typeface="Arial"/>
                <a:ea typeface="Calibri"/>
                <a:cs typeface="Mangal"/>
              </a:rPr>
              <a:t>It </a:t>
            </a:r>
            <a:r>
              <a:rPr lang="en-GB" sz="2800" b="1" dirty="0">
                <a:solidFill>
                  <a:prstClr val="black"/>
                </a:solidFill>
                <a:latin typeface="Arial"/>
                <a:ea typeface="Calibri"/>
                <a:cs typeface="Mangal"/>
              </a:rPr>
              <a:t>is clear that the east-west axial surfaces, </a:t>
            </a:r>
            <a:r>
              <a:rPr lang="en-GB" sz="2800" b="1" dirty="0">
                <a:solidFill>
                  <a:srgbClr val="FF0000"/>
                </a:solidFill>
                <a:latin typeface="Arial"/>
                <a:ea typeface="Calibri"/>
                <a:cs typeface="Mangal"/>
              </a:rPr>
              <a:t>S</a:t>
            </a:r>
            <a:r>
              <a:rPr lang="en-GB" sz="2800" b="1" dirty="0" smtClean="0">
                <a:solidFill>
                  <a:srgbClr val="FF0000"/>
                </a:solidFill>
                <a:latin typeface="Arial"/>
                <a:ea typeface="Calibri"/>
                <a:cs typeface="Mangal"/>
              </a:rPr>
              <a:t>1</a:t>
            </a:r>
            <a:r>
              <a:rPr lang="en-GB" sz="2800" b="1" dirty="0">
                <a:solidFill>
                  <a:prstClr val="black"/>
                </a:solidFill>
                <a:latin typeface="Arial"/>
                <a:ea typeface="Calibri"/>
                <a:cs typeface="Mangal"/>
              </a:rPr>
              <a:t>, developed before the north-south axial surfaces, </a:t>
            </a:r>
            <a:r>
              <a:rPr lang="en-GB" sz="2800" b="1" dirty="0" smtClean="0">
                <a:solidFill>
                  <a:srgbClr val="FF0000"/>
                </a:solidFill>
                <a:latin typeface="Arial"/>
                <a:ea typeface="Calibri"/>
                <a:cs typeface="Mangal"/>
              </a:rPr>
              <a:t>S2</a:t>
            </a:r>
            <a:r>
              <a:rPr lang="en-GB" sz="2800" b="1" dirty="0">
                <a:solidFill>
                  <a:prstClr val="black"/>
                </a:solidFill>
                <a:latin typeface="Arial"/>
                <a:ea typeface="Calibri"/>
                <a:cs typeface="Mangal"/>
              </a:rPr>
              <a:t>, because the SI traces have been folded while the </a:t>
            </a:r>
            <a:r>
              <a:rPr lang="en-GB" sz="2800" b="1" dirty="0" smtClean="0">
                <a:solidFill>
                  <a:prstClr val="black"/>
                </a:solidFill>
                <a:latin typeface="Arial"/>
                <a:ea typeface="Calibri"/>
                <a:cs typeface="Mangal"/>
              </a:rPr>
              <a:t>S2 </a:t>
            </a:r>
            <a:r>
              <a:rPr lang="en-GB" sz="2800" b="1" dirty="0">
                <a:solidFill>
                  <a:prstClr val="black"/>
                </a:solidFill>
                <a:latin typeface="Arial"/>
                <a:ea typeface="Calibri"/>
                <a:cs typeface="Mangal"/>
              </a:rPr>
              <a:t>traces are straight. </a:t>
            </a:r>
            <a:endParaRPr lang="en-GB" sz="2400" b="1" dirty="0">
              <a:solidFill>
                <a:prstClr val="black"/>
              </a:solidFill>
              <a:ea typeface="Calibri"/>
              <a:cs typeface="Mangal"/>
            </a:endParaRPr>
          </a:p>
        </p:txBody>
      </p:sp>
      <p:pic>
        <p:nvPicPr>
          <p:cNvPr id="3" name="Picture 2" descr="C:\Users\Bishal Nath Upreti\Pictures\My Scans\Superposed folding Twis and Morris\scan0004 - Copy.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8197" t="38950" r="8026" b="24443"/>
          <a:stretch/>
        </p:blipFill>
        <p:spPr bwMode="auto">
          <a:xfrm>
            <a:off x="2987824" y="3079289"/>
            <a:ext cx="4054692" cy="314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00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Bishal Nath Upreti\Pictures\My Scans\Superposed folding Twis and Morris\Superposed folding Twis and Morris\scan000222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72374" b="4993"/>
          <a:stretch/>
        </p:blipFill>
        <p:spPr bwMode="auto">
          <a:xfrm>
            <a:off x="1763688" y="5162550"/>
            <a:ext cx="6192688" cy="14573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07804" y="464696"/>
            <a:ext cx="4104456"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3-D view of a refolded fold</a:t>
            </a:r>
            <a:endParaRPr lang="en-GB" sz="2400" b="1" dirty="0">
              <a:latin typeface="Arial" panose="020B0604020202020204" pitchFamily="34" charset="0"/>
              <a:cs typeface="Arial" panose="020B0604020202020204" pitchFamily="34" charset="0"/>
            </a:endParaRPr>
          </a:p>
        </p:txBody>
      </p:sp>
      <p:pic>
        <p:nvPicPr>
          <p:cNvPr id="4" name="Picture 5" descr="C:\Users\Bishal Nath Upreti\Pictures\My Scans\Superposed folding Twis and Morris\Superposed folding Twis and Morris\scan000222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105" t="3108" r="2609" b="31789"/>
          <a:stretch/>
        </p:blipFill>
        <p:spPr bwMode="auto">
          <a:xfrm>
            <a:off x="1763688" y="965094"/>
            <a:ext cx="5715000" cy="419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75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ishal Nath Upreti\Pictures\My Scans\Structural Analysis Practical Rowland et al 2007\Folds and stereographic projection\scan000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7771" t="5643" r="16651" b="72043"/>
          <a:stretch/>
        </p:blipFill>
        <p:spPr bwMode="auto">
          <a:xfrm>
            <a:off x="611560" y="1460748"/>
            <a:ext cx="7886701" cy="319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31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467544" y="692696"/>
            <a:ext cx="8172450" cy="5114406"/>
            <a:chOff x="492646" y="836834"/>
            <a:chExt cx="8172450" cy="5114406"/>
          </a:xfrm>
        </p:grpSpPr>
        <p:pic>
          <p:nvPicPr>
            <p:cNvPr id="1026" name="Picture 2" descr="C:\Users\Bishal Nath Upreti\Pictures\My Scans\scan0028.jpg"/>
            <p:cNvPicPr>
              <a:picLocks noChangeAspect="1" noChangeArrowheads="1"/>
            </p:cNvPicPr>
            <p:nvPr/>
          </p:nvPicPr>
          <p:blipFill rotWithShape="1">
            <a:blip r:embed="rId2">
              <a:extLst>
                <a:ext uri="{28A0092B-C50C-407E-A947-70E740481C1C}">
                  <a14:useLocalDpi xmlns:a14="http://schemas.microsoft.com/office/drawing/2010/main" val="0"/>
                </a:ext>
              </a:extLst>
            </a:blip>
            <a:srcRect l="1556" t="3217" r="3392" b="55980"/>
            <a:stretch/>
          </p:blipFill>
          <p:spPr bwMode="auto">
            <a:xfrm>
              <a:off x="492646" y="1988840"/>
              <a:ext cx="8172450" cy="3962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5308823" y="836834"/>
              <a:ext cx="1901992" cy="115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538407" y="836834"/>
              <a:ext cx="3321360" cy="1551634"/>
              <a:chOff x="3538407" y="836834"/>
              <a:chExt cx="3321360" cy="1551634"/>
            </a:xfrm>
          </p:grpSpPr>
          <p:cxnSp>
            <p:nvCxnSpPr>
              <p:cNvPr id="4" name="Straight Connector 3"/>
              <p:cNvCxnSpPr/>
              <p:nvPr/>
            </p:nvCxnSpPr>
            <p:spPr>
              <a:xfrm flipV="1">
                <a:off x="3538407" y="836834"/>
                <a:ext cx="1762336" cy="121160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969904" y="1409526"/>
                <a:ext cx="1368703" cy="9694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08823" y="1446823"/>
                <a:ext cx="1550944" cy="9416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68577" y="1665674"/>
                <a:ext cx="540060" cy="646331"/>
              </a:xfrm>
              <a:prstGeom prst="rect">
                <a:avLst/>
              </a:prstGeom>
              <a:noFill/>
            </p:spPr>
            <p:txBody>
              <a:bodyPr wrap="square" rtlCol="0">
                <a:spAutoFit/>
              </a:bodyPr>
              <a:lstStyle/>
              <a:p>
                <a:r>
                  <a:rPr lang="az-Cyrl-AZ" sz="3600" b="1" dirty="0" smtClean="0"/>
                  <a:t>Є</a:t>
                </a:r>
                <a:endParaRPr lang="en-GB" sz="3600" b="1" dirty="0"/>
              </a:p>
            </p:txBody>
          </p:sp>
          <p:sp>
            <p:nvSpPr>
              <p:cNvPr id="17" name="TextBox 16"/>
              <p:cNvSpPr txBox="1"/>
              <p:nvPr/>
            </p:nvSpPr>
            <p:spPr>
              <a:xfrm>
                <a:off x="5770655" y="1236340"/>
                <a:ext cx="540060" cy="646331"/>
              </a:xfrm>
              <a:prstGeom prst="rect">
                <a:avLst/>
              </a:prstGeom>
              <a:noFill/>
            </p:spPr>
            <p:txBody>
              <a:bodyPr wrap="square" rtlCol="0">
                <a:spAutoFit/>
              </a:bodyPr>
              <a:lstStyle/>
              <a:p>
                <a:r>
                  <a:rPr lang="az-Cyrl-AZ" sz="3600" b="1" dirty="0" smtClean="0"/>
                  <a:t>Ѳ</a:t>
                </a:r>
                <a:endParaRPr lang="en-GB" sz="3600" b="1" dirty="0"/>
              </a:p>
            </p:txBody>
          </p:sp>
        </p:grpSp>
      </p:grpSp>
    </p:spTree>
    <p:extLst>
      <p:ext uri="{BB962C8B-B14F-4D97-AF65-F5344CB8AC3E}">
        <p14:creationId xmlns:p14="http://schemas.microsoft.com/office/powerpoint/2010/main" val="2713064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ishal Nath Upreti\Pictures\My Scans\scan0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8640"/>
            <a:ext cx="5616624" cy="634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798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178" y="1628800"/>
            <a:ext cx="7704856" cy="2677656"/>
          </a:xfrm>
          <a:prstGeom prst="rect">
            <a:avLst/>
          </a:prstGeom>
        </p:spPr>
        <p:txBody>
          <a:bodyPr wrap="square">
            <a:spAutoFit/>
          </a:bodyPr>
          <a:lstStyle/>
          <a:p>
            <a:pPr marR="5715" algn="just">
              <a:spcAft>
                <a:spcPts val="0"/>
              </a:spcAft>
            </a:pPr>
            <a:r>
              <a:rPr lang="en-GB" sz="2800" b="1" dirty="0" smtClean="0">
                <a:solidFill>
                  <a:srgbClr val="000000"/>
                </a:solidFill>
                <a:latin typeface="Arial"/>
                <a:ea typeface="Times New Roman"/>
              </a:rPr>
              <a:t>In </a:t>
            </a:r>
            <a:r>
              <a:rPr lang="en-GB" sz="2800" b="1" dirty="0">
                <a:solidFill>
                  <a:srgbClr val="000000"/>
                </a:solidFill>
                <a:latin typeface="Arial"/>
                <a:ea typeface="Times New Roman"/>
              </a:rPr>
              <a:t>complexly deformed areas such as the central core regions of orogenic belts, folded layers of rock commonly display a geometry that indicates that earlier folds have been folded by one or more sets of later folds. </a:t>
            </a:r>
            <a:endParaRPr lang="en-GB" sz="2800" b="1" dirty="0" smtClean="0">
              <a:solidFill>
                <a:srgbClr val="000000"/>
              </a:solidFill>
              <a:latin typeface="Arial"/>
              <a:ea typeface="Times New Roman"/>
            </a:endParaRPr>
          </a:p>
        </p:txBody>
      </p:sp>
    </p:spTree>
    <p:extLst>
      <p:ext uri="{BB962C8B-B14F-4D97-AF65-F5344CB8AC3E}">
        <p14:creationId xmlns:p14="http://schemas.microsoft.com/office/powerpoint/2010/main" val="3801032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56458"/>
            <a:ext cx="7848872" cy="5693866"/>
          </a:xfrm>
          <a:prstGeom prst="rect">
            <a:avLst/>
          </a:prstGeom>
        </p:spPr>
        <p:txBody>
          <a:bodyPr wrap="square">
            <a:spAutoFit/>
          </a:bodyPr>
          <a:lstStyle/>
          <a:p>
            <a:pPr lvl="1" algn="ctr"/>
            <a:r>
              <a:rPr lang="en-US" sz="2800" b="1" dirty="0" smtClean="0">
                <a:solidFill>
                  <a:srgbClr val="FF0000"/>
                </a:solidFill>
                <a:latin typeface="Arial" panose="020B0604020202020204" pitchFamily="34" charset="0"/>
                <a:ea typeface="Times New Roman"/>
                <a:cs typeface="Arial" panose="020B0604020202020204" pitchFamily="34" charset="0"/>
              </a:rPr>
              <a:t>Three basic types of fold </a:t>
            </a:r>
          </a:p>
          <a:p>
            <a:pPr lvl="1" algn="ctr"/>
            <a:r>
              <a:rPr lang="en-US" sz="2800" b="1" dirty="0" smtClean="0">
                <a:solidFill>
                  <a:srgbClr val="FF0000"/>
                </a:solidFill>
                <a:latin typeface="Arial" panose="020B0604020202020204" pitchFamily="34" charset="0"/>
                <a:ea typeface="Times New Roman"/>
                <a:cs typeface="Arial" panose="020B0604020202020204" pitchFamily="34" charset="0"/>
              </a:rPr>
              <a:t>interference pattern</a:t>
            </a:r>
          </a:p>
          <a:p>
            <a:pPr lvl="1" algn="ctr"/>
            <a:endParaRPr lang="en-US" sz="2000" b="1" dirty="0" smtClean="0">
              <a:solidFill>
                <a:srgbClr val="FF0000"/>
              </a:solidFill>
              <a:latin typeface="Arial" panose="020B0604020202020204" pitchFamily="34" charset="0"/>
              <a:ea typeface="Times New Roman"/>
              <a:cs typeface="Arial" panose="020B0604020202020204" pitchFamily="34" charset="0"/>
            </a:endParaRPr>
          </a:p>
          <a:p>
            <a:pPr lvl="1" algn="ctr"/>
            <a:endParaRPr lang="en-US" sz="1000" b="1" dirty="0" smtClean="0">
              <a:solidFill>
                <a:srgbClr val="FF0000"/>
              </a:solidFill>
              <a:latin typeface="Arial" panose="020B0604020202020204" pitchFamily="34" charset="0"/>
              <a:ea typeface="Times New Roman"/>
              <a:cs typeface="Arial" panose="020B0604020202020204" pitchFamily="34" charset="0"/>
            </a:endParaRPr>
          </a:p>
          <a:p>
            <a:pPr algn="just"/>
            <a:r>
              <a:rPr lang="en-GB" sz="2800" b="1" dirty="0" smtClean="0">
                <a:solidFill>
                  <a:prstClr val="black"/>
                </a:solidFill>
                <a:latin typeface="Arial"/>
                <a:ea typeface="Times New Roman"/>
              </a:rPr>
              <a:t>John Ramsay (1967) distinguished between three main patterns, based on the relative orientation of axial planes and fold axes</a:t>
            </a:r>
          </a:p>
          <a:p>
            <a:pPr lvl="1" algn="just"/>
            <a:endParaRPr lang="en-GB" sz="1600" b="1" dirty="0" smtClean="0">
              <a:solidFill>
                <a:srgbClr val="FF0000"/>
              </a:solidFill>
              <a:latin typeface="Arial"/>
              <a:ea typeface="Times New Roman"/>
            </a:endParaRPr>
          </a:p>
          <a:p>
            <a:pPr marL="971550" lvl="1" indent="-514350" algn="just">
              <a:buFont typeface="+mj-lt"/>
              <a:buAutoNum type="arabicPeriod"/>
            </a:pPr>
            <a:r>
              <a:rPr lang="en-GB" sz="2800" b="1" dirty="0" smtClean="0">
                <a:solidFill>
                  <a:srgbClr val="FF0000"/>
                </a:solidFill>
                <a:latin typeface="Arial"/>
                <a:ea typeface="Times New Roman"/>
              </a:rPr>
              <a:t>Type 1</a:t>
            </a:r>
            <a:r>
              <a:rPr lang="en-GB" sz="2800" b="1" dirty="0" smtClean="0">
                <a:solidFill>
                  <a:prstClr val="black"/>
                </a:solidFill>
                <a:latin typeface="Arial"/>
                <a:ea typeface="Times New Roman"/>
              </a:rPr>
              <a:t> is the classic dome-and-basin structure. </a:t>
            </a:r>
          </a:p>
          <a:p>
            <a:pPr marL="971550" lvl="1" indent="-514350" algn="just">
              <a:buFont typeface="+mj-lt"/>
              <a:buAutoNum type="arabicPeriod"/>
            </a:pPr>
            <a:r>
              <a:rPr lang="en-GB" sz="2800" b="1" dirty="0" smtClean="0">
                <a:solidFill>
                  <a:srgbClr val="FF0000"/>
                </a:solidFill>
                <a:latin typeface="Arial"/>
                <a:ea typeface="Times New Roman"/>
              </a:rPr>
              <a:t>Type 2 </a:t>
            </a:r>
            <a:r>
              <a:rPr lang="en-GB" sz="2800" b="1" dirty="0" smtClean="0">
                <a:solidFill>
                  <a:prstClr val="black"/>
                </a:solidFill>
                <a:latin typeface="Arial"/>
                <a:ea typeface="Times New Roman"/>
              </a:rPr>
              <a:t>is the so-called boomerang type (Figure 11.36), and </a:t>
            </a:r>
          </a:p>
          <a:p>
            <a:pPr marL="971550" lvl="1" indent="-514350" algn="just">
              <a:buFont typeface="+mj-lt"/>
              <a:buAutoNum type="arabicPeriod"/>
            </a:pPr>
            <a:r>
              <a:rPr lang="en-GB" sz="2800" b="1" dirty="0" smtClean="0">
                <a:solidFill>
                  <a:srgbClr val="FF0000"/>
                </a:solidFill>
                <a:latin typeface="Arial"/>
                <a:ea typeface="Times New Roman"/>
              </a:rPr>
              <a:t>Type 3</a:t>
            </a:r>
            <a:r>
              <a:rPr lang="en-GB" sz="2800" b="1" dirty="0" smtClean="0">
                <a:solidFill>
                  <a:prstClr val="black"/>
                </a:solidFill>
                <a:latin typeface="Arial"/>
                <a:ea typeface="Times New Roman"/>
              </a:rPr>
              <a:t> has been described as the hook-shaped type. </a:t>
            </a:r>
            <a:endParaRPr lang="en-GB" sz="2800" b="1" dirty="0">
              <a:solidFill>
                <a:prstClr val="black"/>
              </a:solidFill>
              <a:latin typeface="Arial"/>
              <a:ea typeface="Times New Roman"/>
            </a:endParaRPr>
          </a:p>
        </p:txBody>
      </p:sp>
    </p:spTree>
    <p:extLst>
      <p:ext uri="{BB962C8B-B14F-4D97-AF65-F5344CB8AC3E}">
        <p14:creationId xmlns:p14="http://schemas.microsoft.com/office/powerpoint/2010/main" val="2832745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348" y="980728"/>
            <a:ext cx="7617618" cy="4832092"/>
          </a:xfrm>
          <a:prstGeom prst="rect">
            <a:avLst/>
          </a:prstGeom>
        </p:spPr>
        <p:txBody>
          <a:bodyPr wrap="square">
            <a:spAutoFit/>
          </a:bodyPr>
          <a:lstStyle/>
          <a:p>
            <a:pPr lvl="0" algn="just"/>
            <a:r>
              <a:rPr lang="en-GB" sz="2800" b="1" dirty="0">
                <a:solidFill>
                  <a:prstClr val="black"/>
                </a:solidFill>
                <a:latin typeface="Arial"/>
                <a:ea typeface="Times New Roman"/>
              </a:rPr>
              <a:t>There is also a </a:t>
            </a:r>
            <a:r>
              <a:rPr lang="en-GB" sz="2800" b="1" dirty="0">
                <a:solidFill>
                  <a:srgbClr val="FF0000"/>
                </a:solidFill>
                <a:latin typeface="Arial"/>
                <a:ea typeface="Times New Roman"/>
              </a:rPr>
              <a:t>Type 0</a:t>
            </a:r>
            <a:r>
              <a:rPr lang="en-GB" sz="2800" b="1" dirty="0">
                <a:solidFill>
                  <a:prstClr val="black"/>
                </a:solidFill>
                <a:latin typeface="Arial"/>
                <a:ea typeface="Times New Roman"/>
              </a:rPr>
              <a:t> pattern defined by two identical, but temporally separate fold systems. </a:t>
            </a:r>
            <a:endParaRPr lang="en-GB" sz="2800" b="1" dirty="0" smtClean="0">
              <a:solidFill>
                <a:prstClr val="black"/>
              </a:solidFill>
              <a:latin typeface="Arial"/>
              <a:ea typeface="Times New Roman"/>
            </a:endParaRPr>
          </a:p>
          <a:p>
            <a:pPr lvl="0" algn="just"/>
            <a:endParaRPr lang="en-GB" b="1" dirty="0">
              <a:solidFill>
                <a:prstClr val="black"/>
              </a:solidFill>
              <a:latin typeface="Arial"/>
              <a:ea typeface="Times New Roman"/>
            </a:endParaRPr>
          </a:p>
          <a:p>
            <a:pPr lvl="0" algn="just"/>
            <a:r>
              <a:rPr lang="en-GB" sz="2800" b="1" dirty="0" smtClean="0">
                <a:solidFill>
                  <a:prstClr val="black"/>
                </a:solidFill>
                <a:latin typeface="Arial"/>
                <a:ea typeface="Times New Roman"/>
              </a:rPr>
              <a:t>The </a:t>
            </a:r>
            <a:r>
              <a:rPr lang="en-GB" sz="2800" b="1" dirty="0">
                <a:solidFill>
                  <a:prstClr val="black"/>
                </a:solidFill>
                <a:latin typeface="Arial"/>
                <a:ea typeface="Times New Roman"/>
              </a:rPr>
              <a:t>result of Type 0 interference is simply a tighter fold structure</a:t>
            </a:r>
            <a:r>
              <a:rPr lang="en-GB" sz="2800" b="1" dirty="0" smtClean="0">
                <a:solidFill>
                  <a:prstClr val="black"/>
                </a:solidFill>
                <a:latin typeface="Arial"/>
                <a:ea typeface="Times New Roman"/>
              </a:rPr>
              <a:t>.</a:t>
            </a:r>
          </a:p>
          <a:p>
            <a:pPr lvl="0" algn="just"/>
            <a:endParaRPr lang="en-US" sz="2800" b="1" dirty="0">
              <a:solidFill>
                <a:prstClr val="black"/>
              </a:solidFill>
              <a:latin typeface="Arial"/>
              <a:ea typeface="Times New Roman"/>
            </a:endParaRPr>
          </a:p>
          <a:p>
            <a:pPr algn="just"/>
            <a:r>
              <a:rPr lang="en-GB" sz="2800" b="1" dirty="0">
                <a:solidFill>
                  <a:prstClr val="black"/>
                </a:solidFill>
                <a:latin typeface="Arial"/>
                <a:ea typeface="Calibri"/>
                <a:cs typeface="Mangal"/>
              </a:rPr>
              <a:t>Various fold </a:t>
            </a:r>
            <a:r>
              <a:rPr lang="en-GB" sz="2800" b="1" dirty="0">
                <a:solidFill>
                  <a:srgbClr val="FF0000"/>
                </a:solidFill>
                <a:latin typeface="Arial"/>
                <a:ea typeface="Calibri"/>
                <a:cs typeface="Mangal"/>
              </a:rPr>
              <a:t>interference patterns</a:t>
            </a:r>
            <a:r>
              <a:rPr lang="en-GB" sz="2800" b="1" dirty="0">
                <a:solidFill>
                  <a:prstClr val="black"/>
                </a:solidFill>
                <a:latin typeface="Arial"/>
                <a:ea typeface="Calibri"/>
                <a:cs typeface="Mangal"/>
              </a:rPr>
              <a:t>, from simple to complex,  can occur, depending on the initial orientation of the </a:t>
            </a:r>
            <a:r>
              <a:rPr lang="en-GB" sz="2800" b="1" dirty="0">
                <a:solidFill>
                  <a:srgbClr val="FF0000"/>
                </a:solidFill>
                <a:latin typeface="Arial"/>
                <a:ea typeface="Calibri"/>
                <a:cs typeface="Mangal"/>
              </a:rPr>
              <a:t>F1 fold </a:t>
            </a:r>
            <a:r>
              <a:rPr lang="en-GB" sz="2800" b="1" dirty="0">
                <a:solidFill>
                  <a:prstClr val="black"/>
                </a:solidFill>
                <a:latin typeface="Arial"/>
                <a:ea typeface="Calibri"/>
                <a:cs typeface="Mangal"/>
              </a:rPr>
              <a:t>hinge and its axial surface relative to the </a:t>
            </a:r>
            <a:r>
              <a:rPr lang="en-GB" sz="2800" b="1" dirty="0">
                <a:solidFill>
                  <a:srgbClr val="FF0000"/>
                </a:solidFill>
                <a:latin typeface="Arial"/>
                <a:ea typeface="Calibri"/>
                <a:cs typeface="Mangal"/>
              </a:rPr>
              <a:t>F2 fold. </a:t>
            </a:r>
          </a:p>
        </p:txBody>
      </p:sp>
    </p:spTree>
    <p:extLst>
      <p:ext uri="{BB962C8B-B14F-4D97-AF65-F5344CB8AC3E}">
        <p14:creationId xmlns:p14="http://schemas.microsoft.com/office/powerpoint/2010/main" val="15668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850" y="1340768"/>
            <a:ext cx="7632848" cy="4401205"/>
          </a:xfrm>
          <a:prstGeom prst="rect">
            <a:avLst/>
          </a:prstGeom>
        </p:spPr>
        <p:txBody>
          <a:bodyPr wrap="square">
            <a:spAutoFit/>
          </a:bodyPr>
          <a:lstStyle/>
          <a:p>
            <a:pPr algn="just"/>
            <a:r>
              <a:rPr lang="en-GB" sz="2800" b="1" dirty="0" smtClean="0">
                <a:solidFill>
                  <a:srgbClr val="FF0000"/>
                </a:solidFill>
                <a:latin typeface="Arial"/>
                <a:ea typeface="Calibri"/>
                <a:cs typeface="Mangal"/>
              </a:rPr>
              <a:t>Figure </a:t>
            </a:r>
            <a:r>
              <a:rPr lang="en-GB" sz="2800" b="1" dirty="0">
                <a:solidFill>
                  <a:srgbClr val="FF0000"/>
                </a:solidFill>
                <a:latin typeface="Arial"/>
                <a:ea typeface="Calibri"/>
                <a:cs typeface="Mangal"/>
              </a:rPr>
              <a:t>8.8 </a:t>
            </a:r>
            <a:r>
              <a:rPr lang="en-GB" sz="2800" b="1" dirty="0">
                <a:solidFill>
                  <a:prstClr val="black"/>
                </a:solidFill>
                <a:latin typeface="Arial"/>
                <a:ea typeface="Calibri"/>
                <a:cs typeface="Mangal"/>
              </a:rPr>
              <a:t>shows the four basic patterns (including type 0) that result from fold superposition. </a:t>
            </a:r>
          </a:p>
          <a:p>
            <a:pPr algn="just"/>
            <a:endParaRPr lang="en-GB" sz="2800" b="1" dirty="0" smtClean="0">
              <a:solidFill>
                <a:prstClr val="black"/>
              </a:solidFill>
              <a:latin typeface="Arial"/>
              <a:ea typeface="Calibri"/>
              <a:cs typeface="Mangal"/>
            </a:endParaRPr>
          </a:p>
          <a:p>
            <a:pPr algn="just"/>
            <a:r>
              <a:rPr lang="en-GB" sz="2800" b="1" dirty="0" smtClean="0">
                <a:solidFill>
                  <a:prstClr val="black"/>
                </a:solidFill>
                <a:latin typeface="Arial"/>
                <a:ea typeface="Calibri"/>
                <a:cs typeface="Mangal"/>
              </a:rPr>
              <a:t>In </a:t>
            </a:r>
            <a:r>
              <a:rPr lang="en-GB" sz="2800" b="1" dirty="0">
                <a:solidFill>
                  <a:prstClr val="black"/>
                </a:solidFill>
                <a:latin typeface="Arial"/>
                <a:ea typeface="Calibri"/>
                <a:cs typeface="Mangal"/>
              </a:rPr>
              <a:t>each case the F2 fold has a vertical axial surface and a horizontal hinge line. </a:t>
            </a:r>
            <a:endParaRPr lang="en-GB" sz="2800" b="1" dirty="0" smtClean="0">
              <a:solidFill>
                <a:prstClr val="black"/>
              </a:solidFill>
              <a:latin typeface="Arial"/>
              <a:ea typeface="Calibri"/>
              <a:cs typeface="Mangal"/>
            </a:endParaRPr>
          </a:p>
          <a:p>
            <a:pPr algn="just"/>
            <a:endParaRPr lang="en-GB" sz="2800" b="1" dirty="0">
              <a:solidFill>
                <a:prstClr val="black"/>
              </a:solidFill>
              <a:latin typeface="Arial"/>
              <a:ea typeface="Calibri"/>
              <a:cs typeface="Mangal"/>
            </a:endParaRPr>
          </a:p>
          <a:p>
            <a:pPr algn="just"/>
            <a:r>
              <a:rPr lang="en-GB" sz="2800" b="1" dirty="0" smtClean="0">
                <a:solidFill>
                  <a:prstClr val="black"/>
                </a:solidFill>
                <a:latin typeface="Arial"/>
                <a:ea typeface="Calibri"/>
                <a:cs typeface="Mangal"/>
              </a:rPr>
              <a:t>In </a:t>
            </a:r>
            <a:r>
              <a:rPr lang="en-GB" sz="2800" b="1" dirty="0">
                <a:solidFill>
                  <a:prstClr val="black"/>
                </a:solidFill>
                <a:latin typeface="Arial"/>
                <a:ea typeface="Calibri"/>
                <a:cs typeface="Mangal"/>
              </a:rPr>
              <a:t>a </a:t>
            </a:r>
            <a:r>
              <a:rPr lang="en-GB" sz="2800" b="1" dirty="0">
                <a:solidFill>
                  <a:srgbClr val="FF0000"/>
                </a:solidFill>
                <a:latin typeface="Arial"/>
                <a:ea typeface="Calibri"/>
                <a:cs typeface="Mangal"/>
              </a:rPr>
              <a:t>type 0 </a:t>
            </a:r>
            <a:r>
              <a:rPr lang="en-GB" sz="2800" b="1" dirty="0">
                <a:solidFill>
                  <a:prstClr val="black"/>
                </a:solidFill>
                <a:latin typeface="Arial"/>
                <a:ea typeface="Calibri"/>
                <a:cs typeface="Mangal"/>
              </a:rPr>
              <a:t>interference pattern </a:t>
            </a:r>
            <a:r>
              <a:rPr lang="en-GB" sz="2800" b="1" dirty="0">
                <a:solidFill>
                  <a:srgbClr val="FF0000"/>
                </a:solidFill>
                <a:latin typeface="Arial"/>
                <a:ea typeface="Calibri"/>
                <a:cs typeface="Mangal"/>
              </a:rPr>
              <a:t>(Fig. 8.8a), </a:t>
            </a:r>
            <a:r>
              <a:rPr lang="en-GB" sz="2800" b="1" dirty="0">
                <a:solidFill>
                  <a:prstClr val="black"/>
                </a:solidFill>
                <a:latin typeface="Arial"/>
                <a:ea typeface="Calibri"/>
                <a:cs typeface="Mangal"/>
              </a:rPr>
              <a:t>both fold generations have parallel hinge lines and axial surfaces</a:t>
            </a:r>
            <a:r>
              <a:rPr lang="en-GB" sz="2800" dirty="0">
                <a:latin typeface="Arial"/>
                <a:ea typeface="Times New Roman"/>
              </a:rPr>
              <a:t>. </a:t>
            </a:r>
          </a:p>
        </p:txBody>
      </p:sp>
    </p:spTree>
    <p:extLst>
      <p:ext uri="{BB962C8B-B14F-4D97-AF65-F5344CB8AC3E}">
        <p14:creationId xmlns:p14="http://schemas.microsoft.com/office/powerpoint/2010/main" val="2645990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3568" y="481456"/>
            <a:ext cx="8095170" cy="6015670"/>
            <a:chOff x="683568" y="286392"/>
            <a:chExt cx="8095170" cy="6015670"/>
          </a:xfrm>
        </p:grpSpPr>
        <p:pic>
          <p:nvPicPr>
            <p:cNvPr id="1026" name="Picture 2" descr="scan0005 - Copy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hotocopy/>
                      </a14:imgEffect>
                      <a14:imgEffect>
                        <a14:brightnessContrast contrast="20000"/>
                      </a14:imgEffect>
                    </a14:imgLayer>
                  </a14:imgProps>
                </a:ext>
                <a:ext uri="{28A0092B-C50C-407E-A947-70E740481C1C}">
                  <a14:useLocalDpi xmlns:a14="http://schemas.microsoft.com/office/drawing/2010/main" val="0"/>
                </a:ext>
              </a:extLst>
            </a:blip>
            <a:srcRect l="7085" t="10474" r="6810"/>
            <a:stretch/>
          </p:blipFill>
          <p:spPr bwMode="auto">
            <a:xfrm>
              <a:off x="683568" y="716929"/>
              <a:ext cx="7682043" cy="480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27584" y="5517232"/>
              <a:ext cx="7951154" cy="784830"/>
            </a:xfrm>
            <a:prstGeom prst="rect">
              <a:avLst/>
            </a:prstGeom>
            <a:noFill/>
          </p:spPr>
          <p:txBody>
            <a:bodyPr wrap="square" rtlCol="0">
              <a:spAutoFit/>
            </a:bodyPr>
            <a:lstStyle/>
            <a:p>
              <a:pPr>
                <a:lnSpc>
                  <a:spcPts val="1800"/>
                </a:lnSpc>
              </a:pPr>
              <a:r>
                <a:rPr lang="en-US" sz="2000" b="1" dirty="0" smtClean="0">
                  <a:solidFill>
                    <a:srgbClr val="FF0000"/>
                  </a:solidFill>
                </a:rPr>
                <a:t>Fig. 8.8. </a:t>
              </a:r>
              <a:r>
                <a:rPr lang="en-US" b="1" dirty="0" smtClean="0"/>
                <a:t>Four basic patterns resulting from the superposition of folds. In each case the orientation of the F2 fold is the same, superposed on various oriented F1 folds. After Ramsey (1967)</a:t>
              </a:r>
              <a:endParaRPr lang="en-GB" b="1" dirty="0"/>
            </a:p>
          </p:txBody>
        </p:sp>
        <p:sp>
          <p:nvSpPr>
            <p:cNvPr id="5" name="TextBox 4"/>
            <p:cNvSpPr txBox="1"/>
            <p:nvPr/>
          </p:nvSpPr>
          <p:spPr>
            <a:xfrm>
              <a:off x="2412926" y="289266"/>
              <a:ext cx="172819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a:t>
              </a:r>
              <a:r>
                <a:rPr lang="en-US" sz="2400" b="1" dirty="0" smtClean="0">
                  <a:latin typeface="Arial" panose="020B0604020202020204" pitchFamily="34" charset="0"/>
                  <a:cs typeface="Arial" panose="020B0604020202020204" pitchFamily="34" charset="0"/>
                </a:rPr>
                <a:t> Type 0</a:t>
              </a:r>
              <a:endParaRPr lang="en-GB" sz="2400" b="1" dirty="0">
                <a:latin typeface="Arial" panose="020B0604020202020204" pitchFamily="34" charset="0"/>
                <a:cs typeface="Arial" panose="020B0604020202020204" pitchFamily="34" charset="0"/>
              </a:endParaRPr>
            </a:p>
          </p:txBody>
        </p:sp>
        <p:sp>
          <p:nvSpPr>
            <p:cNvPr id="7" name="TextBox 6"/>
            <p:cNvSpPr txBox="1"/>
            <p:nvPr/>
          </p:nvSpPr>
          <p:spPr>
            <a:xfrm>
              <a:off x="6300192" y="286392"/>
              <a:ext cx="172819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b Type 1</a:t>
              </a:r>
              <a:endParaRPr lang="en-GB"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13556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3528" y="692696"/>
            <a:ext cx="8455210" cy="5744962"/>
            <a:chOff x="323528" y="701116"/>
            <a:chExt cx="8455210" cy="5744962"/>
          </a:xfrm>
        </p:grpSpPr>
        <p:pic>
          <p:nvPicPr>
            <p:cNvPr id="2050" name="Picture 2" descr="scan0005 - Copy (3)"/>
            <p:cNvPicPr>
              <a:picLocks noChangeAspect="1" noChangeArrowheads="1"/>
            </p:cNvPicPr>
            <p:nvPr/>
          </p:nvPicPr>
          <p:blipFill rotWithShape="1">
            <a:blip r:embed="rId2">
              <a:extLst>
                <a:ext uri="{28A0092B-C50C-407E-A947-70E740481C1C}">
                  <a14:useLocalDpi xmlns:a14="http://schemas.microsoft.com/office/drawing/2010/main" val="0"/>
                </a:ext>
              </a:extLst>
            </a:blip>
            <a:srcRect l="7342" t="6527" r="8721" b="17927"/>
            <a:stretch/>
          </p:blipFill>
          <p:spPr bwMode="auto">
            <a:xfrm>
              <a:off x="323528" y="701116"/>
              <a:ext cx="8455210" cy="481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7584" y="5661248"/>
              <a:ext cx="7951154" cy="784830"/>
            </a:xfrm>
            <a:prstGeom prst="rect">
              <a:avLst/>
            </a:prstGeom>
            <a:noFill/>
          </p:spPr>
          <p:txBody>
            <a:bodyPr wrap="square" rtlCol="0">
              <a:spAutoFit/>
            </a:bodyPr>
            <a:lstStyle/>
            <a:p>
              <a:pPr>
                <a:lnSpc>
                  <a:spcPts val="1800"/>
                </a:lnSpc>
              </a:pPr>
              <a:r>
                <a:rPr lang="en-US" sz="2000" b="1" dirty="0" smtClean="0">
                  <a:solidFill>
                    <a:srgbClr val="FF0000"/>
                  </a:solidFill>
                </a:rPr>
                <a:t>Fig. 8.8. </a:t>
              </a:r>
              <a:r>
                <a:rPr lang="en-US" b="1" dirty="0" smtClean="0"/>
                <a:t>Four basic patterns resulting from the superposition of folds. In each case the orientation of the F2 fold is the same, superposed on various oriented F1 folds. After Ramsey (1967)</a:t>
              </a:r>
              <a:endParaRPr lang="en-GB" b="1" dirty="0"/>
            </a:p>
          </p:txBody>
        </p:sp>
        <p:sp>
          <p:nvSpPr>
            <p:cNvPr id="2" name="TextBox 1"/>
            <p:cNvSpPr txBox="1"/>
            <p:nvPr/>
          </p:nvSpPr>
          <p:spPr>
            <a:xfrm>
              <a:off x="2081114" y="701116"/>
              <a:ext cx="172819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C Type 2</a:t>
              </a:r>
              <a:endParaRPr lang="en-GB" sz="2400" b="1" dirty="0">
                <a:latin typeface="Arial" panose="020B0604020202020204" pitchFamily="34" charset="0"/>
                <a:cs typeface="Arial" panose="020B0604020202020204" pitchFamily="34" charset="0"/>
              </a:endParaRPr>
            </a:p>
          </p:txBody>
        </p:sp>
        <p:sp>
          <p:nvSpPr>
            <p:cNvPr id="5" name="TextBox 4"/>
            <p:cNvSpPr txBox="1"/>
            <p:nvPr/>
          </p:nvSpPr>
          <p:spPr>
            <a:xfrm>
              <a:off x="6876256" y="701116"/>
              <a:ext cx="172819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a:t>
              </a:r>
              <a:r>
                <a:rPr lang="en-US" sz="2400" b="1" dirty="0" smtClean="0">
                  <a:latin typeface="Arial" panose="020B0604020202020204" pitchFamily="34" charset="0"/>
                  <a:cs typeface="Arial" panose="020B0604020202020204" pitchFamily="34" charset="0"/>
                </a:rPr>
                <a:t> Type 3</a:t>
              </a:r>
              <a:endParaRPr lang="en-GB"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47683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ishal Nath Upreti\Pictures\My Scans\scan0026 - Copy (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l="1471" r="25983" b="4486"/>
          <a:stretch/>
        </p:blipFill>
        <p:spPr bwMode="auto">
          <a:xfrm>
            <a:off x="708323" y="764704"/>
            <a:ext cx="7762850" cy="39877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3568" y="5013176"/>
            <a:ext cx="8100392" cy="1015663"/>
          </a:xfrm>
          <a:prstGeom prst="rect">
            <a:avLst/>
          </a:prstGeom>
          <a:noFill/>
        </p:spPr>
        <p:txBody>
          <a:bodyPr wrap="square" rtlCol="0">
            <a:spAutoFit/>
          </a:bodyPr>
          <a:lstStyle/>
          <a:p>
            <a:r>
              <a:rPr lang="en-US" sz="2000" b="1" dirty="0" smtClean="0">
                <a:solidFill>
                  <a:srgbClr val="FF0000"/>
                </a:solidFill>
                <a:latin typeface="Arial" pitchFamily="34" charset="0"/>
                <a:cs typeface="Arial" pitchFamily="34" charset="0"/>
              </a:rPr>
              <a:t>Fig. 11.34</a:t>
            </a:r>
            <a:r>
              <a:rPr lang="en-US" sz="2000" b="1" dirty="0" smtClean="0">
                <a:latin typeface="Arial" pitchFamily="34" charset="0"/>
                <a:cs typeface="Arial" pitchFamily="34" charset="0"/>
              </a:rPr>
              <a:t>: Principal types of fold superposition (1+2), bottom), formed by the  superposition of system 2 on 1. Based on Ramsay (1967). Figure from </a:t>
            </a:r>
            <a:r>
              <a:rPr lang="en-US" sz="2000" b="1" dirty="0" err="1" smtClean="0">
                <a:latin typeface="Arial" pitchFamily="34" charset="0"/>
                <a:cs typeface="Arial" pitchFamily="34" charset="0"/>
              </a:rPr>
              <a:t>Fossen</a:t>
            </a:r>
            <a:r>
              <a:rPr lang="en-US" sz="2000" b="1" dirty="0" smtClean="0">
                <a:latin typeface="Arial" pitchFamily="34" charset="0"/>
                <a:cs typeface="Arial" pitchFamily="34" charset="0"/>
              </a:rPr>
              <a:t> (2010)</a:t>
            </a:r>
            <a:endParaRPr lang="en-GB" sz="2000" b="1" dirty="0">
              <a:latin typeface="Arial" pitchFamily="34" charset="0"/>
              <a:cs typeface="Arial" pitchFamily="34" charset="0"/>
            </a:endParaRPr>
          </a:p>
        </p:txBody>
      </p:sp>
    </p:spTree>
    <p:extLst>
      <p:ext uri="{BB962C8B-B14F-4D97-AF65-F5344CB8AC3E}">
        <p14:creationId xmlns:p14="http://schemas.microsoft.com/office/powerpoint/2010/main" val="3666004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Bishal Nath Upreti\Pictures\My Scans\scan0026 - Copy.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6383" t="2082" r="3499" b="20499"/>
          <a:stretch/>
        </p:blipFill>
        <p:spPr bwMode="auto">
          <a:xfrm>
            <a:off x="321196" y="476672"/>
            <a:ext cx="4610844" cy="6022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8064" y="1988839"/>
            <a:ext cx="3456384" cy="3477875"/>
          </a:xfrm>
          <a:prstGeom prst="rect">
            <a:avLst/>
          </a:prstGeom>
          <a:noFill/>
        </p:spPr>
        <p:txBody>
          <a:bodyPr wrap="square" rtlCol="0">
            <a:spAutoFit/>
          </a:bodyPr>
          <a:lstStyle/>
          <a:p>
            <a:pPr algn="just"/>
            <a:r>
              <a:rPr lang="en-US" sz="2000" b="1" dirty="0" smtClean="0">
                <a:solidFill>
                  <a:srgbClr val="FF0000"/>
                </a:solidFill>
                <a:latin typeface="Arial" pitchFamily="34" charset="0"/>
                <a:cs typeface="Arial" pitchFamily="34" charset="0"/>
              </a:rPr>
              <a:t>Fig. 11.35</a:t>
            </a:r>
            <a:r>
              <a:rPr lang="en-US" sz="2000" dirty="0" smtClean="0">
                <a:latin typeface="Arial" pitchFamily="34" charset="0"/>
                <a:cs typeface="Arial" pitchFamily="34" charset="0"/>
              </a:rPr>
              <a:t>: Fold interference patterns of cylindrical folds, classified according to the relative orientations of fold axes (vertical direction) and the angle between the first axial plane and the direction a2 indicated in the upper part of the figure. The patterns are numbered 0-3 according to Ramsay (1967).</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4131182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ishal Nath Upreti\Pictures\My Scans\Superposed folding Donal Ragan\scan002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5279"/>
          <a:stretch/>
        </p:blipFill>
        <p:spPr bwMode="auto">
          <a:xfrm>
            <a:off x="683568" y="1556792"/>
            <a:ext cx="8309587" cy="320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72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0" y="518459"/>
            <a:ext cx="8340666" cy="5990067"/>
            <a:chOff x="251520" y="518459"/>
            <a:chExt cx="8340666" cy="5990067"/>
          </a:xfrm>
        </p:grpSpPr>
        <p:pic>
          <p:nvPicPr>
            <p:cNvPr id="2" name="Picture 7" descr="C:\Users\Bishal Nath Upreti\Pictures\My Scans\Superposed folding Donal Ragan\scan0022 - Copy (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2927"/>
            <a:stretch/>
          </p:blipFill>
          <p:spPr bwMode="auto">
            <a:xfrm>
              <a:off x="251520" y="518459"/>
              <a:ext cx="4392488" cy="54308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914"/>
            <a:stretch/>
          </p:blipFill>
          <p:spPr bwMode="auto">
            <a:xfrm>
              <a:off x="4427983" y="559246"/>
              <a:ext cx="4164203" cy="539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9801"/>
            <a:stretch/>
          </p:blipFill>
          <p:spPr bwMode="auto">
            <a:xfrm>
              <a:off x="2843808" y="5949280"/>
              <a:ext cx="3888432" cy="55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51238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ishal Nath Upreti\Pictures\My Scans\Superposed folding Donal Ragan\scan002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5576" y="397238"/>
            <a:ext cx="7776864" cy="614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874729"/>
            <a:ext cx="7488832" cy="3108543"/>
          </a:xfrm>
          <a:prstGeom prst="rect">
            <a:avLst/>
          </a:prstGeom>
        </p:spPr>
        <p:txBody>
          <a:bodyPr wrap="square">
            <a:spAutoFit/>
          </a:bodyPr>
          <a:lstStyle/>
          <a:p>
            <a:pPr marR="5715" lvl="0" algn="just"/>
            <a:r>
              <a:rPr lang="en-GB" sz="2800" b="1" dirty="0">
                <a:solidFill>
                  <a:srgbClr val="000000"/>
                </a:solidFill>
                <a:latin typeface="Arial"/>
                <a:ea typeface="Times New Roman"/>
              </a:rPr>
              <a:t>Such multiple </a:t>
            </a:r>
            <a:r>
              <a:rPr lang="en-GB" sz="2800" b="1" dirty="0" err="1">
                <a:solidFill>
                  <a:srgbClr val="000000"/>
                </a:solidFill>
                <a:latin typeface="Arial"/>
                <a:ea typeface="Times New Roman"/>
              </a:rPr>
              <a:t>foldings</a:t>
            </a:r>
            <a:r>
              <a:rPr lang="en-GB" sz="2800" b="1" dirty="0">
                <a:solidFill>
                  <a:srgbClr val="000000"/>
                </a:solidFill>
                <a:latin typeface="Arial"/>
                <a:ea typeface="Times New Roman"/>
              </a:rPr>
              <a:t> are referred to as </a:t>
            </a:r>
            <a:r>
              <a:rPr lang="en-GB" sz="2800" b="1" dirty="0">
                <a:solidFill>
                  <a:srgbClr val="FF0000"/>
                </a:solidFill>
                <a:latin typeface="Arial"/>
                <a:ea typeface="Times New Roman"/>
              </a:rPr>
              <a:t>superposed or superimposed folding, </a:t>
            </a:r>
            <a:r>
              <a:rPr lang="en-GB" sz="2800" b="1" dirty="0">
                <a:solidFill>
                  <a:srgbClr val="000000"/>
                </a:solidFill>
                <a:latin typeface="Arial"/>
                <a:ea typeface="Times New Roman"/>
              </a:rPr>
              <a:t>and the </a:t>
            </a:r>
            <a:r>
              <a:rPr lang="en-GB" sz="2800" b="1" dirty="0" smtClean="0">
                <a:solidFill>
                  <a:srgbClr val="000000"/>
                </a:solidFill>
                <a:latin typeface="Arial"/>
                <a:ea typeface="Times New Roman"/>
              </a:rPr>
              <a:t>folds are called refolded folds. </a:t>
            </a:r>
          </a:p>
          <a:p>
            <a:pPr marR="5715" lvl="0" algn="just"/>
            <a:endParaRPr lang="en-GB" sz="2800" b="1" dirty="0" smtClean="0">
              <a:solidFill>
                <a:srgbClr val="000000"/>
              </a:solidFill>
              <a:latin typeface="Arial"/>
              <a:ea typeface="Times New Roman"/>
            </a:endParaRPr>
          </a:p>
          <a:p>
            <a:pPr marR="5715" lvl="0" algn="just"/>
            <a:r>
              <a:rPr lang="en-GB" sz="2800" b="1" dirty="0" smtClean="0">
                <a:solidFill>
                  <a:srgbClr val="000000"/>
                </a:solidFill>
                <a:latin typeface="Arial"/>
                <a:ea typeface="Times New Roman"/>
              </a:rPr>
              <a:t>The different </a:t>
            </a:r>
            <a:r>
              <a:rPr lang="en-GB" sz="2800" b="1" dirty="0">
                <a:solidFill>
                  <a:srgbClr val="000000"/>
                </a:solidFill>
                <a:latin typeface="Arial"/>
                <a:ea typeface="Times New Roman"/>
              </a:rPr>
              <a:t>sets of folds are called </a:t>
            </a:r>
            <a:r>
              <a:rPr lang="en-GB" sz="2800" b="1" dirty="0">
                <a:solidFill>
                  <a:srgbClr val="FF0000"/>
                </a:solidFill>
                <a:latin typeface="Arial"/>
                <a:ea typeface="Times New Roman"/>
              </a:rPr>
              <a:t>generations of </a:t>
            </a:r>
            <a:r>
              <a:rPr lang="en-GB" sz="2800" b="1" dirty="0" smtClean="0">
                <a:solidFill>
                  <a:srgbClr val="FF0000"/>
                </a:solidFill>
                <a:latin typeface="Arial"/>
                <a:ea typeface="Times New Roman"/>
              </a:rPr>
              <a:t>folds (1</a:t>
            </a:r>
            <a:r>
              <a:rPr lang="en-GB" sz="2800" b="1" baseline="30000" dirty="0" smtClean="0">
                <a:solidFill>
                  <a:srgbClr val="FF0000"/>
                </a:solidFill>
                <a:latin typeface="Arial"/>
                <a:ea typeface="Times New Roman"/>
              </a:rPr>
              <a:t>st</a:t>
            </a:r>
            <a:r>
              <a:rPr lang="en-GB" sz="2800" b="1" dirty="0" smtClean="0">
                <a:solidFill>
                  <a:srgbClr val="FF0000"/>
                </a:solidFill>
                <a:latin typeface="Arial"/>
                <a:ea typeface="Times New Roman"/>
              </a:rPr>
              <a:t>, 2</a:t>
            </a:r>
            <a:r>
              <a:rPr lang="en-GB" sz="2800" b="1" baseline="30000" dirty="0" smtClean="0">
                <a:solidFill>
                  <a:srgbClr val="FF0000"/>
                </a:solidFill>
                <a:latin typeface="Arial"/>
                <a:ea typeface="Times New Roman"/>
              </a:rPr>
              <a:t>nd</a:t>
            </a:r>
            <a:r>
              <a:rPr lang="en-GB" sz="2800" b="1" dirty="0" smtClean="0">
                <a:solidFill>
                  <a:srgbClr val="FF0000"/>
                </a:solidFill>
                <a:latin typeface="Arial"/>
                <a:ea typeface="Times New Roman"/>
              </a:rPr>
              <a:t> or 3</a:t>
            </a:r>
            <a:r>
              <a:rPr lang="en-GB" sz="2800" b="1" baseline="30000" dirty="0" smtClean="0">
                <a:solidFill>
                  <a:srgbClr val="FF0000"/>
                </a:solidFill>
                <a:latin typeface="Arial"/>
                <a:ea typeface="Times New Roman"/>
              </a:rPr>
              <a:t>rd</a:t>
            </a:r>
            <a:r>
              <a:rPr lang="en-GB" sz="2800" b="1" dirty="0" smtClean="0">
                <a:solidFill>
                  <a:srgbClr val="FF0000"/>
                </a:solidFill>
                <a:latin typeface="Arial"/>
                <a:ea typeface="Times New Roman"/>
              </a:rPr>
              <a:t> generation </a:t>
            </a:r>
            <a:r>
              <a:rPr lang="en-GB" sz="2800" b="1" dirty="0" err="1" smtClean="0">
                <a:solidFill>
                  <a:srgbClr val="FF0000"/>
                </a:solidFill>
                <a:latin typeface="Arial"/>
                <a:ea typeface="Times New Roman"/>
              </a:rPr>
              <a:t>ect</a:t>
            </a:r>
            <a:r>
              <a:rPr lang="en-GB" sz="2800" b="1" dirty="0" smtClean="0">
                <a:solidFill>
                  <a:srgbClr val="FF0000"/>
                </a:solidFill>
                <a:latin typeface="Arial"/>
                <a:ea typeface="Times New Roman"/>
              </a:rPr>
              <a:t>). </a:t>
            </a:r>
            <a:endParaRPr lang="en-GB" sz="2800" b="1" dirty="0">
              <a:solidFill>
                <a:srgbClr val="FF0000"/>
              </a:solidFill>
              <a:latin typeface="Arial"/>
              <a:ea typeface="Times New Roman"/>
            </a:endParaRPr>
          </a:p>
        </p:txBody>
      </p:sp>
    </p:spTree>
    <p:extLst>
      <p:ext uri="{BB962C8B-B14F-4D97-AF65-F5344CB8AC3E}">
        <p14:creationId xmlns:p14="http://schemas.microsoft.com/office/powerpoint/2010/main" val="19694987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Bishal Nath Upreti\Pictures\My Scans\scan0026.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4" t="3548" b="14749"/>
          <a:stretch/>
        </p:blipFill>
        <p:spPr bwMode="auto">
          <a:xfrm>
            <a:off x="817064" y="332656"/>
            <a:ext cx="7221840" cy="5580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640" y="6093296"/>
            <a:ext cx="6480720" cy="369332"/>
          </a:xfrm>
          <a:prstGeom prst="rect">
            <a:avLst/>
          </a:prstGeom>
          <a:noFill/>
        </p:spPr>
        <p:txBody>
          <a:bodyPr wrap="square" rtlCol="0">
            <a:spAutoFit/>
          </a:bodyPr>
          <a:lstStyle/>
          <a:p>
            <a:r>
              <a:rPr lang="en-US" dirty="0" smtClean="0"/>
              <a:t>Fig. 11.36: Type 1-2 interference pattern in folded quartz schist</a:t>
            </a:r>
            <a:endParaRPr lang="en-GB" dirty="0"/>
          </a:p>
        </p:txBody>
      </p:sp>
    </p:spTree>
    <p:extLst>
      <p:ext uri="{BB962C8B-B14F-4D97-AF65-F5344CB8AC3E}">
        <p14:creationId xmlns:p14="http://schemas.microsoft.com/office/powerpoint/2010/main" val="3577596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ishal Nath Upreti\Desktop\interference 2 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31640" y="260648"/>
            <a:ext cx="5219336" cy="6080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23492" y="3100655"/>
            <a:ext cx="2376264" cy="400110"/>
          </a:xfrm>
          <a:prstGeom prst="rect">
            <a:avLst/>
          </a:prstGeom>
          <a:noFill/>
        </p:spPr>
        <p:txBody>
          <a:bodyPr wrap="square" rtlCol="0">
            <a:spAutoFit/>
          </a:bodyPr>
          <a:lstStyle/>
          <a:p>
            <a:r>
              <a:rPr lang="en-US" sz="2000" dirty="0" smtClean="0"/>
              <a:t>Ramsay, 1967, p. 536</a:t>
            </a:r>
            <a:endParaRPr lang="en-GB" sz="2000" dirty="0"/>
          </a:p>
        </p:txBody>
      </p:sp>
    </p:spTree>
    <p:extLst>
      <p:ext uri="{BB962C8B-B14F-4D97-AF65-F5344CB8AC3E}">
        <p14:creationId xmlns:p14="http://schemas.microsoft.com/office/powerpoint/2010/main" val="41199081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6928" y="1052736"/>
            <a:ext cx="7704856" cy="4832092"/>
          </a:xfrm>
          <a:prstGeom prst="rect">
            <a:avLst/>
          </a:prstGeom>
        </p:spPr>
        <p:txBody>
          <a:bodyPr wrap="square">
            <a:spAutoFit/>
          </a:bodyPr>
          <a:lstStyle/>
          <a:p>
            <a:pPr marL="2540" marR="15240" algn="just">
              <a:spcAft>
                <a:spcPts val="0"/>
              </a:spcAft>
            </a:pPr>
            <a:r>
              <a:rPr lang="en-GB" sz="2800" b="1" dirty="0">
                <a:latin typeface="Arial"/>
                <a:ea typeface="Times New Roman"/>
              </a:rPr>
              <a:t>The four patterns shown in </a:t>
            </a:r>
            <a:r>
              <a:rPr lang="en-GB" sz="2800" b="1" dirty="0" smtClean="0">
                <a:solidFill>
                  <a:srgbClr val="FF0000"/>
                </a:solidFill>
                <a:latin typeface="Arial"/>
                <a:ea typeface="Times New Roman"/>
              </a:rPr>
              <a:t>Fig. </a:t>
            </a:r>
            <a:r>
              <a:rPr lang="en-GB" sz="2800" b="1" dirty="0">
                <a:solidFill>
                  <a:srgbClr val="FF0000"/>
                </a:solidFill>
                <a:latin typeface="Arial"/>
                <a:ea typeface="Times New Roman"/>
              </a:rPr>
              <a:t>11.34 </a:t>
            </a:r>
            <a:r>
              <a:rPr lang="en-GB" sz="2800" b="1" dirty="0">
                <a:latin typeface="Arial"/>
                <a:ea typeface="Times New Roman"/>
              </a:rPr>
              <a:t>represent end-members in a spectrum of possible interference patterns, as indicated in </a:t>
            </a:r>
            <a:r>
              <a:rPr lang="en-GB" sz="2800" b="1" dirty="0" smtClean="0">
                <a:solidFill>
                  <a:srgbClr val="FF0000"/>
                </a:solidFill>
                <a:latin typeface="Arial"/>
                <a:ea typeface="Times New Roman"/>
              </a:rPr>
              <a:t>Fig. </a:t>
            </a:r>
            <a:r>
              <a:rPr lang="en-GB" sz="2800" b="1" dirty="0">
                <a:solidFill>
                  <a:srgbClr val="FF0000"/>
                </a:solidFill>
                <a:latin typeface="Arial"/>
                <a:ea typeface="Times New Roman"/>
              </a:rPr>
              <a:t>11.35. </a:t>
            </a:r>
            <a:endParaRPr lang="en-GB" sz="2800" b="1" dirty="0" smtClean="0">
              <a:solidFill>
                <a:srgbClr val="FF0000"/>
              </a:solidFill>
              <a:latin typeface="Arial"/>
              <a:ea typeface="Times New Roman"/>
            </a:endParaRPr>
          </a:p>
          <a:p>
            <a:pPr marL="2540" marR="15240" algn="just">
              <a:spcAft>
                <a:spcPts val="0"/>
              </a:spcAft>
            </a:pPr>
            <a:endParaRPr lang="en-GB" sz="2800" b="1" dirty="0">
              <a:solidFill>
                <a:srgbClr val="FF0000"/>
              </a:solidFill>
              <a:latin typeface="Arial"/>
              <a:ea typeface="Times New Roman"/>
            </a:endParaRPr>
          </a:p>
          <a:p>
            <a:pPr marL="2540" marR="15240" algn="just">
              <a:spcAft>
                <a:spcPts val="0"/>
              </a:spcAft>
            </a:pPr>
            <a:r>
              <a:rPr lang="en-GB" sz="2800" b="1" dirty="0" smtClean="0">
                <a:latin typeface="Arial"/>
                <a:ea typeface="Times New Roman"/>
              </a:rPr>
              <a:t>Note </a:t>
            </a:r>
            <a:r>
              <a:rPr lang="en-GB" sz="2800" b="1" dirty="0">
                <a:latin typeface="Arial"/>
                <a:ea typeface="Times New Roman"/>
              </a:rPr>
              <a:t>that their appearance in outcrops also depends on the section through the fold structures as well as the folding mechanism, although the patterns shown in </a:t>
            </a:r>
            <a:r>
              <a:rPr lang="en-GB" sz="2800" b="1" dirty="0" smtClean="0">
                <a:solidFill>
                  <a:srgbClr val="FF0000"/>
                </a:solidFill>
                <a:latin typeface="Arial"/>
                <a:ea typeface="Times New Roman"/>
              </a:rPr>
              <a:t>Fig. </a:t>
            </a:r>
            <a:r>
              <a:rPr lang="en-GB" sz="2800" b="1" dirty="0">
                <a:solidFill>
                  <a:srgbClr val="FF0000"/>
                </a:solidFill>
                <a:latin typeface="Arial"/>
                <a:ea typeface="Times New Roman"/>
              </a:rPr>
              <a:t>11.35 </a:t>
            </a:r>
            <a:r>
              <a:rPr lang="en-GB" sz="2800" b="1" dirty="0">
                <a:latin typeface="Arial"/>
                <a:ea typeface="Times New Roman"/>
              </a:rPr>
              <a:t>are qualitatively useful for a range of orientations. </a:t>
            </a:r>
            <a:endParaRPr lang="en-GB" sz="2800" b="1" dirty="0">
              <a:effectLst/>
              <a:latin typeface="Arial"/>
              <a:ea typeface="Times New Roman"/>
            </a:endParaRPr>
          </a:p>
        </p:txBody>
      </p:sp>
    </p:spTree>
    <p:extLst>
      <p:ext uri="{BB962C8B-B14F-4D97-AF65-F5344CB8AC3E}">
        <p14:creationId xmlns:p14="http://schemas.microsoft.com/office/powerpoint/2010/main" val="35051835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ishal Nath Upreti\Pictures\My Scans\scan0026 - Copy (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l="1471" r="25983" b="4486"/>
          <a:stretch/>
        </p:blipFill>
        <p:spPr bwMode="auto">
          <a:xfrm>
            <a:off x="539552" y="908720"/>
            <a:ext cx="7762850" cy="39877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5157192"/>
            <a:ext cx="8100392" cy="1015663"/>
          </a:xfrm>
          <a:prstGeom prst="rect">
            <a:avLst/>
          </a:prstGeom>
          <a:noFill/>
        </p:spPr>
        <p:txBody>
          <a:bodyPr wrap="square" rtlCol="0">
            <a:spAutoFit/>
          </a:bodyPr>
          <a:lstStyle/>
          <a:p>
            <a:r>
              <a:rPr lang="en-US" sz="2000" b="1" dirty="0" smtClean="0">
                <a:solidFill>
                  <a:srgbClr val="FF0000"/>
                </a:solidFill>
                <a:latin typeface="Arial" pitchFamily="34" charset="0"/>
                <a:cs typeface="Arial" pitchFamily="34" charset="0"/>
              </a:rPr>
              <a:t>Fig. 11.34</a:t>
            </a:r>
            <a:r>
              <a:rPr lang="en-US" sz="2000" b="1" dirty="0" smtClean="0">
                <a:latin typeface="Arial" pitchFamily="34" charset="0"/>
                <a:cs typeface="Arial" pitchFamily="34" charset="0"/>
              </a:rPr>
              <a:t>: Principal types of fold superposition (1+2), bottom), formed by the  superposition of system 2 on 1. Based on Ramsay (1967)</a:t>
            </a:r>
            <a:endParaRPr lang="en-GB" sz="2000" b="1" dirty="0">
              <a:latin typeface="Arial" pitchFamily="34" charset="0"/>
              <a:cs typeface="Arial" pitchFamily="34" charset="0"/>
            </a:endParaRPr>
          </a:p>
        </p:txBody>
      </p:sp>
    </p:spTree>
    <p:extLst>
      <p:ext uri="{BB962C8B-B14F-4D97-AF65-F5344CB8AC3E}">
        <p14:creationId xmlns:p14="http://schemas.microsoft.com/office/powerpoint/2010/main" val="21185041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Bishal Nath Upreti\Pictures\My Scans\scan0026 - Copy.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6383" t="2082" r="3499" b="20499"/>
          <a:stretch/>
        </p:blipFill>
        <p:spPr bwMode="auto">
          <a:xfrm>
            <a:off x="321196" y="476672"/>
            <a:ext cx="4610844" cy="60227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8064" y="1988839"/>
            <a:ext cx="3456384" cy="3477875"/>
          </a:xfrm>
          <a:prstGeom prst="rect">
            <a:avLst/>
          </a:prstGeom>
          <a:noFill/>
        </p:spPr>
        <p:txBody>
          <a:bodyPr wrap="square" rtlCol="0">
            <a:spAutoFit/>
          </a:bodyPr>
          <a:lstStyle/>
          <a:p>
            <a:pPr algn="just"/>
            <a:r>
              <a:rPr lang="en-US" sz="2000" b="1" dirty="0" smtClean="0">
                <a:solidFill>
                  <a:srgbClr val="FF0000"/>
                </a:solidFill>
                <a:latin typeface="Arial" pitchFamily="34" charset="0"/>
                <a:cs typeface="Arial" pitchFamily="34" charset="0"/>
              </a:rPr>
              <a:t>Fig. 11.35</a:t>
            </a:r>
            <a:r>
              <a:rPr lang="en-US" sz="2000" dirty="0" smtClean="0">
                <a:latin typeface="Arial" pitchFamily="34" charset="0"/>
                <a:cs typeface="Arial" pitchFamily="34" charset="0"/>
              </a:rPr>
              <a:t>: Fold interference patterns of cylindrical folds, classified according to the relative orientations of fold axes (vertical direction) and the angle between the first axial plane and the direction a2 indicated in the upper part of the figure. The patterns are numbered 0-3 according to Ramsay (1967).</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5420095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052736"/>
            <a:ext cx="7722720" cy="4678204"/>
          </a:xfrm>
          <a:prstGeom prst="rect">
            <a:avLst/>
          </a:prstGeom>
        </p:spPr>
        <p:txBody>
          <a:bodyPr wrap="square">
            <a:spAutoFit/>
          </a:bodyPr>
          <a:lstStyle/>
          <a:p>
            <a:pPr marL="2540" marR="15240" lvl="0" algn="just"/>
            <a:r>
              <a:rPr lang="en-GB" sz="2800" b="1" dirty="0">
                <a:solidFill>
                  <a:prstClr val="black"/>
                </a:solidFill>
                <a:latin typeface="Arial"/>
                <a:ea typeface="Times New Roman"/>
              </a:rPr>
              <a:t>In many cases it is possible to perform simple unfolding exercises to reconstruct the geometry of the first set of fold structures. </a:t>
            </a:r>
            <a:endParaRPr lang="en-GB" sz="2800" b="1" dirty="0" smtClean="0">
              <a:solidFill>
                <a:prstClr val="black"/>
              </a:solidFill>
              <a:latin typeface="Arial"/>
              <a:ea typeface="Times New Roman"/>
            </a:endParaRPr>
          </a:p>
          <a:p>
            <a:pPr marL="2540" marR="15240" lvl="0" algn="just"/>
            <a:endParaRPr lang="en-GB" b="1" dirty="0" smtClean="0">
              <a:solidFill>
                <a:prstClr val="black"/>
              </a:solidFill>
              <a:latin typeface="Arial"/>
              <a:ea typeface="Times New Roman"/>
            </a:endParaRPr>
          </a:p>
          <a:p>
            <a:pPr marL="2540" marR="15240" lvl="0" algn="just"/>
            <a:r>
              <a:rPr lang="en-GB" sz="2800" b="1" dirty="0">
                <a:solidFill>
                  <a:prstClr val="black"/>
                </a:solidFill>
                <a:latin typeface="Arial"/>
                <a:ea typeface="Times New Roman"/>
              </a:rPr>
              <a:t>Interference patterns by definition arise from the overprinting of a second phase of deformation on an earlier set of deformation structures, and in most cases it is possible to determine their age relationship based on overprinting relations.</a:t>
            </a:r>
          </a:p>
        </p:txBody>
      </p:sp>
    </p:spTree>
    <p:extLst>
      <p:ext uri="{BB962C8B-B14F-4D97-AF65-F5344CB8AC3E}">
        <p14:creationId xmlns:p14="http://schemas.microsoft.com/office/powerpoint/2010/main" val="32528715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340768"/>
            <a:ext cx="7776864" cy="3539430"/>
          </a:xfrm>
          <a:prstGeom prst="rect">
            <a:avLst/>
          </a:prstGeom>
        </p:spPr>
        <p:txBody>
          <a:bodyPr wrap="square">
            <a:spAutoFit/>
          </a:bodyPr>
          <a:lstStyle/>
          <a:p>
            <a:pPr marL="2540" algn="just">
              <a:spcAft>
                <a:spcPts val="0"/>
              </a:spcAft>
            </a:pPr>
            <a:r>
              <a:rPr lang="en-GB" sz="2800" b="1" dirty="0" smtClean="0">
                <a:latin typeface="Arial"/>
                <a:ea typeface="Times New Roman"/>
              </a:rPr>
              <a:t>A </a:t>
            </a:r>
            <a:r>
              <a:rPr lang="en-GB" sz="2800" b="1" dirty="0">
                <a:latin typeface="Arial"/>
                <a:ea typeface="Times New Roman"/>
              </a:rPr>
              <a:t>typical overprinting relation is one axial plane cleavage being crenulated by the other (and therefore later) one. </a:t>
            </a:r>
            <a:endParaRPr lang="en-GB" sz="2800" b="1" dirty="0" smtClean="0">
              <a:latin typeface="Arial"/>
              <a:ea typeface="Times New Roman"/>
            </a:endParaRPr>
          </a:p>
          <a:p>
            <a:pPr marL="2540" algn="just">
              <a:spcAft>
                <a:spcPts val="0"/>
              </a:spcAft>
            </a:pPr>
            <a:endParaRPr lang="en-GB" sz="2800" b="1" dirty="0">
              <a:latin typeface="Arial"/>
              <a:ea typeface="Times New Roman"/>
            </a:endParaRPr>
          </a:p>
          <a:p>
            <a:pPr marL="2540" algn="just">
              <a:spcAft>
                <a:spcPts val="0"/>
              </a:spcAft>
            </a:pPr>
            <a:r>
              <a:rPr lang="en-GB" sz="2800" b="1" dirty="0" smtClean="0">
                <a:latin typeface="Arial"/>
                <a:ea typeface="Times New Roman"/>
              </a:rPr>
              <a:t>The </a:t>
            </a:r>
            <a:r>
              <a:rPr lang="en-GB" sz="2800" b="1" dirty="0">
                <a:latin typeface="Arial"/>
                <a:ea typeface="Times New Roman"/>
              </a:rPr>
              <a:t>occurrence of such relationships, and fold interference patterns in general, is traditionally taken as evidence of </a:t>
            </a:r>
            <a:r>
              <a:rPr lang="en-GB" sz="2800" b="1" dirty="0" err="1">
                <a:solidFill>
                  <a:srgbClr val="FF0000"/>
                </a:solidFill>
                <a:latin typeface="Arial"/>
                <a:ea typeface="Times New Roman"/>
              </a:rPr>
              <a:t>polyphasal</a:t>
            </a:r>
            <a:r>
              <a:rPr lang="en-GB" sz="2800" b="1" dirty="0">
                <a:solidFill>
                  <a:srgbClr val="FF0000"/>
                </a:solidFill>
                <a:latin typeface="Arial"/>
                <a:ea typeface="Times New Roman"/>
              </a:rPr>
              <a:t> deformation. </a:t>
            </a:r>
            <a:endParaRPr lang="en-GB" sz="2800" b="1" dirty="0">
              <a:solidFill>
                <a:srgbClr val="FF0000"/>
              </a:solidFill>
              <a:effectLst/>
              <a:latin typeface="Arial"/>
              <a:ea typeface="Times New Roman"/>
            </a:endParaRPr>
          </a:p>
        </p:txBody>
      </p:sp>
    </p:spTree>
    <p:extLst>
      <p:ext uri="{BB962C8B-B14F-4D97-AF65-F5344CB8AC3E}">
        <p14:creationId xmlns:p14="http://schemas.microsoft.com/office/powerpoint/2010/main" val="24667045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38" y="836712"/>
            <a:ext cx="7613808" cy="5262979"/>
          </a:xfrm>
          <a:prstGeom prst="rect">
            <a:avLst/>
          </a:prstGeom>
        </p:spPr>
        <p:txBody>
          <a:bodyPr wrap="square">
            <a:spAutoFit/>
          </a:bodyPr>
          <a:lstStyle/>
          <a:p>
            <a:pPr marL="2540" lvl="0" algn="just"/>
            <a:r>
              <a:rPr lang="en-GB" sz="2800" b="1" dirty="0">
                <a:solidFill>
                  <a:prstClr val="black"/>
                </a:solidFill>
                <a:latin typeface="Arial"/>
                <a:ea typeface="Times New Roman"/>
              </a:rPr>
              <a:t>However, it is important to understand that some fold interference patterns can result from a single period of non-steady-state flow, where the orientation of the </a:t>
            </a:r>
            <a:r>
              <a:rPr lang="en-GB" sz="2800" b="1" dirty="0">
                <a:solidFill>
                  <a:srgbClr val="FF0000"/>
                </a:solidFill>
                <a:latin typeface="Arial"/>
                <a:ea typeface="Times New Roman"/>
              </a:rPr>
              <a:t>ISA</a:t>
            </a:r>
            <a:r>
              <a:rPr lang="en-GB" sz="2800" b="1" dirty="0">
                <a:solidFill>
                  <a:prstClr val="black"/>
                </a:solidFill>
                <a:latin typeface="Arial"/>
                <a:ea typeface="Times New Roman"/>
              </a:rPr>
              <a:t> </a:t>
            </a:r>
            <a:r>
              <a:rPr lang="en-GB" sz="2800" b="1" dirty="0" smtClean="0">
                <a:solidFill>
                  <a:prstClr val="black"/>
                </a:solidFill>
                <a:latin typeface="Arial"/>
                <a:ea typeface="Times New Roman"/>
              </a:rPr>
              <a:t>(</a:t>
            </a:r>
            <a:r>
              <a:rPr lang="en-GB" sz="2800" b="1" dirty="0" err="1" smtClean="0">
                <a:solidFill>
                  <a:prstClr val="black"/>
                </a:solidFill>
                <a:latin typeface="Arial"/>
                <a:ea typeface="Times New Roman"/>
              </a:rPr>
              <a:t>Instraneous</a:t>
            </a:r>
            <a:r>
              <a:rPr lang="en-GB" sz="2800" b="1" dirty="0" smtClean="0">
                <a:solidFill>
                  <a:prstClr val="black"/>
                </a:solidFill>
                <a:latin typeface="Arial"/>
                <a:ea typeface="Times New Roman"/>
              </a:rPr>
              <a:t> Stretching Axis) locally </a:t>
            </a:r>
            <a:r>
              <a:rPr lang="en-GB" sz="2800" b="1" dirty="0">
                <a:solidFill>
                  <a:prstClr val="black"/>
                </a:solidFill>
                <a:latin typeface="Arial"/>
                <a:ea typeface="Times New Roman"/>
              </a:rPr>
              <a:t>or regionally changes during the course of the </a:t>
            </a:r>
            <a:r>
              <a:rPr lang="en-GB" sz="2800" b="1" dirty="0" smtClean="0">
                <a:solidFill>
                  <a:prstClr val="black"/>
                </a:solidFill>
                <a:latin typeface="Arial"/>
                <a:ea typeface="Times New Roman"/>
              </a:rPr>
              <a:t>deformation. </a:t>
            </a:r>
          </a:p>
          <a:p>
            <a:pPr marL="2540" lvl="0" algn="just"/>
            <a:endParaRPr lang="en-GB" sz="2800" b="1" dirty="0">
              <a:solidFill>
                <a:prstClr val="black"/>
              </a:solidFill>
              <a:latin typeface="Arial"/>
              <a:ea typeface="Times New Roman"/>
            </a:endParaRPr>
          </a:p>
          <a:p>
            <a:pPr marL="2540" lvl="0" algn="just"/>
            <a:r>
              <a:rPr lang="en-GB" sz="2800" b="1" dirty="0" smtClean="0">
                <a:solidFill>
                  <a:prstClr val="black"/>
                </a:solidFill>
                <a:latin typeface="Arial"/>
                <a:ea typeface="Times New Roman"/>
              </a:rPr>
              <a:t>Also, folds </a:t>
            </a:r>
            <a:r>
              <a:rPr lang="en-GB" sz="2800" b="1" dirty="0">
                <a:solidFill>
                  <a:prstClr val="black"/>
                </a:solidFill>
                <a:latin typeface="Arial"/>
                <a:ea typeface="Times New Roman"/>
              </a:rPr>
              <a:t>and foliations are rotated internally, for example in a shear zone, during </a:t>
            </a:r>
            <a:r>
              <a:rPr lang="en-GB" sz="2800" b="1" dirty="0" smtClean="0">
                <a:solidFill>
                  <a:prstClr val="black"/>
                </a:solidFill>
                <a:latin typeface="Arial"/>
                <a:ea typeface="Times New Roman"/>
              </a:rPr>
              <a:t>deformation and produce interference patterns. </a:t>
            </a:r>
            <a:endParaRPr lang="en-GB" sz="2800" b="1" dirty="0">
              <a:solidFill>
                <a:prstClr val="black"/>
              </a:solidFill>
              <a:latin typeface="Arial"/>
              <a:ea typeface="Times New Roman"/>
            </a:endParaRPr>
          </a:p>
        </p:txBody>
      </p:sp>
    </p:spTree>
    <p:extLst>
      <p:ext uri="{BB962C8B-B14F-4D97-AF65-F5344CB8AC3E}">
        <p14:creationId xmlns:p14="http://schemas.microsoft.com/office/powerpoint/2010/main" val="2679482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2348880"/>
            <a:ext cx="7632848" cy="3539430"/>
          </a:xfrm>
          <a:prstGeom prst="rect">
            <a:avLst/>
          </a:prstGeom>
        </p:spPr>
        <p:txBody>
          <a:bodyPr wrap="square">
            <a:spAutoFit/>
          </a:bodyPr>
          <a:lstStyle/>
          <a:p>
            <a:pPr marL="2540" marR="2540" lvl="0" algn="just"/>
            <a:r>
              <a:rPr lang="en-GB" sz="2800" b="1" dirty="0">
                <a:solidFill>
                  <a:srgbClr val="FF0000"/>
                </a:solidFill>
                <a:latin typeface="Arial"/>
                <a:ea typeface="Calibri"/>
                <a:cs typeface="Mangal"/>
              </a:rPr>
              <a:t>Type 0 </a:t>
            </a:r>
            <a:r>
              <a:rPr lang="en-GB" sz="2800" b="1" dirty="0">
                <a:solidFill>
                  <a:prstClr val="black"/>
                </a:solidFill>
                <a:latin typeface="Arial"/>
                <a:ea typeface="Calibri"/>
                <a:cs typeface="Mangal"/>
              </a:rPr>
              <a:t>is so named because this type of superposed folding does not produce a recognizable interference pattern in the </a:t>
            </a:r>
            <a:r>
              <a:rPr lang="en-GB" sz="2800" b="1" dirty="0" smtClean="0">
                <a:solidFill>
                  <a:prstClr val="black"/>
                </a:solidFill>
                <a:latin typeface="Arial"/>
                <a:ea typeface="Calibri"/>
                <a:cs typeface="Mangal"/>
              </a:rPr>
              <a:t>field. </a:t>
            </a:r>
          </a:p>
          <a:p>
            <a:pPr marL="2540" marR="2540" lvl="0" algn="just"/>
            <a:endParaRPr lang="en-GB" sz="2800" b="1" dirty="0">
              <a:solidFill>
                <a:prstClr val="black"/>
              </a:solidFill>
              <a:latin typeface="Arial"/>
              <a:ea typeface="Calibri"/>
              <a:cs typeface="Mangal"/>
            </a:endParaRPr>
          </a:p>
          <a:p>
            <a:pPr marL="2540" marR="2540" lvl="0" algn="just"/>
            <a:r>
              <a:rPr lang="en-GB" sz="2800" b="1" dirty="0">
                <a:solidFill>
                  <a:prstClr val="black"/>
                </a:solidFill>
                <a:latin typeface="Arial"/>
                <a:ea typeface="Calibri"/>
                <a:cs typeface="Mangal"/>
              </a:rPr>
              <a:t>F</a:t>
            </a:r>
            <a:r>
              <a:rPr lang="en-GB" sz="2800" b="1" dirty="0" smtClean="0">
                <a:solidFill>
                  <a:prstClr val="black"/>
                </a:solidFill>
                <a:latin typeface="Arial"/>
                <a:ea typeface="Calibri"/>
                <a:cs typeface="Mangal"/>
              </a:rPr>
              <a:t>rom </a:t>
            </a:r>
            <a:r>
              <a:rPr lang="en-GB" sz="2800" b="1" dirty="0">
                <a:solidFill>
                  <a:prstClr val="black"/>
                </a:solidFill>
                <a:latin typeface="Arial"/>
                <a:ea typeface="Calibri"/>
                <a:cs typeface="Mangal"/>
              </a:rPr>
              <a:t>the fold geometry alone, </a:t>
            </a:r>
            <a:r>
              <a:rPr lang="en-GB" sz="2800" b="1" dirty="0" smtClean="0">
                <a:solidFill>
                  <a:prstClr val="black"/>
                </a:solidFill>
                <a:latin typeface="Arial"/>
                <a:ea typeface="Calibri"/>
                <a:cs typeface="Mangal"/>
              </a:rPr>
              <a:t>we would </a:t>
            </a:r>
            <a:r>
              <a:rPr lang="en-GB" sz="2800" b="1" dirty="0">
                <a:solidFill>
                  <a:prstClr val="black"/>
                </a:solidFill>
                <a:latin typeface="Arial"/>
                <a:ea typeface="Calibri"/>
                <a:cs typeface="Mangal"/>
              </a:rPr>
              <a:t>not know that two episodes of folding had occurred. </a:t>
            </a:r>
            <a:endParaRPr lang="en-GB" sz="2800" b="1" dirty="0" smtClean="0">
              <a:solidFill>
                <a:prstClr val="black"/>
              </a:solidFill>
              <a:latin typeface="Arial"/>
              <a:ea typeface="Calibri"/>
              <a:cs typeface="Mang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936" y="908720"/>
            <a:ext cx="662622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319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3360" y="620688"/>
            <a:ext cx="7951154" cy="5809517"/>
            <a:chOff x="734240" y="436526"/>
            <a:chExt cx="7951154" cy="5809517"/>
          </a:xfrm>
        </p:grpSpPr>
        <p:pic>
          <p:nvPicPr>
            <p:cNvPr id="1026" name="Picture 2" descr="scan0005 - Copy (2)"/>
            <p:cNvPicPr>
              <a:picLocks noChangeAspect="1" noChangeArrowheads="1"/>
            </p:cNvPicPr>
            <p:nvPr/>
          </p:nvPicPr>
          <p:blipFill rotWithShape="1">
            <a:blip r:embed="rId2">
              <a:extLst>
                <a:ext uri="{28A0092B-C50C-407E-A947-70E740481C1C}">
                  <a14:useLocalDpi xmlns:a14="http://schemas.microsoft.com/office/drawing/2010/main" val="0"/>
                </a:ext>
              </a:extLst>
            </a:blip>
            <a:srcRect l="8781" t="10191" r="52998" b="3825"/>
            <a:stretch/>
          </p:blipFill>
          <p:spPr bwMode="auto">
            <a:xfrm>
              <a:off x="2989775" y="436526"/>
              <a:ext cx="3588106" cy="464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01449" y="554460"/>
              <a:ext cx="172819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a:t>
              </a:r>
              <a:r>
                <a:rPr lang="en-US" sz="2400" b="1" dirty="0" smtClean="0">
                  <a:latin typeface="Arial" panose="020B0604020202020204" pitchFamily="34" charset="0"/>
                  <a:cs typeface="Arial" panose="020B0604020202020204" pitchFamily="34" charset="0"/>
                </a:rPr>
                <a:t>  Type 0</a:t>
              </a:r>
              <a:endParaRPr lang="en-GB" sz="2400" b="1" dirty="0">
                <a:latin typeface="Arial" panose="020B0604020202020204" pitchFamily="34" charset="0"/>
                <a:cs typeface="Arial" panose="020B0604020202020204" pitchFamily="34" charset="0"/>
              </a:endParaRPr>
            </a:p>
          </p:txBody>
        </p:sp>
        <p:sp>
          <p:nvSpPr>
            <p:cNvPr id="6" name="TextBox 5"/>
            <p:cNvSpPr txBox="1"/>
            <p:nvPr/>
          </p:nvSpPr>
          <p:spPr>
            <a:xfrm>
              <a:off x="734240" y="5230380"/>
              <a:ext cx="7951154" cy="1015663"/>
            </a:xfrm>
            <a:prstGeom prst="rect">
              <a:avLst/>
            </a:prstGeom>
            <a:noFill/>
          </p:spPr>
          <p:txBody>
            <a:bodyPr wrap="square" rtlCol="0">
              <a:spAutoFit/>
            </a:bodyPr>
            <a:lstStyle/>
            <a:p>
              <a:pPr algn="just"/>
              <a:r>
                <a:rPr lang="en-US" sz="2000" b="1" dirty="0" smtClean="0">
                  <a:solidFill>
                    <a:srgbClr val="FF0000"/>
                  </a:solidFill>
                  <a:latin typeface="Arial" panose="020B0604020202020204" pitchFamily="34" charset="0"/>
                  <a:cs typeface="Arial" panose="020B0604020202020204" pitchFamily="34" charset="0"/>
                </a:rPr>
                <a:t>Fig. 8.8. </a:t>
              </a:r>
              <a:r>
                <a:rPr lang="en-US" sz="2000" b="1" dirty="0" smtClean="0">
                  <a:latin typeface="Arial" panose="020B0604020202020204" pitchFamily="34" charset="0"/>
                  <a:cs typeface="Arial" panose="020B0604020202020204" pitchFamily="34" charset="0"/>
                </a:rPr>
                <a:t>Four basic patterns resulting from the superposition of folds. In each case the orientation of the F2 fold is the same, superposed on various oriented F1 folds. After Ramsey (1967)</a:t>
              </a:r>
              <a:endParaRPr lang="en-GB"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48829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552" y="1484784"/>
            <a:ext cx="7488832" cy="3354765"/>
          </a:xfrm>
          <a:prstGeom prst="rect">
            <a:avLst/>
          </a:prstGeom>
        </p:spPr>
        <p:txBody>
          <a:bodyPr wrap="square">
            <a:spAutoFit/>
          </a:bodyPr>
          <a:lstStyle/>
          <a:p>
            <a:pPr marR="5715" lvl="0" algn="just"/>
            <a:r>
              <a:rPr lang="en-GB" sz="2800" b="1" dirty="0">
                <a:solidFill>
                  <a:srgbClr val="000000"/>
                </a:solidFill>
                <a:latin typeface="Arial"/>
                <a:ea typeface="Times New Roman"/>
              </a:rPr>
              <a:t>A first generation of folds is refolded by a second generation and by all subsequent generations. </a:t>
            </a:r>
            <a:endParaRPr lang="en-GB" sz="2800" b="1" dirty="0">
              <a:solidFill>
                <a:prstClr val="black"/>
              </a:solidFill>
              <a:latin typeface="Arial"/>
              <a:ea typeface="Times New Roman"/>
            </a:endParaRPr>
          </a:p>
          <a:p>
            <a:pPr marR="5715" lvl="0" algn="just">
              <a:spcBef>
                <a:spcPts val="20"/>
              </a:spcBef>
            </a:pPr>
            <a:r>
              <a:rPr lang="en-GB" sz="1600" b="1" dirty="0">
                <a:solidFill>
                  <a:srgbClr val="000000"/>
                </a:solidFill>
                <a:latin typeface="Arial"/>
                <a:ea typeface="Times New Roman"/>
              </a:rPr>
              <a:t> </a:t>
            </a:r>
            <a:endParaRPr lang="en-GB" sz="1600" b="1" dirty="0">
              <a:solidFill>
                <a:prstClr val="black"/>
              </a:solidFill>
              <a:latin typeface="Arial"/>
              <a:ea typeface="Times New Roman"/>
            </a:endParaRPr>
          </a:p>
          <a:p>
            <a:pPr marR="5715" lvl="0" algn="just"/>
            <a:r>
              <a:rPr lang="en-GB" sz="2800" b="1" dirty="0">
                <a:solidFill>
                  <a:srgbClr val="000000"/>
                </a:solidFill>
                <a:latin typeface="Arial"/>
                <a:ea typeface="Times New Roman"/>
              </a:rPr>
              <a:t>In discussing superposed folds, we need a convenient notation to describe the successive surfaces and hinges formed. The terminology is illustrated in </a:t>
            </a:r>
            <a:r>
              <a:rPr lang="en-GB" sz="2800" b="1" dirty="0" smtClean="0">
                <a:solidFill>
                  <a:srgbClr val="FF0000"/>
                </a:solidFill>
                <a:latin typeface="Arial"/>
                <a:ea typeface="Times New Roman"/>
              </a:rPr>
              <a:t>Fig. </a:t>
            </a:r>
            <a:r>
              <a:rPr lang="en-GB" sz="2800" b="1" dirty="0">
                <a:solidFill>
                  <a:srgbClr val="FF0000"/>
                </a:solidFill>
                <a:latin typeface="Arial"/>
                <a:ea typeface="Times New Roman"/>
              </a:rPr>
              <a:t>13.36. </a:t>
            </a:r>
            <a:endParaRPr lang="en-GB" sz="2800" b="1" dirty="0" smtClean="0">
              <a:solidFill>
                <a:srgbClr val="FF0000"/>
              </a:solidFill>
              <a:latin typeface="Arial"/>
              <a:ea typeface="Times New Roman"/>
            </a:endParaRPr>
          </a:p>
        </p:txBody>
      </p:sp>
    </p:spTree>
    <p:extLst>
      <p:ext uri="{BB962C8B-B14F-4D97-AF65-F5344CB8AC3E}">
        <p14:creationId xmlns:p14="http://schemas.microsoft.com/office/powerpoint/2010/main" val="28826422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ishal Nath Upreti\Pictures\My Scans\scan0026 - Copy (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l="1471" r="80962" b="15909"/>
          <a:stretch/>
        </p:blipFill>
        <p:spPr bwMode="auto">
          <a:xfrm>
            <a:off x="1259632" y="283482"/>
            <a:ext cx="3240360" cy="60519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88024" y="1340768"/>
            <a:ext cx="3816424" cy="1631216"/>
          </a:xfrm>
          <a:prstGeom prst="rect">
            <a:avLst/>
          </a:prstGeom>
          <a:noFill/>
        </p:spPr>
        <p:txBody>
          <a:bodyPr wrap="square" rtlCol="0">
            <a:spAutoFit/>
          </a:bodyPr>
          <a:lstStyle/>
          <a:p>
            <a:r>
              <a:rPr lang="en-US" sz="2000" b="1" dirty="0" smtClean="0">
                <a:solidFill>
                  <a:srgbClr val="FF0000"/>
                </a:solidFill>
                <a:latin typeface="Arial" pitchFamily="34" charset="0"/>
                <a:cs typeface="Arial" pitchFamily="34" charset="0"/>
              </a:rPr>
              <a:t>Fig. 11.34</a:t>
            </a:r>
            <a:r>
              <a:rPr lang="en-US" sz="2000" b="1" dirty="0" smtClean="0">
                <a:latin typeface="Arial" pitchFamily="34" charset="0"/>
                <a:cs typeface="Arial" pitchFamily="34" charset="0"/>
              </a:rPr>
              <a:t>: Principal types of fold superposition (1+2), bottom), formed by the  superposition of system 2 on 1. Based on Ramsay (1967)</a:t>
            </a:r>
            <a:endParaRPr lang="en-GB" sz="2000" b="1" dirty="0">
              <a:latin typeface="Arial" pitchFamily="34" charset="0"/>
              <a:cs typeface="Arial" pitchFamily="34" charset="0"/>
            </a:endParaRPr>
          </a:p>
        </p:txBody>
      </p:sp>
    </p:spTree>
    <p:extLst>
      <p:ext uri="{BB962C8B-B14F-4D97-AF65-F5344CB8AC3E}">
        <p14:creationId xmlns:p14="http://schemas.microsoft.com/office/powerpoint/2010/main" val="35973818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484784"/>
            <a:ext cx="7488832" cy="3108543"/>
          </a:xfrm>
          <a:prstGeom prst="rect">
            <a:avLst/>
          </a:prstGeom>
        </p:spPr>
        <p:txBody>
          <a:bodyPr wrap="square">
            <a:spAutoFit/>
          </a:bodyPr>
          <a:lstStyle/>
          <a:p>
            <a:pPr marL="2540" marR="2540" lvl="0" algn="just"/>
            <a:r>
              <a:rPr lang="en-GB" sz="2800" b="1" dirty="0">
                <a:solidFill>
                  <a:srgbClr val="FF0000"/>
                </a:solidFill>
                <a:latin typeface="Arial"/>
                <a:ea typeface="Calibri"/>
                <a:cs typeface="Mangal"/>
              </a:rPr>
              <a:t>Type 1 </a:t>
            </a:r>
            <a:r>
              <a:rPr lang="en-GB" sz="2800" b="1" dirty="0">
                <a:solidFill>
                  <a:prstClr val="black"/>
                </a:solidFill>
                <a:latin typeface="Arial"/>
                <a:ea typeface="Calibri"/>
                <a:cs typeface="Mangal"/>
              </a:rPr>
              <a:t>involves two sets of upright </a:t>
            </a:r>
            <a:r>
              <a:rPr lang="en-GB" sz="2800" b="1" dirty="0" smtClean="0">
                <a:solidFill>
                  <a:prstClr val="black"/>
                </a:solidFill>
                <a:latin typeface="Arial"/>
                <a:ea typeface="Calibri"/>
                <a:cs typeface="Mangal"/>
              </a:rPr>
              <a:t>folds: </a:t>
            </a:r>
          </a:p>
          <a:p>
            <a:pPr marL="2540" marR="2540" lvl="0" algn="just"/>
            <a:endParaRPr lang="en-GB" sz="2800" b="1" dirty="0">
              <a:solidFill>
                <a:prstClr val="black"/>
              </a:solidFill>
              <a:latin typeface="Arial"/>
              <a:ea typeface="Calibri"/>
              <a:cs typeface="Mangal"/>
            </a:endParaRPr>
          </a:p>
          <a:p>
            <a:pPr marL="2540" marR="2540" lvl="0" algn="just"/>
            <a:r>
              <a:rPr lang="en-GB" sz="2800" b="1" dirty="0">
                <a:solidFill>
                  <a:prstClr val="black"/>
                </a:solidFill>
                <a:latin typeface="Arial"/>
                <a:ea typeface="Calibri"/>
                <a:cs typeface="Mangal"/>
              </a:rPr>
              <a:t>T</a:t>
            </a:r>
            <a:r>
              <a:rPr lang="en-GB" sz="2800" b="1" dirty="0" smtClean="0">
                <a:solidFill>
                  <a:prstClr val="black"/>
                </a:solidFill>
                <a:latin typeface="Arial"/>
                <a:ea typeface="Calibri"/>
                <a:cs typeface="Mangal"/>
              </a:rPr>
              <a:t>he </a:t>
            </a:r>
            <a:r>
              <a:rPr lang="en-GB" sz="2800" b="1" dirty="0" err="1">
                <a:solidFill>
                  <a:prstClr val="black"/>
                </a:solidFill>
                <a:latin typeface="Arial"/>
                <a:ea typeface="Calibri"/>
                <a:cs typeface="Mangal"/>
              </a:rPr>
              <a:t>F</a:t>
            </a:r>
            <a:r>
              <a:rPr lang="en-GB" sz="2000" b="1" dirty="0" err="1">
                <a:solidFill>
                  <a:prstClr val="black"/>
                </a:solidFill>
                <a:latin typeface="Arial"/>
                <a:ea typeface="Calibri"/>
                <a:cs typeface="Mangal"/>
              </a:rPr>
              <a:t>l</a:t>
            </a:r>
            <a:r>
              <a:rPr lang="en-GB" sz="2800" b="1" dirty="0">
                <a:solidFill>
                  <a:prstClr val="black"/>
                </a:solidFill>
                <a:latin typeface="Arial"/>
                <a:ea typeface="Calibri"/>
                <a:cs typeface="Mangal"/>
              </a:rPr>
              <a:t> hinge lines and axial surfaces are perpendicular to the F</a:t>
            </a:r>
            <a:r>
              <a:rPr lang="en-GB" sz="2000" b="1" dirty="0">
                <a:solidFill>
                  <a:prstClr val="black"/>
                </a:solidFill>
                <a:latin typeface="Arial"/>
                <a:ea typeface="Calibri"/>
                <a:cs typeface="Mangal"/>
              </a:rPr>
              <a:t>2</a:t>
            </a:r>
            <a:r>
              <a:rPr lang="en-GB" sz="2800" b="1" dirty="0">
                <a:solidFill>
                  <a:prstClr val="black"/>
                </a:solidFill>
                <a:latin typeface="Arial"/>
                <a:ea typeface="Calibri"/>
                <a:cs typeface="Mangal"/>
              </a:rPr>
              <a:t> hinge lines and axial surfaces, resulting in a dome-and-basin (sometimes called "egg-carton") interference pattern </a:t>
            </a:r>
            <a:r>
              <a:rPr lang="en-GB" sz="2800" b="1" dirty="0">
                <a:solidFill>
                  <a:srgbClr val="FF0000"/>
                </a:solidFill>
                <a:latin typeface="Arial"/>
                <a:ea typeface="Calibri"/>
                <a:cs typeface="Mangal"/>
              </a:rPr>
              <a:t>(Fig. 8.8b). </a:t>
            </a:r>
          </a:p>
        </p:txBody>
      </p:sp>
    </p:spTree>
    <p:extLst>
      <p:ext uri="{BB962C8B-B14F-4D97-AF65-F5344CB8AC3E}">
        <p14:creationId xmlns:p14="http://schemas.microsoft.com/office/powerpoint/2010/main" val="14507943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8250" y="703192"/>
            <a:ext cx="7951154" cy="5692945"/>
            <a:chOff x="774575" y="598552"/>
            <a:chExt cx="7951154" cy="5692945"/>
          </a:xfrm>
        </p:grpSpPr>
        <p:pic>
          <p:nvPicPr>
            <p:cNvPr id="1026" name="Picture 2" descr="scan0005 - Copy (2)"/>
            <p:cNvPicPr>
              <a:picLocks noChangeAspect="1" noChangeArrowheads="1"/>
            </p:cNvPicPr>
            <p:nvPr/>
          </p:nvPicPr>
          <p:blipFill rotWithShape="1">
            <a:blip r:embed="rId2">
              <a:extLst>
                <a:ext uri="{28A0092B-C50C-407E-A947-70E740481C1C}">
                  <a14:useLocalDpi xmlns:a14="http://schemas.microsoft.com/office/drawing/2010/main" val="0"/>
                </a:ext>
              </a:extLst>
            </a:blip>
            <a:srcRect l="51945" t="10191" r="6810"/>
            <a:stretch/>
          </p:blipFill>
          <p:spPr bwMode="auto">
            <a:xfrm>
              <a:off x="3124149" y="598552"/>
              <a:ext cx="3679776" cy="461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63909" y="780131"/>
              <a:ext cx="172819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b  Type 1</a:t>
              </a:r>
              <a:endParaRPr lang="en-GB" sz="2400" b="1" dirty="0">
                <a:latin typeface="Arial" panose="020B0604020202020204" pitchFamily="34" charset="0"/>
                <a:cs typeface="Arial" panose="020B0604020202020204" pitchFamily="34" charset="0"/>
              </a:endParaRPr>
            </a:p>
          </p:txBody>
        </p:sp>
        <p:sp>
          <p:nvSpPr>
            <p:cNvPr id="6" name="TextBox 5"/>
            <p:cNvSpPr txBox="1"/>
            <p:nvPr/>
          </p:nvSpPr>
          <p:spPr>
            <a:xfrm>
              <a:off x="774575" y="5275834"/>
              <a:ext cx="7951154" cy="1015663"/>
            </a:xfrm>
            <a:prstGeom prst="rect">
              <a:avLst/>
            </a:prstGeom>
            <a:noFill/>
          </p:spPr>
          <p:txBody>
            <a:bodyPr wrap="square" rtlCol="0">
              <a:spAutoFit/>
            </a:bodyPr>
            <a:lstStyle/>
            <a:p>
              <a:pPr algn="just"/>
              <a:r>
                <a:rPr lang="en-US" sz="2000" b="1" dirty="0" smtClean="0">
                  <a:solidFill>
                    <a:srgbClr val="FF0000"/>
                  </a:solidFill>
                  <a:latin typeface="Arial" panose="020B0604020202020204" pitchFamily="34" charset="0"/>
                  <a:cs typeface="Arial" panose="020B0604020202020204" pitchFamily="34" charset="0"/>
                </a:rPr>
                <a:t>Fig. 8.8. </a:t>
              </a:r>
              <a:r>
                <a:rPr lang="en-US" sz="2000" b="1" dirty="0" smtClean="0">
                  <a:latin typeface="Arial" panose="020B0604020202020204" pitchFamily="34" charset="0"/>
                  <a:cs typeface="Arial" panose="020B0604020202020204" pitchFamily="34" charset="0"/>
                </a:rPr>
                <a:t>Four basic patterns resulting from the superposition of folds. In each case the orientation of the F2 fold is the same, superposed on various oriented F1 folds. After Ramsey (1967)</a:t>
              </a:r>
              <a:endParaRPr lang="en-GB"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18986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ishal Nath Upreti\Pictures\My Scans\scan0026 - Copy (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l="19608" t="1" r="62256" b="14519"/>
          <a:stretch/>
        </p:blipFill>
        <p:spPr bwMode="auto">
          <a:xfrm>
            <a:off x="539552" y="176147"/>
            <a:ext cx="3478088" cy="6396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11960" y="1276680"/>
            <a:ext cx="4536504" cy="1631216"/>
          </a:xfrm>
          <a:prstGeom prst="rect">
            <a:avLst/>
          </a:prstGeom>
          <a:noFill/>
        </p:spPr>
        <p:txBody>
          <a:bodyPr wrap="square" rtlCol="0">
            <a:spAutoFit/>
          </a:bodyPr>
          <a:lstStyle/>
          <a:p>
            <a:r>
              <a:rPr lang="en-US" sz="2000" b="1" dirty="0" smtClean="0">
                <a:solidFill>
                  <a:srgbClr val="FF0000"/>
                </a:solidFill>
                <a:latin typeface="Arial" pitchFamily="34" charset="0"/>
                <a:cs typeface="Arial" pitchFamily="34" charset="0"/>
              </a:rPr>
              <a:t>Fig. 11.34</a:t>
            </a:r>
            <a:r>
              <a:rPr lang="en-US" sz="2000" b="1" dirty="0" smtClean="0">
                <a:latin typeface="Arial" pitchFamily="34" charset="0"/>
                <a:cs typeface="Arial" pitchFamily="34" charset="0"/>
              </a:rPr>
              <a:t>: Principal types of fold superposition (1+2), bottom), formed by the  superposition of system 2 on 1. Based on Ramsay (1967)</a:t>
            </a:r>
            <a:endParaRPr lang="en-GB" sz="2000" b="1" dirty="0">
              <a:latin typeface="Arial" pitchFamily="34" charset="0"/>
              <a:cs typeface="Arial" pitchFamily="34" charset="0"/>
            </a:endParaRPr>
          </a:p>
        </p:txBody>
      </p:sp>
    </p:spTree>
    <p:extLst>
      <p:ext uri="{BB962C8B-B14F-4D97-AF65-F5344CB8AC3E}">
        <p14:creationId xmlns:p14="http://schemas.microsoft.com/office/powerpoint/2010/main" val="3972434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3528" y="960934"/>
            <a:ext cx="8500206" cy="5461049"/>
            <a:chOff x="323528" y="960934"/>
            <a:chExt cx="8500206" cy="5461049"/>
          </a:xfrm>
        </p:grpSpPr>
        <p:pic>
          <p:nvPicPr>
            <p:cNvPr id="1026" name="Picture 2" descr="C:\Users\Bishal Nath Upreti\Pictures\My Scans\Structural Geology\Superposed folding Twis and Morris\Superposed folding Twis and Morris\scan0001111 - Copy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60934"/>
              <a:ext cx="8500206" cy="37627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9552" y="4803591"/>
              <a:ext cx="8284182" cy="1618392"/>
            </a:xfrm>
            <a:prstGeom prst="rect">
              <a:avLst/>
            </a:prstGeom>
          </p:spPr>
          <p:txBody>
            <a:bodyPr wrap="square">
              <a:spAutoFit/>
            </a:bodyPr>
            <a:lstStyle/>
            <a:p>
              <a:pPr algn="just">
                <a:lnSpc>
                  <a:spcPts val="1700"/>
                </a:lnSpc>
              </a:pPr>
              <a:r>
                <a:rPr lang="en-US" sz="1600" dirty="0">
                  <a:latin typeface="Arial Narrow" pitchFamily="34" charset="0"/>
                </a:rPr>
                <a:t>Fig. 13.37: Fold interference patterns. In each case, the left diagram shows first-generation folds in So and the axial surface </a:t>
              </a:r>
              <a:r>
                <a:rPr lang="en-GB" sz="1600" dirty="0"/>
                <a:t>S</a:t>
              </a:r>
              <a:r>
                <a:rPr lang="en-GB" sz="1600" baseline="-25000" dirty="0"/>
                <a:t>1</a:t>
              </a:r>
              <a:r>
                <a:rPr lang="en-US" sz="1600" dirty="0" smtClean="0">
                  <a:latin typeface="Arial Narrow" pitchFamily="34" charset="0"/>
                </a:rPr>
                <a:t>. </a:t>
              </a:r>
              <a:r>
                <a:rPr lang="en-US" sz="1600" dirty="0">
                  <a:latin typeface="Arial Narrow" pitchFamily="34" charset="0"/>
                </a:rPr>
                <a:t>The middle diagram shows the geometry of second-generation folding </a:t>
              </a:r>
              <a:r>
                <a:rPr lang="en-US" sz="1600" dirty="0" smtClean="0">
                  <a:latin typeface="Arial Narrow" pitchFamily="34" charset="0"/>
                </a:rPr>
                <a:t>f</a:t>
              </a:r>
              <a:r>
                <a:rPr lang="en-GB" sz="1600" baseline="-25000" dirty="0"/>
                <a:t>2</a:t>
              </a:r>
              <a:r>
                <a:rPr lang="en-US" sz="1600" dirty="0" smtClean="0">
                  <a:latin typeface="Arial Narrow" pitchFamily="34" charset="0"/>
                </a:rPr>
                <a:t> </a:t>
              </a:r>
              <a:r>
                <a:rPr lang="en-US" sz="1600" dirty="0">
                  <a:latin typeface="Arial Narrow" pitchFamily="34" charset="0"/>
                </a:rPr>
                <a:t>as it would appear in an initially horizontal surface. The right-hand diagram shows the superposition of the second-generation folding on the folds in the left-hand diagram, with the surface eroded down to a flat plane to reveal the characteristic outcrop patterns, which are shown in heavy lines (modified after Ramsay, 1967</a:t>
              </a:r>
              <a:r>
                <a:rPr lang="en-US" sz="1600" dirty="0" smtClean="0">
                  <a:latin typeface="Arial Narrow" pitchFamily="34" charset="0"/>
                </a:rPr>
                <a:t>).</a:t>
              </a:r>
            </a:p>
            <a:p>
              <a:pPr algn="just">
                <a:lnSpc>
                  <a:spcPts val="1700"/>
                </a:lnSpc>
              </a:pPr>
              <a:r>
                <a:rPr lang="en-US" sz="1600" b="1" dirty="0" smtClean="0">
                  <a:solidFill>
                    <a:srgbClr val="FF0000"/>
                  </a:solidFill>
                  <a:latin typeface="Arial Narrow" pitchFamily="34" charset="0"/>
                </a:rPr>
                <a:t>A</a:t>
              </a:r>
              <a:r>
                <a:rPr lang="en-US" sz="1600" b="1" dirty="0">
                  <a:solidFill>
                    <a:srgbClr val="FF0000"/>
                  </a:solidFill>
                  <a:latin typeface="Arial Narrow" pitchFamily="34" charset="0"/>
                </a:rPr>
                <a:t>. Type I interference folds, </a:t>
              </a:r>
              <a:r>
                <a:rPr lang="en-US" sz="1600" dirty="0">
                  <a:latin typeface="Arial Narrow" pitchFamily="34" charset="0"/>
                </a:rPr>
                <a:t>showing superposition of folds and dome-and-basin interference patterns. </a:t>
              </a:r>
              <a:r>
                <a:rPr lang="en-US" sz="1600" dirty="0" smtClean="0">
                  <a:latin typeface="Arial Narrow" pitchFamily="34" charset="0"/>
                </a:rPr>
                <a:t>a</a:t>
              </a:r>
              <a:r>
                <a:rPr lang="en-GB" sz="1600" baseline="-25000" dirty="0"/>
                <a:t>2</a:t>
              </a:r>
              <a:r>
                <a:rPr lang="en-US" sz="1600" dirty="0" smtClean="0">
                  <a:latin typeface="Arial Narrow" pitchFamily="34" charset="0"/>
                </a:rPr>
                <a:t> </a:t>
              </a:r>
              <a:r>
                <a:rPr lang="en-US" sz="1600" dirty="0">
                  <a:latin typeface="Arial Narrow" pitchFamily="34" charset="0"/>
                </a:rPr>
                <a:t>is at a small angle to </a:t>
              </a:r>
              <a:r>
                <a:rPr lang="en-US" sz="1600" dirty="0" smtClean="0">
                  <a:latin typeface="Arial Narrow" pitchFamily="34" charset="0"/>
                </a:rPr>
                <a:t>S</a:t>
              </a:r>
              <a:r>
                <a:rPr lang="en-GB" sz="1600" baseline="-25000" dirty="0" smtClean="0"/>
                <a:t>1</a:t>
              </a:r>
              <a:r>
                <a:rPr lang="en-US" sz="1600" dirty="0" smtClean="0">
                  <a:latin typeface="Arial Narrow" pitchFamily="34" charset="0"/>
                </a:rPr>
                <a:t>, </a:t>
              </a:r>
              <a:r>
                <a:rPr lang="en-US" sz="1600" dirty="0">
                  <a:latin typeface="Arial Narrow" pitchFamily="34" charset="0"/>
                </a:rPr>
                <a:t>and </a:t>
              </a:r>
              <a:r>
                <a:rPr lang="en-US" sz="1600" dirty="0" smtClean="0">
                  <a:latin typeface="Arial Narrow" pitchFamily="34" charset="0"/>
                </a:rPr>
                <a:t>f</a:t>
              </a:r>
              <a:r>
                <a:rPr lang="en-GB" sz="1600" baseline="-25000" dirty="0" smtClean="0"/>
                <a:t>1</a:t>
              </a:r>
              <a:r>
                <a:rPr lang="en-US" sz="1600" dirty="0" smtClean="0">
                  <a:latin typeface="Arial Narrow" pitchFamily="34" charset="0"/>
                </a:rPr>
                <a:t> </a:t>
              </a:r>
              <a:r>
                <a:rPr lang="en-US" sz="1600" dirty="0">
                  <a:latin typeface="Arial Narrow" pitchFamily="34" charset="0"/>
                </a:rPr>
                <a:t>is at a high angle to </a:t>
              </a:r>
              <a:r>
                <a:rPr lang="en-GB" sz="1600" dirty="0" smtClean="0"/>
                <a:t>S</a:t>
              </a:r>
              <a:r>
                <a:rPr lang="en-GB" sz="1600" baseline="-25000" dirty="0"/>
                <a:t>2</a:t>
              </a:r>
              <a:r>
                <a:rPr lang="en-US" sz="1600" dirty="0" smtClean="0">
                  <a:latin typeface="Arial Narrow" pitchFamily="34" charset="0"/>
                </a:rPr>
                <a:t>. </a:t>
              </a:r>
              <a:endParaRPr lang="en-GB" sz="1600" dirty="0">
                <a:latin typeface="Arial Narrow" pitchFamily="34" charset="0"/>
              </a:endParaRPr>
            </a:p>
          </p:txBody>
        </p:sp>
      </p:grpSp>
    </p:spTree>
    <p:extLst>
      <p:ext uri="{BB962C8B-B14F-4D97-AF65-F5344CB8AC3E}">
        <p14:creationId xmlns:p14="http://schemas.microsoft.com/office/powerpoint/2010/main" val="4587903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164" y="1196752"/>
            <a:ext cx="7632848" cy="4401205"/>
          </a:xfrm>
          <a:prstGeom prst="rect">
            <a:avLst/>
          </a:prstGeom>
        </p:spPr>
        <p:txBody>
          <a:bodyPr wrap="square">
            <a:spAutoFit/>
          </a:bodyPr>
          <a:lstStyle/>
          <a:p>
            <a:pPr marL="2540" marR="2540" algn="just"/>
            <a:r>
              <a:rPr lang="en-GB" sz="2800" b="1" dirty="0">
                <a:solidFill>
                  <a:srgbClr val="FF0000"/>
                </a:solidFill>
                <a:latin typeface="Arial"/>
                <a:ea typeface="Calibri"/>
                <a:cs typeface="Mangal"/>
              </a:rPr>
              <a:t>In type 2 </a:t>
            </a:r>
            <a:r>
              <a:rPr lang="en-GB" sz="2800" b="1" dirty="0" smtClean="0">
                <a:solidFill>
                  <a:prstClr val="black"/>
                </a:solidFill>
                <a:latin typeface="Arial"/>
                <a:ea typeface="Calibri"/>
                <a:cs typeface="Mangal"/>
              </a:rPr>
              <a:t>interference </a:t>
            </a:r>
            <a:r>
              <a:rPr lang="en-GB" sz="2800" b="1" dirty="0">
                <a:solidFill>
                  <a:prstClr val="black"/>
                </a:solidFill>
                <a:latin typeface="Arial"/>
                <a:ea typeface="Calibri"/>
                <a:cs typeface="Mangal"/>
              </a:rPr>
              <a:t>folding, the </a:t>
            </a:r>
            <a:r>
              <a:rPr lang="en-GB" sz="2800" b="1" dirty="0" smtClean="0">
                <a:solidFill>
                  <a:prstClr val="black"/>
                </a:solidFill>
                <a:latin typeface="Arial"/>
                <a:ea typeface="Calibri"/>
                <a:cs typeface="Mangal"/>
              </a:rPr>
              <a:t>F1 </a:t>
            </a:r>
            <a:r>
              <a:rPr lang="en-GB" sz="2800" b="1" dirty="0">
                <a:solidFill>
                  <a:prstClr val="black"/>
                </a:solidFill>
                <a:latin typeface="Arial"/>
                <a:ea typeface="Calibri"/>
                <a:cs typeface="Mangal"/>
              </a:rPr>
              <a:t>folds have </a:t>
            </a:r>
            <a:r>
              <a:rPr lang="en-GB" sz="2800" b="1" dirty="0" err="1">
                <a:solidFill>
                  <a:prstClr val="black"/>
                </a:solidFill>
                <a:latin typeface="Arial"/>
                <a:ea typeface="Calibri"/>
                <a:cs typeface="Mangal"/>
              </a:rPr>
              <a:t>subhorizontal</a:t>
            </a:r>
            <a:r>
              <a:rPr lang="en-GB" sz="2800" b="1" dirty="0">
                <a:solidFill>
                  <a:prstClr val="black"/>
                </a:solidFill>
                <a:latin typeface="Arial"/>
                <a:ea typeface="Calibri"/>
                <a:cs typeface="Mangal"/>
              </a:rPr>
              <a:t> axial surfaces (recumbent folds); the </a:t>
            </a:r>
            <a:r>
              <a:rPr lang="en-GB" sz="2800" b="1" dirty="0" smtClean="0">
                <a:solidFill>
                  <a:prstClr val="black"/>
                </a:solidFill>
                <a:latin typeface="Arial"/>
                <a:ea typeface="Calibri"/>
                <a:cs typeface="Mangal"/>
              </a:rPr>
              <a:t>F1 </a:t>
            </a:r>
            <a:r>
              <a:rPr lang="en-GB" sz="2800" b="1" dirty="0">
                <a:solidFill>
                  <a:prstClr val="black"/>
                </a:solidFill>
                <a:latin typeface="Arial"/>
                <a:ea typeface="Calibri"/>
                <a:cs typeface="Mangal"/>
              </a:rPr>
              <a:t>hinge lines are oriented perpendicular to the </a:t>
            </a:r>
            <a:r>
              <a:rPr lang="en-GB" sz="2800" b="1" dirty="0" smtClean="0">
                <a:solidFill>
                  <a:prstClr val="black"/>
                </a:solidFill>
                <a:latin typeface="Arial"/>
                <a:ea typeface="Calibri"/>
                <a:cs typeface="Mangal"/>
              </a:rPr>
              <a:t>F2 </a:t>
            </a:r>
            <a:r>
              <a:rPr lang="en-GB" sz="2800" b="1" dirty="0">
                <a:solidFill>
                  <a:prstClr val="black"/>
                </a:solidFill>
                <a:latin typeface="Arial"/>
                <a:ea typeface="Calibri"/>
                <a:cs typeface="Mangal"/>
              </a:rPr>
              <a:t>hinge lines. </a:t>
            </a:r>
            <a:endParaRPr lang="en-GB" sz="2800" b="1" dirty="0" smtClean="0">
              <a:solidFill>
                <a:prstClr val="black"/>
              </a:solidFill>
              <a:latin typeface="Arial"/>
              <a:ea typeface="Calibri"/>
              <a:cs typeface="Mangal"/>
            </a:endParaRPr>
          </a:p>
          <a:p>
            <a:pPr marL="2540" marR="2540" algn="just"/>
            <a:endParaRPr lang="en-GB" sz="2800" b="1" dirty="0">
              <a:solidFill>
                <a:prstClr val="black"/>
              </a:solidFill>
              <a:latin typeface="Arial"/>
              <a:ea typeface="Calibri"/>
              <a:cs typeface="Mangal"/>
            </a:endParaRPr>
          </a:p>
          <a:p>
            <a:pPr marL="2540" marR="2540" algn="just"/>
            <a:r>
              <a:rPr lang="en-GB" sz="2800" b="1" dirty="0" smtClean="0">
                <a:solidFill>
                  <a:prstClr val="black"/>
                </a:solidFill>
                <a:latin typeface="Arial"/>
                <a:ea typeface="Calibri"/>
                <a:cs typeface="Mangal"/>
              </a:rPr>
              <a:t>This </a:t>
            </a:r>
            <a:r>
              <a:rPr lang="en-GB" sz="2800" b="1" dirty="0">
                <a:solidFill>
                  <a:prstClr val="black"/>
                </a:solidFill>
                <a:latin typeface="Arial"/>
                <a:ea typeface="Calibri"/>
                <a:cs typeface="Mangal"/>
              </a:rPr>
              <a:t>type of fold superposition results in complex mushroom-shaped and boomerang-shaped map patterns </a:t>
            </a:r>
            <a:r>
              <a:rPr lang="en-GB" sz="2800" b="1" dirty="0">
                <a:solidFill>
                  <a:srgbClr val="FF0000"/>
                </a:solidFill>
                <a:latin typeface="Arial"/>
                <a:ea typeface="Calibri"/>
                <a:cs typeface="Mangal"/>
              </a:rPr>
              <a:t>(Fig. 8.8c). </a:t>
            </a:r>
            <a:endParaRPr lang="en-GB" sz="2800" b="1" dirty="0" smtClean="0">
              <a:solidFill>
                <a:srgbClr val="FF0000"/>
              </a:solidFill>
              <a:latin typeface="Arial"/>
              <a:ea typeface="Calibri"/>
              <a:cs typeface="Mangal"/>
            </a:endParaRPr>
          </a:p>
        </p:txBody>
      </p:sp>
    </p:spTree>
    <p:extLst>
      <p:ext uri="{BB962C8B-B14F-4D97-AF65-F5344CB8AC3E}">
        <p14:creationId xmlns:p14="http://schemas.microsoft.com/office/powerpoint/2010/main" val="35257023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5536" y="179882"/>
            <a:ext cx="8496944" cy="6431837"/>
            <a:chOff x="395536" y="179882"/>
            <a:chExt cx="8496944" cy="6431837"/>
          </a:xfrm>
        </p:grpSpPr>
        <p:pic>
          <p:nvPicPr>
            <p:cNvPr id="2050" name="Picture 2" descr="scan0005 - Copy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7178" t="2670" r="52335" b="19091"/>
            <a:stretch/>
          </p:blipFill>
          <p:spPr bwMode="auto">
            <a:xfrm>
              <a:off x="395536" y="179882"/>
              <a:ext cx="5256584" cy="64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292080" y="4221088"/>
              <a:ext cx="3600400" cy="1477328"/>
            </a:xfrm>
            <a:prstGeom prst="rect">
              <a:avLst/>
            </a:prstGeom>
            <a:noFill/>
          </p:spPr>
          <p:txBody>
            <a:bodyPr wrap="square" rtlCol="0">
              <a:spAutoFit/>
            </a:bodyPr>
            <a:lstStyle/>
            <a:p>
              <a:pPr>
                <a:lnSpc>
                  <a:spcPts val="1800"/>
                </a:lnSpc>
              </a:pPr>
              <a:r>
                <a:rPr lang="en-US" dirty="0" smtClean="0"/>
                <a:t>Fig. 8.8. Four basic patterns resulting from the superposition of folds. In each case the orientation of the F2 fold is the same, superposed on various oriented F1 folds. After Ramsey (1967)</a:t>
              </a:r>
              <a:endParaRPr lang="en-GB" dirty="0"/>
            </a:p>
          </p:txBody>
        </p:sp>
      </p:grpSp>
    </p:spTree>
    <p:extLst>
      <p:ext uri="{BB962C8B-B14F-4D97-AF65-F5344CB8AC3E}">
        <p14:creationId xmlns:p14="http://schemas.microsoft.com/office/powerpoint/2010/main" val="16341181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ishal Nath Upreti\Pictures\My Scans\scan0026 - Copy (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l="36307" r="44838" b="13911"/>
          <a:stretch/>
        </p:blipFill>
        <p:spPr bwMode="auto">
          <a:xfrm>
            <a:off x="755576" y="260648"/>
            <a:ext cx="3528393" cy="62857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60032" y="1412776"/>
            <a:ext cx="3888432" cy="1631216"/>
          </a:xfrm>
          <a:prstGeom prst="rect">
            <a:avLst/>
          </a:prstGeom>
          <a:noFill/>
        </p:spPr>
        <p:txBody>
          <a:bodyPr wrap="square" rtlCol="0">
            <a:spAutoFit/>
          </a:bodyPr>
          <a:lstStyle/>
          <a:p>
            <a:r>
              <a:rPr lang="en-US" sz="2000" b="1" dirty="0" smtClean="0">
                <a:solidFill>
                  <a:srgbClr val="FF0000"/>
                </a:solidFill>
                <a:latin typeface="Arial" pitchFamily="34" charset="0"/>
                <a:cs typeface="Arial" pitchFamily="34" charset="0"/>
              </a:rPr>
              <a:t>Fig. 11.34</a:t>
            </a:r>
            <a:r>
              <a:rPr lang="en-US" sz="2000" b="1" dirty="0" smtClean="0">
                <a:latin typeface="Arial" pitchFamily="34" charset="0"/>
                <a:cs typeface="Arial" pitchFamily="34" charset="0"/>
              </a:rPr>
              <a:t>: Principal types of fold superposition (1+2), bottom), formed by the  superposition of system 2 on 1. Based on Ramsay (1967)</a:t>
            </a:r>
            <a:endParaRPr lang="en-GB" sz="2000" b="1" dirty="0">
              <a:latin typeface="Arial" pitchFamily="34" charset="0"/>
              <a:cs typeface="Arial" pitchFamily="34" charset="0"/>
            </a:endParaRPr>
          </a:p>
        </p:txBody>
      </p:sp>
    </p:spTree>
    <p:extLst>
      <p:ext uri="{BB962C8B-B14F-4D97-AF65-F5344CB8AC3E}">
        <p14:creationId xmlns:p14="http://schemas.microsoft.com/office/powerpoint/2010/main" val="33387437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144" y="1124744"/>
            <a:ext cx="8743925" cy="5197055"/>
            <a:chOff x="195144" y="1124744"/>
            <a:chExt cx="8743925" cy="5197055"/>
          </a:xfrm>
        </p:grpSpPr>
        <p:pic>
          <p:nvPicPr>
            <p:cNvPr id="2" name="Picture 3" descr="C:\Users\Bishal Nath Upreti\Pictures\My Scans\Superposed folding Twis and Morris\Superposed folding Twis and Morris\scan0001111 - Copy.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144" y="1124744"/>
              <a:ext cx="8743925"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5887" y="4585426"/>
              <a:ext cx="8279325" cy="1736373"/>
            </a:xfrm>
            <a:prstGeom prst="rect">
              <a:avLst/>
            </a:prstGeom>
          </p:spPr>
          <p:txBody>
            <a:bodyPr wrap="square">
              <a:spAutoFit/>
            </a:bodyPr>
            <a:lstStyle/>
            <a:p>
              <a:pPr algn="just">
                <a:lnSpc>
                  <a:spcPts val="1700"/>
                </a:lnSpc>
              </a:pPr>
              <a:r>
                <a:rPr lang="en-US" sz="1600" dirty="0">
                  <a:latin typeface="Arial Narrow" pitchFamily="34" charset="0"/>
                </a:rPr>
                <a:t>Fig. 13.37: Fold interference patterns. In each case, the left diagram shows first-generation folds in So and the axial surface </a:t>
              </a:r>
              <a:r>
                <a:rPr lang="en-GB" sz="1600" dirty="0">
                  <a:latin typeface="Arial Narrow" pitchFamily="34" charset="0"/>
                </a:rPr>
                <a:t>S</a:t>
              </a:r>
              <a:r>
                <a:rPr lang="en-GB" sz="1600" baseline="-25000" dirty="0">
                  <a:latin typeface="Arial Narrow" pitchFamily="34" charset="0"/>
                </a:rPr>
                <a:t>1</a:t>
              </a:r>
              <a:r>
                <a:rPr lang="en-US" sz="1600" dirty="0">
                  <a:latin typeface="Arial Narrow" pitchFamily="34" charset="0"/>
                </a:rPr>
                <a:t>. The middle diagram shows the geometry of second-generation folding f</a:t>
              </a:r>
              <a:r>
                <a:rPr lang="en-GB" sz="1600" baseline="-25000" dirty="0">
                  <a:latin typeface="Arial Narrow" pitchFamily="34" charset="0"/>
                </a:rPr>
                <a:t>2</a:t>
              </a:r>
              <a:r>
                <a:rPr lang="en-US" sz="1600" dirty="0">
                  <a:latin typeface="Arial Narrow" pitchFamily="34" charset="0"/>
                </a:rPr>
                <a:t> as it would appear in an initially horizontal surface. The right-hand diagram shows the superposition of the second-generation folding on the folds in the left-hand diagram, with the surface eroded down to a flat plane to reveal the characteristic outcrop patterns, which are shown in heavy lines (modified after Ramsay, 1967).</a:t>
              </a:r>
            </a:p>
            <a:p>
              <a:pPr algn="just"/>
              <a:r>
                <a:rPr lang="en-US" sz="1600" b="1" dirty="0" smtClean="0">
                  <a:solidFill>
                    <a:srgbClr val="FF0000"/>
                  </a:solidFill>
                  <a:latin typeface="Arial Narrow" pitchFamily="34" charset="0"/>
                </a:rPr>
                <a:t>B</a:t>
              </a:r>
              <a:r>
                <a:rPr lang="en-US" sz="1600" b="1" dirty="0">
                  <a:solidFill>
                    <a:srgbClr val="FF0000"/>
                  </a:solidFill>
                  <a:latin typeface="Arial Narrow" pitchFamily="34" charset="0"/>
                </a:rPr>
                <a:t>. Type 2 interference </a:t>
              </a:r>
              <a:r>
                <a:rPr lang="en-US" sz="1600" b="1" dirty="0" smtClean="0">
                  <a:solidFill>
                    <a:srgbClr val="FF0000"/>
                  </a:solidFill>
                  <a:latin typeface="Arial Narrow" pitchFamily="34" charset="0"/>
                </a:rPr>
                <a:t>pattern, </a:t>
              </a:r>
              <a:r>
                <a:rPr lang="en-US" sz="1600" dirty="0">
                  <a:solidFill>
                    <a:prstClr val="black"/>
                  </a:solidFill>
                  <a:latin typeface="Arial Narrow" pitchFamily="34" charset="0"/>
                </a:rPr>
                <a:t>showing arrow-head or mushroom-shaped patterns. </a:t>
              </a:r>
              <a:r>
                <a:rPr lang="en-US" sz="1600" dirty="0" smtClean="0">
                  <a:solidFill>
                    <a:prstClr val="black"/>
                  </a:solidFill>
                  <a:latin typeface="Arial Narrow" pitchFamily="34" charset="0"/>
                </a:rPr>
                <a:t>a</a:t>
              </a:r>
              <a:r>
                <a:rPr lang="en-GB" sz="1600" baseline="-25000" dirty="0">
                  <a:latin typeface="Arial Narrow" pitchFamily="34" charset="0"/>
                </a:rPr>
                <a:t>2</a:t>
              </a:r>
              <a:r>
                <a:rPr lang="en-US" sz="1600" dirty="0" smtClean="0">
                  <a:solidFill>
                    <a:prstClr val="black"/>
                  </a:solidFill>
                  <a:latin typeface="Arial Narrow" pitchFamily="34" charset="0"/>
                </a:rPr>
                <a:t> </a:t>
              </a:r>
              <a:r>
                <a:rPr lang="en-US" sz="1600" dirty="0">
                  <a:solidFill>
                    <a:prstClr val="black"/>
                  </a:solidFill>
                  <a:latin typeface="Arial Narrow" pitchFamily="34" charset="0"/>
                </a:rPr>
                <a:t>is at a high angle to </a:t>
              </a:r>
              <a:r>
                <a:rPr lang="en-GB" sz="1600" dirty="0">
                  <a:latin typeface="Arial Narrow" pitchFamily="34" charset="0"/>
                </a:rPr>
                <a:t>S</a:t>
              </a:r>
              <a:r>
                <a:rPr lang="en-GB" sz="1600" baseline="-25000" dirty="0">
                  <a:latin typeface="Arial Narrow" pitchFamily="34" charset="0"/>
                </a:rPr>
                <a:t>1</a:t>
              </a:r>
              <a:r>
                <a:rPr lang="en-US" sz="1600" dirty="0" smtClean="0">
                  <a:solidFill>
                    <a:prstClr val="black"/>
                  </a:solidFill>
                  <a:latin typeface="Arial Narrow" pitchFamily="34" charset="0"/>
                </a:rPr>
                <a:t>, </a:t>
              </a:r>
              <a:r>
                <a:rPr lang="en-US" sz="1600" dirty="0">
                  <a:solidFill>
                    <a:prstClr val="black"/>
                  </a:solidFill>
                  <a:latin typeface="Arial Narrow" pitchFamily="34" charset="0"/>
                </a:rPr>
                <a:t>and f1 is at a high angle to </a:t>
              </a:r>
              <a:r>
                <a:rPr lang="en-GB" sz="1600" dirty="0" smtClean="0">
                  <a:latin typeface="Arial Narrow" pitchFamily="34" charset="0"/>
                </a:rPr>
                <a:t>S</a:t>
              </a:r>
              <a:r>
                <a:rPr lang="en-GB" sz="1600" baseline="-25000" dirty="0" smtClean="0">
                  <a:latin typeface="Arial Narrow" pitchFamily="34" charset="0"/>
                </a:rPr>
                <a:t>2</a:t>
              </a:r>
              <a:r>
                <a:rPr lang="en-US" sz="1600" dirty="0" smtClean="0">
                  <a:solidFill>
                    <a:prstClr val="black"/>
                  </a:solidFill>
                  <a:latin typeface="Arial Narrow" pitchFamily="34" charset="0"/>
                </a:rPr>
                <a:t>. </a:t>
              </a:r>
              <a:endParaRPr lang="en-GB" sz="1600" dirty="0">
                <a:solidFill>
                  <a:prstClr val="black"/>
                </a:solidFill>
                <a:latin typeface="Arial Narrow" pitchFamily="34" charset="0"/>
              </a:endParaRPr>
            </a:p>
          </p:txBody>
        </p:sp>
      </p:grpSp>
    </p:spTree>
    <p:extLst>
      <p:ext uri="{BB962C8B-B14F-4D97-AF65-F5344CB8AC3E}">
        <p14:creationId xmlns:p14="http://schemas.microsoft.com/office/powerpoint/2010/main" val="30514493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090172"/>
            <a:ext cx="7560840" cy="1815882"/>
          </a:xfrm>
          <a:prstGeom prst="rect">
            <a:avLst/>
          </a:prstGeom>
        </p:spPr>
        <p:txBody>
          <a:bodyPr wrap="square">
            <a:spAutoFit/>
          </a:bodyPr>
          <a:lstStyle/>
          <a:p>
            <a:pPr marL="2540" marR="2540" lvl="0" algn="just"/>
            <a:r>
              <a:rPr lang="en-GB" sz="2800" b="1" dirty="0">
                <a:solidFill>
                  <a:srgbClr val="FF0000"/>
                </a:solidFill>
                <a:latin typeface="Arial"/>
                <a:ea typeface="Calibri"/>
                <a:cs typeface="Mangal"/>
              </a:rPr>
              <a:t>In type 3 </a:t>
            </a:r>
            <a:r>
              <a:rPr lang="en-GB" sz="2800" b="1" dirty="0">
                <a:solidFill>
                  <a:prstClr val="black"/>
                </a:solidFill>
                <a:latin typeface="Arial"/>
                <a:ea typeface="Calibri"/>
                <a:cs typeface="Mangal"/>
              </a:rPr>
              <a:t>interference folding, the </a:t>
            </a:r>
            <a:r>
              <a:rPr lang="en-GB" sz="2800" b="1" dirty="0" smtClean="0">
                <a:solidFill>
                  <a:prstClr val="black"/>
                </a:solidFill>
                <a:latin typeface="Arial"/>
                <a:ea typeface="Calibri"/>
                <a:cs typeface="Mangal"/>
              </a:rPr>
              <a:t>F1 </a:t>
            </a:r>
            <a:r>
              <a:rPr lang="en-GB" sz="2800" b="1" dirty="0">
                <a:solidFill>
                  <a:prstClr val="black"/>
                </a:solidFill>
                <a:latin typeface="Arial"/>
                <a:ea typeface="Calibri"/>
                <a:cs typeface="Mangal"/>
              </a:rPr>
              <a:t>folds are also recumbent; however, in this case the F2 hinge lines are parallel to the </a:t>
            </a:r>
            <a:r>
              <a:rPr lang="en-GB" sz="2800" b="1" dirty="0" err="1">
                <a:solidFill>
                  <a:prstClr val="black"/>
                </a:solidFill>
                <a:latin typeface="Arial"/>
                <a:ea typeface="Calibri"/>
                <a:cs typeface="Mangal"/>
              </a:rPr>
              <a:t>Fl</a:t>
            </a:r>
            <a:r>
              <a:rPr lang="en-GB" sz="2800" b="1" dirty="0">
                <a:solidFill>
                  <a:prstClr val="black"/>
                </a:solidFill>
                <a:latin typeface="Arial"/>
                <a:ea typeface="Calibri"/>
                <a:cs typeface="Mangal"/>
              </a:rPr>
              <a:t> hinge lines </a:t>
            </a:r>
            <a:r>
              <a:rPr lang="en-GB" sz="2800" b="1" dirty="0">
                <a:solidFill>
                  <a:srgbClr val="FF0000"/>
                </a:solidFill>
                <a:latin typeface="Arial"/>
                <a:ea typeface="Calibri"/>
                <a:cs typeface="Mangal"/>
              </a:rPr>
              <a:t>(Fig. 8.8d). </a:t>
            </a:r>
          </a:p>
        </p:txBody>
      </p:sp>
    </p:spTree>
    <p:extLst>
      <p:ext uri="{BB962C8B-B14F-4D97-AF65-F5344CB8AC3E}">
        <p14:creationId xmlns:p14="http://schemas.microsoft.com/office/powerpoint/2010/main" val="152709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Bishal Nath Upreti\Pictures\My Scans\Superposed folding Twis and Morris\Superposed folding Twis and Morris\scan000222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63688" y="260648"/>
            <a:ext cx="6192688" cy="643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4712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9552" y="332655"/>
            <a:ext cx="8208912" cy="6218553"/>
            <a:chOff x="539552" y="332655"/>
            <a:chExt cx="8208912" cy="6218553"/>
          </a:xfrm>
        </p:grpSpPr>
        <p:pic>
          <p:nvPicPr>
            <p:cNvPr id="2050" name="Picture 2" descr="scan0005 - Copy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0627" t="3190" r="9051" b="19350"/>
            <a:stretch/>
          </p:blipFill>
          <p:spPr bwMode="auto">
            <a:xfrm>
              <a:off x="539552" y="332655"/>
              <a:ext cx="5112568" cy="621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148064" y="4293096"/>
              <a:ext cx="3600400" cy="1477328"/>
            </a:xfrm>
            <a:prstGeom prst="rect">
              <a:avLst/>
            </a:prstGeom>
            <a:noFill/>
          </p:spPr>
          <p:txBody>
            <a:bodyPr wrap="square" rtlCol="0">
              <a:spAutoFit/>
            </a:bodyPr>
            <a:lstStyle/>
            <a:p>
              <a:pPr>
                <a:lnSpc>
                  <a:spcPts val="1800"/>
                </a:lnSpc>
              </a:pPr>
              <a:r>
                <a:rPr lang="en-US" dirty="0" smtClean="0"/>
                <a:t>Fig. 8.8. Four basic patterns resulting from the superposition of folds. In each case the orientation of the F2 fold is the same, superposed on various oriented F1 folds. After Ramsey (1967)</a:t>
              </a:r>
              <a:endParaRPr lang="en-GB" dirty="0"/>
            </a:p>
          </p:txBody>
        </p:sp>
      </p:grpSp>
    </p:spTree>
    <p:extLst>
      <p:ext uri="{BB962C8B-B14F-4D97-AF65-F5344CB8AC3E}">
        <p14:creationId xmlns:p14="http://schemas.microsoft.com/office/powerpoint/2010/main" val="21648692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Bishal Nath Upreti\Pictures\My Scans\scan0026 - Copy (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l="55890" r="25983" b="4486"/>
          <a:stretch/>
        </p:blipFill>
        <p:spPr bwMode="auto">
          <a:xfrm>
            <a:off x="1187624" y="221180"/>
            <a:ext cx="3096344" cy="63657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04048" y="1772816"/>
            <a:ext cx="3816424" cy="1631216"/>
          </a:xfrm>
          <a:prstGeom prst="rect">
            <a:avLst/>
          </a:prstGeom>
          <a:noFill/>
        </p:spPr>
        <p:txBody>
          <a:bodyPr wrap="square" rtlCol="0">
            <a:spAutoFit/>
          </a:bodyPr>
          <a:lstStyle/>
          <a:p>
            <a:r>
              <a:rPr lang="en-US" sz="2000" b="1" dirty="0" smtClean="0">
                <a:solidFill>
                  <a:srgbClr val="FF0000"/>
                </a:solidFill>
                <a:latin typeface="Arial" pitchFamily="34" charset="0"/>
                <a:cs typeface="Arial" pitchFamily="34" charset="0"/>
              </a:rPr>
              <a:t>Fig. 11.34</a:t>
            </a:r>
            <a:r>
              <a:rPr lang="en-US" sz="2000" b="1" dirty="0" smtClean="0">
                <a:latin typeface="Arial" pitchFamily="34" charset="0"/>
                <a:cs typeface="Arial" pitchFamily="34" charset="0"/>
              </a:rPr>
              <a:t>: Principal types of fold superposition (1+2), bottom), formed by the  superposition of system 2 on 1. Based on Ramsay (1967)</a:t>
            </a:r>
            <a:endParaRPr lang="en-GB" sz="2000" b="1" dirty="0">
              <a:latin typeface="Arial" pitchFamily="34" charset="0"/>
              <a:cs typeface="Arial" pitchFamily="34" charset="0"/>
            </a:endParaRPr>
          </a:p>
        </p:txBody>
      </p:sp>
    </p:spTree>
    <p:extLst>
      <p:ext uri="{BB962C8B-B14F-4D97-AF65-F5344CB8AC3E}">
        <p14:creationId xmlns:p14="http://schemas.microsoft.com/office/powerpoint/2010/main" val="23292812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5445" y="980728"/>
            <a:ext cx="8515173" cy="5020528"/>
            <a:chOff x="315445" y="980728"/>
            <a:chExt cx="8515173" cy="5020528"/>
          </a:xfrm>
        </p:grpSpPr>
        <p:pic>
          <p:nvPicPr>
            <p:cNvPr id="3" name="Picture 4" descr="C:\Users\Bishal Nath Upreti\Pictures\My Scans\Superposed folding Twis and Morris\Superposed folding Twis and Morris\scan000111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39224"/>
            <a:stretch/>
          </p:blipFill>
          <p:spPr bwMode="auto">
            <a:xfrm>
              <a:off x="315445" y="980728"/>
              <a:ext cx="8515173" cy="31072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8650" y="4293096"/>
              <a:ext cx="8279325" cy="1708160"/>
            </a:xfrm>
            <a:prstGeom prst="rect">
              <a:avLst/>
            </a:prstGeom>
          </p:spPr>
          <p:txBody>
            <a:bodyPr wrap="square">
              <a:spAutoFit/>
            </a:bodyPr>
            <a:lstStyle/>
            <a:p>
              <a:pPr lvl="0" algn="just">
                <a:lnSpc>
                  <a:spcPts val="1800"/>
                </a:lnSpc>
              </a:pPr>
              <a:r>
                <a:rPr lang="en-US" sz="1600" dirty="0">
                  <a:solidFill>
                    <a:prstClr val="black"/>
                  </a:solidFill>
                  <a:latin typeface="Arial Narrow" pitchFamily="34" charset="0"/>
                </a:rPr>
                <a:t>Fig. 13.37: Fold interference patterns. In each case, the left diagram shows first-generation folds in So and the axial </a:t>
              </a:r>
              <a:r>
                <a:rPr lang="en-US" sz="1600" dirty="0" smtClean="0">
                  <a:solidFill>
                    <a:prstClr val="black"/>
                  </a:solidFill>
                  <a:latin typeface="Arial Narrow" pitchFamily="34" charset="0"/>
                </a:rPr>
                <a:t>surface</a:t>
              </a:r>
              <a:r>
                <a:rPr lang="en-GB" sz="1600" dirty="0">
                  <a:latin typeface="Arial Narrow" pitchFamily="34" charset="0"/>
                </a:rPr>
                <a:t> S</a:t>
              </a:r>
              <a:r>
                <a:rPr lang="en-GB" sz="1600" baseline="-25000" dirty="0">
                  <a:latin typeface="Arial Narrow" pitchFamily="34" charset="0"/>
                </a:rPr>
                <a:t>1</a:t>
              </a:r>
              <a:r>
                <a:rPr lang="en-US" sz="1600" dirty="0" smtClean="0">
                  <a:solidFill>
                    <a:prstClr val="black"/>
                  </a:solidFill>
                  <a:latin typeface="Arial Narrow" pitchFamily="34" charset="0"/>
                </a:rPr>
                <a:t>. </a:t>
              </a:r>
              <a:r>
                <a:rPr lang="en-US" sz="1600" dirty="0">
                  <a:solidFill>
                    <a:prstClr val="black"/>
                  </a:solidFill>
                  <a:latin typeface="Arial Narrow" pitchFamily="34" charset="0"/>
                </a:rPr>
                <a:t>The middle diagram shows the geometry of second-generation folding </a:t>
              </a:r>
              <a:r>
                <a:rPr lang="en-US" sz="1600" dirty="0" smtClean="0">
                  <a:solidFill>
                    <a:prstClr val="black"/>
                  </a:solidFill>
                  <a:latin typeface="Arial Narrow" pitchFamily="34" charset="0"/>
                </a:rPr>
                <a:t>f</a:t>
              </a:r>
              <a:r>
                <a:rPr lang="en-GB" sz="1600" baseline="-25000" dirty="0">
                  <a:latin typeface="Arial Narrow" pitchFamily="34" charset="0"/>
                </a:rPr>
                <a:t>2</a:t>
              </a:r>
              <a:r>
                <a:rPr lang="en-US" sz="1600" dirty="0" smtClean="0">
                  <a:solidFill>
                    <a:prstClr val="black"/>
                  </a:solidFill>
                  <a:latin typeface="Arial Narrow" pitchFamily="34" charset="0"/>
                </a:rPr>
                <a:t> </a:t>
              </a:r>
              <a:r>
                <a:rPr lang="en-US" sz="1600" dirty="0">
                  <a:solidFill>
                    <a:prstClr val="black"/>
                  </a:solidFill>
                  <a:latin typeface="Arial Narrow" pitchFamily="34" charset="0"/>
                </a:rPr>
                <a:t>as it would appear in an initially horizontal surface. The right-hand diagram shows the superposition of the second-generation folding on the folds in the left-hand diagram, with the surface eroded down to a flat plane to reveal the characteristic outcrop patterns, which are shown in heavy lines (modified after Ramsay, 1967).</a:t>
              </a:r>
            </a:p>
            <a:p>
              <a:pPr algn="just">
                <a:lnSpc>
                  <a:spcPts val="1800"/>
                </a:lnSpc>
                <a:spcAft>
                  <a:spcPts val="0"/>
                </a:spcAft>
              </a:pPr>
              <a:r>
                <a:rPr lang="en-US" sz="1600" b="1" dirty="0">
                  <a:solidFill>
                    <a:srgbClr val="FF0000"/>
                  </a:solidFill>
                  <a:latin typeface="Arial Narrow" pitchFamily="34" charset="0"/>
                </a:rPr>
                <a:t>C. Type 3 interference pattern, </a:t>
              </a:r>
              <a:r>
                <a:rPr lang="en-US" sz="1600" dirty="0">
                  <a:solidFill>
                    <a:prstClr val="black"/>
                  </a:solidFill>
                  <a:latin typeface="Arial Narrow" pitchFamily="34" charset="0"/>
                </a:rPr>
                <a:t>showing the wavy outcrop pattern of the </a:t>
              </a:r>
              <a:r>
                <a:rPr lang="en-GB" sz="1600" dirty="0">
                  <a:latin typeface="Arial Narrow" pitchFamily="34" charset="0"/>
                </a:rPr>
                <a:t>S</a:t>
              </a:r>
              <a:r>
                <a:rPr lang="en-GB" sz="1600" baseline="-25000" dirty="0">
                  <a:latin typeface="Arial Narrow" pitchFamily="34" charset="0"/>
                </a:rPr>
                <a:t>1</a:t>
              </a:r>
              <a:r>
                <a:rPr lang="en-US" sz="1600" dirty="0" smtClean="0">
                  <a:solidFill>
                    <a:prstClr val="black"/>
                  </a:solidFill>
                  <a:latin typeface="Arial Narrow" pitchFamily="34" charset="0"/>
                </a:rPr>
                <a:t> </a:t>
              </a:r>
              <a:r>
                <a:rPr lang="en-US" sz="1600" dirty="0">
                  <a:solidFill>
                    <a:prstClr val="black"/>
                  </a:solidFill>
                  <a:latin typeface="Arial Narrow" pitchFamily="34" charset="0"/>
                </a:rPr>
                <a:t>axial surface. </a:t>
              </a:r>
              <a:r>
                <a:rPr lang="en-US" sz="1600" dirty="0" smtClean="0">
                  <a:solidFill>
                    <a:prstClr val="black"/>
                  </a:solidFill>
                  <a:latin typeface="Arial Narrow" pitchFamily="34" charset="0"/>
                </a:rPr>
                <a:t>a</a:t>
              </a:r>
              <a:r>
                <a:rPr lang="en-GB" sz="1600" baseline="-25000" dirty="0">
                  <a:latin typeface="Arial Narrow" pitchFamily="34" charset="0"/>
                </a:rPr>
                <a:t>2</a:t>
              </a:r>
              <a:r>
                <a:rPr lang="en-US" sz="1600" dirty="0" smtClean="0">
                  <a:solidFill>
                    <a:prstClr val="black"/>
                  </a:solidFill>
                  <a:latin typeface="Arial Narrow" pitchFamily="34" charset="0"/>
                </a:rPr>
                <a:t> </a:t>
              </a:r>
              <a:r>
                <a:rPr lang="en-US" sz="1600" dirty="0">
                  <a:solidFill>
                    <a:prstClr val="black"/>
                  </a:solidFill>
                  <a:latin typeface="Arial Narrow" pitchFamily="34" charset="0"/>
                </a:rPr>
                <a:t>is at a high angle to </a:t>
              </a:r>
              <a:r>
                <a:rPr lang="en-GB" sz="1600" dirty="0">
                  <a:latin typeface="Arial Narrow" pitchFamily="34" charset="0"/>
                </a:rPr>
                <a:t>S</a:t>
              </a:r>
              <a:r>
                <a:rPr lang="en-GB" sz="1600" baseline="-25000" dirty="0">
                  <a:latin typeface="Arial Narrow" pitchFamily="34" charset="0"/>
                </a:rPr>
                <a:t>1</a:t>
              </a:r>
              <a:r>
                <a:rPr lang="en-US" sz="1600" dirty="0" smtClean="0">
                  <a:solidFill>
                    <a:prstClr val="black"/>
                  </a:solidFill>
                  <a:latin typeface="Arial Narrow" pitchFamily="34" charset="0"/>
                </a:rPr>
                <a:t>, </a:t>
              </a:r>
              <a:r>
                <a:rPr lang="en-US" sz="1600" dirty="0">
                  <a:solidFill>
                    <a:prstClr val="black"/>
                  </a:solidFill>
                  <a:latin typeface="Arial Narrow" pitchFamily="34" charset="0"/>
                </a:rPr>
                <a:t>and </a:t>
              </a:r>
              <a:r>
                <a:rPr lang="en-US" sz="1600" dirty="0" smtClean="0">
                  <a:solidFill>
                    <a:prstClr val="black"/>
                  </a:solidFill>
                  <a:latin typeface="Arial Narrow" pitchFamily="34" charset="0"/>
                </a:rPr>
                <a:t>f</a:t>
              </a:r>
              <a:r>
                <a:rPr lang="en-GB" sz="1600" baseline="-25000" dirty="0" smtClean="0">
                  <a:latin typeface="Arial Narrow" pitchFamily="34" charset="0"/>
                </a:rPr>
                <a:t>1</a:t>
              </a:r>
              <a:r>
                <a:rPr lang="en-US" sz="1600" dirty="0" smtClean="0">
                  <a:solidFill>
                    <a:prstClr val="black"/>
                  </a:solidFill>
                  <a:latin typeface="Arial Narrow" pitchFamily="34" charset="0"/>
                </a:rPr>
                <a:t> </a:t>
              </a:r>
              <a:r>
                <a:rPr lang="en-US" sz="1600" dirty="0">
                  <a:solidFill>
                    <a:prstClr val="black"/>
                  </a:solidFill>
                  <a:latin typeface="Arial Narrow" pitchFamily="34" charset="0"/>
                </a:rPr>
                <a:t>is at a small angle to </a:t>
              </a:r>
              <a:r>
                <a:rPr lang="en-GB" sz="1600" dirty="0" smtClean="0">
                  <a:latin typeface="Arial Narrow" pitchFamily="34" charset="0"/>
                </a:rPr>
                <a:t>S</a:t>
              </a:r>
              <a:r>
                <a:rPr lang="en-GB" sz="1600" baseline="-25000" dirty="0" smtClean="0">
                  <a:latin typeface="Arial Narrow" pitchFamily="34" charset="0"/>
                </a:rPr>
                <a:t>2</a:t>
              </a:r>
              <a:r>
                <a:rPr lang="en-US" sz="1600" dirty="0" smtClean="0">
                  <a:solidFill>
                    <a:prstClr val="black"/>
                  </a:solidFill>
                  <a:latin typeface="Arial Narrow" pitchFamily="34" charset="0"/>
                </a:rPr>
                <a:t>.</a:t>
              </a:r>
              <a:endParaRPr lang="en-GB" sz="1600" dirty="0">
                <a:solidFill>
                  <a:prstClr val="black"/>
                </a:solidFill>
                <a:latin typeface="Arial Narrow" pitchFamily="34" charset="0"/>
              </a:endParaRPr>
            </a:p>
          </p:txBody>
        </p:sp>
      </p:grpSp>
    </p:spTree>
    <p:extLst>
      <p:ext uri="{BB962C8B-B14F-4D97-AF65-F5344CB8AC3E}">
        <p14:creationId xmlns:p14="http://schemas.microsoft.com/office/powerpoint/2010/main" val="4813584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Bishal Nath Upreti\Pictures\My Scans\scan0026.jpg"/>
          <p:cNvPicPr>
            <a:picLocks noChangeAspect="1" noChangeArrowheads="1"/>
          </p:cNvPicPr>
          <p:nvPr/>
        </p:nvPicPr>
        <p:blipFill rotWithShape="1">
          <a:blip r:embed="rId2">
            <a:extLst>
              <a:ext uri="{28A0092B-C50C-407E-A947-70E740481C1C}">
                <a14:useLocalDpi xmlns:a14="http://schemas.microsoft.com/office/drawing/2010/main" val="0"/>
              </a:ext>
            </a:extLst>
          </a:blip>
          <a:srcRect l="1674" t="3548" b="14749"/>
          <a:stretch/>
        </p:blipFill>
        <p:spPr bwMode="auto">
          <a:xfrm>
            <a:off x="817064" y="332656"/>
            <a:ext cx="7221840" cy="5580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640" y="6093296"/>
            <a:ext cx="6480720" cy="369332"/>
          </a:xfrm>
          <a:prstGeom prst="rect">
            <a:avLst/>
          </a:prstGeom>
          <a:noFill/>
        </p:spPr>
        <p:txBody>
          <a:bodyPr wrap="square" rtlCol="0">
            <a:spAutoFit/>
          </a:bodyPr>
          <a:lstStyle/>
          <a:p>
            <a:r>
              <a:rPr lang="en-US" dirty="0" smtClean="0"/>
              <a:t>Fig. 11.36: Type 1-2 interference pattern in folded quartz schist</a:t>
            </a:r>
            <a:endParaRPr lang="en-GB" dirty="0"/>
          </a:p>
        </p:txBody>
      </p:sp>
    </p:spTree>
    <p:extLst>
      <p:ext uri="{BB962C8B-B14F-4D97-AF65-F5344CB8AC3E}">
        <p14:creationId xmlns:p14="http://schemas.microsoft.com/office/powerpoint/2010/main" val="22985166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08720"/>
            <a:ext cx="7804720" cy="4909036"/>
          </a:xfrm>
          <a:prstGeom prst="rect">
            <a:avLst/>
          </a:prstGeom>
        </p:spPr>
        <p:txBody>
          <a:bodyPr wrap="square">
            <a:spAutoFit/>
          </a:bodyPr>
          <a:lstStyle/>
          <a:p>
            <a:pPr algn="just">
              <a:spcAft>
                <a:spcPts val="0"/>
              </a:spcAft>
            </a:pPr>
            <a:r>
              <a:rPr lang="en-GB" sz="2800" b="1" dirty="0">
                <a:solidFill>
                  <a:srgbClr val="FF0000"/>
                </a:solidFill>
                <a:latin typeface="Arial"/>
                <a:ea typeface="Times New Roman"/>
              </a:rPr>
              <a:t>iii. Interpretation of Fold Generations </a:t>
            </a:r>
            <a:endParaRPr lang="en-GB" sz="2800" b="1" dirty="0">
              <a:latin typeface="Arial"/>
              <a:ea typeface="Times New Roman"/>
            </a:endParaRPr>
          </a:p>
          <a:p>
            <a:pPr algn="just">
              <a:spcBef>
                <a:spcPts val="575"/>
              </a:spcBef>
              <a:spcAft>
                <a:spcPts val="0"/>
              </a:spcAft>
            </a:pPr>
            <a:r>
              <a:rPr lang="en-GB" sz="1400" b="1" dirty="0">
                <a:solidFill>
                  <a:srgbClr val="000000"/>
                </a:solidFill>
                <a:latin typeface="Arial"/>
                <a:ea typeface="Times New Roman"/>
              </a:rPr>
              <a:t> </a:t>
            </a:r>
            <a:endParaRPr lang="en-GB" sz="1000" b="1" dirty="0">
              <a:latin typeface="Arial"/>
              <a:ea typeface="Times New Roman"/>
            </a:endParaRPr>
          </a:p>
          <a:p>
            <a:pPr algn="just">
              <a:spcAft>
                <a:spcPts val="0"/>
              </a:spcAft>
            </a:pPr>
            <a:r>
              <a:rPr lang="en-GB" sz="2800" b="1" dirty="0">
                <a:solidFill>
                  <a:srgbClr val="000000"/>
                </a:solidFill>
                <a:latin typeface="Arial"/>
                <a:ea typeface="Times New Roman"/>
              </a:rPr>
              <a:t>It is important to remember that to describe a second generation of folds as being superposed on a first generation implies only a sequence of deformational events. </a:t>
            </a:r>
            <a:endParaRPr lang="en-GB" sz="2800" b="1" dirty="0" smtClean="0">
              <a:solidFill>
                <a:srgbClr val="000000"/>
              </a:solidFill>
              <a:latin typeface="Arial"/>
              <a:ea typeface="Times New Roman"/>
            </a:endParaRPr>
          </a:p>
          <a:p>
            <a:pPr algn="just">
              <a:spcAft>
                <a:spcPts val="0"/>
              </a:spcAft>
            </a:pPr>
            <a:endParaRPr lang="en-GB" sz="1400" b="1" dirty="0">
              <a:solidFill>
                <a:srgbClr val="000000"/>
              </a:solidFill>
              <a:latin typeface="Arial"/>
              <a:ea typeface="Times New Roman"/>
            </a:endParaRPr>
          </a:p>
          <a:p>
            <a:pPr algn="just">
              <a:spcAft>
                <a:spcPts val="0"/>
              </a:spcAft>
            </a:pPr>
            <a:r>
              <a:rPr lang="en-GB" sz="2800" b="1" dirty="0" smtClean="0">
                <a:solidFill>
                  <a:srgbClr val="000000"/>
                </a:solidFill>
                <a:latin typeface="Arial"/>
                <a:ea typeface="Times New Roman"/>
              </a:rPr>
              <a:t>It </a:t>
            </a:r>
            <a:r>
              <a:rPr lang="en-GB" sz="2800" b="1" dirty="0">
                <a:solidFill>
                  <a:srgbClr val="000000"/>
                </a:solidFill>
                <a:latin typeface="Arial"/>
                <a:ea typeface="Times New Roman"/>
              </a:rPr>
              <a:t>says nothing about the </a:t>
            </a:r>
            <a:r>
              <a:rPr lang="en-GB" sz="2800" b="1" dirty="0">
                <a:solidFill>
                  <a:srgbClr val="FF0000"/>
                </a:solidFill>
                <a:latin typeface="Arial"/>
                <a:ea typeface="Times New Roman"/>
              </a:rPr>
              <a:t>interval of time </a:t>
            </a:r>
            <a:r>
              <a:rPr lang="en-GB" sz="2800" b="1" dirty="0">
                <a:solidFill>
                  <a:srgbClr val="000000"/>
                </a:solidFill>
                <a:latin typeface="Arial"/>
                <a:ea typeface="Times New Roman"/>
              </a:rPr>
              <a:t>between those events, and it does not necessarily imply that all folds of a particular generation developed at the same time </a:t>
            </a:r>
            <a:r>
              <a:rPr lang="en-GB" sz="2800" b="1" dirty="0" smtClean="0">
                <a:solidFill>
                  <a:srgbClr val="000000"/>
                </a:solidFill>
                <a:latin typeface="Arial"/>
                <a:ea typeface="Times New Roman"/>
              </a:rPr>
              <a:t>every where</a:t>
            </a:r>
            <a:r>
              <a:rPr lang="en-GB" sz="2800" b="1" dirty="0">
                <a:solidFill>
                  <a:srgbClr val="000000"/>
                </a:solidFill>
                <a:latin typeface="Arial"/>
                <a:ea typeface="Times New Roman"/>
              </a:rPr>
              <a:t>. </a:t>
            </a:r>
            <a:endParaRPr lang="en-GB" sz="2400" b="1" dirty="0">
              <a:ea typeface="Calibri"/>
              <a:cs typeface="Mangal"/>
            </a:endParaRPr>
          </a:p>
        </p:txBody>
      </p:sp>
    </p:spTree>
    <p:extLst>
      <p:ext uri="{BB962C8B-B14F-4D97-AF65-F5344CB8AC3E}">
        <p14:creationId xmlns:p14="http://schemas.microsoft.com/office/powerpoint/2010/main" val="32582366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2282" y="908720"/>
            <a:ext cx="7488832" cy="4832092"/>
          </a:xfrm>
          <a:prstGeom prst="rect">
            <a:avLst/>
          </a:prstGeom>
        </p:spPr>
        <p:txBody>
          <a:bodyPr wrap="square">
            <a:spAutoFit/>
          </a:bodyPr>
          <a:lstStyle/>
          <a:p>
            <a:pPr lvl="0" algn="just"/>
            <a:r>
              <a:rPr lang="en-GB" sz="2800" b="1" dirty="0">
                <a:solidFill>
                  <a:srgbClr val="000000"/>
                </a:solidFill>
                <a:latin typeface="Arial"/>
                <a:ea typeface="Times New Roman"/>
              </a:rPr>
              <a:t>Moreover, the same number of fold generations does not necessarily appear everywhere in a deformed area, so any possible correlation of deformational events from place to place is probably more reliable if it is based on the particular style of folding rather than on the local generation </a:t>
            </a:r>
            <a:r>
              <a:rPr lang="en-GB" sz="2800" b="1" dirty="0" smtClean="0">
                <a:solidFill>
                  <a:srgbClr val="000000"/>
                </a:solidFill>
                <a:latin typeface="Arial"/>
                <a:ea typeface="Times New Roman"/>
              </a:rPr>
              <a:t>number. </a:t>
            </a:r>
          </a:p>
          <a:p>
            <a:pPr lvl="0" algn="just"/>
            <a:endParaRPr lang="en-GB" b="1" dirty="0">
              <a:solidFill>
                <a:srgbClr val="000000"/>
              </a:solidFill>
              <a:latin typeface="Arial"/>
              <a:ea typeface="Times New Roman"/>
            </a:endParaRPr>
          </a:p>
          <a:p>
            <a:pPr lvl="0" algn="just"/>
            <a:r>
              <a:rPr lang="en-GB" sz="2800" b="1" dirty="0" smtClean="0">
                <a:solidFill>
                  <a:srgbClr val="FF0000"/>
                </a:solidFill>
                <a:latin typeface="Arial"/>
                <a:ea typeface="Times New Roman"/>
              </a:rPr>
              <a:t>These </a:t>
            </a:r>
            <a:r>
              <a:rPr lang="en-GB" sz="2800" b="1" dirty="0">
                <a:solidFill>
                  <a:srgbClr val="FF0000"/>
                </a:solidFill>
                <a:latin typeface="Arial"/>
                <a:ea typeface="Times New Roman"/>
              </a:rPr>
              <a:t>are very important restrictions on the interpretation of superposed folding. </a:t>
            </a:r>
            <a:endParaRPr lang="en-GB" sz="2400" b="1" dirty="0">
              <a:solidFill>
                <a:srgbClr val="FF0000"/>
              </a:solidFill>
              <a:ea typeface="Calibri"/>
              <a:cs typeface="Mangal"/>
            </a:endParaRPr>
          </a:p>
        </p:txBody>
      </p:sp>
    </p:spTree>
    <p:extLst>
      <p:ext uri="{BB962C8B-B14F-4D97-AF65-F5344CB8AC3E}">
        <p14:creationId xmlns:p14="http://schemas.microsoft.com/office/powerpoint/2010/main" val="8272227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150" y="908720"/>
            <a:ext cx="7632848" cy="4832092"/>
          </a:xfrm>
          <a:prstGeom prst="rect">
            <a:avLst/>
          </a:prstGeom>
        </p:spPr>
        <p:txBody>
          <a:bodyPr wrap="square">
            <a:spAutoFit/>
          </a:bodyPr>
          <a:lstStyle/>
          <a:p>
            <a:pPr lvl="0" algn="just"/>
            <a:r>
              <a:rPr lang="en-GB" sz="2800" b="1" dirty="0">
                <a:solidFill>
                  <a:srgbClr val="000000"/>
                </a:solidFill>
                <a:latin typeface="Arial"/>
                <a:ea typeface="Times New Roman"/>
              </a:rPr>
              <a:t>The deformation associated with two generations of folding could be associated with two distinct orogenic events separated by tens or hundreds of millions of years, or they could be the result of separate phases of a single orogenic event. </a:t>
            </a:r>
            <a:endParaRPr lang="en-GB" sz="2800" b="1" dirty="0" smtClean="0">
              <a:solidFill>
                <a:srgbClr val="000000"/>
              </a:solidFill>
              <a:latin typeface="Arial"/>
              <a:ea typeface="Times New Roman"/>
            </a:endParaRPr>
          </a:p>
          <a:p>
            <a:pPr lvl="0" algn="just"/>
            <a:endParaRPr lang="en-GB" sz="2800" b="1" dirty="0">
              <a:solidFill>
                <a:srgbClr val="000000"/>
              </a:solidFill>
              <a:latin typeface="Arial"/>
              <a:ea typeface="Times New Roman"/>
            </a:endParaRPr>
          </a:p>
          <a:p>
            <a:pPr lvl="0" algn="just"/>
            <a:r>
              <a:rPr lang="en-GB" sz="2800" b="1" dirty="0" smtClean="0">
                <a:solidFill>
                  <a:srgbClr val="000000"/>
                </a:solidFill>
                <a:latin typeface="Arial"/>
                <a:ea typeface="Times New Roman"/>
              </a:rPr>
              <a:t>In </a:t>
            </a:r>
            <a:r>
              <a:rPr lang="en-GB" sz="2800" b="1" dirty="0">
                <a:solidFill>
                  <a:srgbClr val="000000"/>
                </a:solidFill>
                <a:latin typeface="Arial"/>
                <a:ea typeface="Times New Roman"/>
              </a:rPr>
              <a:t>the latter case, different generations could represent separate chronological phases of a single orogeny, such as collision followed by strike-slip faulting. </a:t>
            </a:r>
            <a:endParaRPr lang="en-GB" sz="2400" b="1" dirty="0">
              <a:solidFill>
                <a:prstClr val="black"/>
              </a:solidFill>
              <a:ea typeface="Calibri"/>
              <a:cs typeface="Mangal"/>
            </a:endParaRPr>
          </a:p>
        </p:txBody>
      </p:sp>
    </p:spTree>
    <p:extLst>
      <p:ext uri="{BB962C8B-B14F-4D97-AF65-F5344CB8AC3E}">
        <p14:creationId xmlns:p14="http://schemas.microsoft.com/office/powerpoint/2010/main" val="3721895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74729"/>
            <a:ext cx="7272808" cy="2246769"/>
          </a:xfrm>
          <a:prstGeom prst="rect">
            <a:avLst/>
          </a:prstGeom>
        </p:spPr>
        <p:txBody>
          <a:bodyPr wrap="square">
            <a:spAutoFit/>
          </a:bodyPr>
          <a:lstStyle/>
          <a:p>
            <a:pPr lvl="0" algn="just"/>
            <a:r>
              <a:rPr lang="en-GB" sz="2800" b="1" dirty="0">
                <a:solidFill>
                  <a:srgbClr val="000000"/>
                </a:solidFill>
                <a:latin typeface="Arial"/>
                <a:ea typeface="Times New Roman"/>
              </a:rPr>
              <a:t>Only by very careful age dating of mineral grains that can be shown to have crystallized during a particular deformational event can </a:t>
            </a:r>
            <a:r>
              <a:rPr lang="en-GB" sz="2800" b="1" dirty="0" smtClean="0">
                <a:solidFill>
                  <a:srgbClr val="000000"/>
                </a:solidFill>
                <a:latin typeface="Arial"/>
                <a:ea typeface="Times New Roman"/>
              </a:rPr>
              <a:t>ambiguities of generations  of deformation be </a:t>
            </a:r>
            <a:r>
              <a:rPr lang="en-GB" sz="2800" b="1" dirty="0">
                <a:solidFill>
                  <a:srgbClr val="000000"/>
                </a:solidFill>
                <a:latin typeface="Arial"/>
                <a:ea typeface="Times New Roman"/>
              </a:rPr>
              <a:t>resolved. </a:t>
            </a:r>
            <a:endParaRPr lang="en-GB" sz="2400" b="1" dirty="0">
              <a:solidFill>
                <a:prstClr val="black"/>
              </a:solidFill>
              <a:ea typeface="Calibri"/>
              <a:cs typeface="Mangal"/>
            </a:endParaRPr>
          </a:p>
        </p:txBody>
      </p:sp>
    </p:spTree>
    <p:extLst>
      <p:ext uri="{BB962C8B-B14F-4D97-AF65-F5344CB8AC3E}">
        <p14:creationId xmlns:p14="http://schemas.microsoft.com/office/powerpoint/2010/main" val="40223020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8" y="2420888"/>
            <a:ext cx="5760640" cy="1323439"/>
          </a:xfrm>
          <a:prstGeom prst="rect">
            <a:avLst/>
          </a:prstGeom>
          <a:noFill/>
        </p:spPr>
        <p:txBody>
          <a:bodyPr wrap="square" rtlCol="0">
            <a:spAutoFit/>
          </a:bodyPr>
          <a:lstStyle/>
          <a:p>
            <a:r>
              <a:rPr lang="en-US" sz="8000" dirty="0" smtClean="0">
                <a:solidFill>
                  <a:srgbClr val="FF0000"/>
                </a:solidFill>
                <a:latin typeface="Aharoni" pitchFamily="2" charset="-79"/>
                <a:cs typeface="Aharoni" pitchFamily="2" charset="-79"/>
              </a:rPr>
              <a:t>Thank you</a:t>
            </a:r>
            <a:endParaRPr lang="en-GB" sz="8000"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1433151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208" y="1412776"/>
            <a:ext cx="7841232" cy="3539430"/>
          </a:xfrm>
          <a:prstGeom prst="rect">
            <a:avLst/>
          </a:prstGeom>
        </p:spPr>
        <p:txBody>
          <a:bodyPr wrap="square">
            <a:spAutoFit/>
          </a:bodyPr>
          <a:lstStyle/>
          <a:p>
            <a:pPr algn="just"/>
            <a:r>
              <a:rPr lang="en-GB" sz="2800" b="1" dirty="0" smtClean="0">
                <a:solidFill>
                  <a:srgbClr val="000000"/>
                </a:solidFill>
                <a:latin typeface="Arial"/>
                <a:ea typeface="Times New Roman"/>
              </a:rPr>
              <a:t>Surfaces </a:t>
            </a:r>
            <a:r>
              <a:rPr lang="en-GB" sz="2800" b="1" dirty="0">
                <a:solidFill>
                  <a:srgbClr val="000000"/>
                </a:solidFill>
                <a:latin typeface="Arial"/>
                <a:ea typeface="Times New Roman"/>
              </a:rPr>
              <a:t>are </a:t>
            </a:r>
            <a:r>
              <a:rPr lang="en-GB" sz="2800" b="1" dirty="0" err="1">
                <a:solidFill>
                  <a:srgbClr val="000000"/>
                </a:solidFill>
                <a:latin typeface="Arial"/>
                <a:ea typeface="Times New Roman"/>
              </a:rPr>
              <a:t>labeled</a:t>
            </a:r>
            <a:r>
              <a:rPr lang="en-GB" sz="2800" b="1" dirty="0">
                <a:solidFill>
                  <a:srgbClr val="000000"/>
                </a:solidFill>
                <a:latin typeface="Arial"/>
                <a:ea typeface="Times New Roman"/>
              </a:rPr>
              <a:t> </a:t>
            </a:r>
            <a:r>
              <a:rPr lang="en-GB" sz="2800" b="1" i="1" dirty="0">
                <a:solidFill>
                  <a:srgbClr val="FF0000"/>
                </a:solidFill>
              </a:rPr>
              <a:t>S</a:t>
            </a:r>
            <a:r>
              <a:rPr lang="en-GB" sz="2800" b="1" dirty="0" smtClean="0">
                <a:solidFill>
                  <a:srgbClr val="000000"/>
                </a:solidFill>
                <a:latin typeface="Arial"/>
                <a:ea typeface="Times New Roman"/>
              </a:rPr>
              <a:t>. </a:t>
            </a:r>
            <a:r>
              <a:rPr lang="en-GB" sz="2800" b="1" dirty="0">
                <a:solidFill>
                  <a:srgbClr val="000000"/>
                </a:solidFill>
                <a:latin typeface="Arial"/>
                <a:ea typeface="Times New Roman"/>
              </a:rPr>
              <a:t>Bedding is </a:t>
            </a:r>
            <a:r>
              <a:rPr lang="en-GB" sz="2800" b="1" i="1" dirty="0" smtClean="0">
                <a:solidFill>
                  <a:srgbClr val="FF0000"/>
                </a:solidFill>
              </a:rPr>
              <a:t>S</a:t>
            </a:r>
            <a:r>
              <a:rPr lang="en-GB" sz="2800" b="1" i="1" baseline="-25000" dirty="0" smtClean="0">
                <a:solidFill>
                  <a:srgbClr val="FF0000"/>
                </a:solidFill>
              </a:rPr>
              <a:t>0</a:t>
            </a:r>
            <a:r>
              <a:rPr lang="en-GB" sz="2800" b="1" dirty="0" smtClean="0">
                <a:solidFill>
                  <a:srgbClr val="000000"/>
                </a:solidFill>
                <a:latin typeface="Arial"/>
                <a:ea typeface="Times New Roman"/>
              </a:rPr>
              <a:t>, </a:t>
            </a:r>
            <a:r>
              <a:rPr lang="en-GB" sz="2800" b="1" dirty="0">
                <a:solidFill>
                  <a:srgbClr val="000000"/>
                </a:solidFill>
                <a:latin typeface="Arial"/>
                <a:ea typeface="Times New Roman"/>
              </a:rPr>
              <a:t>and the axial surfaces of first-, second- and higher-generations of fold which are assumed to form as planar surfaces, are designated </a:t>
            </a:r>
            <a:r>
              <a:rPr lang="en-GB" sz="2800" b="1" i="1" dirty="0">
                <a:solidFill>
                  <a:srgbClr val="FF0000"/>
                </a:solidFill>
              </a:rPr>
              <a:t>S</a:t>
            </a:r>
            <a:r>
              <a:rPr lang="en-GB" sz="2800" b="1" i="1" baseline="-25000" dirty="0">
                <a:solidFill>
                  <a:srgbClr val="FF0000"/>
                </a:solidFill>
              </a:rPr>
              <a:t>1</a:t>
            </a:r>
            <a:r>
              <a:rPr lang="en-GB" sz="2800" b="1" dirty="0" smtClean="0">
                <a:solidFill>
                  <a:srgbClr val="FF0000"/>
                </a:solidFill>
                <a:latin typeface="Arial"/>
                <a:ea typeface="Times New Roman"/>
              </a:rPr>
              <a:t>, </a:t>
            </a:r>
            <a:r>
              <a:rPr lang="en-GB" sz="2800" b="1" i="1" dirty="0" smtClean="0">
                <a:solidFill>
                  <a:srgbClr val="FF0000"/>
                </a:solidFill>
              </a:rPr>
              <a:t>S</a:t>
            </a:r>
            <a:r>
              <a:rPr lang="en-GB" sz="2800" b="1" i="1" baseline="-25000" dirty="0">
                <a:solidFill>
                  <a:srgbClr val="FF0000"/>
                </a:solidFill>
              </a:rPr>
              <a:t>2</a:t>
            </a:r>
            <a:r>
              <a:rPr lang="en-GB" sz="2800" b="1" dirty="0" smtClean="0">
                <a:solidFill>
                  <a:srgbClr val="FF0000"/>
                </a:solidFill>
                <a:latin typeface="Arial"/>
                <a:ea typeface="Times New Roman"/>
              </a:rPr>
              <a:t>, </a:t>
            </a:r>
            <a:r>
              <a:rPr lang="en-GB" sz="2800" b="1" dirty="0">
                <a:solidFill>
                  <a:srgbClr val="000000"/>
                </a:solidFill>
                <a:latin typeface="Arial"/>
                <a:ea typeface="Times New Roman"/>
              </a:rPr>
              <a:t>and so on. </a:t>
            </a:r>
            <a:endParaRPr lang="en-GB" sz="2800" b="1" dirty="0" smtClean="0">
              <a:solidFill>
                <a:srgbClr val="000000"/>
              </a:solidFill>
              <a:latin typeface="Arial"/>
              <a:ea typeface="Times New Roman"/>
            </a:endParaRPr>
          </a:p>
          <a:p>
            <a:pPr algn="just"/>
            <a:endParaRPr lang="en-GB" sz="2800" b="1" dirty="0">
              <a:solidFill>
                <a:srgbClr val="000000"/>
              </a:solidFill>
              <a:latin typeface="Arial"/>
              <a:ea typeface="Times New Roman"/>
            </a:endParaRPr>
          </a:p>
          <a:p>
            <a:pPr algn="just"/>
            <a:r>
              <a:rPr lang="en-GB" sz="2800" b="1" dirty="0" smtClean="0">
                <a:solidFill>
                  <a:srgbClr val="000000"/>
                </a:solidFill>
                <a:latin typeface="Arial"/>
                <a:ea typeface="Times New Roman"/>
              </a:rPr>
              <a:t>Fold </a:t>
            </a:r>
            <a:r>
              <a:rPr lang="en-GB" sz="2800" b="1" dirty="0">
                <a:solidFill>
                  <a:srgbClr val="000000"/>
                </a:solidFill>
                <a:latin typeface="Arial"/>
                <a:ea typeface="Times New Roman"/>
              </a:rPr>
              <a:t>hinges are labelled </a:t>
            </a:r>
            <a:r>
              <a:rPr lang="en-GB" sz="2800" b="1" i="1" dirty="0">
                <a:solidFill>
                  <a:srgbClr val="000000"/>
                </a:solidFill>
                <a:latin typeface="Arial"/>
                <a:ea typeface="Times New Roman"/>
              </a:rPr>
              <a:t>f.</a:t>
            </a:r>
            <a:r>
              <a:rPr lang="en-GB" sz="2800" b="1" dirty="0">
                <a:solidFill>
                  <a:srgbClr val="000000"/>
                </a:solidFill>
                <a:latin typeface="Arial"/>
                <a:ea typeface="Times New Roman"/>
              </a:rPr>
              <a:t> The fold hinges of successive generations are</a:t>
            </a:r>
            <a:r>
              <a:rPr lang="en-GB" sz="2800" b="1" i="1" dirty="0">
                <a:solidFill>
                  <a:srgbClr val="000000"/>
                </a:solidFill>
                <a:latin typeface="Arial"/>
                <a:ea typeface="Times New Roman"/>
              </a:rPr>
              <a:t> </a:t>
            </a:r>
            <a:r>
              <a:rPr lang="en-GB" sz="2800" b="1" i="1" dirty="0" smtClean="0">
                <a:solidFill>
                  <a:srgbClr val="FF0000"/>
                </a:solidFill>
                <a:latin typeface="Arial"/>
                <a:ea typeface="Times New Roman"/>
              </a:rPr>
              <a:t>f</a:t>
            </a:r>
            <a:r>
              <a:rPr lang="en-GB" sz="2800" i="1" baseline="-25000" dirty="0" smtClean="0">
                <a:solidFill>
                  <a:srgbClr val="FF0000"/>
                </a:solidFill>
              </a:rPr>
              <a:t>1</a:t>
            </a:r>
            <a:r>
              <a:rPr lang="en-GB" sz="2800" b="1" i="1" dirty="0" smtClean="0">
                <a:solidFill>
                  <a:srgbClr val="FF0000"/>
                </a:solidFill>
                <a:latin typeface="Arial"/>
                <a:ea typeface="Times New Roman"/>
              </a:rPr>
              <a:t>,f</a:t>
            </a:r>
            <a:r>
              <a:rPr lang="en-GB" sz="2800" i="1" baseline="-25000" dirty="0" smtClean="0">
                <a:solidFill>
                  <a:srgbClr val="FF0000"/>
                </a:solidFill>
              </a:rPr>
              <a:t>2</a:t>
            </a:r>
            <a:r>
              <a:rPr lang="en-GB" sz="2800" b="1" dirty="0" smtClean="0">
                <a:solidFill>
                  <a:srgbClr val="FF0000"/>
                </a:solidFill>
                <a:latin typeface="Arial"/>
                <a:ea typeface="Times New Roman"/>
              </a:rPr>
              <a:t>,</a:t>
            </a:r>
            <a:r>
              <a:rPr lang="en-GB" sz="2800" b="1" dirty="0" smtClean="0">
                <a:solidFill>
                  <a:srgbClr val="000000"/>
                </a:solidFill>
                <a:latin typeface="Arial"/>
                <a:ea typeface="Times New Roman"/>
              </a:rPr>
              <a:t> </a:t>
            </a:r>
            <a:r>
              <a:rPr lang="en-GB" sz="2800" b="1" dirty="0">
                <a:solidFill>
                  <a:srgbClr val="000000"/>
                </a:solidFill>
                <a:latin typeface="Arial"/>
                <a:ea typeface="Times New Roman"/>
              </a:rPr>
              <a:t>and so on. </a:t>
            </a:r>
          </a:p>
        </p:txBody>
      </p:sp>
    </p:spTree>
    <p:extLst>
      <p:ext uri="{BB962C8B-B14F-4D97-AF65-F5344CB8AC3E}">
        <p14:creationId xmlns:p14="http://schemas.microsoft.com/office/powerpoint/2010/main" val="2965655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Bishal Nath Upreti\Pictures\My Scans\Superposed folding Twis and Morris\Superposed folding Twis and Morris\scan000222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63688" y="260648"/>
            <a:ext cx="6192688" cy="643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348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268760"/>
            <a:ext cx="7920880" cy="2895664"/>
          </a:xfrm>
          <a:prstGeom prst="rect">
            <a:avLst/>
          </a:prstGeom>
        </p:spPr>
        <p:txBody>
          <a:bodyPr wrap="square">
            <a:spAutoFit/>
          </a:bodyPr>
          <a:lstStyle/>
          <a:p>
            <a:pPr marR="2540" algn="just">
              <a:spcBef>
                <a:spcPts val="1725"/>
              </a:spcBef>
              <a:spcAft>
                <a:spcPts val="0"/>
              </a:spcAft>
            </a:pPr>
            <a:r>
              <a:rPr lang="en-GB" sz="2800" b="1" dirty="0">
                <a:solidFill>
                  <a:srgbClr val="000000"/>
                </a:solidFill>
                <a:latin typeface="Arial"/>
                <a:ea typeface="Times New Roman"/>
              </a:rPr>
              <a:t>It is also useful to include with the fold hinge symbol a designation of the surface being folded. </a:t>
            </a:r>
            <a:endParaRPr lang="en-GB" sz="2800" b="1" dirty="0" smtClean="0">
              <a:solidFill>
                <a:srgbClr val="000000"/>
              </a:solidFill>
              <a:latin typeface="Arial"/>
              <a:ea typeface="Times New Roman"/>
            </a:endParaRPr>
          </a:p>
          <a:p>
            <a:pPr marR="2540" algn="just">
              <a:spcBef>
                <a:spcPts val="1725"/>
              </a:spcBef>
              <a:spcAft>
                <a:spcPts val="0"/>
              </a:spcAft>
            </a:pPr>
            <a:r>
              <a:rPr lang="en-GB" sz="2800" b="1" dirty="0" smtClean="0">
                <a:solidFill>
                  <a:srgbClr val="000000"/>
                </a:solidFill>
                <a:latin typeface="Arial"/>
                <a:ea typeface="Times New Roman"/>
              </a:rPr>
              <a:t>Thus </a:t>
            </a:r>
            <a:r>
              <a:rPr lang="en-GB" sz="2800" b="1" dirty="0">
                <a:solidFill>
                  <a:srgbClr val="000000"/>
                </a:solidFill>
                <a:latin typeface="Arial"/>
                <a:ea typeface="Times New Roman"/>
              </a:rPr>
              <a:t>the fold hinge </a:t>
            </a:r>
            <a:r>
              <a:rPr lang="en-GB" sz="2800" b="1" i="1" dirty="0">
                <a:solidFill>
                  <a:srgbClr val="FF0000"/>
                </a:solidFill>
                <a:latin typeface="Arial"/>
                <a:ea typeface="Times New Roman"/>
              </a:rPr>
              <a:t>f</a:t>
            </a:r>
            <a:r>
              <a:rPr lang="en-GB" sz="2800" b="1" baseline="-25000" dirty="0">
                <a:solidFill>
                  <a:srgbClr val="FF0000"/>
                </a:solidFill>
                <a:latin typeface="Arial"/>
                <a:ea typeface="Times New Roman"/>
              </a:rPr>
              <a:t>1</a:t>
            </a:r>
            <a:r>
              <a:rPr lang="en-GB" sz="2800" b="1" baseline="30000" dirty="0">
                <a:solidFill>
                  <a:srgbClr val="FF0000"/>
                </a:solidFill>
                <a:latin typeface="Arial"/>
                <a:ea typeface="Times New Roman"/>
              </a:rPr>
              <a:t>S</a:t>
            </a:r>
            <a:r>
              <a:rPr lang="en-GB" sz="2800" b="1" baseline="-25000" dirty="0">
                <a:solidFill>
                  <a:srgbClr val="FF0000"/>
                </a:solidFill>
                <a:latin typeface="Arial"/>
                <a:ea typeface="Times New Roman"/>
              </a:rPr>
              <a:t>0</a:t>
            </a:r>
            <a:r>
              <a:rPr lang="en-GB" sz="2800" b="1" dirty="0">
                <a:solidFill>
                  <a:srgbClr val="000000"/>
                </a:solidFill>
                <a:latin typeface="Arial"/>
                <a:ea typeface="Times New Roman"/>
              </a:rPr>
              <a:t> means a first-generation fold hinge in the </a:t>
            </a:r>
            <a:r>
              <a:rPr lang="en-GB" sz="2800" b="1" i="1" dirty="0">
                <a:solidFill>
                  <a:srgbClr val="FF0000"/>
                </a:solidFill>
                <a:latin typeface="Arial"/>
                <a:ea typeface="Times New Roman"/>
              </a:rPr>
              <a:t>S</a:t>
            </a:r>
            <a:r>
              <a:rPr lang="en-GB" sz="2800" b="1" i="1" baseline="-25000" dirty="0">
                <a:solidFill>
                  <a:srgbClr val="FF0000"/>
                </a:solidFill>
                <a:latin typeface="Arial"/>
                <a:ea typeface="Times New Roman"/>
              </a:rPr>
              <a:t>0</a:t>
            </a:r>
            <a:r>
              <a:rPr lang="en-GB" sz="2800" b="1" i="1" dirty="0">
                <a:solidFill>
                  <a:srgbClr val="000000"/>
                </a:solidFill>
                <a:latin typeface="Arial"/>
                <a:ea typeface="Times New Roman"/>
              </a:rPr>
              <a:t> </a:t>
            </a:r>
            <a:r>
              <a:rPr lang="en-GB" sz="2800" b="1" dirty="0">
                <a:solidFill>
                  <a:srgbClr val="000000"/>
                </a:solidFill>
                <a:latin typeface="Arial"/>
                <a:ea typeface="Times New Roman"/>
              </a:rPr>
              <a:t>(bedding) surface. </a:t>
            </a:r>
            <a:endParaRPr lang="en-GB" sz="2800" b="1" dirty="0" smtClean="0">
              <a:solidFill>
                <a:srgbClr val="000000"/>
              </a:solidFill>
              <a:latin typeface="Arial"/>
              <a:ea typeface="Times New Roman"/>
            </a:endParaRPr>
          </a:p>
        </p:txBody>
      </p:sp>
    </p:spTree>
    <p:extLst>
      <p:ext uri="{BB962C8B-B14F-4D97-AF65-F5344CB8AC3E}">
        <p14:creationId xmlns:p14="http://schemas.microsoft.com/office/powerpoint/2010/main" val="790273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TotalTime>
  <Words>2664</Words>
  <Application>Microsoft Office PowerPoint</Application>
  <PresentationFormat>On-screen Show (4:3)</PresentationFormat>
  <Paragraphs>165</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Bishal Nath Upreti</dc:creator>
  <cp:lastModifiedBy>Bishal Nath Upreti</cp:lastModifiedBy>
  <cp:revision>98</cp:revision>
  <dcterms:created xsi:type="dcterms:W3CDTF">2012-07-27T19:57:49Z</dcterms:created>
  <dcterms:modified xsi:type="dcterms:W3CDTF">2014-02-28T09:20:02Z</dcterms:modified>
</cp:coreProperties>
</file>