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8" r:id="rId2"/>
    <p:sldId id="259" r:id="rId3"/>
    <p:sldId id="281" r:id="rId4"/>
    <p:sldId id="282" r:id="rId5"/>
    <p:sldId id="257" r:id="rId6"/>
    <p:sldId id="260" r:id="rId7"/>
    <p:sldId id="261" r:id="rId8"/>
    <p:sldId id="262" r:id="rId9"/>
    <p:sldId id="263" r:id="rId10"/>
    <p:sldId id="264" r:id="rId11"/>
    <p:sldId id="265" r:id="rId12"/>
    <p:sldId id="266" r:id="rId13"/>
    <p:sldId id="283" r:id="rId14"/>
    <p:sldId id="267" r:id="rId15"/>
    <p:sldId id="270" r:id="rId16"/>
    <p:sldId id="269" r:id="rId17"/>
    <p:sldId id="271" r:id="rId18"/>
    <p:sldId id="272" r:id="rId19"/>
    <p:sldId id="273" r:id="rId20"/>
    <p:sldId id="274" r:id="rId21"/>
    <p:sldId id="275" r:id="rId22"/>
    <p:sldId id="319" r:id="rId23"/>
    <p:sldId id="276" r:id="rId24"/>
    <p:sldId id="277" r:id="rId25"/>
    <p:sldId id="278" r:id="rId26"/>
    <p:sldId id="279" r:id="rId27"/>
    <p:sldId id="280" r:id="rId28"/>
    <p:sldId id="284" r:id="rId29"/>
    <p:sldId id="300" r:id="rId30"/>
    <p:sldId id="285" r:id="rId31"/>
    <p:sldId id="286" r:id="rId32"/>
    <p:sldId id="287" r:id="rId33"/>
    <p:sldId id="288" r:id="rId34"/>
    <p:sldId id="289" r:id="rId35"/>
    <p:sldId id="290" r:id="rId36"/>
    <p:sldId id="291" r:id="rId37"/>
    <p:sldId id="292" r:id="rId38"/>
    <p:sldId id="301" r:id="rId39"/>
    <p:sldId id="294" r:id="rId40"/>
    <p:sldId id="295" r:id="rId41"/>
    <p:sldId id="296" r:id="rId42"/>
    <p:sldId id="297" r:id="rId43"/>
    <p:sldId id="298" r:id="rId44"/>
    <p:sldId id="293" r:id="rId45"/>
    <p:sldId id="299" r:id="rId46"/>
    <p:sldId id="302" r:id="rId47"/>
    <p:sldId id="303" r:id="rId48"/>
    <p:sldId id="304" r:id="rId49"/>
    <p:sldId id="305" r:id="rId50"/>
    <p:sldId id="306" r:id="rId51"/>
    <p:sldId id="307" r:id="rId52"/>
    <p:sldId id="310" r:id="rId53"/>
    <p:sldId id="317" r:id="rId54"/>
    <p:sldId id="318" r:id="rId55"/>
    <p:sldId id="308" r:id="rId56"/>
    <p:sldId id="316" r:id="rId57"/>
    <p:sldId id="311" r:id="rId58"/>
    <p:sldId id="312" r:id="rId59"/>
    <p:sldId id="313" r:id="rId60"/>
    <p:sldId id="31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83" autoAdjust="0"/>
  </p:normalViewPr>
  <p:slideViewPr>
    <p:cSldViewPr>
      <p:cViewPr varScale="1">
        <p:scale>
          <a:sx n="65" d="100"/>
          <a:sy n="65" d="100"/>
        </p:scale>
        <p:origin x="1452" y="78"/>
      </p:cViewPr>
      <p:guideLst>
        <p:guide orient="horz" pos="2160"/>
        <p:guide pos="2880"/>
      </p:guideLst>
    </p:cSldViewPr>
  </p:slideViewPr>
  <p:outlineViewPr>
    <p:cViewPr>
      <p:scale>
        <a:sx n="33" d="100"/>
        <a:sy n="33" d="100"/>
      </p:scale>
      <p:origin x="0" y="3125"/>
    </p:cViewPr>
  </p:outlineViewPr>
  <p:notesTextViewPr>
    <p:cViewPr>
      <p:scale>
        <a:sx n="1" d="1"/>
        <a:sy n="1" d="1"/>
      </p:scale>
      <p:origin x="0" y="0"/>
    </p:cViewPr>
  </p:notesTextViewPr>
  <p:sorterViewPr>
    <p:cViewPr>
      <p:scale>
        <a:sx n="100" d="100"/>
        <a:sy n="100" d="100"/>
      </p:scale>
      <p:origin x="0" y="80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33545-E749-457A-8068-7DE9D62D2751}" type="datetimeFigureOut">
              <a:rPr lang="en-GB" smtClean="0"/>
              <a:t>24/05/2017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EED0-EA02-4B41-B9C8-5808EBA3629D}" type="slidenum">
              <a:rPr lang="en-GB" smtClean="0"/>
              <a:t>‹#›</a:t>
            </a:fld>
            <a:endParaRPr lang="en-GB"/>
          </a:p>
        </p:txBody>
      </p:sp>
    </p:spTree>
    <p:extLst>
      <p:ext uri="{BB962C8B-B14F-4D97-AF65-F5344CB8AC3E}">
        <p14:creationId xmlns:p14="http://schemas.microsoft.com/office/powerpoint/2010/main" val="394628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EED0-EA02-4B41-B9C8-5808EBA3629D}" type="slidenum">
              <a:rPr lang="en-GB" smtClean="0"/>
              <a:t>42</a:t>
            </a:fld>
            <a:endParaRPr lang="en-GB"/>
          </a:p>
        </p:txBody>
      </p:sp>
    </p:spTree>
    <p:extLst>
      <p:ext uri="{BB962C8B-B14F-4D97-AF65-F5344CB8AC3E}">
        <p14:creationId xmlns:p14="http://schemas.microsoft.com/office/powerpoint/2010/main" val="62327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EED0-EA02-4B41-B9C8-5808EBA3629D}" type="slidenum">
              <a:rPr lang="en-GB" smtClean="0"/>
              <a:t>48</a:t>
            </a:fld>
            <a:endParaRPr lang="en-GB"/>
          </a:p>
        </p:txBody>
      </p:sp>
    </p:spTree>
    <p:extLst>
      <p:ext uri="{BB962C8B-B14F-4D97-AF65-F5344CB8AC3E}">
        <p14:creationId xmlns:p14="http://schemas.microsoft.com/office/powerpoint/2010/main" val="332038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EED0-EA02-4B41-B9C8-5808EBA3629D}" type="slidenum">
              <a:rPr lang="en-GB" smtClean="0"/>
              <a:t>55</a:t>
            </a:fld>
            <a:endParaRPr lang="en-GB"/>
          </a:p>
        </p:txBody>
      </p:sp>
    </p:spTree>
    <p:extLst>
      <p:ext uri="{BB962C8B-B14F-4D97-AF65-F5344CB8AC3E}">
        <p14:creationId xmlns:p14="http://schemas.microsoft.com/office/powerpoint/2010/main" val="374809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AF5CF5D-1347-4F97-B201-55AC357B15A7}"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237630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F5CF5D-1347-4F97-B201-55AC357B15A7}"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333402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F5CF5D-1347-4F97-B201-55AC357B15A7}"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200338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F5CF5D-1347-4F97-B201-55AC357B15A7}"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36470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F5CF5D-1347-4F97-B201-55AC357B15A7}" type="datetimeFigureOut">
              <a:rPr lang="en-GB" smtClean="0"/>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88574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F5CF5D-1347-4F97-B201-55AC357B15A7}" type="datetimeFigureOut">
              <a:rPr lang="en-GB" smtClean="0"/>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289001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F5CF5D-1347-4F97-B201-55AC357B15A7}" type="datetimeFigureOut">
              <a:rPr lang="en-GB" smtClean="0"/>
              <a:t>24/05/2017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93785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AF5CF5D-1347-4F97-B201-55AC357B15A7}" type="datetimeFigureOut">
              <a:rPr lang="en-GB" smtClean="0"/>
              <a:t>24/05/2017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422191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5CF5D-1347-4F97-B201-55AC357B15A7}" type="datetimeFigureOut">
              <a:rPr lang="en-GB" smtClean="0"/>
              <a:t>24/05/2017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24467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5CF5D-1347-4F97-B201-55AC357B15A7}" type="datetimeFigureOut">
              <a:rPr lang="en-GB" smtClean="0"/>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304128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5CF5D-1347-4F97-B201-55AC357B15A7}" type="datetimeFigureOut">
              <a:rPr lang="en-GB" smtClean="0"/>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1487F6-8A1A-43A8-9A55-21EE5B2BEB8D}" type="slidenum">
              <a:rPr lang="en-GB" smtClean="0"/>
              <a:t>‹#›</a:t>
            </a:fld>
            <a:endParaRPr lang="en-GB"/>
          </a:p>
        </p:txBody>
      </p:sp>
    </p:spTree>
    <p:extLst>
      <p:ext uri="{BB962C8B-B14F-4D97-AF65-F5344CB8AC3E}">
        <p14:creationId xmlns:p14="http://schemas.microsoft.com/office/powerpoint/2010/main" val="282006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5CF5D-1347-4F97-B201-55AC357B15A7}" type="datetimeFigureOut">
              <a:rPr lang="en-GB" smtClean="0"/>
              <a:t>24/05/2017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487F6-8A1A-43A8-9A55-21EE5B2BEB8D}" type="slidenum">
              <a:rPr lang="en-GB" smtClean="0"/>
              <a:t>‹#›</a:t>
            </a:fld>
            <a:endParaRPr lang="en-GB"/>
          </a:p>
        </p:txBody>
      </p:sp>
    </p:spTree>
    <p:extLst>
      <p:ext uri="{BB962C8B-B14F-4D97-AF65-F5344CB8AC3E}">
        <p14:creationId xmlns:p14="http://schemas.microsoft.com/office/powerpoint/2010/main" val="2099537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420888"/>
            <a:ext cx="7416823" cy="2308324"/>
          </a:xfrm>
          <a:prstGeom prst="rect">
            <a:avLst/>
          </a:prstGeom>
        </p:spPr>
        <p:txBody>
          <a:bodyPr wrap="square">
            <a:spAutoFit/>
          </a:bodyPr>
          <a:lstStyle/>
          <a:p>
            <a:pPr lvl="0" algn="ctr"/>
            <a:r>
              <a:rPr lang="en-GB" sz="3200" b="1" dirty="0" smtClean="0">
                <a:solidFill>
                  <a:srgbClr val="FF0000"/>
                </a:solidFill>
                <a:latin typeface="Arial Black" panose="020B0A04020102020204" pitchFamily="34" charset="0"/>
                <a:ea typeface="Calibri"/>
                <a:cs typeface="Mangal"/>
              </a:rPr>
              <a:t>Subduction-related rock assemblages</a:t>
            </a:r>
          </a:p>
          <a:p>
            <a:pPr lvl="0" algn="ctr"/>
            <a:r>
              <a:rPr lang="en-US" sz="3200" b="1" dirty="0" smtClean="0">
                <a:solidFill>
                  <a:srgbClr val="FF0000"/>
                </a:solidFill>
                <a:latin typeface="Arial Black" panose="020B0A04020102020204" pitchFamily="34" charset="0"/>
                <a:ea typeface="Calibri"/>
                <a:cs typeface="Mangal"/>
              </a:rPr>
              <a:t>(Arc system)</a:t>
            </a:r>
            <a:endParaRPr lang="en-GB" sz="3200" b="1" dirty="0" smtClean="0">
              <a:solidFill>
                <a:srgbClr val="FF0000"/>
              </a:solidFill>
              <a:latin typeface="Arial Black" panose="020B0A04020102020204" pitchFamily="34" charset="0"/>
              <a:ea typeface="Calibri"/>
              <a:cs typeface="Mangal"/>
            </a:endParaRPr>
          </a:p>
          <a:p>
            <a:pPr lvl="0" algn="ctr"/>
            <a:endParaRPr lang="en-US" sz="2400" b="1" dirty="0" smtClean="0">
              <a:latin typeface="Arial Black" panose="020B0A04020102020204" pitchFamily="34" charset="0"/>
              <a:ea typeface="Calibri"/>
              <a:cs typeface="Mangal"/>
            </a:endParaRPr>
          </a:p>
          <a:p>
            <a:pPr lvl="0" algn="ctr"/>
            <a:r>
              <a:rPr lang="en-US" sz="2400" b="1" dirty="0" smtClean="0">
                <a:latin typeface="Arial Black" panose="020B0A04020102020204" pitchFamily="34" charset="0"/>
                <a:ea typeface="Calibri"/>
                <a:cs typeface="Mangal"/>
              </a:rPr>
              <a:t>(</a:t>
            </a:r>
            <a:r>
              <a:rPr lang="en-US" sz="2400" b="1" dirty="0" err="1" smtClean="0">
                <a:latin typeface="Arial Black" panose="020B0A04020102020204" pitchFamily="34" charset="0"/>
                <a:ea typeface="Calibri"/>
                <a:cs typeface="Mangal"/>
              </a:rPr>
              <a:t>Condie</a:t>
            </a:r>
            <a:r>
              <a:rPr lang="en-US" sz="2400" b="1" dirty="0" smtClean="0">
                <a:latin typeface="Arial Black" panose="020B0A04020102020204" pitchFamily="34" charset="0"/>
                <a:ea typeface="Calibri"/>
                <a:cs typeface="Mangal"/>
              </a:rPr>
              <a:t>, 1997)</a:t>
            </a:r>
            <a:endParaRPr lang="en-GB" sz="2000" dirty="0">
              <a:latin typeface="Arial Black" panose="020B0A04020102020204" pitchFamily="34" charset="0"/>
              <a:ea typeface="Calibri"/>
              <a:cs typeface="Mangal"/>
            </a:endParaRPr>
          </a:p>
        </p:txBody>
      </p:sp>
    </p:spTree>
    <p:extLst>
      <p:ext uri="{BB962C8B-B14F-4D97-AF65-F5344CB8AC3E}">
        <p14:creationId xmlns:p14="http://schemas.microsoft.com/office/powerpoint/2010/main" val="187817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090172"/>
            <a:ext cx="7416824" cy="1815882"/>
          </a:xfrm>
          <a:prstGeom prst="rect">
            <a:avLst/>
          </a:prstGeom>
        </p:spPr>
        <p:txBody>
          <a:bodyPr wrap="square">
            <a:spAutoFit/>
          </a:bodyPr>
          <a:lstStyle/>
          <a:p>
            <a:pPr lvl="0" algn="just"/>
            <a:r>
              <a:rPr lang="en-GB" sz="2800" b="1" dirty="0">
                <a:solidFill>
                  <a:prstClr val="black"/>
                </a:solidFill>
                <a:latin typeface="Arial"/>
                <a:ea typeface="Calibri"/>
                <a:cs typeface="Mangal"/>
              </a:rPr>
              <a:t>Trench  sediments  may  be  preserved in  the  geologic  record  if  they  are  added  to  the  arc  as faulted  slabs  in  the  accretionary  prism.</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1708576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383" y="1556792"/>
            <a:ext cx="7704856" cy="3970318"/>
          </a:xfrm>
          <a:prstGeom prst="rect">
            <a:avLst/>
          </a:prstGeom>
        </p:spPr>
        <p:txBody>
          <a:bodyPr wrap="square">
            <a:spAutoFit/>
          </a:bodyPr>
          <a:lstStyle/>
          <a:p>
            <a:pPr algn="just"/>
            <a:r>
              <a:rPr lang="en-GB" sz="2800" b="1" dirty="0" smtClean="0">
                <a:effectLst/>
                <a:latin typeface="Arial"/>
                <a:ea typeface="Calibri"/>
              </a:rPr>
              <a:t>The  accretionary  prism  (or  subduction  zone  complex) consists  of  a  series  of  steeply-inclined,  fault-bounded wedges  of  sediment  and  volcanic  rocks  above  a  descending slab.  </a:t>
            </a:r>
          </a:p>
          <a:p>
            <a:pPr algn="just"/>
            <a:endParaRPr lang="en-GB" sz="2800" b="1" dirty="0">
              <a:latin typeface="Arial"/>
              <a:ea typeface="Calibri"/>
            </a:endParaRPr>
          </a:p>
          <a:p>
            <a:pPr algn="just"/>
            <a:r>
              <a:rPr lang="en-GB" sz="2800" b="1" dirty="0" smtClean="0">
                <a:effectLst/>
                <a:latin typeface="Arial"/>
                <a:ea typeface="Calibri"/>
              </a:rPr>
              <a:t>These  wedges  represent  oceanic  crust  and  trench sediments  which  have  been  accreted  to  the  front  of  the arc.  </a:t>
            </a:r>
            <a:endParaRPr lang="en-GB" sz="2800" b="1" dirty="0"/>
          </a:p>
        </p:txBody>
      </p:sp>
      <p:sp>
        <p:nvSpPr>
          <p:cNvPr id="3" name="Rectangle 2"/>
          <p:cNvSpPr/>
          <p:nvPr/>
        </p:nvSpPr>
        <p:spPr>
          <a:xfrm>
            <a:off x="714618" y="882298"/>
            <a:ext cx="3579826" cy="523220"/>
          </a:xfrm>
          <a:prstGeom prst="rect">
            <a:avLst/>
          </a:prstGeom>
        </p:spPr>
        <p:txBody>
          <a:bodyPr wrap="none">
            <a:spAutoFit/>
          </a:bodyPr>
          <a:lstStyle/>
          <a:p>
            <a:pPr lvl="0" algn="just"/>
            <a:r>
              <a:rPr lang="en-GB" sz="2800" b="1" dirty="0">
                <a:solidFill>
                  <a:srgbClr val="FF0000"/>
                </a:solidFill>
                <a:latin typeface="Arial"/>
                <a:ea typeface="Calibri"/>
                <a:cs typeface="Mangal"/>
              </a:rPr>
              <a:t>Accretionary </a:t>
            </a:r>
            <a:r>
              <a:rPr lang="en-GB" sz="2800" b="1" dirty="0" smtClean="0">
                <a:solidFill>
                  <a:srgbClr val="FF0000"/>
                </a:solidFill>
                <a:latin typeface="Arial"/>
                <a:ea typeface="Calibri"/>
                <a:cs typeface="Mangal"/>
              </a:rPr>
              <a:t>Prism</a:t>
            </a:r>
            <a:endParaRPr lang="en-GB" sz="2400" b="1" dirty="0">
              <a:solidFill>
                <a:srgbClr val="FF0000"/>
              </a:solidFill>
              <a:ea typeface="Calibri"/>
              <a:cs typeface="Mangal"/>
            </a:endParaRPr>
          </a:p>
        </p:txBody>
      </p:sp>
    </p:spTree>
    <p:extLst>
      <p:ext uri="{BB962C8B-B14F-4D97-AF65-F5344CB8AC3E}">
        <p14:creationId xmlns:p14="http://schemas.microsoft.com/office/powerpoint/2010/main" val="3277959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2541" y="1844824"/>
            <a:ext cx="7488832" cy="1815882"/>
          </a:xfrm>
          <a:prstGeom prst="rect">
            <a:avLst/>
          </a:prstGeom>
        </p:spPr>
        <p:txBody>
          <a:bodyPr wrap="square">
            <a:spAutoFit/>
          </a:bodyPr>
          <a:lstStyle/>
          <a:p>
            <a:pPr lvl="0" algn="just"/>
            <a:r>
              <a:rPr lang="en-GB" sz="2800" b="1" dirty="0">
                <a:solidFill>
                  <a:prstClr val="black"/>
                </a:solidFill>
                <a:latin typeface="Arial"/>
                <a:ea typeface="Calibri"/>
              </a:rPr>
              <a:t>Individual  wedges  in  the  accretionary  prism  decrease in  age  as  the  trench  is  approached  </a:t>
            </a:r>
            <a:r>
              <a:rPr lang="en-GB" sz="2800" b="1" dirty="0" smtClean="0">
                <a:solidFill>
                  <a:prstClr val="black"/>
                </a:solidFill>
                <a:latin typeface="Arial"/>
                <a:ea typeface="Calibri"/>
              </a:rPr>
              <a:t> (from the island arc side) (Figure  </a:t>
            </a:r>
            <a:r>
              <a:rPr lang="en-GB" sz="2800" b="1" dirty="0">
                <a:solidFill>
                  <a:prstClr val="black"/>
                </a:solidFill>
                <a:latin typeface="Arial"/>
                <a:ea typeface="Calibri"/>
              </a:rPr>
              <a:t>3.16).  </a:t>
            </a:r>
            <a:endParaRPr lang="en-GB" sz="2800" b="1" dirty="0" smtClean="0">
              <a:solidFill>
                <a:prstClr val="black"/>
              </a:solidFill>
              <a:latin typeface="Arial"/>
              <a:ea typeface="Calibri"/>
            </a:endParaRPr>
          </a:p>
        </p:txBody>
      </p:sp>
    </p:spTree>
    <p:extLst>
      <p:ext uri="{BB962C8B-B14F-4D97-AF65-F5344CB8AC3E}">
        <p14:creationId xmlns:p14="http://schemas.microsoft.com/office/powerpoint/2010/main" val="3230393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l="3823" t="6226" r="6865"/>
          <a:stretch/>
        </p:blipFill>
        <p:spPr bwMode="auto">
          <a:xfrm>
            <a:off x="522911" y="1196752"/>
            <a:ext cx="808153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17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638" y="764704"/>
            <a:ext cx="7416824" cy="5016758"/>
          </a:xfrm>
          <a:prstGeom prst="rect">
            <a:avLst/>
          </a:prstGeom>
        </p:spPr>
        <p:txBody>
          <a:bodyPr wrap="square">
            <a:spAutoFit/>
          </a:bodyPr>
          <a:lstStyle/>
          <a:p>
            <a:pPr lvl="0" algn="just"/>
            <a:r>
              <a:rPr lang="en-GB" sz="2800" b="1" dirty="0">
                <a:solidFill>
                  <a:prstClr val="black"/>
                </a:solidFill>
                <a:latin typeface="Arial"/>
                <a:ea typeface="Calibri"/>
              </a:rPr>
              <a:t>Accretionary prisms  are  intensely  deformed  producing  </a:t>
            </a:r>
            <a:r>
              <a:rPr lang="en-GB" sz="2800" b="1" dirty="0" smtClean="0">
                <a:solidFill>
                  <a:srgbClr val="FF0000"/>
                </a:solidFill>
                <a:latin typeface="Arial"/>
                <a:ea typeface="Calibri"/>
              </a:rPr>
              <a:t>melange</a:t>
            </a:r>
            <a:r>
              <a:rPr lang="en-GB" sz="2800" b="1" dirty="0" smtClean="0">
                <a:solidFill>
                  <a:prstClr val="black"/>
                </a:solidFill>
                <a:latin typeface="Arial"/>
                <a:ea typeface="Calibri"/>
              </a:rPr>
              <a:t>.  </a:t>
            </a:r>
          </a:p>
          <a:p>
            <a:pPr lvl="0" algn="just"/>
            <a:endParaRPr lang="en-GB" sz="1600" b="1" dirty="0">
              <a:solidFill>
                <a:prstClr val="black"/>
              </a:solidFill>
              <a:latin typeface="Arial"/>
              <a:ea typeface="Calibri"/>
            </a:endParaRPr>
          </a:p>
          <a:p>
            <a:pPr lvl="0" algn="just"/>
            <a:r>
              <a:rPr lang="en-GB" sz="2800" b="1" dirty="0" smtClean="0">
                <a:solidFill>
                  <a:prstClr val="black"/>
                </a:solidFill>
                <a:latin typeface="Arial"/>
                <a:ea typeface="Calibri"/>
              </a:rPr>
              <a:t>It is  </a:t>
            </a:r>
            <a:r>
              <a:rPr lang="en-GB" sz="2800" b="1" dirty="0">
                <a:solidFill>
                  <a:prstClr val="black"/>
                </a:solidFill>
                <a:latin typeface="Arial"/>
                <a:ea typeface="Calibri"/>
              </a:rPr>
              <a:t>a  </a:t>
            </a:r>
            <a:r>
              <a:rPr lang="en-GB" sz="2800" b="1" dirty="0" err="1">
                <a:solidFill>
                  <a:prstClr val="black"/>
                </a:solidFill>
                <a:latin typeface="Arial"/>
                <a:ea typeface="Calibri"/>
              </a:rPr>
              <a:t>mappable</a:t>
            </a:r>
            <a:r>
              <a:rPr lang="en-GB" sz="2800" b="1" dirty="0">
                <a:solidFill>
                  <a:prstClr val="black"/>
                </a:solidFill>
                <a:latin typeface="Arial"/>
                <a:ea typeface="Calibri"/>
              </a:rPr>
              <a:t>  body  of  rock  characterized by  the  </a:t>
            </a:r>
            <a:r>
              <a:rPr lang="en-GB" sz="2800" b="1" dirty="0">
                <a:solidFill>
                  <a:srgbClr val="FF0000"/>
                </a:solidFill>
                <a:latin typeface="Arial"/>
                <a:ea typeface="Calibri"/>
              </a:rPr>
              <a:t>lack  of  continuous  bedding </a:t>
            </a:r>
            <a:r>
              <a:rPr lang="en-GB" sz="2800" b="1" dirty="0">
                <a:solidFill>
                  <a:prstClr val="black"/>
                </a:solidFill>
                <a:latin typeface="Arial"/>
                <a:ea typeface="Calibri"/>
              </a:rPr>
              <a:t> and  the  </a:t>
            </a:r>
            <a:r>
              <a:rPr lang="en-GB" sz="2800" b="1" dirty="0">
                <a:solidFill>
                  <a:srgbClr val="FF0000"/>
                </a:solidFill>
                <a:latin typeface="Arial"/>
                <a:ea typeface="Calibri"/>
              </a:rPr>
              <a:t>inclusion of  fragments  of  rocks</a:t>
            </a:r>
            <a:r>
              <a:rPr lang="en-GB" sz="2800" b="1" dirty="0">
                <a:solidFill>
                  <a:prstClr val="black"/>
                </a:solidFill>
                <a:latin typeface="Arial"/>
                <a:ea typeface="Calibri"/>
              </a:rPr>
              <a:t>  of  all  sizes  (up  to  more  than  a kilometre  across)  contained  in  a  fine-grained,  deformed matrix.  </a:t>
            </a:r>
            <a:endParaRPr lang="en-GB" sz="2800" b="1" dirty="0" smtClean="0">
              <a:solidFill>
                <a:prstClr val="black"/>
              </a:solidFill>
              <a:latin typeface="Arial"/>
              <a:ea typeface="Calibri"/>
            </a:endParaRPr>
          </a:p>
          <a:p>
            <a:pPr lvl="0" algn="just"/>
            <a:endParaRPr lang="en-GB" sz="1600" b="1" dirty="0">
              <a:solidFill>
                <a:prstClr val="black"/>
              </a:solidFill>
              <a:latin typeface="Arial"/>
              <a:ea typeface="Calibri"/>
            </a:endParaRPr>
          </a:p>
          <a:p>
            <a:pPr lvl="0" algn="just"/>
            <a:r>
              <a:rPr lang="en-GB" sz="2800" b="1" dirty="0" smtClean="0">
                <a:solidFill>
                  <a:prstClr val="black"/>
                </a:solidFill>
                <a:latin typeface="Arial"/>
                <a:ea typeface="Calibri"/>
              </a:rPr>
              <a:t>Both </a:t>
            </a:r>
            <a:r>
              <a:rPr lang="en-GB" sz="2800" b="1" dirty="0">
                <a:solidFill>
                  <a:prstClr val="black"/>
                </a:solidFill>
                <a:latin typeface="Arial"/>
                <a:ea typeface="Calibri"/>
              </a:rPr>
              <a:t>sedimentary and  tectonic  processes  can  give rise  to  melange. </a:t>
            </a:r>
            <a:endParaRPr lang="en-GB" sz="2800" b="1" dirty="0">
              <a:solidFill>
                <a:prstClr val="black"/>
              </a:solidFill>
            </a:endParaRPr>
          </a:p>
        </p:txBody>
      </p:sp>
    </p:spTree>
    <p:extLst>
      <p:ext uri="{BB962C8B-B14F-4D97-AF65-F5344CB8AC3E}">
        <p14:creationId xmlns:p14="http://schemas.microsoft.com/office/powerpoint/2010/main" val="1512251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660" y="980728"/>
            <a:ext cx="7704856" cy="4832092"/>
          </a:xfrm>
          <a:prstGeom prst="rect">
            <a:avLst/>
          </a:prstGeom>
        </p:spPr>
        <p:txBody>
          <a:bodyPr wrap="square">
            <a:spAutoFit/>
          </a:bodyPr>
          <a:lstStyle/>
          <a:p>
            <a:pPr algn="just"/>
            <a:r>
              <a:rPr lang="en-GB" sz="2800" b="1" dirty="0" err="1" smtClean="0">
                <a:solidFill>
                  <a:srgbClr val="FF0000"/>
                </a:solidFill>
                <a:effectLst/>
                <a:latin typeface="Arial"/>
                <a:ea typeface="Calibri"/>
              </a:rPr>
              <a:t>Olistostromes</a:t>
            </a:r>
            <a:r>
              <a:rPr lang="en-GB" sz="2800" b="1" dirty="0" smtClean="0">
                <a:effectLst/>
                <a:latin typeface="Arial"/>
                <a:ea typeface="Calibri"/>
              </a:rPr>
              <a:t>  are  </a:t>
            </a:r>
            <a:r>
              <a:rPr lang="en-GB" sz="2800" b="1" dirty="0" smtClean="0">
                <a:solidFill>
                  <a:srgbClr val="FF0000"/>
                </a:solidFill>
                <a:effectLst/>
                <a:latin typeface="Arial"/>
                <a:ea typeface="Calibri"/>
              </a:rPr>
              <a:t>melanges</a:t>
            </a:r>
            <a:r>
              <a:rPr lang="en-GB" sz="2800" b="1" dirty="0" smtClean="0">
                <a:effectLst/>
                <a:latin typeface="Arial"/>
                <a:ea typeface="Calibri"/>
              </a:rPr>
              <a:t>  produced  by  gravitational  sliding  and  accumulate  as  semi-fluid bodies  that  do  not  have  bedding,  but  include  associated </a:t>
            </a:r>
            <a:r>
              <a:rPr lang="en-GB" sz="2800" b="1" dirty="0" err="1" smtClean="0">
                <a:effectLst/>
                <a:latin typeface="Arial"/>
                <a:ea typeface="Calibri"/>
              </a:rPr>
              <a:t>turbidites</a:t>
            </a:r>
            <a:r>
              <a:rPr lang="en-GB" sz="2800" b="1" dirty="0" smtClean="0">
                <a:effectLst/>
                <a:latin typeface="Arial"/>
                <a:ea typeface="Calibri"/>
              </a:rPr>
              <a:t>.  </a:t>
            </a:r>
          </a:p>
          <a:p>
            <a:pPr algn="just"/>
            <a:endParaRPr lang="en-GB" sz="2800" b="1" dirty="0">
              <a:latin typeface="Arial"/>
              <a:ea typeface="Calibri"/>
            </a:endParaRPr>
          </a:p>
          <a:p>
            <a:pPr algn="just"/>
            <a:r>
              <a:rPr lang="en-GB" sz="2800" b="1" dirty="0" smtClean="0">
                <a:effectLst/>
                <a:latin typeface="Arial"/>
                <a:ea typeface="Calibri"/>
              </a:rPr>
              <a:t>Melange  </a:t>
            </a:r>
            <a:r>
              <a:rPr lang="en-GB" sz="2800" b="1" dirty="0" err="1" smtClean="0">
                <a:effectLst/>
                <a:latin typeface="Arial"/>
                <a:ea typeface="Calibri"/>
              </a:rPr>
              <a:t>clasts</a:t>
            </a:r>
            <a:r>
              <a:rPr lang="en-GB" sz="2800" b="1" dirty="0" smtClean="0">
                <a:effectLst/>
                <a:latin typeface="Arial"/>
                <a:ea typeface="Calibri"/>
              </a:rPr>
              <a:t>  may  be  exotic  (derived  from another  environment)  or  native  (reworked  from  the  immediate environment)  and  are  generally  matrix  supported (Figure  3.17).  </a:t>
            </a:r>
            <a:endParaRPr lang="en-GB" sz="2800" b="1" dirty="0"/>
          </a:p>
        </p:txBody>
      </p:sp>
    </p:spTree>
    <p:extLst>
      <p:ext uri="{BB962C8B-B14F-4D97-AF65-F5344CB8AC3E}">
        <p14:creationId xmlns:p14="http://schemas.microsoft.com/office/powerpoint/2010/main" val="2193662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882" y="404664"/>
            <a:ext cx="7782534" cy="6259581"/>
            <a:chOff x="533882" y="404664"/>
            <a:chExt cx="7782534" cy="6259581"/>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3170"/>
            <a:stretch/>
          </p:blipFill>
          <p:spPr bwMode="auto">
            <a:xfrm>
              <a:off x="533882" y="404664"/>
              <a:ext cx="4536504" cy="625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5610" b="80444"/>
            <a:stretch/>
          </p:blipFill>
          <p:spPr bwMode="auto">
            <a:xfrm>
              <a:off x="5148064" y="620688"/>
              <a:ext cx="3168352" cy="269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53255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80728"/>
            <a:ext cx="7488832" cy="3970318"/>
          </a:xfrm>
          <a:prstGeom prst="rect">
            <a:avLst/>
          </a:prstGeom>
        </p:spPr>
        <p:txBody>
          <a:bodyPr wrap="square">
            <a:spAutoFit/>
          </a:bodyPr>
          <a:lstStyle/>
          <a:p>
            <a:pPr lvl="0" algn="just"/>
            <a:r>
              <a:rPr lang="en-GB" sz="2800" b="1" dirty="0" err="1">
                <a:solidFill>
                  <a:prstClr val="black"/>
                </a:solidFill>
                <a:latin typeface="Arial"/>
                <a:ea typeface="Calibri"/>
              </a:rPr>
              <a:t>Clast</a:t>
            </a:r>
            <a:r>
              <a:rPr lang="en-GB" sz="2800" b="1" dirty="0">
                <a:solidFill>
                  <a:prstClr val="black"/>
                </a:solidFill>
                <a:latin typeface="Arial"/>
                <a:ea typeface="Calibri"/>
              </a:rPr>
              <a:t>  </a:t>
            </a:r>
            <a:r>
              <a:rPr lang="en-GB" sz="2800" b="1" dirty="0" err="1">
                <a:solidFill>
                  <a:prstClr val="black"/>
                </a:solidFill>
                <a:latin typeface="Arial"/>
                <a:ea typeface="Calibri"/>
              </a:rPr>
              <a:t>lithologies</a:t>
            </a:r>
            <a:r>
              <a:rPr lang="en-GB" sz="2800" b="1" dirty="0">
                <a:solidFill>
                  <a:prstClr val="black"/>
                </a:solidFill>
                <a:latin typeface="Arial"/>
                <a:ea typeface="Calibri"/>
              </a:rPr>
              <a:t>  include  </a:t>
            </a:r>
            <a:endParaRPr lang="en-GB" sz="2800" b="1" dirty="0" smtClean="0">
              <a:solidFill>
                <a:prstClr val="black"/>
              </a:solidFill>
              <a:latin typeface="Arial"/>
              <a:ea typeface="Calibri"/>
            </a:endParaRPr>
          </a:p>
          <a:p>
            <a:pPr lvl="0" algn="just"/>
            <a:endParaRPr lang="en-GB" sz="2800" b="1" dirty="0" smtClean="0">
              <a:solidFill>
                <a:prstClr val="black"/>
              </a:solidFill>
              <a:latin typeface="Arial"/>
              <a:ea typeface="Calibri"/>
            </a:endParaRPr>
          </a:p>
          <a:p>
            <a:pPr marL="1428750" lvl="2" indent="-514350" algn="just">
              <a:buFont typeface="+mj-lt"/>
              <a:buAutoNum type="arabicPeriod"/>
            </a:pPr>
            <a:r>
              <a:rPr lang="en-GB" sz="2800" b="1" dirty="0" err="1" smtClean="0">
                <a:solidFill>
                  <a:prstClr val="black"/>
                </a:solidFill>
                <a:latin typeface="Arial"/>
                <a:ea typeface="Calibri"/>
              </a:rPr>
              <a:t>graywacke</a:t>
            </a:r>
            <a:r>
              <a:rPr lang="en-GB" sz="2800" b="1" dirty="0">
                <a:solidFill>
                  <a:prstClr val="black"/>
                </a:solidFill>
                <a:latin typeface="Arial"/>
                <a:ea typeface="Calibri"/>
              </a:rPr>
              <a:t>,  </a:t>
            </a:r>
            <a:endParaRPr lang="en-GB" sz="2800" b="1" dirty="0" smtClean="0">
              <a:solidFill>
                <a:prstClr val="black"/>
              </a:solidFill>
              <a:latin typeface="Arial"/>
              <a:ea typeface="Calibri"/>
            </a:endParaRPr>
          </a:p>
          <a:p>
            <a:pPr marL="1428750" lvl="2" indent="-514350" algn="just">
              <a:buFont typeface="+mj-lt"/>
              <a:buAutoNum type="arabicPeriod"/>
            </a:pPr>
            <a:r>
              <a:rPr lang="en-GB" sz="2800" b="1" dirty="0" smtClean="0">
                <a:solidFill>
                  <a:prstClr val="black"/>
                </a:solidFill>
                <a:latin typeface="Arial"/>
                <a:ea typeface="Calibri"/>
              </a:rPr>
              <a:t>mudstone</a:t>
            </a:r>
            <a:r>
              <a:rPr lang="en-GB" sz="2800" b="1" dirty="0">
                <a:solidFill>
                  <a:prstClr val="black"/>
                </a:solidFill>
                <a:latin typeface="Arial"/>
                <a:ea typeface="Calibri"/>
              </a:rPr>
              <a:t>, </a:t>
            </a:r>
            <a:endParaRPr lang="en-GB" sz="2800" b="1" dirty="0" smtClean="0">
              <a:solidFill>
                <a:prstClr val="black"/>
              </a:solidFill>
              <a:latin typeface="Arial"/>
              <a:ea typeface="Calibri"/>
            </a:endParaRPr>
          </a:p>
          <a:p>
            <a:pPr marL="1428750" lvl="2" indent="-514350" algn="just">
              <a:buFont typeface="+mj-lt"/>
              <a:buAutoNum type="arabicPeriod"/>
            </a:pPr>
            <a:r>
              <a:rPr lang="en-GB" sz="2800" b="1" dirty="0" smtClean="0">
                <a:solidFill>
                  <a:prstClr val="black"/>
                </a:solidFill>
                <a:latin typeface="Arial"/>
                <a:ea typeface="Calibri"/>
              </a:rPr>
              <a:t>chert</a:t>
            </a:r>
            <a:r>
              <a:rPr lang="en-GB" sz="2800" b="1" dirty="0">
                <a:solidFill>
                  <a:prstClr val="black"/>
                </a:solidFill>
                <a:latin typeface="Arial"/>
                <a:ea typeface="Calibri"/>
              </a:rPr>
              <a:t>,  </a:t>
            </a:r>
            <a:endParaRPr lang="en-GB" sz="2800" b="1" dirty="0" smtClean="0">
              <a:solidFill>
                <a:prstClr val="black"/>
              </a:solidFill>
              <a:latin typeface="Arial"/>
              <a:ea typeface="Calibri"/>
            </a:endParaRPr>
          </a:p>
          <a:p>
            <a:pPr marL="1428750" lvl="2" indent="-514350" algn="just">
              <a:buFont typeface="+mj-lt"/>
              <a:buAutoNum type="arabicPeriod"/>
            </a:pPr>
            <a:r>
              <a:rPr lang="en-GB" sz="2800" b="1" dirty="0" smtClean="0">
                <a:solidFill>
                  <a:prstClr val="black"/>
                </a:solidFill>
                <a:latin typeface="Arial"/>
                <a:ea typeface="Calibri"/>
              </a:rPr>
              <a:t>basalt  </a:t>
            </a:r>
            <a:r>
              <a:rPr lang="en-GB" sz="2800" b="1" dirty="0">
                <a:solidFill>
                  <a:prstClr val="black"/>
                </a:solidFill>
                <a:latin typeface="Arial"/>
                <a:ea typeface="Calibri"/>
              </a:rPr>
              <a:t>(greenstone)  and  </a:t>
            </a:r>
            <a:endParaRPr lang="en-GB" sz="2800" b="1" dirty="0" smtClean="0">
              <a:solidFill>
                <a:prstClr val="black"/>
              </a:solidFill>
              <a:latin typeface="Arial"/>
              <a:ea typeface="Calibri"/>
            </a:endParaRPr>
          </a:p>
          <a:p>
            <a:pPr marL="1428750" lvl="2" indent="-514350" algn="just">
              <a:buFont typeface="+mj-lt"/>
              <a:buAutoNum type="arabicPeriod"/>
            </a:pPr>
            <a:r>
              <a:rPr lang="en-GB" sz="2800" b="1" dirty="0" smtClean="0">
                <a:solidFill>
                  <a:prstClr val="black"/>
                </a:solidFill>
                <a:latin typeface="Arial"/>
                <a:ea typeface="Calibri"/>
              </a:rPr>
              <a:t>other  </a:t>
            </a:r>
            <a:r>
              <a:rPr lang="en-GB" sz="2800" b="1" dirty="0" err="1">
                <a:solidFill>
                  <a:prstClr val="black"/>
                </a:solidFill>
                <a:latin typeface="Arial"/>
                <a:ea typeface="Calibri"/>
              </a:rPr>
              <a:t>ophiolite</a:t>
            </a:r>
            <a:r>
              <a:rPr lang="en-GB" sz="2800" b="1" dirty="0">
                <a:solidFill>
                  <a:prstClr val="black"/>
                </a:solidFill>
                <a:latin typeface="Arial"/>
                <a:ea typeface="Calibri"/>
              </a:rPr>
              <a:t>  </a:t>
            </a:r>
            <a:r>
              <a:rPr lang="en-GB" sz="2800" b="1" dirty="0" err="1">
                <a:solidFill>
                  <a:prstClr val="black"/>
                </a:solidFill>
                <a:latin typeface="Arial"/>
                <a:ea typeface="Calibri"/>
              </a:rPr>
              <a:t>lithologies</a:t>
            </a:r>
            <a:r>
              <a:rPr lang="en-GB" sz="2800" b="1" dirty="0">
                <a:solidFill>
                  <a:prstClr val="black"/>
                </a:solidFill>
                <a:latin typeface="Arial"/>
                <a:ea typeface="Calibri"/>
              </a:rPr>
              <a:t>, </a:t>
            </a:r>
            <a:endParaRPr lang="en-GB" sz="2800" b="1" dirty="0" smtClean="0">
              <a:solidFill>
                <a:prstClr val="black"/>
              </a:solidFill>
              <a:latin typeface="Arial"/>
              <a:ea typeface="Calibri"/>
            </a:endParaRPr>
          </a:p>
          <a:p>
            <a:pPr marL="1428750" lvl="2" indent="-514350" algn="just">
              <a:buFont typeface="+mj-lt"/>
              <a:buAutoNum type="arabicPeriod"/>
            </a:pPr>
            <a:r>
              <a:rPr lang="en-GB" sz="2800" b="1" dirty="0" smtClean="0">
                <a:solidFill>
                  <a:prstClr val="black"/>
                </a:solidFill>
                <a:latin typeface="Arial"/>
                <a:ea typeface="Calibri"/>
              </a:rPr>
              <a:t>arc  </a:t>
            </a:r>
            <a:r>
              <a:rPr lang="en-GB" sz="2800" b="1" dirty="0">
                <a:solidFill>
                  <a:prstClr val="black"/>
                </a:solidFill>
                <a:latin typeface="Arial"/>
                <a:ea typeface="Calibri"/>
              </a:rPr>
              <a:t>volcanics,  and  </a:t>
            </a:r>
            <a:endParaRPr lang="en-GB" sz="2800" b="1" dirty="0" smtClean="0">
              <a:solidFill>
                <a:prstClr val="black"/>
              </a:solidFill>
              <a:latin typeface="Arial"/>
              <a:ea typeface="Calibri"/>
            </a:endParaRPr>
          </a:p>
          <a:p>
            <a:pPr marL="1428750" lvl="2" indent="-514350" algn="just">
              <a:buFont typeface="+mj-lt"/>
              <a:buAutoNum type="arabicPeriod"/>
            </a:pPr>
            <a:r>
              <a:rPr lang="en-GB" sz="2800" b="1" dirty="0" smtClean="0">
                <a:solidFill>
                  <a:prstClr val="black"/>
                </a:solidFill>
                <a:latin typeface="Arial"/>
                <a:ea typeface="Calibri"/>
              </a:rPr>
              <a:t>rare  </a:t>
            </a:r>
            <a:r>
              <a:rPr lang="en-GB" sz="2800" b="1" dirty="0" err="1">
                <a:solidFill>
                  <a:prstClr val="black"/>
                </a:solidFill>
                <a:latin typeface="Arial"/>
                <a:ea typeface="Calibri"/>
              </a:rPr>
              <a:t>granitoids</a:t>
            </a:r>
            <a:r>
              <a:rPr lang="en-GB" sz="2800" b="1" dirty="0">
                <a:solidFill>
                  <a:prstClr val="black"/>
                </a:solidFill>
                <a:latin typeface="Arial"/>
                <a:ea typeface="Calibri"/>
              </a:rPr>
              <a:t>. </a:t>
            </a:r>
            <a:endParaRPr lang="en-GB" sz="2800" b="1" dirty="0">
              <a:solidFill>
                <a:prstClr val="black"/>
              </a:solidFill>
            </a:endParaRPr>
          </a:p>
        </p:txBody>
      </p:sp>
    </p:spTree>
    <p:extLst>
      <p:ext uri="{BB962C8B-B14F-4D97-AF65-F5344CB8AC3E}">
        <p14:creationId xmlns:p14="http://schemas.microsoft.com/office/powerpoint/2010/main" val="2701679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96752"/>
            <a:ext cx="7560840" cy="4832092"/>
          </a:xfrm>
          <a:prstGeom prst="rect">
            <a:avLst/>
          </a:prstGeom>
        </p:spPr>
        <p:txBody>
          <a:bodyPr wrap="square">
            <a:spAutoFit/>
          </a:bodyPr>
          <a:lstStyle/>
          <a:p>
            <a:pPr algn="just"/>
            <a:r>
              <a:rPr lang="en-GB" sz="2800" b="1" dirty="0">
                <a:latin typeface="Arial"/>
                <a:ea typeface="Calibri"/>
              </a:rPr>
              <a:t>Melanges  are commonly  folded  and  may  contain  more  than  one  cleavage or  foliation.  Sheared  matrices  are  usually  composed  of serpentine  and  fine-grained  rock  and  mineral  fragments. </a:t>
            </a:r>
            <a:endParaRPr lang="en-GB" sz="2800" b="1" dirty="0" smtClean="0">
              <a:latin typeface="Arial"/>
              <a:ea typeface="Calibri"/>
            </a:endParaRPr>
          </a:p>
          <a:p>
            <a:pPr algn="just"/>
            <a:endParaRPr lang="en-GB" sz="2800" b="1" dirty="0">
              <a:latin typeface="Arial"/>
              <a:ea typeface="Calibri"/>
            </a:endParaRPr>
          </a:p>
          <a:p>
            <a:pPr algn="just"/>
            <a:r>
              <a:rPr lang="en-GB" sz="2800" b="1" dirty="0" smtClean="0">
                <a:latin typeface="Arial"/>
                <a:ea typeface="Calibri"/>
              </a:rPr>
              <a:t>Although  </a:t>
            </a:r>
            <a:r>
              <a:rPr lang="en-GB" sz="2800" b="1" dirty="0">
                <a:solidFill>
                  <a:srgbClr val="FF0000"/>
                </a:solidFill>
                <a:latin typeface="Arial"/>
                <a:ea typeface="Calibri"/>
              </a:rPr>
              <a:t>melanges  are  typical  of  accretionary  prisms</a:t>
            </a:r>
            <a:r>
              <a:rPr lang="en-GB" sz="2800" b="1" dirty="0">
                <a:latin typeface="Arial"/>
                <a:ea typeface="Calibri"/>
              </a:rPr>
              <a:t>, they  are  formed  by  several  different  processes  and  occur in  </a:t>
            </a:r>
            <a:r>
              <a:rPr lang="en-GB" sz="2800" b="1" dirty="0">
                <a:solidFill>
                  <a:srgbClr val="FF0000"/>
                </a:solidFill>
                <a:latin typeface="Arial"/>
                <a:ea typeface="Calibri"/>
              </a:rPr>
              <a:t>different  tectonic  environments</a:t>
            </a:r>
            <a:r>
              <a:rPr lang="en-GB" sz="2800" b="1" dirty="0">
                <a:latin typeface="Arial"/>
                <a:ea typeface="Calibri"/>
              </a:rPr>
              <a:t>  (Cowan,  1986). </a:t>
            </a:r>
            <a:endParaRPr lang="en-GB" sz="2800" b="1" dirty="0"/>
          </a:p>
        </p:txBody>
      </p:sp>
    </p:spTree>
    <p:extLst>
      <p:ext uri="{BB962C8B-B14F-4D97-AF65-F5344CB8AC3E}">
        <p14:creationId xmlns:p14="http://schemas.microsoft.com/office/powerpoint/2010/main" val="358816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628800"/>
            <a:ext cx="7416824" cy="3970318"/>
          </a:xfrm>
          <a:prstGeom prst="rect">
            <a:avLst/>
          </a:prstGeom>
        </p:spPr>
        <p:txBody>
          <a:bodyPr wrap="square">
            <a:spAutoFit/>
          </a:bodyPr>
          <a:lstStyle/>
          <a:p>
            <a:pPr algn="just"/>
            <a:r>
              <a:rPr lang="en-GB" sz="2800" b="1" dirty="0">
                <a:latin typeface="Arial"/>
                <a:ea typeface="Calibri"/>
              </a:rPr>
              <a:t>Tectonic melanges  are  produced  by  compressive  forces  along the  upper  part  of  descending  slabs  at  shallow  depths. </a:t>
            </a:r>
            <a:endParaRPr lang="en-GB" sz="2800" b="1" dirty="0" smtClean="0">
              <a:latin typeface="Arial"/>
              <a:ea typeface="Calibri"/>
            </a:endParaRPr>
          </a:p>
          <a:p>
            <a:pPr algn="just"/>
            <a:endParaRPr lang="en-GB" sz="2800" b="1" dirty="0">
              <a:latin typeface="Arial"/>
              <a:ea typeface="Calibri"/>
            </a:endParaRPr>
          </a:p>
          <a:p>
            <a:pPr algn="just"/>
            <a:r>
              <a:rPr lang="en-GB" sz="2800" b="1" dirty="0" smtClean="0">
                <a:latin typeface="Arial"/>
                <a:ea typeface="Calibri"/>
              </a:rPr>
              <a:t>Fragmentation  </a:t>
            </a:r>
            <a:r>
              <a:rPr lang="en-GB" sz="2800" b="1" dirty="0">
                <a:latin typeface="Arial"/>
                <a:ea typeface="Calibri"/>
              </a:rPr>
              <a:t>and  mixing  of  largely  </a:t>
            </a:r>
            <a:r>
              <a:rPr lang="en-GB" sz="2800" b="1" dirty="0" err="1">
                <a:latin typeface="Arial"/>
                <a:ea typeface="Calibri"/>
              </a:rPr>
              <a:t>lithified</a:t>
            </a:r>
            <a:r>
              <a:rPr lang="en-GB" sz="2800" b="1" dirty="0">
                <a:latin typeface="Arial"/>
                <a:ea typeface="Calibri"/>
              </a:rPr>
              <a:t>  rocks  may occur  along  a  migrating  </a:t>
            </a:r>
            <a:r>
              <a:rPr lang="en-GB" sz="2800" b="1" dirty="0" err="1">
                <a:latin typeface="Arial"/>
                <a:ea typeface="Calibri"/>
              </a:rPr>
              <a:t>megashear</a:t>
            </a:r>
            <a:r>
              <a:rPr lang="en-GB" sz="2800" b="1" dirty="0">
                <a:latin typeface="Arial"/>
                <a:ea typeface="Calibri"/>
              </a:rPr>
              <a:t>  zone  </a:t>
            </a:r>
            <a:r>
              <a:rPr lang="en-GB" sz="2800" b="1" dirty="0" err="1">
                <a:latin typeface="Arial"/>
                <a:ea typeface="Calibri"/>
              </a:rPr>
              <a:t>subparallel</a:t>
            </a:r>
            <a:r>
              <a:rPr lang="en-GB" sz="2800" b="1" dirty="0">
                <a:latin typeface="Arial"/>
                <a:ea typeface="Calibri"/>
              </a:rPr>
              <a:t>  to a  subducting  slab.  </a:t>
            </a:r>
          </a:p>
        </p:txBody>
      </p:sp>
      <p:sp>
        <p:nvSpPr>
          <p:cNvPr id="3" name="Rectangle 2"/>
          <p:cNvSpPr/>
          <p:nvPr/>
        </p:nvSpPr>
        <p:spPr>
          <a:xfrm>
            <a:off x="755576" y="836712"/>
            <a:ext cx="3495444" cy="523220"/>
          </a:xfrm>
          <a:prstGeom prst="rect">
            <a:avLst/>
          </a:prstGeom>
        </p:spPr>
        <p:txBody>
          <a:bodyPr wrap="none">
            <a:spAutoFit/>
          </a:bodyPr>
          <a:lstStyle/>
          <a:p>
            <a:r>
              <a:rPr lang="en-GB" sz="2800" b="1" dirty="0">
                <a:solidFill>
                  <a:srgbClr val="FF0000"/>
                </a:solidFill>
                <a:latin typeface="Arial"/>
                <a:ea typeface="Calibri"/>
              </a:rPr>
              <a:t>Tectonic melanges </a:t>
            </a:r>
            <a:endParaRPr lang="en-GB" sz="2800" b="1" dirty="0">
              <a:solidFill>
                <a:srgbClr val="FF0000"/>
              </a:solidFill>
            </a:endParaRPr>
          </a:p>
        </p:txBody>
      </p:sp>
    </p:spTree>
    <p:extLst>
      <p:ext uri="{BB962C8B-B14F-4D97-AF65-F5344CB8AC3E}">
        <p14:creationId xmlns:p14="http://schemas.microsoft.com/office/powerpoint/2010/main" val="128741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469" y="1484784"/>
            <a:ext cx="7560840" cy="4832092"/>
          </a:xfrm>
          <a:prstGeom prst="rect">
            <a:avLst/>
          </a:prstGeom>
        </p:spPr>
        <p:txBody>
          <a:bodyPr wrap="square">
            <a:spAutoFit/>
          </a:bodyPr>
          <a:lstStyle/>
          <a:p>
            <a:pPr algn="just">
              <a:spcAft>
                <a:spcPts val="0"/>
              </a:spcAft>
            </a:pPr>
            <a:r>
              <a:rPr lang="en-GB" sz="2800" b="1" dirty="0" smtClean="0">
                <a:effectLst/>
                <a:latin typeface="Arial"/>
                <a:ea typeface="Calibri"/>
                <a:cs typeface="Mangal"/>
              </a:rPr>
              <a:t>Numerous geologic environments are associated with subduction.  In  an  idealized  arc  system,  three  zones  are recognized:  </a:t>
            </a:r>
            <a:endParaRPr lang="en-GB" sz="2800" b="1" dirty="0">
              <a:ea typeface="Calibri"/>
              <a:cs typeface="Mangal"/>
            </a:endParaRPr>
          </a:p>
          <a:p>
            <a:pPr algn="just">
              <a:spcAft>
                <a:spcPts val="0"/>
              </a:spcAft>
            </a:pPr>
            <a:r>
              <a:rPr lang="en-GB" sz="2800" b="1" dirty="0" smtClean="0">
                <a:effectLst/>
                <a:latin typeface="Arial"/>
                <a:ea typeface="Calibri"/>
                <a:cs typeface="Mangal"/>
              </a:rPr>
              <a:t> </a:t>
            </a:r>
            <a:endParaRPr lang="en-GB" sz="2800" b="1" dirty="0">
              <a:ea typeface="Calibri"/>
              <a:cs typeface="Mangal"/>
            </a:endParaRPr>
          </a:p>
          <a:p>
            <a:pPr marL="1428750" lvl="2" indent="-514350" algn="just">
              <a:buFont typeface="+mj-lt"/>
              <a:buAutoNum type="arabicPeriod"/>
            </a:pPr>
            <a:r>
              <a:rPr lang="en-GB" sz="2800" b="1" dirty="0" smtClean="0">
                <a:solidFill>
                  <a:srgbClr val="FF0000"/>
                </a:solidFill>
                <a:effectLst/>
                <a:latin typeface="Arial"/>
                <a:ea typeface="Calibri"/>
                <a:cs typeface="Mangal"/>
              </a:rPr>
              <a:t>the  arc-trench  gap  </a:t>
            </a:r>
            <a:endParaRPr lang="en-GB" sz="2800" b="1" dirty="0">
              <a:solidFill>
                <a:srgbClr val="FF0000"/>
              </a:solidFill>
              <a:ea typeface="Calibri"/>
              <a:cs typeface="Mangal"/>
            </a:endParaRPr>
          </a:p>
          <a:p>
            <a:pPr marL="1428750" lvl="2" indent="-514350" algn="just">
              <a:buFont typeface="+mj-lt"/>
              <a:buAutoNum type="arabicPeriod"/>
            </a:pPr>
            <a:r>
              <a:rPr lang="en-GB" sz="2800" b="1" dirty="0" smtClean="0">
                <a:solidFill>
                  <a:srgbClr val="FF0000"/>
                </a:solidFill>
                <a:effectLst/>
                <a:latin typeface="Arial"/>
                <a:ea typeface="Calibri"/>
                <a:cs typeface="Mangal"/>
              </a:rPr>
              <a:t>the  arc,  and  </a:t>
            </a:r>
            <a:endParaRPr lang="en-GB" sz="2800" b="1" dirty="0">
              <a:solidFill>
                <a:srgbClr val="FF0000"/>
              </a:solidFill>
              <a:ea typeface="Calibri"/>
              <a:cs typeface="Mangal"/>
            </a:endParaRPr>
          </a:p>
          <a:p>
            <a:pPr marL="1428750" lvl="2" indent="-514350" algn="just">
              <a:buFont typeface="+mj-lt"/>
              <a:buAutoNum type="arabicPeriod"/>
            </a:pPr>
            <a:r>
              <a:rPr lang="en-GB" sz="2800" b="1" dirty="0" smtClean="0">
                <a:solidFill>
                  <a:srgbClr val="FF0000"/>
                </a:solidFill>
                <a:effectLst/>
                <a:latin typeface="Arial"/>
                <a:ea typeface="Calibri"/>
                <a:cs typeface="Mangal"/>
              </a:rPr>
              <a:t>the  arc-rear area  </a:t>
            </a:r>
            <a:endParaRPr lang="en-GB" sz="2800" b="1" dirty="0">
              <a:solidFill>
                <a:srgbClr val="FF0000"/>
              </a:solidFill>
              <a:ea typeface="Calibri"/>
              <a:cs typeface="Mangal"/>
            </a:endParaRPr>
          </a:p>
          <a:p>
            <a:pPr algn="just">
              <a:spcAft>
                <a:spcPts val="0"/>
              </a:spcAft>
            </a:pPr>
            <a:r>
              <a:rPr lang="en-GB" sz="2800" b="1" dirty="0" smtClean="0">
                <a:solidFill>
                  <a:srgbClr val="FF0000"/>
                </a:solidFill>
                <a:effectLst/>
                <a:latin typeface="Arial"/>
                <a:ea typeface="Calibri"/>
                <a:cs typeface="Mangal"/>
              </a:rPr>
              <a:t> </a:t>
            </a:r>
            <a:endParaRPr lang="en-GB" sz="2800" b="1" dirty="0">
              <a:solidFill>
                <a:srgbClr val="FF0000"/>
              </a:solidFill>
              <a:ea typeface="Calibri"/>
              <a:cs typeface="Mangal"/>
            </a:endParaRPr>
          </a:p>
          <a:p>
            <a:pPr algn="just">
              <a:spcAft>
                <a:spcPts val="0"/>
              </a:spcAft>
            </a:pPr>
            <a:r>
              <a:rPr lang="en-GB" sz="2800" b="1" dirty="0" smtClean="0">
                <a:effectLst/>
                <a:latin typeface="Arial"/>
                <a:ea typeface="Calibri"/>
                <a:cs typeface="Mangal"/>
              </a:rPr>
              <a:t>(Hamilton,  1988).  </a:t>
            </a:r>
            <a:endParaRPr lang="en-GB" sz="2800" b="1" dirty="0">
              <a:ea typeface="Calibri"/>
              <a:cs typeface="Mangal"/>
            </a:endParaRPr>
          </a:p>
          <a:p>
            <a:pPr algn="just">
              <a:spcAft>
                <a:spcPts val="0"/>
              </a:spcAft>
            </a:pPr>
            <a:r>
              <a:rPr lang="en-GB" sz="2800" b="1" dirty="0" smtClean="0">
                <a:effectLst/>
                <a:latin typeface="Arial"/>
                <a:ea typeface="Calibri"/>
                <a:cs typeface="Mangal"/>
              </a:rPr>
              <a:t> </a:t>
            </a:r>
            <a:endParaRPr lang="en-GB" sz="2800" b="1" dirty="0">
              <a:ea typeface="Calibri"/>
              <a:cs typeface="Mangal"/>
            </a:endParaRPr>
          </a:p>
        </p:txBody>
      </p:sp>
      <p:sp>
        <p:nvSpPr>
          <p:cNvPr id="3" name="Rectangle 2"/>
          <p:cNvSpPr/>
          <p:nvPr/>
        </p:nvSpPr>
        <p:spPr>
          <a:xfrm>
            <a:off x="515673" y="548680"/>
            <a:ext cx="2324675" cy="523220"/>
          </a:xfrm>
          <a:prstGeom prst="rect">
            <a:avLst/>
          </a:prstGeom>
        </p:spPr>
        <p:txBody>
          <a:bodyPr wrap="none">
            <a:spAutoFit/>
          </a:bodyPr>
          <a:lstStyle/>
          <a:p>
            <a:pPr lvl="0" algn="just"/>
            <a:r>
              <a:rPr lang="en-GB" sz="2800" b="1" dirty="0">
                <a:solidFill>
                  <a:srgbClr val="FF0000"/>
                </a:solidFill>
                <a:latin typeface="Arial"/>
                <a:ea typeface="Calibri"/>
                <a:cs typeface="Mangal"/>
              </a:rPr>
              <a:t>Arc systems</a:t>
            </a:r>
          </a:p>
        </p:txBody>
      </p:sp>
    </p:spTree>
    <p:extLst>
      <p:ext uri="{BB962C8B-B14F-4D97-AF65-F5344CB8AC3E}">
        <p14:creationId xmlns:p14="http://schemas.microsoft.com/office/powerpoint/2010/main" val="3221771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202" y="1484784"/>
            <a:ext cx="7632848" cy="3539430"/>
          </a:xfrm>
          <a:prstGeom prst="rect">
            <a:avLst/>
          </a:prstGeom>
        </p:spPr>
        <p:txBody>
          <a:bodyPr wrap="square">
            <a:spAutoFit/>
          </a:bodyPr>
          <a:lstStyle/>
          <a:p>
            <a:pPr lvl="0" algn="just"/>
            <a:r>
              <a:rPr lang="en-GB" sz="2800" b="1" dirty="0">
                <a:solidFill>
                  <a:prstClr val="black"/>
                </a:solidFill>
                <a:latin typeface="Arial"/>
                <a:ea typeface="Calibri"/>
              </a:rPr>
              <a:t>Fragments  of  oceanic  crust  and  trench sediment  are  scraped  off  the  descending  plate  and accreted  to  the  overriding  plate. </a:t>
            </a:r>
            <a:endParaRPr lang="en-GB" sz="2800" b="1" dirty="0" smtClean="0">
              <a:solidFill>
                <a:prstClr val="black"/>
              </a:solidFill>
              <a:latin typeface="Arial"/>
              <a:ea typeface="Calibri"/>
            </a:endParaRPr>
          </a:p>
          <a:p>
            <a:pPr lvl="0" algn="just"/>
            <a:endParaRPr lang="en-GB" sz="2800" b="1" dirty="0">
              <a:solidFill>
                <a:prstClr val="black"/>
              </a:solidFill>
              <a:latin typeface="Arial"/>
              <a:ea typeface="Calibri"/>
            </a:endParaRPr>
          </a:p>
          <a:p>
            <a:pPr lvl="0" algn="just"/>
            <a:r>
              <a:rPr lang="en-GB" sz="2800" b="1" dirty="0" err="1" smtClean="0">
                <a:solidFill>
                  <a:prstClr val="black"/>
                </a:solidFill>
                <a:latin typeface="Arial"/>
                <a:ea typeface="Calibri"/>
              </a:rPr>
              <a:t>Olistostromes</a:t>
            </a:r>
            <a:r>
              <a:rPr lang="en-GB" sz="2800" b="1" dirty="0" smtClean="0">
                <a:solidFill>
                  <a:prstClr val="black"/>
                </a:solidFill>
                <a:latin typeface="Arial"/>
                <a:ea typeface="Calibri"/>
              </a:rPr>
              <a:t>  </a:t>
            </a:r>
            <a:r>
              <a:rPr lang="en-GB" sz="2800" b="1" dirty="0">
                <a:solidFill>
                  <a:prstClr val="black"/>
                </a:solidFill>
                <a:latin typeface="Arial"/>
                <a:ea typeface="Calibri"/>
              </a:rPr>
              <a:t>may  be produced  by  gravitational  slumping  or  debris  flows  on forearc  basin. </a:t>
            </a:r>
          </a:p>
        </p:txBody>
      </p:sp>
    </p:spTree>
    <p:extLst>
      <p:ext uri="{BB962C8B-B14F-4D97-AF65-F5344CB8AC3E}">
        <p14:creationId xmlns:p14="http://schemas.microsoft.com/office/powerpoint/2010/main" val="276467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573" y="1700808"/>
            <a:ext cx="7632848" cy="3970318"/>
          </a:xfrm>
          <a:prstGeom prst="rect">
            <a:avLst/>
          </a:prstGeom>
        </p:spPr>
        <p:txBody>
          <a:bodyPr wrap="square">
            <a:spAutoFit/>
          </a:bodyPr>
          <a:lstStyle/>
          <a:p>
            <a:pPr algn="just"/>
            <a:r>
              <a:rPr lang="en-GB" sz="2800" b="1" dirty="0" smtClean="0">
                <a:latin typeface="Arial"/>
                <a:ea typeface="Calibri"/>
              </a:rPr>
              <a:t>Forearc  </a:t>
            </a:r>
            <a:r>
              <a:rPr lang="en-GB" sz="2800" b="1" dirty="0">
                <a:latin typeface="Arial"/>
                <a:ea typeface="Calibri"/>
              </a:rPr>
              <a:t>basins  are  marine  depositional  basins  on  the trench  sides  of  arcs  (Figure  3.16),  and  they  vary  in  size and  abundance  with  the  evolutionary  stage  of  an  arc.  </a:t>
            </a:r>
            <a:endParaRPr lang="en-GB" sz="2800" b="1" dirty="0" smtClean="0">
              <a:latin typeface="Arial"/>
              <a:ea typeface="Calibri"/>
            </a:endParaRPr>
          </a:p>
          <a:p>
            <a:pPr algn="just"/>
            <a:endParaRPr lang="en-GB" sz="2800" b="1" dirty="0">
              <a:latin typeface="Arial"/>
              <a:ea typeface="Calibri"/>
            </a:endParaRPr>
          </a:p>
          <a:p>
            <a:pPr algn="just"/>
            <a:r>
              <a:rPr lang="en-GB" sz="2800" b="1" dirty="0" smtClean="0">
                <a:latin typeface="Arial"/>
                <a:ea typeface="Calibri"/>
              </a:rPr>
              <a:t>In </a:t>
            </a:r>
            <a:r>
              <a:rPr lang="en-GB" sz="2800" b="1" dirty="0">
                <a:latin typeface="Arial"/>
                <a:ea typeface="Calibri"/>
              </a:rPr>
              <a:t>continental-margin  arcs,  such  as  the  </a:t>
            </a:r>
            <a:r>
              <a:rPr lang="en-GB" sz="2800" b="1" dirty="0" err="1">
                <a:latin typeface="Arial"/>
                <a:ea typeface="Calibri"/>
              </a:rPr>
              <a:t>Sunda</a:t>
            </a:r>
            <a:r>
              <a:rPr lang="en-GB" sz="2800" b="1" dirty="0">
                <a:latin typeface="Arial"/>
                <a:ea typeface="Calibri"/>
              </a:rPr>
              <a:t>  arc  in  Indonesia, forearc  basins  range  to  700  km  in  strike  length. </a:t>
            </a:r>
            <a:endParaRPr lang="en-GB" sz="2800" b="1" dirty="0"/>
          </a:p>
        </p:txBody>
      </p:sp>
      <p:sp>
        <p:nvSpPr>
          <p:cNvPr id="3" name="Rectangle 2"/>
          <p:cNvSpPr/>
          <p:nvPr/>
        </p:nvSpPr>
        <p:spPr>
          <a:xfrm>
            <a:off x="772817" y="952545"/>
            <a:ext cx="2842445" cy="523220"/>
          </a:xfrm>
          <a:prstGeom prst="rect">
            <a:avLst/>
          </a:prstGeom>
        </p:spPr>
        <p:txBody>
          <a:bodyPr wrap="none">
            <a:spAutoFit/>
          </a:bodyPr>
          <a:lstStyle/>
          <a:p>
            <a:pPr lvl="0" algn="just"/>
            <a:r>
              <a:rPr lang="en-GB" sz="2800" b="1" dirty="0">
                <a:solidFill>
                  <a:srgbClr val="FF0000"/>
                </a:solidFill>
                <a:latin typeface="Arial"/>
                <a:ea typeface="Calibri"/>
                <a:cs typeface="Mangal"/>
              </a:rPr>
              <a:t>Forearc  basins</a:t>
            </a:r>
            <a:endParaRPr lang="en-GB" sz="2400" dirty="0">
              <a:solidFill>
                <a:prstClr val="black"/>
              </a:solidFill>
              <a:ea typeface="Calibri"/>
              <a:cs typeface="Mangal"/>
            </a:endParaRPr>
          </a:p>
        </p:txBody>
      </p:sp>
    </p:spTree>
    <p:extLst>
      <p:ext uri="{BB962C8B-B14F-4D97-AF65-F5344CB8AC3E}">
        <p14:creationId xmlns:p14="http://schemas.microsoft.com/office/powerpoint/2010/main" val="282249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l="6210" t="9067" r="13403" b="15629"/>
          <a:stretch/>
        </p:blipFill>
        <p:spPr bwMode="auto">
          <a:xfrm>
            <a:off x="179512" y="1124744"/>
            <a:ext cx="875101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l="3823" t="86839" r="6865" b="4113"/>
          <a:stretch/>
        </p:blipFill>
        <p:spPr bwMode="auto">
          <a:xfrm>
            <a:off x="343210" y="5445224"/>
            <a:ext cx="827107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792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68760"/>
            <a:ext cx="7488832" cy="3539430"/>
          </a:xfrm>
          <a:prstGeom prst="rect">
            <a:avLst/>
          </a:prstGeom>
        </p:spPr>
        <p:txBody>
          <a:bodyPr wrap="square">
            <a:spAutoFit/>
          </a:bodyPr>
          <a:lstStyle/>
          <a:p>
            <a:pPr lvl="0" algn="just"/>
            <a:r>
              <a:rPr lang="en-GB" sz="2800" b="1" dirty="0">
                <a:solidFill>
                  <a:prstClr val="black"/>
                </a:solidFill>
                <a:latin typeface="Arial"/>
                <a:ea typeface="Calibri"/>
              </a:rPr>
              <a:t>They  overlie  the  accretionary  prism,  which  may  be  exposed as  submarine  hills  within  and  between  forearc basins.  </a:t>
            </a:r>
            <a:endParaRPr lang="en-GB" sz="2800" b="1" dirty="0" smtClean="0">
              <a:solidFill>
                <a:prstClr val="black"/>
              </a:solidFill>
              <a:latin typeface="Arial"/>
              <a:ea typeface="Calibri"/>
            </a:endParaRPr>
          </a:p>
          <a:p>
            <a:pPr lvl="0" algn="just"/>
            <a:endParaRPr lang="en-GB" sz="2800" b="1" dirty="0">
              <a:solidFill>
                <a:prstClr val="black"/>
              </a:solidFill>
              <a:latin typeface="Arial"/>
              <a:ea typeface="Calibri"/>
            </a:endParaRPr>
          </a:p>
          <a:p>
            <a:pPr lvl="0" algn="just"/>
            <a:r>
              <a:rPr lang="en-GB" sz="2800" b="1" dirty="0" smtClean="0">
                <a:solidFill>
                  <a:prstClr val="black"/>
                </a:solidFill>
                <a:latin typeface="Arial"/>
                <a:ea typeface="Calibri"/>
              </a:rPr>
              <a:t>Sediments  </a:t>
            </a:r>
            <a:r>
              <a:rPr lang="en-GB" sz="2800" b="1" dirty="0">
                <a:solidFill>
                  <a:prstClr val="black"/>
                </a:solidFill>
                <a:latin typeface="Arial"/>
                <a:ea typeface="Calibri"/>
              </a:rPr>
              <a:t>in  forearc  basins,  which  are  chiefly </a:t>
            </a:r>
            <a:r>
              <a:rPr lang="en-GB" sz="2800" b="1" dirty="0" err="1">
                <a:solidFill>
                  <a:prstClr val="black"/>
                </a:solidFill>
                <a:latin typeface="Arial"/>
                <a:ea typeface="Calibri"/>
              </a:rPr>
              <a:t>turbidites</a:t>
            </a:r>
            <a:r>
              <a:rPr lang="en-GB" sz="2800" b="1" dirty="0">
                <a:solidFill>
                  <a:prstClr val="black"/>
                </a:solidFill>
                <a:latin typeface="Arial"/>
                <a:ea typeface="Calibri"/>
              </a:rPr>
              <a:t>  with  sources  in  the  adjacent  arc  system,  range up  to  many  kilometres  in  thickness. </a:t>
            </a:r>
            <a:endParaRPr lang="en-GB" sz="2800" b="1" dirty="0">
              <a:solidFill>
                <a:prstClr val="black"/>
              </a:solidFill>
            </a:endParaRPr>
          </a:p>
        </p:txBody>
      </p:sp>
    </p:spTree>
    <p:extLst>
      <p:ext uri="{BB962C8B-B14F-4D97-AF65-F5344CB8AC3E}">
        <p14:creationId xmlns:p14="http://schemas.microsoft.com/office/powerpoint/2010/main" val="77537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08720"/>
            <a:ext cx="7344816" cy="5262979"/>
          </a:xfrm>
          <a:prstGeom prst="rect">
            <a:avLst/>
          </a:prstGeom>
        </p:spPr>
        <p:txBody>
          <a:bodyPr wrap="square">
            <a:spAutoFit/>
          </a:bodyPr>
          <a:lstStyle/>
          <a:p>
            <a:pPr algn="just">
              <a:spcAft>
                <a:spcPts val="0"/>
              </a:spcAft>
            </a:pPr>
            <a:r>
              <a:rPr lang="en-GB" sz="2800" b="1" dirty="0" err="1">
                <a:latin typeface="Arial"/>
                <a:ea typeface="Calibri"/>
                <a:cs typeface="Mangal"/>
              </a:rPr>
              <a:t>Olistostromes</a:t>
            </a:r>
            <a:r>
              <a:rPr lang="en-GB" sz="2800" b="1" dirty="0">
                <a:latin typeface="Arial"/>
                <a:ea typeface="Calibri"/>
                <a:cs typeface="Mangal"/>
              </a:rPr>
              <a:t>  can  form  in  forearc basins  by  sliding  and  slumping  from  locally-steepened slopes.  Forearc-basin  clastic  sediments  may  record  progressive </a:t>
            </a:r>
            <a:r>
              <a:rPr lang="en-GB" sz="2800" b="1" dirty="0" err="1">
                <a:latin typeface="Arial"/>
                <a:ea typeface="Calibri"/>
                <a:cs typeface="Mangal"/>
              </a:rPr>
              <a:t>unroofing</a:t>
            </a:r>
            <a:r>
              <a:rPr lang="en-GB" sz="2800" b="1" dirty="0">
                <a:latin typeface="Arial"/>
                <a:ea typeface="Calibri"/>
                <a:cs typeface="Mangal"/>
              </a:rPr>
              <a:t>  of  adjoining  arcs,  as  for  instance shown  by  the  Great  Valley  Sequence  (</a:t>
            </a:r>
            <a:r>
              <a:rPr lang="en-GB" sz="2800" b="1" dirty="0" err="1">
                <a:latin typeface="Arial"/>
                <a:ea typeface="Calibri"/>
                <a:cs typeface="Mangal"/>
              </a:rPr>
              <a:t>Jur-Cret</a:t>
            </a:r>
            <a:r>
              <a:rPr lang="en-GB" sz="2800" b="1" dirty="0">
                <a:latin typeface="Arial"/>
                <a:ea typeface="Calibri"/>
                <a:cs typeface="Mangal"/>
              </a:rPr>
              <a:t>)  in  </a:t>
            </a:r>
            <a:r>
              <a:rPr lang="en-GB" sz="2800" b="1" dirty="0" smtClean="0">
                <a:latin typeface="Arial"/>
                <a:ea typeface="Calibri"/>
                <a:cs typeface="Mangal"/>
              </a:rPr>
              <a:t>California. </a:t>
            </a:r>
            <a:endParaRPr lang="en-GB" sz="2800" b="1" dirty="0">
              <a:latin typeface="Arial"/>
              <a:ea typeface="Calibri"/>
              <a:cs typeface="Mangal"/>
            </a:endParaRPr>
          </a:p>
          <a:p>
            <a:pPr algn="just">
              <a:spcAft>
                <a:spcPts val="0"/>
              </a:spcAft>
            </a:pPr>
            <a:endParaRPr lang="en-GB" sz="2800" b="1" dirty="0" smtClean="0">
              <a:latin typeface="Arial"/>
              <a:ea typeface="Calibri"/>
              <a:cs typeface="Mangal"/>
            </a:endParaRPr>
          </a:p>
          <a:p>
            <a:pPr algn="just">
              <a:spcAft>
                <a:spcPts val="0"/>
              </a:spcAft>
            </a:pPr>
            <a:r>
              <a:rPr lang="en-GB" sz="2800" b="1" dirty="0" smtClean="0">
                <a:latin typeface="Arial"/>
                <a:ea typeface="Calibri"/>
                <a:cs typeface="Mangal"/>
              </a:rPr>
              <a:t>Volcanism  </a:t>
            </a:r>
            <a:r>
              <a:rPr lang="en-GB" sz="2800" b="1" dirty="0">
                <a:latin typeface="Arial"/>
                <a:ea typeface="Calibri"/>
                <a:cs typeface="Mangal"/>
              </a:rPr>
              <a:t>is rare  in  modern  forearc  regions  and  neither  volcanic  nor intrusive  rocks  are  common  in  older  forearc  successions. </a:t>
            </a:r>
            <a:endParaRPr lang="en-GB" sz="2800" b="1" dirty="0">
              <a:ea typeface="Calibri"/>
              <a:cs typeface="Mangal"/>
            </a:endParaRPr>
          </a:p>
        </p:txBody>
      </p:sp>
    </p:spTree>
    <p:extLst>
      <p:ext uri="{BB962C8B-B14F-4D97-AF65-F5344CB8AC3E}">
        <p14:creationId xmlns:p14="http://schemas.microsoft.com/office/powerpoint/2010/main" val="72138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484784"/>
            <a:ext cx="7560840" cy="4401205"/>
          </a:xfrm>
          <a:prstGeom prst="rect">
            <a:avLst/>
          </a:prstGeom>
        </p:spPr>
        <p:txBody>
          <a:bodyPr wrap="square">
            <a:spAutoFit/>
          </a:bodyPr>
          <a:lstStyle/>
          <a:p>
            <a:pPr algn="just">
              <a:spcAft>
                <a:spcPts val="0"/>
              </a:spcAft>
            </a:pPr>
            <a:r>
              <a:rPr lang="en-GB" sz="2800" b="1" dirty="0" smtClean="0">
                <a:latin typeface="Arial"/>
                <a:ea typeface="Calibri"/>
                <a:cs typeface="Mangal"/>
              </a:rPr>
              <a:t>Volcanic  arcs  range  from  entirely  </a:t>
            </a:r>
            <a:r>
              <a:rPr lang="en-GB" sz="2800" b="1" dirty="0" err="1" smtClean="0">
                <a:latin typeface="Arial"/>
                <a:ea typeface="Calibri"/>
                <a:cs typeface="Mangal"/>
              </a:rPr>
              <a:t>subaerial</a:t>
            </a:r>
            <a:r>
              <a:rPr lang="en-GB" sz="2800" b="1" dirty="0" smtClean="0">
                <a:latin typeface="Arial"/>
                <a:ea typeface="Calibri"/>
                <a:cs typeface="Mangal"/>
              </a:rPr>
              <a:t>,  such  as the  Andean  and  Middle  America  arcs,  to  mostly  or completely  submarine,  such  as  many  of  the  immature oceanic  arcs  in  the  Southwest  Pacific.  </a:t>
            </a:r>
          </a:p>
          <a:p>
            <a:pPr algn="just">
              <a:spcAft>
                <a:spcPts val="0"/>
              </a:spcAft>
            </a:pPr>
            <a:endParaRPr lang="en-GB" sz="2800" b="1" dirty="0">
              <a:latin typeface="Arial"/>
              <a:ea typeface="Calibri"/>
              <a:cs typeface="Mangal"/>
            </a:endParaRPr>
          </a:p>
          <a:p>
            <a:pPr algn="just">
              <a:spcAft>
                <a:spcPts val="0"/>
              </a:spcAft>
            </a:pPr>
            <a:r>
              <a:rPr lang="en-GB" sz="2800" b="1" dirty="0" smtClean="0">
                <a:latin typeface="Arial"/>
                <a:ea typeface="Calibri"/>
                <a:cs typeface="Mangal"/>
              </a:rPr>
              <a:t>Other  arcs,  such as  the  Aleutians,  change  from  </a:t>
            </a:r>
            <a:r>
              <a:rPr lang="en-GB" sz="2800" b="1" dirty="0" err="1" smtClean="0">
                <a:latin typeface="Arial"/>
                <a:ea typeface="Calibri"/>
                <a:cs typeface="Mangal"/>
              </a:rPr>
              <a:t>subaerial</a:t>
            </a:r>
            <a:r>
              <a:rPr lang="en-GB" sz="2800" b="1" dirty="0" smtClean="0">
                <a:latin typeface="Arial"/>
                <a:ea typeface="Calibri"/>
                <a:cs typeface="Mangal"/>
              </a:rPr>
              <a:t>  to  partly  submarine along  strike.  </a:t>
            </a:r>
            <a:endParaRPr lang="en-GB" sz="2400" b="1" dirty="0">
              <a:ea typeface="Calibri"/>
              <a:cs typeface="Mangal"/>
            </a:endParaRPr>
          </a:p>
        </p:txBody>
      </p:sp>
      <p:sp>
        <p:nvSpPr>
          <p:cNvPr id="4" name="Rectangle 3"/>
          <p:cNvSpPr/>
          <p:nvPr/>
        </p:nvSpPr>
        <p:spPr>
          <a:xfrm>
            <a:off x="899592" y="882298"/>
            <a:ext cx="1370375" cy="523220"/>
          </a:xfrm>
          <a:prstGeom prst="rect">
            <a:avLst/>
          </a:prstGeom>
        </p:spPr>
        <p:txBody>
          <a:bodyPr wrap="none">
            <a:spAutoFit/>
          </a:bodyPr>
          <a:lstStyle/>
          <a:p>
            <a:pPr algn="just">
              <a:spcAft>
                <a:spcPts val="0"/>
              </a:spcAft>
            </a:pPr>
            <a:r>
              <a:rPr lang="en-GB" sz="2800" b="1" dirty="0">
                <a:solidFill>
                  <a:srgbClr val="FF0000"/>
                </a:solidFill>
                <a:latin typeface="Arial"/>
                <a:ea typeface="Calibri"/>
                <a:cs typeface="Mangal"/>
              </a:rPr>
              <a:t>2. Arcs</a:t>
            </a:r>
          </a:p>
        </p:txBody>
      </p:sp>
    </p:spTree>
    <p:extLst>
      <p:ext uri="{BB962C8B-B14F-4D97-AF65-F5344CB8AC3E}">
        <p14:creationId xmlns:p14="http://schemas.microsoft.com/office/powerpoint/2010/main" val="116037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836712"/>
            <a:ext cx="7560840" cy="4401205"/>
          </a:xfrm>
          <a:prstGeom prst="rect">
            <a:avLst/>
          </a:prstGeom>
        </p:spPr>
        <p:txBody>
          <a:bodyPr wrap="square">
            <a:spAutoFit/>
          </a:bodyPr>
          <a:lstStyle/>
          <a:p>
            <a:pPr lvl="0" algn="just"/>
            <a:r>
              <a:rPr lang="en-GB" sz="2800" b="1" dirty="0" err="1">
                <a:solidFill>
                  <a:prstClr val="black"/>
                </a:solidFill>
                <a:latin typeface="Arial"/>
                <a:ea typeface="Calibri"/>
                <a:cs typeface="Mangal"/>
              </a:rPr>
              <a:t>Subaerial</a:t>
            </a:r>
            <a:r>
              <a:rPr lang="en-GB" sz="2800" b="1" dirty="0">
                <a:solidFill>
                  <a:prstClr val="black"/>
                </a:solidFill>
                <a:latin typeface="Arial"/>
                <a:ea typeface="Calibri"/>
                <a:cs typeface="Mangal"/>
              </a:rPr>
              <a:t>  arcs  include  </a:t>
            </a:r>
            <a:r>
              <a:rPr lang="en-GB" sz="2800" b="1" dirty="0" smtClean="0">
                <a:solidFill>
                  <a:prstClr val="black"/>
                </a:solidFill>
                <a:latin typeface="Arial"/>
                <a:ea typeface="Calibri"/>
                <a:cs typeface="Mangal"/>
              </a:rPr>
              <a:t>(lava) flows  </a:t>
            </a:r>
            <a:r>
              <a:rPr lang="en-GB" sz="2800" b="1" dirty="0">
                <a:solidFill>
                  <a:prstClr val="black"/>
                </a:solidFill>
                <a:latin typeface="Arial"/>
                <a:ea typeface="Calibri"/>
                <a:cs typeface="Mangal"/>
              </a:rPr>
              <a:t>and associated  pyroclastic  rocks,  which  often  occur  in  large stratovolcanoes.  </a:t>
            </a:r>
            <a:endParaRPr lang="en-GB" sz="2800" b="1" dirty="0" smtClean="0">
              <a:solidFill>
                <a:prstClr val="black"/>
              </a:solidFill>
              <a:latin typeface="Arial"/>
              <a:ea typeface="Calibri"/>
              <a:cs typeface="Mangal"/>
            </a:endParaRPr>
          </a:p>
          <a:p>
            <a:pPr lvl="0" algn="just"/>
            <a:endParaRPr lang="en-GB" sz="2800" b="1" dirty="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Submarine  </a:t>
            </a:r>
            <a:r>
              <a:rPr lang="en-GB" sz="2800" b="1" dirty="0">
                <a:solidFill>
                  <a:prstClr val="black"/>
                </a:solidFill>
                <a:latin typeface="Arial"/>
                <a:ea typeface="Calibri"/>
                <a:cs typeface="Mangal"/>
              </a:rPr>
              <a:t>arcs  are  built  of  pillowed basalt  flows  and  large  volumes  of  </a:t>
            </a:r>
            <a:r>
              <a:rPr lang="en-GB" sz="2800" b="1" dirty="0" err="1">
                <a:solidFill>
                  <a:prstClr val="black"/>
                </a:solidFill>
                <a:latin typeface="Arial"/>
                <a:ea typeface="Calibri"/>
                <a:cs typeface="Mangal"/>
              </a:rPr>
              <a:t>hyaloclastic</a:t>
            </a:r>
            <a:r>
              <a:rPr lang="en-GB" sz="2800" b="1" dirty="0">
                <a:solidFill>
                  <a:prstClr val="black"/>
                </a:solidFill>
                <a:latin typeface="Arial"/>
                <a:ea typeface="Calibri"/>
                <a:cs typeface="Mangal"/>
              </a:rPr>
              <a:t>  tuffs  and </a:t>
            </a:r>
            <a:r>
              <a:rPr lang="en-GB" sz="2800" b="1" dirty="0" err="1">
                <a:solidFill>
                  <a:prstClr val="black"/>
                </a:solidFill>
                <a:latin typeface="Arial"/>
                <a:ea typeface="Calibri"/>
                <a:cs typeface="Mangal"/>
              </a:rPr>
              <a:t>breccias</a:t>
            </a:r>
            <a:r>
              <a:rPr lang="en-GB" sz="2800" b="1" dirty="0">
                <a:solidFill>
                  <a:prstClr val="black"/>
                </a:solidFill>
                <a:latin typeface="Arial"/>
                <a:ea typeface="Calibri"/>
                <a:cs typeface="Mangal"/>
              </a:rPr>
              <a:t>.  </a:t>
            </a:r>
            <a:endParaRPr lang="en-GB" sz="2800" b="1" dirty="0" smtClean="0">
              <a:solidFill>
                <a:prstClr val="black"/>
              </a:solidFill>
              <a:latin typeface="Arial"/>
              <a:ea typeface="Calibri"/>
              <a:cs typeface="Mangal"/>
            </a:endParaRPr>
          </a:p>
          <a:p>
            <a:pPr lvl="0" algn="just"/>
            <a:endParaRPr lang="en-GB" sz="2800" b="1" dirty="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Volcanism </a:t>
            </a:r>
            <a:r>
              <a:rPr lang="en-GB" sz="2800" b="1" dirty="0">
                <a:solidFill>
                  <a:prstClr val="black"/>
                </a:solidFill>
                <a:latin typeface="Arial"/>
                <a:ea typeface="Calibri"/>
                <a:cs typeface="Mangal"/>
              </a:rPr>
              <a:t>begins  rather  abruptly  in  arc  systems at  a  volcanic  front.  </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3479082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20625"/>
            <a:ext cx="7848872" cy="4462760"/>
          </a:xfrm>
          <a:prstGeom prst="rect">
            <a:avLst/>
          </a:prstGeom>
        </p:spPr>
        <p:txBody>
          <a:bodyPr wrap="square">
            <a:spAutoFit/>
          </a:bodyPr>
          <a:lstStyle/>
          <a:p>
            <a:pPr lvl="0" algn="just"/>
            <a:r>
              <a:rPr lang="en-GB" sz="2800" b="1" dirty="0">
                <a:solidFill>
                  <a:prstClr val="black"/>
                </a:solidFill>
                <a:latin typeface="Arial"/>
                <a:ea typeface="Calibri"/>
                <a:cs typeface="Mangal"/>
              </a:rPr>
              <a:t>Both  </a:t>
            </a:r>
            <a:r>
              <a:rPr lang="en-GB" sz="2800" b="1" dirty="0" err="1">
                <a:solidFill>
                  <a:srgbClr val="FF0000"/>
                </a:solidFill>
                <a:latin typeface="Arial"/>
                <a:ea typeface="Calibri"/>
                <a:cs typeface="Mangal"/>
              </a:rPr>
              <a:t>tholeiitic</a:t>
            </a:r>
            <a:r>
              <a:rPr lang="en-GB" sz="2800" b="1" dirty="0">
                <a:solidFill>
                  <a:srgbClr val="FF0000"/>
                </a:solidFill>
                <a:latin typeface="Arial"/>
                <a:ea typeface="Calibri"/>
                <a:cs typeface="Mangal"/>
              </a:rPr>
              <a:t>  and  </a:t>
            </a:r>
            <a:r>
              <a:rPr lang="en-GB" sz="2800" b="1" dirty="0" err="1">
                <a:solidFill>
                  <a:srgbClr val="FF0000"/>
                </a:solidFill>
                <a:latin typeface="Arial"/>
                <a:ea typeface="Calibri"/>
                <a:cs typeface="Mangal"/>
              </a:rPr>
              <a:t>calc</a:t>
            </a:r>
            <a:r>
              <a:rPr lang="en-GB" sz="2800" b="1" dirty="0">
                <a:solidFill>
                  <a:srgbClr val="FF0000"/>
                </a:solidFill>
                <a:latin typeface="Arial"/>
                <a:ea typeface="Calibri"/>
                <a:cs typeface="Mangal"/>
              </a:rPr>
              <a:t>-alkaline </a:t>
            </a:r>
            <a:r>
              <a:rPr lang="en-GB" sz="2800" b="1" dirty="0">
                <a:solidFill>
                  <a:prstClr val="black"/>
                </a:solidFill>
                <a:latin typeface="Arial"/>
                <a:ea typeface="Calibri"/>
                <a:cs typeface="Mangal"/>
              </a:rPr>
              <a:t>magmas  characterize  arcs,  with  basalts  and  </a:t>
            </a:r>
            <a:r>
              <a:rPr lang="en-GB" sz="2800" b="1" dirty="0">
                <a:solidFill>
                  <a:srgbClr val="FF0000"/>
                </a:solidFill>
                <a:latin typeface="Arial"/>
                <a:ea typeface="Calibri"/>
                <a:cs typeface="Mangal"/>
              </a:rPr>
              <a:t>basaltic </a:t>
            </a:r>
            <a:r>
              <a:rPr lang="en-GB" sz="2800" b="1" dirty="0" err="1">
                <a:solidFill>
                  <a:srgbClr val="FF0000"/>
                </a:solidFill>
                <a:latin typeface="Arial"/>
                <a:ea typeface="Calibri"/>
                <a:cs typeface="Mangal"/>
              </a:rPr>
              <a:t>andesites</a:t>
            </a:r>
            <a:r>
              <a:rPr lang="en-GB" sz="2800" b="1" dirty="0">
                <a:solidFill>
                  <a:srgbClr val="FF0000"/>
                </a:solidFill>
                <a:latin typeface="Arial"/>
                <a:ea typeface="Calibri"/>
                <a:cs typeface="Mangal"/>
              </a:rPr>
              <a:t>  </a:t>
            </a:r>
            <a:r>
              <a:rPr lang="en-GB" sz="2800" b="1" dirty="0">
                <a:solidFill>
                  <a:prstClr val="black"/>
                </a:solidFill>
                <a:latin typeface="Arial"/>
                <a:ea typeface="Calibri"/>
                <a:cs typeface="Mangal"/>
              </a:rPr>
              <a:t>dominating  in  oceanic  </a:t>
            </a:r>
            <a:r>
              <a:rPr lang="en-GB" sz="2800" b="1" dirty="0" smtClean="0">
                <a:solidFill>
                  <a:prstClr val="black"/>
                </a:solidFill>
                <a:latin typeface="Arial"/>
                <a:ea typeface="Calibri"/>
                <a:cs typeface="Mangal"/>
              </a:rPr>
              <a:t>arcs.  </a:t>
            </a:r>
          </a:p>
          <a:p>
            <a:pPr lvl="0" algn="just"/>
            <a:endParaRPr lang="en-GB" sz="1600" b="1" dirty="0">
              <a:solidFill>
                <a:prstClr val="black"/>
              </a:solidFill>
              <a:latin typeface="Arial"/>
              <a:ea typeface="Calibri"/>
              <a:cs typeface="Mangal"/>
            </a:endParaRPr>
          </a:p>
          <a:p>
            <a:pPr lvl="0" algn="just"/>
            <a:r>
              <a:rPr lang="en-GB" sz="2800" b="1" dirty="0" err="1" smtClean="0">
                <a:solidFill>
                  <a:srgbClr val="FF0000"/>
                </a:solidFill>
                <a:latin typeface="Arial"/>
                <a:ea typeface="Calibri"/>
                <a:cs typeface="Mangal"/>
              </a:rPr>
              <a:t>Adesites</a:t>
            </a:r>
            <a:r>
              <a:rPr lang="en-GB" sz="2800" b="1" dirty="0" smtClean="0">
                <a:solidFill>
                  <a:srgbClr val="FF0000"/>
                </a:solidFill>
                <a:latin typeface="Arial"/>
                <a:ea typeface="Calibri"/>
                <a:cs typeface="Mangal"/>
              </a:rPr>
              <a:t>  </a:t>
            </a:r>
            <a:r>
              <a:rPr lang="en-GB" sz="2800" b="1" dirty="0">
                <a:solidFill>
                  <a:srgbClr val="FF0000"/>
                </a:solidFill>
                <a:latin typeface="Arial"/>
                <a:ea typeface="Calibri"/>
                <a:cs typeface="Mangal"/>
              </a:rPr>
              <a:t>and </a:t>
            </a:r>
            <a:r>
              <a:rPr lang="en-GB" sz="2800" b="1" dirty="0" err="1">
                <a:solidFill>
                  <a:srgbClr val="FF0000"/>
                </a:solidFill>
                <a:latin typeface="Arial"/>
                <a:ea typeface="Calibri"/>
                <a:cs typeface="Mangal"/>
              </a:rPr>
              <a:t>dacites</a:t>
            </a:r>
            <a:r>
              <a:rPr lang="en-GB" sz="2800" b="1" dirty="0">
                <a:solidFill>
                  <a:srgbClr val="FF0000"/>
                </a:solidFill>
                <a:latin typeface="Arial"/>
                <a:ea typeface="Calibri"/>
                <a:cs typeface="Mangal"/>
              </a:rPr>
              <a:t>  </a:t>
            </a:r>
            <a:r>
              <a:rPr lang="en-GB" sz="2800" b="1" dirty="0">
                <a:solidFill>
                  <a:prstClr val="black"/>
                </a:solidFill>
                <a:latin typeface="Arial"/>
                <a:ea typeface="Calibri"/>
                <a:cs typeface="Mangal"/>
              </a:rPr>
              <a:t>often  </a:t>
            </a:r>
            <a:r>
              <a:rPr lang="en-GB" sz="2800" b="1" dirty="0" smtClean="0">
                <a:solidFill>
                  <a:prstClr val="black"/>
                </a:solidFill>
                <a:latin typeface="Arial"/>
                <a:ea typeface="Calibri"/>
                <a:cs typeface="Mangal"/>
              </a:rPr>
              <a:t>dominate  </a:t>
            </a:r>
            <a:r>
              <a:rPr lang="en-GB" sz="2800" b="1" dirty="0">
                <a:solidFill>
                  <a:prstClr val="black"/>
                </a:solidFill>
                <a:latin typeface="Arial"/>
                <a:ea typeface="Calibri"/>
                <a:cs typeface="Mangal"/>
              </a:rPr>
              <a:t>in  continental-margin  arcs. </a:t>
            </a:r>
            <a:endParaRPr lang="en-GB" sz="2800" b="1" dirty="0" smtClean="0">
              <a:solidFill>
                <a:prstClr val="black"/>
              </a:solidFill>
              <a:latin typeface="Arial"/>
              <a:ea typeface="Calibri"/>
              <a:cs typeface="Mangal"/>
            </a:endParaRPr>
          </a:p>
          <a:p>
            <a:pPr lvl="0" algn="just"/>
            <a:endParaRPr lang="en-GB" sz="1600" b="1" dirty="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Felsic  </a:t>
            </a:r>
            <a:r>
              <a:rPr lang="en-GB" sz="2800" b="1" dirty="0">
                <a:solidFill>
                  <a:prstClr val="black"/>
                </a:solidFill>
                <a:latin typeface="Arial"/>
                <a:ea typeface="Calibri"/>
                <a:cs typeface="Mangal"/>
              </a:rPr>
              <a:t>magmas  are  generally  emplaced  as  batholiths,  although </a:t>
            </a:r>
            <a:r>
              <a:rPr lang="en-GB" sz="2800" b="1" dirty="0">
                <a:solidFill>
                  <a:srgbClr val="FF0000"/>
                </a:solidFill>
                <a:latin typeface="Arial"/>
                <a:ea typeface="Calibri"/>
                <a:cs typeface="Mangal"/>
              </a:rPr>
              <a:t>felsic  volcanics  are  common  in  most  continental margin arcs.</a:t>
            </a:r>
            <a:endParaRPr lang="en-GB" sz="2400" b="1" dirty="0">
              <a:solidFill>
                <a:srgbClr val="FF0000"/>
              </a:solidFill>
              <a:ea typeface="Calibri"/>
              <a:cs typeface="Mangal"/>
            </a:endParaRPr>
          </a:p>
        </p:txBody>
      </p:sp>
    </p:spTree>
    <p:extLst>
      <p:ext uri="{BB962C8B-B14F-4D97-AF65-F5344CB8AC3E}">
        <p14:creationId xmlns:p14="http://schemas.microsoft.com/office/powerpoint/2010/main" val="3552047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988839"/>
            <a:ext cx="7704856" cy="3539430"/>
          </a:xfrm>
          <a:prstGeom prst="rect">
            <a:avLst/>
          </a:prstGeom>
        </p:spPr>
        <p:txBody>
          <a:bodyPr wrap="square">
            <a:spAutoFit/>
          </a:bodyPr>
          <a:lstStyle/>
          <a:p>
            <a:pPr algn="just"/>
            <a:r>
              <a:rPr lang="en-GB" sz="2800" b="1" dirty="0" smtClean="0">
                <a:solidFill>
                  <a:prstClr val="black"/>
                </a:solidFill>
                <a:latin typeface="Arial"/>
                <a:ea typeface="Calibri"/>
                <a:cs typeface="Mangal"/>
              </a:rPr>
              <a:t>Active  </a:t>
            </a:r>
            <a:r>
              <a:rPr lang="en-GB" sz="2800" b="1" dirty="0">
                <a:solidFill>
                  <a:prstClr val="black"/>
                </a:solidFill>
                <a:latin typeface="Arial"/>
                <a:ea typeface="Calibri"/>
                <a:cs typeface="Mangal"/>
              </a:rPr>
              <a:t>back-arc  basins  occur  over  descending  slabs behind  arc  systems  (Figure  3.16)  </a:t>
            </a:r>
            <a:r>
              <a:rPr lang="en-GB" sz="2800" b="1" dirty="0" smtClean="0">
                <a:solidFill>
                  <a:prstClr val="black"/>
                </a:solidFill>
                <a:latin typeface="Arial"/>
                <a:ea typeface="Calibri"/>
                <a:cs typeface="Mangal"/>
              </a:rPr>
              <a:t>and,  </a:t>
            </a:r>
          </a:p>
          <a:p>
            <a:pPr algn="just"/>
            <a:endParaRPr lang="en-GB" sz="2800" b="1" dirty="0">
              <a:solidFill>
                <a:prstClr val="black"/>
              </a:solidFill>
              <a:latin typeface="Arial"/>
              <a:ea typeface="Calibri"/>
              <a:cs typeface="Mangal"/>
            </a:endParaRPr>
          </a:p>
          <a:p>
            <a:pPr algn="just"/>
            <a:r>
              <a:rPr lang="en-GB" sz="2800" b="1" dirty="0" smtClean="0">
                <a:solidFill>
                  <a:prstClr val="black"/>
                </a:solidFill>
                <a:latin typeface="Arial"/>
                <a:ea typeface="Calibri"/>
                <a:cs typeface="Mangal"/>
              </a:rPr>
              <a:t>commonly  </a:t>
            </a:r>
            <a:r>
              <a:rPr lang="en-GB" sz="2800" b="1" dirty="0">
                <a:solidFill>
                  <a:prstClr val="black"/>
                </a:solidFill>
                <a:latin typeface="Arial"/>
                <a:ea typeface="Calibri"/>
                <a:cs typeface="Mangal"/>
              </a:rPr>
              <a:t>have high  heat  flow,  relatively  thin  lithosphere  and,  in  many instances,  an  </a:t>
            </a:r>
            <a:r>
              <a:rPr lang="en-GB" sz="2800" b="1" dirty="0">
                <a:solidFill>
                  <a:srgbClr val="FF0000"/>
                </a:solidFill>
                <a:latin typeface="Arial"/>
                <a:ea typeface="Calibri"/>
                <a:cs typeface="Mangal"/>
              </a:rPr>
              <a:t>active  ocean  ridge  </a:t>
            </a:r>
            <a:r>
              <a:rPr lang="en-GB" sz="2800" b="1" dirty="0">
                <a:solidFill>
                  <a:prstClr val="black"/>
                </a:solidFill>
                <a:latin typeface="Arial"/>
                <a:ea typeface="Calibri"/>
                <a:cs typeface="Mangal"/>
              </a:rPr>
              <a:t>which  is  enlarging  the size  of  the  </a:t>
            </a:r>
            <a:r>
              <a:rPr lang="en-GB" sz="2800" b="1" dirty="0" smtClean="0">
                <a:solidFill>
                  <a:prstClr val="black"/>
                </a:solidFill>
                <a:latin typeface="Arial"/>
                <a:ea typeface="Calibri"/>
                <a:cs typeface="Mangal"/>
              </a:rPr>
              <a:t>basin.</a:t>
            </a:r>
            <a:endParaRPr lang="en-GB" sz="2800" b="1" dirty="0">
              <a:solidFill>
                <a:prstClr val="black"/>
              </a:solidFill>
              <a:latin typeface="Arial"/>
              <a:ea typeface="Calibri"/>
              <a:cs typeface="Mangal"/>
            </a:endParaRPr>
          </a:p>
        </p:txBody>
      </p:sp>
      <p:sp>
        <p:nvSpPr>
          <p:cNvPr id="3" name="Rectangle 2"/>
          <p:cNvSpPr/>
          <p:nvPr/>
        </p:nvSpPr>
        <p:spPr>
          <a:xfrm>
            <a:off x="870321" y="980728"/>
            <a:ext cx="2945037" cy="523220"/>
          </a:xfrm>
          <a:prstGeom prst="rect">
            <a:avLst/>
          </a:prstGeom>
        </p:spPr>
        <p:txBody>
          <a:bodyPr wrap="none">
            <a:spAutoFit/>
          </a:bodyPr>
          <a:lstStyle/>
          <a:p>
            <a:pPr lvl="0" algn="just"/>
            <a:r>
              <a:rPr lang="en-GB" sz="2800" b="1" dirty="0">
                <a:solidFill>
                  <a:srgbClr val="FF0000"/>
                </a:solidFill>
                <a:latin typeface="Arial"/>
                <a:ea typeface="Calibri"/>
                <a:cs typeface="Mangal"/>
              </a:rPr>
              <a:t>Back-arc basins</a:t>
            </a:r>
          </a:p>
        </p:txBody>
      </p:sp>
    </p:spTree>
    <p:extLst>
      <p:ext uri="{BB962C8B-B14F-4D97-AF65-F5344CB8AC3E}">
        <p14:creationId xmlns:p14="http://schemas.microsoft.com/office/powerpoint/2010/main" val="2563043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l="3823" t="6226" r="6865"/>
          <a:stretch/>
        </p:blipFill>
        <p:spPr bwMode="auto">
          <a:xfrm>
            <a:off x="251520" y="991580"/>
            <a:ext cx="8745770" cy="4597660"/>
          </a:xfrm>
          <a:prstGeom prst="rect">
            <a:avLst/>
          </a:prstGeom>
          <a:noFill/>
          <a:ln w="9525">
            <a:solidFill>
              <a:srgbClr val="FF0000"/>
            </a:solidFill>
            <a:miter lim="800000"/>
            <a:headEnd/>
            <a:tailEnd/>
          </a:ln>
          <a:effectLst/>
          <a:extLst/>
        </p:spPr>
      </p:pic>
      <p:cxnSp>
        <p:nvCxnSpPr>
          <p:cNvPr id="11" name="Straight Arrow Connector 10"/>
          <p:cNvCxnSpPr/>
          <p:nvPr/>
        </p:nvCxnSpPr>
        <p:spPr>
          <a:xfrm>
            <a:off x="4114800" y="2971800"/>
            <a:ext cx="914400" cy="914400"/>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121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392" y="1340768"/>
            <a:ext cx="7416824" cy="4832092"/>
          </a:xfrm>
          <a:prstGeom prst="rect">
            <a:avLst/>
          </a:prstGeom>
        </p:spPr>
        <p:txBody>
          <a:bodyPr wrap="square">
            <a:spAutoFit/>
          </a:bodyPr>
          <a:lstStyle/>
          <a:p>
            <a:pPr lvl="0" algn="just"/>
            <a:r>
              <a:rPr lang="en-GB" sz="2800" b="1" dirty="0">
                <a:solidFill>
                  <a:prstClr val="black"/>
                </a:solidFill>
                <a:latin typeface="Arial"/>
                <a:ea typeface="Calibri"/>
                <a:cs typeface="Mangal"/>
              </a:rPr>
              <a:t>From  the  ocean  side  landwards, a  </a:t>
            </a:r>
            <a:r>
              <a:rPr lang="en-GB" sz="2800" b="1" dirty="0">
                <a:solidFill>
                  <a:srgbClr val="FF0000"/>
                </a:solidFill>
                <a:latin typeface="Arial"/>
                <a:ea typeface="Calibri"/>
                <a:cs typeface="Mangal"/>
              </a:rPr>
              <a:t>continental-margin  </a:t>
            </a:r>
            <a:r>
              <a:rPr lang="en-GB" sz="2800" b="1" dirty="0" smtClean="0">
                <a:solidFill>
                  <a:srgbClr val="FF0000"/>
                </a:solidFill>
                <a:latin typeface="Arial"/>
                <a:ea typeface="Calibri"/>
                <a:cs typeface="Mangal"/>
              </a:rPr>
              <a:t>arc </a:t>
            </a:r>
            <a:r>
              <a:rPr lang="en-GB" sz="2800" b="1" dirty="0" smtClean="0">
                <a:latin typeface="Arial"/>
                <a:ea typeface="Calibri"/>
                <a:cs typeface="Mangal"/>
              </a:rPr>
              <a:t>(a)</a:t>
            </a:r>
            <a:r>
              <a:rPr lang="en-GB" sz="2800" b="1" dirty="0" smtClean="0">
                <a:solidFill>
                  <a:srgbClr val="FF0000"/>
                </a:solidFill>
                <a:latin typeface="Arial"/>
                <a:ea typeface="Calibri"/>
                <a:cs typeface="Mangal"/>
              </a:rPr>
              <a:t>  </a:t>
            </a:r>
            <a:r>
              <a:rPr lang="en-GB" sz="2800" b="1" dirty="0">
                <a:solidFill>
                  <a:prstClr val="black"/>
                </a:solidFill>
                <a:latin typeface="Arial"/>
                <a:ea typeface="Calibri"/>
                <a:cs typeface="Mangal"/>
              </a:rPr>
              <a:t>is  characterized  by  the  </a:t>
            </a:r>
            <a:endParaRPr lang="en-GB" sz="2800" b="1" dirty="0" smtClean="0">
              <a:solidFill>
                <a:prstClr val="black"/>
              </a:solidFill>
              <a:latin typeface="Arial"/>
              <a:ea typeface="Calibri"/>
              <a:cs typeface="Mangal"/>
            </a:endParaRPr>
          </a:p>
          <a:p>
            <a:pPr marL="515938" lvl="0" algn="just"/>
            <a:r>
              <a:rPr lang="en-GB" sz="2800" b="1" dirty="0" smtClean="0">
                <a:solidFill>
                  <a:prstClr val="black"/>
                </a:solidFill>
                <a:latin typeface="Arial"/>
                <a:ea typeface="Calibri"/>
                <a:cs typeface="Mangal"/>
              </a:rPr>
              <a:t>(1)   trench</a:t>
            </a:r>
            <a:r>
              <a:rPr lang="en-GB" sz="2800" b="1" dirty="0">
                <a:solidFill>
                  <a:prstClr val="black"/>
                </a:solidFill>
                <a:latin typeface="Arial"/>
                <a:ea typeface="Calibri"/>
                <a:cs typeface="Mangal"/>
              </a:rPr>
              <a:t>; </a:t>
            </a:r>
            <a:endParaRPr lang="en-GB" sz="2800" b="1" dirty="0" smtClean="0">
              <a:solidFill>
                <a:prstClr val="black"/>
              </a:solidFill>
              <a:latin typeface="Arial"/>
              <a:ea typeface="Calibri"/>
              <a:cs typeface="Mangal"/>
            </a:endParaRPr>
          </a:p>
          <a:p>
            <a:pPr marL="1195388" lvl="0" indent="-679450" algn="just"/>
            <a:r>
              <a:rPr lang="en-GB" sz="2800" b="1" dirty="0" smtClean="0">
                <a:solidFill>
                  <a:prstClr val="black"/>
                </a:solidFill>
                <a:latin typeface="Arial"/>
                <a:ea typeface="Calibri"/>
                <a:cs typeface="Mangal"/>
              </a:rPr>
              <a:t>(2) </a:t>
            </a:r>
            <a:r>
              <a:rPr lang="en-GB" sz="2800" b="1" dirty="0" smtClean="0">
                <a:solidFill>
                  <a:prstClr val="black"/>
                </a:solidFill>
                <a:latin typeface="Arial"/>
                <a:ea typeface="Calibri"/>
                <a:cs typeface="Mangal"/>
              </a:rPr>
              <a:t>an  </a:t>
            </a:r>
            <a:r>
              <a:rPr lang="en-GB" sz="2800" b="1" dirty="0">
                <a:solidFill>
                  <a:prstClr val="black"/>
                </a:solidFill>
                <a:latin typeface="Arial"/>
                <a:ea typeface="Calibri"/>
                <a:cs typeface="Mangal"/>
              </a:rPr>
              <a:t>accretionary  prism  with  </a:t>
            </a:r>
            <a:r>
              <a:rPr lang="en-GB" sz="2800" b="1" dirty="0" smtClean="0">
                <a:solidFill>
                  <a:prstClr val="black"/>
                </a:solidFill>
                <a:latin typeface="Arial"/>
                <a:ea typeface="Calibri"/>
                <a:cs typeface="Mangal"/>
              </a:rPr>
              <a:t> overlying  </a:t>
            </a:r>
            <a:r>
              <a:rPr lang="en-GB" sz="2800" b="1" dirty="0">
                <a:solidFill>
                  <a:prstClr val="black"/>
                </a:solidFill>
                <a:latin typeface="Arial"/>
                <a:ea typeface="Calibri"/>
                <a:cs typeface="Mangal"/>
              </a:rPr>
              <a:t>forearc  basins;  </a:t>
            </a:r>
            <a:endParaRPr lang="en-GB" sz="2800" b="1" dirty="0" smtClean="0">
              <a:solidFill>
                <a:prstClr val="black"/>
              </a:solidFill>
              <a:latin typeface="Arial"/>
              <a:ea typeface="Calibri"/>
              <a:cs typeface="Mangal"/>
            </a:endParaRPr>
          </a:p>
          <a:p>
            <a:pPr marL="1195388" lvl="0" indent="-679450" algn="just"/>
            <a:r>
              <a:rPr lang="en-GB" sz="2800" b="1" dirty="0" smtClean="0">
                <a:solidFill>
                  <a:prstClr val="black"/>
                </a:solidFill>
                <a:latin typeface="Arial"/>
                <a:ea typeface="Calibri"/>
                <a:cs typeface="Mangal"/>
              </a:rPr>
              <a:t>(3) </a:t>
            </a:r>
            <a:r>
              <a:rPr lang="en-GB" sz="2800" b="1" dirty="0" smtClean="0">
                <a:solidFill>
                  <a:prstClr val="black"/>
                </a:solidFill>
                <a:latin typeface="Arial"/>
                <a:ea typeface="Calibri"/>
                <a:cs typeface="Mangal"/>
              </a:rPr>
              <a:t>the </a:t>
            </a:r>
            <a:r>
              <a:rPr lang="en-GB" sz="2800" b="1" dirty="0">
                <a:solidFill>
                  <a:prstClr val="black"/>
                </a:solidFill>
                <a:latin typeface="Arial"/>
                <a:ea typeface="Calibri"/>
                <a:cs typeface="Mangal"/>
              </a:rPr>
              <a:t>volcanic  arc  with  intra-arc  basins;  </a:t>
            </a:r>
            <a:endParaRPr lang="en-GB" sz="2800" b="1" dirty="0" smtClean="0">
              <a:solidFill>
                <a:prstClr val="black"/>
              </a:solidFill>
              <a:latin typeface="Arial"/>
              <a:ea typeface="Calibri"/>
              <a:cs typeface="Mangal"/>
            </a:endParaRPr>
          </a:p>
          <a:p>
            <a:pPr marL="1150938" lvl="0" indent="-635000" algn="just"/>
            <a:r>
              <a:rPr lang="en-GB" sz="2800" b="1" dirty="0" smtClean="0">
                <a:solidFill>
                  <a:prstClr val="black"/>
                </a:solidFill>
                <a:latin typeface="Arial"/>
                <a:ea typeface="Calibri"/>
                <a:cs typeface="Mangal"/>
              </a:rPr>
              <a:t>(4) a </a:t>
            </a:r>
            <a:r>
              <a:rPr lang="en-GB" sz="2800" b="1" dirty="0" smtClean="0">
                <a:solidFill>
                  <a:prstClr val="black"/>
                </a:solidFill>
                <a:latin typeface="Arial"/>
                <a:ea typeface="Calibri"/>
                <a:cs typeface="Mangal"/>
              </a:rPr>
              <a:t>fold-thrust  </a:t>
            </a:r>
            <a:r>
              <a:rPr lang="en-GB" sz="2800" b="1" dirty="0">
                <a:solidFill>
                  <a:prstClr val="black"/>
                </a:solidFill>
                <a:latin typeface="Arial"/>
                <a:ea typeface="Calibri"/>
                <a:cs typeface="Mangal"/>
              </a:rPr>
              <a:t>belt;  and a  </a:t>
            </a:r>
            <a:r>
              <a:rPr lang="en-GB" sz="2800" b="1" dirty="0" err="1">
                <a:solidFill>
                  <a:prstClr val="black"/>
                </a:solidFill>
                <a:latin typeface="Arial"/>
                <a:ea typeface="Calibri"/>
                <a:cs typeface="Mangal"/>
              </a:rPr>
              <a:t>retroarc</a:t>
            </a:r>
            <a:r>
              <a:rPr lang="en-GB" sz="2800" b="1" dirty="0">
                <a:solidFill>
                  <a:prstClr val="black"/>
                </a:solidFill>
                <a:latin typeface="Arial"/>
                <a:ea typeface="Calibri"/>
                <a:cs typeface="Mangal"/>
              </a:rPr>
              <a:t>  foreland  basin  </a:t>
            </a:r>
            <a:endParaRPr lang="en-GB" sz="2800" b="1" dirty="0" smtClean="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a:t>
            </a:r>
            <a:r>
              <a:rPr lang="en-GB" sz="2800" b="1" dirty="0">
                <a:solidFill>
                  <a:prstClr val="black"/>
                </a:solidFill>
                <a:latin typeface="Arial"/>
                <a:ea typeface="Calibri"/>
                <a:cs typeface="Mangal"/>
              </a:rPr>
              <a:t>Figure  3,16a).  </a:t>
            </a:r>
            <a:endParaRPr lang="en-GB" sz="2800" b="1" dirty="0">
              <a:solidFill>
                <a:prstClr val="black"/>
              </a:solidFill>
              <a:ea typeface="Calibri"/>
              <a:cs typeface="Mangal"/>
            </a:endParaRPr>
          </a:p>
        </p:txBody>
      </p:sp>
    </p:spTree>
    <p:extLst>
      <p:ext uri="{BB962C8B-B14F-4D97-AF65-F5344CB8AC3E}">
        <p14:creationId xmlns:p14="http://schemas.microsoft.com/office/powerpoint/2010/main" val="1728657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956" y="1124744"/>
            <a:ext cx="7675476" cy="3539430"/>
          </a:xfrm>
          <a:prstGeom prst="rect">
            <a:avLst/>
          </a:prstGeom>
        </p:spPr>
        <p:txBody>
          <a:bodyPr wrap="square">
            <a:spAutoFit/>
          </a:bodyPr>
          <a:lstStyle/>
          <a:p>
            <a:pPr algn="just"/>
            <a:r>
              <a:rPr lang="en-GB" sz="2800" b="1" dirty="0" smtClean="0">
                <a:latin typeface="Arial"/>
                <a:ea typeface="Calibri"/>
              </a:rPr>
              <a:t>Sediments  </a:t>
            </a:r>
            <a:r>
              <a:rPr lang="en-GB" sz="2800" b="1" dirty="0">
                <a:latin typeface="Arial"/>
                <a:ea typeface="Calibri"/>
              </a:rPr>
              <a:t>are  varied,  depending  on  basin  size  and nearness  to  an  arc.  </a:t>
            </a:r>
            <a:endParaRPr lang="en-GB" sz="2800" b="1" dirty="0" smtClean="0">
              <a:latin typeface="Arial"/>
              <a:ea typeface="Calibri"/>
            </a:endParaRPr>
          </a:p>
          <a:p>
            <a:pPr algn="just"/>
            <a:endParaRPr lang="en-GB" sz="2800" b="1" dirty="0">
              <a:latin typeface="Arial"/>
              <a:ea typeface="Calibri"/>
            </a:endParaRPr>
          </a:p>
          <a:p>
            <a:pPr algn="just"/>
            <a:r>
              <a:rPr lang="en-GB" sz="2800" b="1" dirty="0" smtClean="0">
                <a:latin typeface="Arial"/>
                <a:ea typeface="Calibri"/>
              </a:rPr>
              <a:t>Proximal  </a:t>
            </a:r>
            <a:r>
              <a:rPr lang="en-GB" sz="2800" b="1" dirty="0">
                <a:latin typeface="Arial"/>
                <a:ea typeface="Calibri"/>
              </a:rPr>
              <a:t>to  arcs  and  remnant  arcs, </a:t>
            </a:r>
            <a:r>
              <a:rPr lang="en-GB" sz="2800" b="1" dirty="0" err="1">
                <a:latin typeface="Arial"/>
                <a:ea typeface="Calibri"/>
              </a:rPr>
              <a:t>volcaniclastic</a:t>
            </a:r>
            <a:r>
              <a:rPr lang="en-GB" sz="2800" b="1" dirty="0">
                <a:latin typeface="Arial"/>
                <a:ea typeface="Calibri"/>
              </a:rPr>
              <a:t>  sediments  generally  dominate,  whereas  in more  distal  regions,  pelagic,  </a:t>
            </a:r>
            <a:r>
              <a:rPr lang="en-GB" sz="2800" b="1" dirty="0" err="1">
                <a:latin typeface="Arial"/>
                <a:ea typeface="Calibri"/>
              </a:rPr>
              <a:t>hemipelagic</a:t>
            </a:r>
            <a:r>
              <a:rPr lang="en-GB" sz="2800" b="1" dirty="0">
                <a:latin typeface="Arial"/>
                <a:ea typeface="Calibri"/>
              </a:rPr>
              <a:t>,  and  biogenic sediments  are  more  </a:t>
            </a:r>
            <a:r>
              <a:rPr lang="en-GB" sz="2800" b="1" dirty="0" smtClean="0">
                <a:latin typeface="Arial"/>
                <a:ea typeface="Calibri"/>
              </a:rPr>
              <a:t>widespread. </a:t>
            </a:r>
            <a:endParaRPr lang="en-GB" sz="2800" b="1" dirty="0"/>
          </a:p>
        </p:txBody>
      </p:sp>
    </p:spTree>
    <p:extLst>
      <p:ext uri="{BB962C8B-B14F-4D97-AF65-F5344CB8AC3E}">
        <p14:creationId xmlns:p14="http://schemas.microsoft.com/office/powerpoint/2010/main" val="4214177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046" y="836712"/>
            <a:ext cx="7488832" cy="4832092"/>
          </a:xfrm>
          <a:prstGeom prst="rect">
            <a:avLst/>
          </a:prstGeom>
        </p:spPr>
        <p:txBody>
          <a:bodyPr wrap="square">
            <a:spAutoFit/>
          </a:bodyPr>
          <a:lstStyle/>
          <a:p>
            <a:pPr lvl="0" algn="just"/>
            <a:r>
              <a:rPr lang="en-GB" sz="2800" b="1" dirty="0">
                <a:solidFill>
                  <a:prstClr val="black"/>
                </a:solidFill>
                <a:latin typeface="Arial"/>
                <a:ea typeface="Calibri"/>
              </a:rPr>
              <a:t>During the  early  stages  of  basin  opening,  thick  </a:t>
            </a:r>
            <a:r>
              <a:rPr lang="en-GB" sz="2800" b="1" dirty="0" err="1">
                <a:solidFill>
                  <a:prstClr val="black"/>
                </a:solidFill>
                <a:latin typeface="Arial"/>
                <a:ea typeface="Calibri"/>
              </a:rPr>
              <a:t>epiclastic</a:t>
            </a:r>
            <a:r>
              <a:rPr lang="en-GB" sz="2800" b="1" dirty="0">
                <a:solidFill>
                  <a:prstClr val="black"/>
                </a:solidFill>
                <a:latin typeface="Arial"/>
                <a:ea typeface="Calibri"/>
              </a:rPr>
              <a:t>  deposits, largely  representing  </a:t>
            </a:r>
            <a:r>
              <a:rPr lang="en-GB" sz="2800" b="1" dirty="0">
                <a:solidFill>
                  <a:srgbClr val="FF0000"/>
                </a:solidFill>
                <a:latin typeface="Arial"/>
                <a:ea typeface="Calibri"/>
              </a:rPr>
              <a:t>gravity  flows</a:t>
            </a:r>
            <a:r>
              <a:rPr lang="en-GB" sz="2800" b="1" dirty="0">
                <a:solidFill>
                  <a:prstClr val="black"/>
                </a:solidFill>
                <a:latin typeface="Arial"/>
                <a:ea typeface="Calibri"/>
              </a:rPr>
              <a:t>,  are  important.  With continued  opening  of  a  back-arc  basin,  these  deposits </a:t>
            </a:r>
            <a:r>
              <a:rPr lang="en-GB" sz="2800" b="1" dirty="0">
                <a:solidFill>
                  <a:srgbClr val="FF0000"/>
                </a:solidFill>
                <a:latin typeface="Arial"/>
                <a:ea typeface="Calibri"/>
              </a:rPr>
              <a:t>pass  laterally  into  </a:t>
            </a:r>
            <a:r>
              <a:rPr lang="en-GB" sz="2800" b="1" dirty="0" err="1">
                <a:solidFill>
                  <a:srgbClr val="FF0000"/>
                </a:solidFill>
                <a:latin typeface="Arial"/>
                <a:ea typeface="Calibri"/>
              </a:rPr>
              <a:t>turbidites</a:t>
            </a:r>
            <a:r>
              <a:rPr lang="en-GB" sz="2800" b="1" dirty="0">
                <a:solidFill>
                  <a:srgbClr val="FF0000"/>
                </a:solidFill>
                <a:latin typeface="Arial"/>
                <a:ea typeface="Calibri"/>
              </a:rPr>
              <a:t>,  </a:t>
            </a:r>
            <a:r>
              <a:rPr lang="en-GB" sz="2800" b="1" dirty="0">
                <a:solidFill>
                  <a:prstClr val="black"/>
                </a:solidFill>
                <a:latin typeface="Arial"/>
                <a:ea typeface="Calibri"/>
              </a:rPr>
              <a:t>which  are  succeeded  distally by  pelagic  and  biogenic  sediments. </a:t>
            </a:r>
          </a:p>
          <a:p>
            <a:pPr lvl="0" algn="just"/>
            <a:endParaRPr lang="en-GB" sz="2800" b="1" dirty="0">
              <a:solidFill>
                <a:prstClr val="black"/>
              </a:solidFill>
              <a:latin typeface="Arial"/>
              <a:ea typeface="Calibri"/>
            </a:endParaRPr>
          </a:p>
          <a:p>
            <a:pPr lvl="0" algn="just"/>
            <a:r>
              <a:rPr lang="en-GB" sz="2800" b="1" dirty="0">
                <a:solidFill>
                  <a:prstClr val="black"/>
                </a:solidFill>
                <a:latin typeface="Arial"/>
                <a:ea typeface="Calibri"/>
              </a:rPr>
              <a:t>Discrete layers of </a:t>
            </a:r>
            <a:r>
              <a:rPr lang="en-GB" sz="2800" b="1" dirty="0">
                <a:solidFill>
                  <a:srgbClr val="FF0000"/>
                </a:solidFill>
                <a:latin typeface="Arial"/>
                <a:ea typeface="Calibri"/>
              </a:rPr>
              <a:t>air-fall  tuff  </a:t>
            </a:r>
            <a:r>
              <a:rPr lang="en-GB" sz="2800" b="1" dirty="0">
                <a:solidFill>
                  <a:prstClr val="black"/>
                </a:solidFill>
                <a:latin typeface="Arial"/>
                <a:ea typeface="Calibri"/>
              </a:rPr>
              <a:t>may  be  widely  distributed  in back-arc  basins</a:t>
            </a:r>
            <a:endParaRPr lang="en-GB" dirty="0"/>
          </a:p>
        </p:txBody>
      </p:sp>
    </p:spTree>
    <p:extLst>
      <p:ext uri="{BB962C8B-B14F-4D97-AF65-F5344CB8AC3E}">
        <p14:creationId xmlns:p14="http://schemas.microsoft.com/office/powerpoint/2010/main" val="1518172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80728"/>
            <a:ext cx="7560840" cy="3970318"/>
          </a:xfrm>
          <a:prstGeom prst="rect">
            <a:avLst/>
          </a:prstGeom>
        </p:spPr>
        <p:txBody>
          <a:bodyPr wrap="square">
            <a:spAutoFit/>
          </a:bodyPr>
          <a:lstStyle/>
          <a:p>
            <a:pPr algn="just"/>
            <a:r>
              <a:rPr lang="en-GB" sz="2800" b="1" dirty="0">
                <a:latin typeface="Arial"/>
                <a:ea typeface="Calibri"/>
              </a:rPr>
              <a:t>Subaqueous  ash  flows  may  erupt  or  flow  into  backarc basins  and  form  in  three  principal  </a:t>
            </a:r>
            <a:r>
              <a:rPr lang="en-GB" sz="2800" b="1" dirty="0" smtClean="0">
                <a:latin typeface="Arial"/>
                <a:ea typeface="Calibri"/>
              </a:rPr>
              <a:t>ways.  </a:t>
            </a:r>
            <a:endParaRPr lang="en-GB" sz="2800" b="1" dirty="0" smtClean="0">
              <a:latin typeface="Arial"/>
              <a:ea typeface="Calibri"/>
            </a:endParaRPr>
          </a:p>
          <a:p>
            <a:pPr algn="just"/>
            <a:endParaRPr lang="en-GB" sz="2800" b="1" dirty="0">
              <a:latin typeface="Arial"/>
              <a:ea typeface="Calibri"/>
            </a:endParaRPr>
          </a:p>
          <a:p>
            <a:pPr algn="just"/>
            <a:r>
              <a:rPr lang="en-GB" sz="2800" b="1" dirty="0" smtClean="0">
                <a:latin typeface="Arial"/>
                <a:ea typeface="Calibri"/>
              </a:rPr>
              <a:t>The  </a:t>
            </a:r>
            <a:r>
              <a:rPr lang="en-GB" sz="2800" b="1" dirty="0">
                <a:latin typeface="Arial"/>
                <a:ea typeface="Calibri"/>
              </a:rPr>
              <a:t>occurrence  of  felsic  welded  ash  flow  tuffs  in some  ancient  back-arc  successions  suggests  that  hot  ash flows  enter  water  without  mixing  and  retain  enough  heat to  weld  (</a:t>
            </a:r>
            <a:r>
              <a:rPr lang="en-GB" sz="2800" b="1" dirty="0">
                <a:solidFill>
                  <a:srgbClr val="FF0000"/>
                </a:solidFill>
                <a:latin typeface="Arial"/>
                <a:ea typeface="Calibri"/>
              </a:rPr>
              <a:t>Figure  3.18a</a:t>
            </a:r>
            <a:r>
              <a:rPr lang="en-GB" sz="2800" b="1" dirty="0">
                <a:latin typeface="Arial"/>
                <a:ea typeface="Calibri"/>
              </a:rPr>
              <a:t>).  </a:t>
            </a:r>
            <a:endParaRPr lang="en-GB" sz="2800" b="1" dirty="0" smtClean="0">
              <a:latin typeface="Arial"/>
              <a:ea typeface="Calibri"/>
            </a:endParaRPr>
          </a:p>
        </p:txBody>
      </p:sp>
    </p:spTree>
    <p:extLst>
      <p:ext uri="{BB962C8B-B14F-4D97-AF65-F5344CB8AC3E}">
        <p14:creationId xmlns:p14="http://schemas.microsoft.com/office/powerpoint/2010/main" val="3926366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l="3204" r="38969" b="4431"/>
          <a:stretch/>
        </p:blipFill>
        <p:spPr bwMode="auto">
          <a:xfrm>
            <a:off x="1816614" y="411903"/>
            <a:ext cx="5150732" cy="47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5373216"/>
            <a:ext cx="8424936" cy="923330"/>
          </a:xfrm>
          <a:prstGeom prst="rect">
            <a:avLst/>
          </a:prstGeom>
          <a:noFill/>
        </p:spPr>
        <p:txBody>
          <a:bodyPr wrap="square" rtlCol="0">
            <a:spAutoFit/>
          </a:bodyPr>
          <a:lstStyle/>
          <a:p>
            <a:pPr algn="just"/>
            <a:r>
              <a:rPr lang="en-US" b="1" dirty="0" smtClean="0">
                <a:solidFill>
                  <a:srgbClr val="FF0000"/>
                </a:solidFill>
                <a:latin typeface="Arial" panose="020B0604020202020204" pitchFamily="34" charset="0"/>
                <a:cs typeface="Arial" panose="020B0604020202020204" pitchFamily="34" charset="0"/>
              </a:rPr>
              <a:t>Fig. 3.18</a:t>
            </a:r>
            <a:r>
              <a:rPr lang="en-US" b="1" dirty="0" smtClean="0">
                <a:latin typeface="Arial" panose="020B0604020202020204" pitchFamily="34" charset="0"/>
                <a:cs typeface="Arial" panose="020B0604020202020204" pitchFamily="34" charset="0"/>
              </a:rPr>
              <a:t>: Mechanism for the origin of </a:t>
            </a:r>
            <a:r>
              <a:rPr lang="en-US" b="1" dirty="0" err="1" smtClean="0">
                <a:latin typeface="Arial" panose="020B0604020202020204" pitchFamily="34" charset="0"/>
                <a:cs typeface="Arial" panose="020B0604020202020204" pitchFamily="34" charset="0"/>
              </a:rPr>
              <a:t>sebaqueous</a:t>
            </a:r>
            <a:r>
              <a:rPr lang="en-US" b="1" dirty="0" smtClean="0">
                <a:latin typeface="Arial" panose="020B0604020202020204" pitchFamily="34" charset="0"/>
                <a:cs typeface="Arial" panose="020B0604020202020204" pitchFamily="34" charset="0"/>
              </a:rPr>
              <a:t> ash flows. (a) Hot ash flow erupted on land flowing into water, (b) ash flow forms from column collapse; (c) ash </a:t>
            </a:r>
            <a:r>
              <a:rPr lang="en-US" b="1" dirty="0" err="1" smtClean="0">
                <a:latin typeface="Arial" panose="020B0604020202020204" pitchFamily="34" charset="0"/>
                <a:cs typeface="Arial" panose="020B0604020202020204" pitchFamily="34" charset="0"/>
              </a:rPr>
              <a:t>turbidites</a:t>
            </a:r>
            <a:r>
              <a:rPr lang="en-US" b="1" dirty="0" smtClean="0">
                <a:latin typeface="Arial" panose="020B0604020202020204" pitchFamily="34" charset="0"/>
                <a:cs typeface="Arial" panose="020B0604020202020204" pitchFamily="34" charset="0"/>
              </a:rPr>
              <a:t> develop from slumping of </a:t>
            </a:r>
            <a:r>
              <a:rPr lang="en-US" b="1" dirty="0" err="1" smtClean="0">
                <a:latin typeface="Arial" panose="020B0604020202020204" pitchFamily="34" charset="0"/>
                <a:cs typeface="Arial" panose="020B0604020202020204" pitchFamily="34" charset="0"/>
              </a:rPr>
              <a:t>hyaloclastic</a:t>
            </a:r>
            <a:r>
              <a:rPr lang="en-US" b="1" dirty="0" smtClean="0">
                <a:latin typeface="Arial" panose="020B0604020202020204" pitchFamily="34" charset="0"/>
                <a:cs typeface="Arial" panose="020B0604020202020204" pitchFamily="34" charset="0"/>
              </a:rPr>
              <a:t> debris.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004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560840" cy="5262979"/>
          </a:xfrm>
          <a:prstGeom prst="rect">
            <a:avLst/>
          </a:prstGeom>
        </p:spPr>
        <p:txBody>
          <a:bodyPr wrap="square">
            <a:spAutoFit/>
          </a:bodyPr>
          <a:lstStyle/>
          <a:p>
            <a:pPr lvl="0" algn="just"/>
            <a:r>
              <a:rPr lang="en-GB" sz="2800" b="1" dirty="0">
                <a:solidFill>
                  <a:prstClr val="black"/>
                </a:solidFill>
                <a:latin typeface="Arial"/>
                <a:ea typeface="Calibri"/>
              </a:rPr>
              <a:t>Alternatively,  submarine  eruptions may  eject  large  amounts  of  ash  into  the  sea,  which fall  onto  the  sea  floor  forming  a  dense,  water-rich  debris flow,  (b).  </a:t>
            </a:r>
          </a:p>
          <a:p>
            <a:pPr lvl="0" algn="just"/>
            <a:endParaRPr lang="en-GB" sz="2800" b="1" dirty="0">
              <a:solidFill>
                <a:prstClr val="black"/>
              </a:solidFill>
              <a:latin typeface="Arial"/>
              <a:ea typeface="Calibri"/>
            </a:endParaRPr>
          </a:p>
          <a:p>
            <a:pPr lvl="0" algn="just"/>
            <a:r>
              <a:rPr lang="en-GB" sz="2800" b="1" dirty="0">
                <a:solidFill>
                  <a:prstClr val="black"/>
                </a:solidFill>
                <a:latin typeface="Arial"/>
                <a:ea typeface="Calibri"/>
              </a:rPr>
              <a:t>In  the  closing  stages  of  eruption,  small  turbidity currents  are  deposited  as  thin-graded  beds  above  the debris  flows.  In  addition  to  direct  eruption,  slumping  of unstable  slopes  composed  of  pyroclastic  debris  can  produce ash  </a:t>
            </a:r>
            <a:r>
              <a:rPr lang="en-GB" sz="2800" b="1" dirty="0" err="1">
                <a:solidFill>
                  <a:prstClr val="black"/>
                </a:solidFill>
                <a:latin typeface="Arial"/>
                <a:ea typeface="Calibri"/>
              </a:rPr>
              <a:t>turbidites</a:t>
            </a:r>
            <a:r>
              <a:rPr lang="en-GB" sz="2800" b="1" dirty="0">
                <a:solidFill>
                  <a:prstClr val="black"/>
                </a:solidFill>
                <a:latin typeface="Arial"/>
                <a:ea typeface="Calibri"/>
              </a:rPr>
              <a:t>,  (c).  </a:t>
            </a:r>
            <a:endParaRPr lang="en-GB" sz="2800" b="1" dirty="0">
              <a:solidFill>
                <a:prstClr val="black"/>
              </a:solidFill>
            </a:endParaRPr>
          </a:p>
        </p:txBody>
      </p:sp>
    </p:spTree>
    <p:extLst>
      <p:ext uri="{BB962C8B-B14F-4D97-AF65-F5344CB8AC3E}">
        <p14:creationId xmlns:p14="http://schemas.microsoft.com/office/powerpoint/2010/main" val="1622636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988840"/>
            <a:ext cx="7560840" cy="1815882"/>
          </a:xfrm>
          <a:prstGeom prst="rect">
            <a:avLst/>
          </a:prstGeom>
        </p:spPr>
        <p:txBody>
          <a:bodyPr wrap="square">
            <a:spAutoFit/>
          </a:bodyPr>
          <a:lstStyle/>
          <a:p>
            <a:pPr algn="just">
              <a:spcAft>
                <a:spcPts val="0"/>
              </a:spcAft>
            </a:pPr>
            <a:r>
              <a:rPr lang="en-GB" sz="2800" b="1" dirty="0" smtClean="0">
                <a:latin typeface="Arial"/>
                <a:ea typeface="Calibri"/>
                <a:cs typeface="Mangal"/>
              </a:rPr>
              <a:t>Remnant  </a:t>
            </a:r>
            <a:r>
              <a:rPr lang="en-GB" sz="2800" b="1" dirty="0">
                <a:latin typeface="Arial"/>
                <a:ea typeface="Calibri"/>
                <a:cs typeface="Mangal"/>
              </a:rPr>
              <a:t>arcs  are  submarine  aseismic  ridges  that  are extinct  portions  of  arcs  which  have  been  rifted  away  by  the opening of a back-arc basin (Figure 3.16b</a:t>
            </a:r>
            <a:r>
              <a:rPr lang="en-GB" sz="2800" b="1" dirty="0" smtClean="0">
                <a:latin typeface="Arial"/>
                <a:ea typeface="Calibri"/>
                <a:cs typeface="Mangal"/>
              </a:rPr>
              <a:t>). </a:t>
            </a:r>
            <a:endParaRPr lang="en-GB" sz="2400" b="1" dirty="0">
              <a:ea typeface="Calibri"/>
              <a:cs typeface="Mangal"/>
            </a:endParaRPr>
          </a:p>
        </p:txBody>
      </p:sp>
      <p:sp>
        <p:nvSpPr>
          <p:cNvPr id="3" name="Rectangle 2"/>
          <p:cNvSpPr/>
          <p:nvPr/>
        </p:nvSpPr>
        <p:spPr>
          <a:xfrm>
            <a:off x="827584" y="1105218"/>
            <a:ext cx="2762295" cy="523220"/>
          </a:xfrm>
          <a:prstGeom prst="rect">
            <a:avLst/>
          </a:prstGeom>
        </p:spPr>
        <p:txBody>
          <a:bodyPr wrap="none">
            <a:spAutoFit/>
          </a:bodyPr>
          <a:lstStyle/>
          <a:p>
            <a:pPr lvl="0" algn="just"/>
            <a:r>
              <a:rPr lang="en-GB" sz="2800" b="1" dirty="0">
                <a:solidFill>
                  <a:srgbClr val="FF0000"/>
                </a:solidFill>
                <a:latin typeface="Arial"/>
                <a:ea typeface="Calibri"/>
                <a:cs typeface="Mangal"/>
              </a:rPr>
              <a:t>Remnant  arcs </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1532084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622231"/>
            <a:ext cx="7488832" cy="3539430"/>
          </a:xfrm>
          <a:prstGeom prst="rect">
            <a:avLst/>
          </a:prstGeom>
        </p:spPr>
        <p:txBody>
          <a:bodyPr wrap="square">
            <a:spAutoFit/>
          </a:bodyPr>
          <a:lstStyle/>
          <a:p>
            <a:pPr lvl="0" algn="just"/>
            <a:r>
              <a:rPr lang="en-GB" sz="2800" b="1" dirty="0">
                <a:solidFill>
                  <a:prstClr val="black"/>
                </a:solidFill>
                <a:latin typeface="Arial"/>
                <a:ea typeface="Calibri"/>
                <a:cs typeface="Mangal"/>
              </a:rPr>
              <a:t>They are composed chiefly of subaqueous mafic-volcanic rocks similar to those formed in submarine arcs. </a:t>
            </a:r>
            <a:endParaRPr lang="en-GB" sz="2800" b="1" dirty="0" smtClean="0">
              <a:solidFill>
                <a:prstClr val="black"/>
              </a:solidFill>
              <a:latin typeface="Arial"/>
              <a:ea typeface="Calibri"/>
              <a:cs typeface="Mangal"/>
            </a:endParaRPr>
          </a:p>
          <a:p>
            <a:pPr lvl="0" algn="just"/>
            <a:endParaRPr lang="en-GB" sz="2800" b="1" dirty="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Once </a:t>
            </a:r>
            <a:r>
              <a:rPr lang="en-GB" sz="2800" b="1" dirty="0">
                <a:solidFill>
                  <a:prstClr val="black"/>
                </a:solidFill>
                <a:latin typeface="Arial"/>
                <a:ea typeface="Calibri"/>
                <a:cs typeface="Mangal"/>
              </a:rPr>
              <a:t>isolated by rifting, remnant arcs subside and are blanketed progressively by deep-water pelagic and biogenic deposits and distal ash showers. </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2717284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4" y="1628800"/>
            <a:ext cx="7776864" cy="3970318"/>
          </a:xfrm>
          <a:prstGeom prst="rect">
            <a:avLst/>
          </a:prstGeom>
        </p:spPr>
        <p:txBody>
          <a:bodyPr wrap="square">
            <a:spAutoFit/>
          </a:bodyPr>
          <a:lstStyle/>
          <a:p>
            <a:pPr algn="just"/>
            <a:r>
              <a:rPr lang="en-GB" sz="2800" b="1" dirty="0" err="1" smtClean="0">
                <a:latin typeface="Arial"/>
                <a:ea typeface="Calibri"/>
              </a:rPr>
              <a:t>Retroarc</a:t>
            </a:r>
            <a:r>
              <a:rPr lang="en-GB" sz="2800" b="1" dirty="0" smtClean="0">
                <a:latin typeface="Arial"/>
                <a:ea typeface="Calibri"/>
              </a:rPr>
              <a:t>  </a:t>
            </a:r>
            <a:r>
              <a:rPr lang="en-GB" sz="2800" b="1" dirty="0">
                <a:latin typeface="Arial"/>
                <a:ea typeface="Calibri"/>
              </a:rPr>
              <a:t>foreland  basins  form  behind  continental margin arc  systems  (Figure  3.16a),  and  are  filled  largely with  clastic  </a:t>
            </a:r>
            <a:r>
              <a:rPr lang="en-GB" sz="2800" b="1" dirty="0" err="1">
                <a:latin typeface="Arial"/>
                <a:ea typeface="Calibri"/>
              </a:rPr>
              <a:t>terrigenous</a:t>
            </a:r>
            <a:r>
              <a:rPr lang="en-GB" sz="2800" b="1" dirty="0">
                <a:latin typeface="Arial"/>
                <a:ea typeface="Calibri"/>
              </a:rPr>
              <a:t>  sediments  derived  from  a  </a:t>
            </a:r>
            <a:r>
              <a:rPr lang="en-GB" sz="2800" b="1" dirty="0" err="1">
                <a:latin typeface="Arial"/>
                <a:ea typeface="Calibri"/>
              </a:rPr>
              <a:t>foldthrust</a:t>
            </a:r>
            <a:r>
              <a:rPr lang="en-GB" sz="2800" b="1" dirty="0">
                <a:latin typeface="Arial"/>
                <a:ea typeface="Calibri"/>
              </a:rPr>
              <a:t> belt  behind  the  arc.  </a:t>
            </a:r>
            <a:endParaRPr lang="en-GB" sz="2800" b="1" dirty="0" smtClean="0">
              <a:latin typeface="Arial"/>
              <a:ea typeface="Calibri"/>
            </a:endParaRPr>
          </a:p>
          <a:p>
            <a:pPr algn="just"/>
            <a:endParaRPr lang="en-GB" sz="2800" b="1" dirty="0">
              <a:latin typeface="Arial"/>
              <a:ea typeface="Calibri"/>
            </a:endParaRPr>
          </a:p>
          <a:p>
            <a:pPr algn="just"/>
            <a:r>
              <a:rPr lang="en-GB" sz="2800" b="1" dirty="0" smtClean="0">
                <a:latin typeface="Arial"/>
                <a:ea typeface="Calibri"/>
              </a:rPr>
              <a:t>A  </a:t>
            </a:r>
            <a:r>
              <a:rPr lang="en-GB" sz="2800" b="1" dirty="0">
                <a:latin typeface="Arial"/>
                <a:ea typeface="Calibri"/>
              </a:rPr>
              <a:t>key  element  in  foreland basin  development  is  the  </a:t>
            </a:r>
            <a:r>
              <a:rPr lang="en-GB" sz="2800" b="1" dirty="0" err="1">
                <a:latin typeface="Arial"/>
                <a:ea typeface="Calibri"/>
              </a:rPr>
              <a:t>syntectonic</a:t>
            </a:r>
            <a:r>
              <a:rPr lang="en-GB" sz="2800" b="1" dirty="0">
                <a:latin typeface="Arial"/>
                <a:ea typeface="Calibri"/>
              </a:rPr>
              <a:t>  character  of  the sediments  (Graham  et  al.,  1986).  </a:t>
            </a:r>
            <a:endParaRPr lang="en-GB" sz="2800" b="1" dirty="0"/>
          </a:p>
        </p:txBody>
      </p:sp>
      <p:sp>
        <p:nvSpPr>
          <p:cNvPr id="3" name="Rectangle 2"/>
          <p:cNvSpPr/>
          <p:nvPr/>
        </p:nvSpPr>
        <p:spPr>
          <a:xfrm>
            <a:off x="642914" y="817013"/>
            <a:ext cx="4572000" cy="523220"/>
          </a:xfrm>
          <a:prstGeom prst="rect">
            <a:avLst/>
          </a:prstGeom>
        </p:spPr>
        <p:txBody>
          <a:bodyPr>
            <a:spAutoFit/>
          </a:bodyPr>
          <a:lstStyle/>
          <a:p>
            <a:pPr lvl="0" algn="just"/>
            <a:r>
              <a:rPr lang="en-GB" sz="2800" b="1" dirty="0" err="1" smtClean="0">
                <a:solidFill>
                  <a:srgbClr val="FF0000"/>
                </a:solidFill>
                <a:latin typeface="Arial"/>
                <a:ea typeface="Calibri"/>
              </a:rPr>
              <a:t>Retroarc</a:t>
            </a:r>
            <a:r>
              <a:rPr lang="en-GB" sz="2800" b="1" dirty="0" smtClean="0">
                <a:solidFill>
                  <a:srgbClr val="FF0000"/>
                </a:solidFill>
                <a:latin typeface="Arial"/>
                <a:ea typeface="Calibri"/>
              </a:rPr>
              <a:t>  </a:t>
            </a:r>
            <a:r>
              <a:rPr lang="en-GB" sz="2800" b="1" dirty="0">
                <a:solidFill>
                  <a:srgbClr val="FF0000"/>
                </a:solidFill>
                <a:latin typeface="Arial"/>
                <a:ea typeface="Calibri"/>
              </a:rPr>
              <a:t>foreland  basin </a:t>
            </a:r>
          </a:p>
        </p:txBody>
      </p:sp>
    </p:spTree>
    <p:extLst>
      <p:ext uri="{BB962C8B-B14F-4D97-AF65-F5344CB8AC3E}">
        <p14:creationId xmlns:p14="http://schemas.microsoft.com/office/powerpoint/2010/main" val="716706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l="3823" t="6226" r="6865"/>
          <a:stretch/>
        </p:blipFill>
        <p:spPr bwMode="auto">
          <a:xfrm>
            <a:off x="522911" y="1124744"/>
            <a:ext cx="8081537" cy="4248472"/>
          </a:xfrm>
          <a:prstGeom prst="rect">
            <a:avLst/>
          </a:prstGeom>
          <a:noFill/>
          <a:ln w="9525">
            <a:solidFill>
              <a:srgbClr val="FF0000"/>
            </a:solidFill>
            <a:miter lim="800000"/>
            <a:headEnd/>
            <a:tailEnd/>
          </a:ln>
          <a:effectLst/>
          <a:extLst/>
        </p:spPr>
      </p:pic>
      <p:cxnSp>
        <p:nvCxnSpPr>
          <p:cNvPr id="11" name="Straight Arrow Connector 10"/>
          <p:cNvCxnSpPr/>
          <p:nvPr/>
        </p:nvCxnSpPr>
        <p:spPr>
          <a:xfrm>
            <a:off x="4114800" y="2971800"/>
            <a:ext cx="914400" cy="914400"/>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193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974" y="1052736"/>
            <a:ext cx="7648450" cy="4832092"/>
          </a:xfrm>
          <a:prstGeom prst="rect">
            <a:avLst/>
          </a:prstGeom>
        </p:spPr>
        <p:txBody>
          <a:bodyPr wrap="square">
            <a:spAutoFit/>
          </a:bodyPr>
          <a:lstStyle/>
          <a:p>
            <a:pPr lvl="0" algn="just"/>
            <a:r>
              <a:rPr lang="en-GB" sz="2800" b="1" dirty="0">
                <a:solidFill>
                  <a:prstClr val="black"/>
                </a:solidFill>
                <a:latin typeface="Arial"/>
                <a:ea typeface="Calibri"/>
              </a:rPr>
              <a:t>The  greatest  thickness of  foreland  basin  sediments  borders  the  fold-thrust  belt, reflecting  enhanced  subsidence  caused  by  thrust-sheet loading  and  deposition  of  sediments. </a:t>
            </a:r>
            <a:endParaRPr lang="en-GB" sz="2800" b="1" dirty="0" smtClean="0">
              <a:solidFill>
                <a:prstClr val="black"/>
              </a:solidFill>
              <a:latin typeface="Arial"/>
              <a:ea typeface="Calibri"/>
            </a:endParaRPr>
          </a:p>
          <a:p>
            <a:pPr lvl="0" algn="just"/>
            <a:endParaRPr lang="en-US" sz="2800" b="1" dirty="0">
              <a:solidFill>
                <a:prstClr val="black"/>
              </a:solidFill>
              <a:latin typeface="Arial"/>
            </a:endParaRPr>
          </a:p>
          <a:p>
            <a:pPr lvl="0" algn="just"/>
            <a:r>
              <a:rPr lang="en-GB" sz="2800" b="1" dirty="0">
                <a:solidFill>
                  <a:prstClr val="black"/>
                </a:solidFill>
                <a:latin typeface="Arial"/>
                <a:ea typeface="Calibri"/>
              </a:rPr>
              <a:t>Another  characteristic feature  of  </a:t>
            </a:r>
            <a:r>
              <a:rPr lang="en-GB" sz="2800" b="1" dirty="0" err="1">
                <a:solidFill>
                  <a:prstClr val="black"/>
                </a:solidFill>
                <a:latin typeface="Arial"/>
                <a:ea typeface="Calibri"/>
              </a:rPr>
              <a:t>retroarc</a:t>
            </a:r>
            <a:r>
              <a:rPr lang="en-GB" sz="2800" b="1" dirty="0">
                <a:solidFill>
                  <a:prstClr val="black"/>
                </a:solidFill>
                <a:latin typeface="Arial"/>
                <a:ea typeface="Calibri"/>
              </a:rPr>
              <a:t>  foreland  basins  is  that  the  proximal basin  margin  progressively  becomes  involved  with the  propagating  fold-thrust  belt  (Figure  3.19). </a:t>
            </a:r>
          </a:p>
        </p:txBody>
      </p:sp>
    </p:spTree>
    <p:extLst>
      <p:ext uri="{BB962C8B-B14F-4D97-AF65-F5344CB8AC3E}">
        <p14:creationId xmlns:p14="http://schemas.microsoft.com/office/powerpoint/2010/main" val="1882670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340768"/>
            <a:ext cx="7488832" cy="4401205"/>
          </a:xfrm>
          <a:prstGeom prst="rect">
            <a:avLst/>
          </a:prstGeom>
        </p:spPr>
        <p:txBody>
          <a:bodyPr wrap="square">
            <a:spAutoFit/>
          </a:bodyPr>
          <a:lstStyle/>
          <a:p>
            <a:pPr lvl="0" algn="just"/>
            <a:r>
              <a:rPr lang="en-GB" sz="2800" b="1" dirty="0">
                <a:solidFill>
                  <a:srgbClr val="FF0000"/>
                </a:solidFill>
                <a:latin typeface="Arial"/>
                <a:ea typeface="Calibri"/>
                <a:cs typeface="Mangal"/>
              </a:rPr>
              <a:t>An  oceanic  </a:t>
            </a:r>
            <a:r>
              <a:rPr lang="en-GB" sz="2800" b="1" dirty="0" smtClean="0">
                <a:solidFill>
                  <a:srgbClr val="FF0000"/>
                </a:solidFill>
                <a:latin typeface="Arial"/>
                <a:ea typeface="Calibri"/>
                <a:cs typeface="Mangal"/>
              </a:rPr>
              <a:t>arc (island arc) </a:t>
            </a:r>
            <a:r>
              <a:rPr lang="en-GB" sz="2800" b="1" dirty="0">
                <a:solidFill>
                  <a:prstClr val="black"/>
                </a:solidFill>
                <a:latin typeface="Arial"/>
                <a:ea typeface="Calibri"/>
                <a:cs typeface="Mangal"/>
              </a:rPr>
              <a:t>(b),  differs  from  a  continental-margin  arc  primarily  in the  arc-rear  area  where  it  includes  some  combination  of active  and  inactive  back-arc  basins  and,  in  some  instances, remnant  arcs.  </a:t>
            </a:r>
            <a:endParaRPr lang="en-GB" sz="2800" b="1" dirty="0" smtClean="0">
              <a:solidFill>
                <a:prstClr val="black"/>
              </a:solidFill>
              <a:latin typeface="Arial"/>
              <a:ea typeface="Calibri"/>
              <a:cs typeface="Mangal"/>
            </a:endParaRPr>
          </a:p>
          <a:p>
            <a:pPr lvl="0" algn="just"/>
            <a:endParaRPr lang="en-GB" sz="2800" b="1" dirty="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Each  </a:t>
            </a:r>
            <a:r>
              <a:rPr lang="en-GB" sz="2800" b="1" dirty="0">
                <a:solidFill>
                  <a:prstClr val="black"/>
                </a:solidFill>
                <a:latin typeface="Arial"/>
                <a:ea typeface="Calibri"/>
                <a:cs typeface="Mangal"/>
              </a:rPr>
              <a:t>of  these  arc  environments  is characterized  by  different  rock  </a:t>
            </a:r>
            <a:r>
              <a:rPr lang="en-GB" sz="2800" b="1" dirty="0" smtClean="0">
                <a:solidFill>
                  <a:prstClr val="black"/>
                </a:solidFill>
                <a:latin typeface="Arial"/>
                <a:ea typeface="Calibri"/>
                <a:cs typeface="Mangal"/>
              </a:rPr>
              <a:t>assemblages.</a:t>
            </a:r>
            <a:endParaRPr lang="en-GB" sz="2800" b="1" dirty="0">
              <a:solidFill>
                <a:prstClr val="black"/>
              </a:solidFill>
              <a:ea typeface="Calibri"/>
              <a:cs typeface="Mangal"/>
            </a:endParaRPr>
          </a:p>
        </p:txBody>
      </p:sp>
    </p:spTree>
    <p:extLst>
      <p:ext uri="{BB962C8B-B14F-4D97-AF65-F5344CB8AC3E}">
        <p14:creationId xmlns:p14="http://schemas.microsoft.com/office/powerpoint/2010/main" val="1026750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t="5912" r="4535" b="3180"/>
          <a:stretch/>
        </p:blipFill>
        <p:spPr bwMode="auto">
          <a:xfrm>
            <a:off x="1835697" y="381000"/>
            <a:ext cx="5155654"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307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916832"/>
            <a:ext cx="7488832" cy="3539430"/>
          </a:xfrm>
          <a:prstGeom prst="rect">
            <a:avLst/>
          </a:prstGeom>
        </p:spPr>
        <p:txBody>
          <a:bodyPr wrap="square">
            <a:spAutoFit/>
          </a:bodyPr>
          <a:lstStyle/>
          <a:p>
            <a:pPr algn="just"/>
            <a:r>
              <a:rPr lang="en-GB" sz="2800" b="1" dirty="0" smtClean="0">
                <a:latin typeface="Arial"/>
                <a:ea typeface="Calibri"/>
              </a:rPr>
              <a:t>Uyeda  </a:t>
            </a:r>
            <a:r>
              <a:rPr lang="en-GB" sz="2800" b="1" dirty="0">
                <a:latin typeface="Arial"/>
                <a:ea typeface="Calibri"/>
              </a:rPr>
              <a:t>(1983)  suggested  that  subduction  zones  are  of two  major  types,  each  representing  an  end  member  in  a continuum  of  types  (Figure  3.20).  </a:t>
            </a:r>
            <a:endParaRPr lang="en-GB" sz="2800" b="1" dirty="0" smtClean="0">
              <a:latin typeface="Arial"/>
              <a:ea typeface="Calibri"/>
            </a:endParaRPr>
          </a:p>
          <a:p>
            <a:pPr algn="just"/>
            <a:endParaRPr lang="en-GB" sz="2800" b="1" dirty="0">
              <a:latin typeface="Arial"/>
              <a:ea typeface="Calibri"/>
            </a:endParaRPr>
          </a:p>
          <a:p>
            <a:pPr marL="514350" indent="-514350" algn="just">
              <a:buAutoNum type="alphaLcParenBoth"/>
            </a:pPr>
            <a:r>
              <a:rPr lang="en-GB" sz="2800" b="1" dirty="0" smtClean="0">
                <a:latin typeface="Arial"/>
                <a:ea typeface="Calibri"/>
              </a:rPr>
              <a:t>The  </a:t>
            </a:r>
            <a:r>
              <a:rPr lang="en-GB" sz="2800" b="1" dirty="0">
                <a:latin typeface="Arial"/>
                <a:ea typeface="Calibri"/>
              </a:rPr>
              <a:t>relatively  high stress type</a:t>
            </a:r>
            <a:r>
              <a:rPr lang="en-GB" sz="2800" b="1" dirty="0" smtClean="0">
                <a:latin typeface="Arial"/>
                <a:ea typeface="Calibri"/>
              </a:rPr>
              <a:t>, (</a:t>
            </a:r>
            <a:r>
              <a:rPr lang="en-GB" sz="2800" b="1" dirty="0">
                <a:solidFill>
                  <a:prstClr val="black"/>
                </a:solidFill>
                <a:latin typeface="Arial"/>
                <a:ea typeface="Calibri"/>
              </a:rPr>
              <a:t>Peru-Chile  </a:t>
            </a:r>
            <a:r>
              <a:rPr lang="en-GB" sz="2800" b="1" dirty="0" smtClean="0">
                <a:solidFill>
                  <a:prstClr val="black"/>
                </a:solidFill>
                <a:latin typeface="Arial"/>
                <a:ea typeface="Calibri"/>
              </a:rPr>
              <a:t>arc type)</a:t>
            </a:r>
            <a:endParaRPr lang="en-GB" sz="2800" b="1" dirty="0" smtClean="0">
              <a:latin typeface="Arial"/>
              <a:ea typeface="Calibri"/>
            </a:endParaRPr>
          </a:p>
          <a:p>
            <a:pPr marL="514350" indent="-514350" algn="just">
              <a:buAutoNum type="alphaLcParenBoth"/>
            </a:pPr>
            <a:r>
              <a:rPr lang="en-GB" sz="2800" b="1" dirty="0">
                <a:latin typeface="Arial"/>
                <a:ea typeface="Calibri"/>
              </a:rPr>
              <a:t>The  low-stress  </a:t>
            </a:r>
            <a:r>
              <a:rPr lang="en-GB" sz="2800" b="1" dirty="0" smtClean="0">
                <a:latin typeface="Arial"/>
                <a:ea typeface="Calibri"/>
              </a:rPr>
              <a:t>type (Mariana arc type)</a:t>
            </a:r>
          </a:p>
        </p:txBody>
      </p:sp>
      <p:sp>
        <p:nvSpPr>
          <p:cNvPr id="3" name="Rectangle 2"/>
          <p:cNvSpPr/>
          <p:nvPr/>
        </p:nvSpPr>
        <p:spPr>
          <a:xfrm>
            <a:off x="683568" y="836712"/>
            <a:ext cx="7075976" cy="523220"/>
          </a:xfrm>
          <a:prstGeom prst="rect">
            <a:avLst/>
          </a:prstGeom>
        </p:spPr>
        <p:txBody>
          <a:bodyPr wrap="none">
            <a:spAutoFit/>
          </a:bodyPr>
          <a:lstStyle/>
          <a:p>
            <a:pPr lvl="0" algn="just"/>
            <a:r>
              <a:rPr lang="en-GB" sz="2800" b="1" dirty="0">
                <a:solidFill>
                  <a:srgbClr val="FF0000"/>
                </a:solidFill>
                <a:latin typeface="Arial"/>
                <a:ea typeface="Calibri"/>
                <a:cs typeface="Mangal"/>
              </a:rPr>
              <a:t>High- and low-stress  subduction  zones</a:t>
            </a:r>
            <a:endParaRPr lang="en-GB" sz="2400" dirty="0">
              <a:solidFill>
                <a:srgbClr val="FF0000"/>
              </a:solidFill>
              <a:ea typeface="Calibri"/>
              <a:cs typeface="Mangal"/>
            </a:endParaRPr>
          </a:p>
        </p:txBody>
      </p:sp>
    </p:spTree>
    <p:extLst>
      <p:ext uri="{BB962C8B-B14F-4D97-AF65-F5344CB8AC3E}">
        <p14:creationId xmlns:p14="http://schemas.microsoft.com/office/powerpoint/2010/main" val="601891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342" y="908720"/>
            <a:ext cx="7992888" cy="5262979"/>
          </a:xfrm>
          <a:prstGeom prst="rect">
            <a:avLst/>
          </a:prstGeom>
        </p:spPr>
        <p:txBody>
          <a:bodyPr wrap="square">
            <a:spAutoFit/>
          </a:bodyPr>
          <a:lstStyle/>
          <a:p>
            <a:pPr marL="514350" lvl="0" indent="-514350" algn="just">
              <a:buAutoNum type="alphaLcParenBoth"/>
            </a:pPr>
            <a:r>
              <a:rPr lang="en-GB" sz="2800" b="1" dirty="0" smtClean="0">
                <a:solidFill>
                  <a:prstClr val="black"/>
                </a:solidFill>
                <a:latin typeface="Arial"/>
                <a:ea typeface="Calibri"/>
              </a:rPr>
              <a:t>As  </a:t>
            </a:r>
            <a:r>
              <a:rPr lang="en-GB" sz="2800" b="1" dirty="0">
                <a:solidFill>
                  <a:prstClr val="black"/>
                </a:solidFill>
                <a:latin typeface="Arial"/>
                <a:ea typeface="Calibri"/>
              </a:rPr>
              <a:t>exemplified  by  the  Peru-Chile  arc,  </a:t>
            </a:r>
            <a:r>
              <a:rPr lang="en-GB" sz="2800" b="1" dirty="0" smtClean="0">
                <a:solidFill>
                  <a:prstClr val="black"/>
                </a:solidFill>
                <a:latin typeface="Arial"/>
                <a:ea typeface="Calibri"/>
              </a:rPr>
              <a:t>it is </a:t>
            </a:r>
            <a:r>
              <a:rPr lang="en-GB" sz="2800" b="1" dirty="0">
                <a:solidFill>
                  <a:prstClr val="black"/>
                </a:solidFill>
                <a:latin typeface="Arial"/>
                <a:ea typeface="Calibri"/>
              </a:rPr>
              <a:t>characterized  </a:t>
            </a:r>
            <a:r>
              <a:rPr lang="en-GB" sz="2800" b="1" dirty="0" smtClean="0">
                <a:solidFill>
                  <a:prstClr val="black"/>
                </a:solidFill>
                <a:latin typeface="Arial"/>
                <a:ea typeface="Calibri"/>
              </a:rPr>
              <a:t>by:</a:t>
            </a:r>
          </a:p>
          <a:p>
            <a:pPr lvl="0" algn="just"/>
            <a:endParaRPr lang="en-GB" b="1" dirty="0" smtClean="0">
              <a:solidFill>
                <a:prstClr val="black"/>
              </a:solidFill>
              <a:latin typeface="Arial"/>
              <a:ea typeface="Calibri"/>
            </a:endParaRPr>
          </a:p>
          <a:p>
            <a:pPr marL="457200" lvl="0" indent="-457200" algn="just">
              <a:buFont typeface="Arial" panose="020B0604020202020204" pitchFamily="34" charset="0"/>
              <a:buChar char="•"/>
            </a:pPr>
            <a:r>
              <a:rPr lang="en-GB" sz="2800" b="1" dirty="0" smtClean="0">
                <a:solidFill>
                  <a:prstClr val="black"/>
                </a:solidFill>
                <a:latin typeface="Arial"/>
                <a:ea typeface="Calibri"/>
              </a:rPr>
              <a:t>a  </a:t>
            </a:r>
            <a:r>
              <a:rPr lang="en-GB" sz="2800" b="1" dirty="0">
                <a:solidFill>
                  <a:prstClr val="black"/>
                </a:solidFill>
                <a:latin typeface="Arial"/>
                <a:ea typeface="Calibri"/>
              </a:rPr>
              <a:t>pronounced  bulge  in  the  descending slab,  </a:t>
            </a:r>
            <a:endParaRPr lang="en-GB" sz="2800" b="1" dirty="0" smtClean="0">
              <a:solidFill>
                <a:prstClr val="black"/>
              </a:solidFill>
              <a:latin typeface="Arial"/>
              <a:ea typeface="Calibri"/>
            </a:endParaRPr>
          </a:p>
          <a:p>
            <a:pPr marL="457200" lvl="0" indent="-457200" algn="just">
              <a:buFont typeface="Arial" panose="020B0604020202020204" pitchFamily="34" charset="0"/>
              <a:buChar char="•"/>
            </a:pPr>
            <a:r>
              <a:rPr lang="en-GB" sz="2800" b="1" dirty="0" smtClean="0">
                <a:solidFill>
                  <a:prstClr val="black"/>
                </a:solidFill>
                <a:latin typeface="Arial"/>
                <a:ea typeface="Calibri"/>
              </a:rPr>
              <a:t>a  </a:t>
            </a:r>
            <a:r>
              <a:rPr lang="en-GB" sz="2800" b="1" dirty="0">
                <a:solidFill>
                  <a:prstClr val="black"/>
                </a:solidFill>
                <a:latin typeface="Arial"/>
                <a:ea typeface="Calibri"/>
              </a:rPr>
              <a:t>large  accretionary  prism,  </a:t>
            </a:r>
            <a:endParaRPr lang="en-GB" sz="2800" b="1" dirty="0" smtClean="0">
              <a:solidFill>
                <a:prstClr val="black"/>
              </a:solidFill>
              <a:latin typeface="Arial"/>
              <a:ea typeface="Calibri"/>
            </a:endParaRPr>
          </a:p>
          <a:p>
            <a:pPr marL="457200" lvl="0" indent="-457200" algn="just">
              <a:buFont typeface="Arial" panose="020B0604020202020204" pitchFamily="34" charset="0"/>
              <a:buChar char="•"/>
            </a:pPr>
            <a:r>
              <a:rPr lang="en-GB" sz="2800" b="1" dirty="0" smtClean="0">
                <a:solidFill>
                  <a:prstClr val="black"/>
                </a:solidFill>
                <a:latin typeface="Arial"/>
                <a:ea typeface="Calibri"/>
              </a:rPr>
              <a:t>relatively  </a:t>
            </a:r>
            <a:r>
              <a:rPr lang="en-GB" sz="2800" b="1" dirty="0">
                <a:solidFill>
                  <a:prstClr val="black"/>
                </a:solidFill>
                <a:latin typeface="Arial"/>
                <a:ea typeface="Calibri"/>
              </a:rPr>
              <a:t>large  shallow earthquakes,  buoyant  subduction  (producing  a  shallow dipping  slab),  </a:t>
            </a:r>
            <a:endParaRPr lang="en-GB" sz="2800" b="1" dirty="0" smtClean="0">
              <a:solidFill>
                <a:prstClr val="black"/>
              </a:solidFill>
              <a:latin typeface="Arial"/>
              <a:ea typeface="Calibri"/>
            </a:endParaRPr>
          </a:p>
          <a:p>
            <a:pPr marL="457200" lvl="0" indent="-457200" algn="just">
              <a:buFont typeface="Arial" panose="020B0604020202020204" pitchFamily="34" charset="0"/>
              <a:buChar char="•"/>
            </a:pPr>
            <a:r>
              <a:rPr lang="en-GB" sz="2800" b="1" dirty="0" smtClean="0">
                <a:solidFill>
                  <a:prstClr val="black"/>
                </a:solidFill>
                <a:latin typeface="Arial"/>
                <a:ea typeface="Calibri"/>
              </a:rPr>
              <a:t>a  </a:t>
            </a:r>
            <a:r>
              <a:rPr lang="en-GB" sz="2800" b="1" dirty="0">
                <a:solidFill>
                  <a:prstClr val="black"/>
                </a:solidFill>
                <a:latin typeface="Arial"/>
                <a:ea typeface="Calibri"/>
              </a:rPr>
              <a:t>relatively  young  descending  slab,  </a:t>
            </a:r>
            <a:r>
              <a:rPr lang="en-GB" sz="2800" b="1" dirty="0" smtClean="0">
                <a:solidFill>
                  <a:prstClr val="black"/>
                </a:solidFill>
                <a:latin typeface="Arial"/>
                <a:ea typeface="Calibri"/>
              </a:rPr>
              <a:t>and</a:t>
            </a:r>
          </a:p>
          <a:p>
            <a:pPr marL="457200" lvl="0" indent="-457200" algn="just">
              <a:buFont typeface="Arial" panose="020B0604020202020204" pitchFamily="34" charset="0"/>
              <a:buChar char="•"/>
            </a:pPr>
            <a:r>
              <a:rPr lang="en-GB" sz="2800" b="1" dirty="0" smtClean="0">
                <a:solidFill>
                  <a:prstClr val="black"/>
                </a:solidFill>
                <a:latin typeface="Arial"/>
                <a:ea typeface="Calibri"/>
              </a:rPr>
              <a:t>a </a:t>
            </a:r>
            <a:r>
              <a:rPr lang="en-GB" sz="2800" b="1" dirty="0">
                <a:solidFill>
                  <a:prstClr val="black"/>
                </a:solidFill>
                <a:latin typeface="Arial"/>
                <a:ea typeface="Calibri"/>
              </a:rPr>
              <a:t>wide  range  in  composition  of  </a:t>
            </a:r>
            <a:r>
              <a:rPr lang="en-GB" sz="2800" b="1" dirty="0" err="1">
                <a:solidFill>
                  <a:prstClr val="black"/>
                </a:solidFill>
                <a:latin typeface="Arial"/>
                <a:ea typeface="Calibri"/>
              </a:rPr>
              <a:t>calc</a:t>
            </a:r>
            <a:r>
              <a:rPr lang="en-GB" sz="2800" b="1" dirty="0">
                <a:solidFill>
                  <a:prstClr val="black"/>
                </a:solidFill>
                <a:latin typeface="Arial"/>
                <a:ea typeface="Calibri"/>
              </a:rPr>
              <a:t>-alkaline  and  </a:t>
            </a:r>
            <a:r>
              <a:rPr lang="en-GB" sz="2800" b="1" dirty="0" err="1">
                <a:solidFill>
                  <a:prstClr val="black"/>
                </a:solidFill>
                <a:latin typeface="Arial"/>
                <a:ea typeface="Calibri"/>
              </a:rPr>
              <a:t>tholeiitic</a:t>
            </a:r>
            <a:r>
              <a:rPr lang="en-GB" sz="2800" b="1" dirty="0">
                <a:solidFill>
                  <a:prstClr val="black"/>
                </a:solidFill>
                <a:latin typeface="Arial"/>
                <a:ea typeface="Calibri"/>
              </a:rPr>
              <a:t> igneous  rocks </a:t>
            </a:r>
            <a:r>
              <a:rPr lang="en-GB" sz="2800" b="1" dirty="0" smtClean="0">
                <a:solidFill>
                  <a:prstClr val="black"/>
                </a:solidFill>
                <a:latin typeface="Arial"/>
                <a:ea typeface="Calibri"/>
              </a:rPr>
              <a:t>.  </a:t>
            </a:r>
            <a:endParaRPr lang="en-GB" sz="2800" b="1" dirty="0">
              <a:solidFill>
                <a:prstClr val="black"/>
              </a:solidFill>
            </a:endParaRPr>
          </a:p>
        </p:txBody>
      </p:sp>
    </p:spTree>
    <p:extLst>
      <p:ext uri="{BB962C8B-B14F-4D97-AF65-F5344CB8AC3E}">
        <p14:creationId xmlns:p14="http://schemas.microsoft.com/office/powerpoint/2010/main" val="801657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842" y="1124744"/>
            <a:ext cx="7665590" cy="4401205"/>
          </a:xfrm>
          <a:prstGeom prst="rect">
            <a:avLst/>
          </a:prstGeom>
        </p:spPr>
        <p:txBody>
          <a:bodyPr wrap="square">
            <a:spAutoFit/>
          </a:bodyPr>
          <a:lstStyle/>
          <a:p>
            <a:pPr lvl="0" algn="just"/>
            <a:r>
              <a:rPr lang="en-GB" sz="2800" b="1" dirty="0" smtClean="0">
                <a:solidFill>
                  <a:prstClr val="black"/>
                </a:solidFill>
                <a:latin typeface="Arial"/>
                <a:ea typeface="Calibri"/>
              </a:rPr>
              <a:t>(b) The  </a:t>
            </a:r>
            <a:r>
              <a:rPr lang="en-GB" sz="2800" b="1" dirty="0">
                <a:solidFill>
                  <a:prstClr val="black"/>
                </a:solidFill>
                <a:latin typeface="Arial"/>
                <a:ea typeface="Calibri"/>
              </a:rPr>
              <a:t>low-stress  type,  of  which  the Mariana  arc  is  an  example,  </a:t>
            </a:r>
            <a:r>
              <a:rPr lang="en-GB" sz="2800" b="1" dirty="0" smtClean="0">
                <a:solidFill>
                  <a:prstClr val="black"/>
                </a:solidFill>
                <a:latin typeface="Arial"/>
                <a:ea typeface="Calibri"/>
              </a:rPr>
              <a:t>has: </a:t>
            </a:r>
          </a:p>
          <a:p>
            <a:pPr lvl="0" algn="just"/>
            <a:endParaRPr lang="en-GB" sz="2000" b="1" dirty="0">
              <a:solidFill>
                <a:prstClr val="black"/>
              </a:solidFill>
              <a:latin typeface="Arial"/>
              <a:ea typeface="Calibri"/>
            </a:endParaRPr>
          </a:p>
          <a:p>
            <a:pPr marL="457200" lvl="0" indent="-457200" algn="just">
              <a:buFont typeface="Arial" panose="020B0604020202020204" pitchFamily="34" charset="0"/>
              <a:buChar char="•"/>
            </a:pPr>
            <a:r>
              <a:rPr lang="en-GB" sz="2800" b="1" dirty="0" smtClean="0">
                <a:solidFill>
                  <a:prstClr val="black"/>
                </a:solidFill>
                <a:latin typeface="Arial"/>
                <a:ea typeface="Calibri"/>
              </a:rPr>
              <a:t>little  </a:t>
            </a:r>
            <a:r>
              <a:rPr lang="en-GB" sz="2800" b="1" dirty="0">
                <a:solidFill>
                  <a:prstClr val="black"/>
                </a:solidFill>
                <a:latin typeface="Arial"/>
                <a:ea typeface="Calibri"/>
              </a:rPr>
              <a:t>or  no  accretionary prism, </a:t>
            </a:r>
            <a:endParaRPr lang="en-GB" sz="2800" b="1" dirty="0" smtClean="0">
              <a:solidFill>
                <a:prstClr val="black"/>
              </a:solidFill>
              <a:latin typeface="Arial"/>
              <a:ea typeface="Calibri"/>
            </a:endParaRPr>
          </a:p>
          <a:p>
            <a:pPr marL="457200" lvl="0" indent="-457200" algn="just">
              <a:buFont typeface="Arial" panose="020B0604020202020204" pitchFamily="34" charset="0"/>
              <a:buChar char="•"/>
            </a:pPr>
            <a:r>
              <a:rPr lang="en-GB" sz="2800" b="1" dirty="0" smtClean="0">
                <a:solidFill>
                  <a:prstClr val="black"/>
                </a:solidFill>
                <a:latin typeface="Arial"/>
                <a:ea typeface="Calibri"/>
              </a:rPr>
              <a:t>few  </a:t>
            </a:r>
            <a:r>
              <a:rPr lang="en-GB" sz="2800" b="1" dirty="0">
                <a:solidFill>
                  <a:prstClr val="black"/>
                </a:solidFill>
                <a:latin typeface="Arial"/>
                <a:ea typeface="Calibri"/>
              </a:rPr>
              <a:t>large  earthquakes,  </a:t>
            </a:r>
            <a:endParaRPr lang="en-GB" sz="2800" b="1" dirty="0" smtClean="0">
              <a:solidFill>
                <a:prstClr val="black"/>
              </a:solidFill>
              <a:latin typeface="Arial"/>
              <a:ea typeface="Calibri"/>
            </a:endParaRPr>
          </a:p>
          <a:p>
            <a:pPr marL="457200" lvl="0" indent="-457200" algn="just">
              <a:buFont typeface="Arial" panose="020B0604020202020204" pitchFamily="34" charset="0"/>
              <a:buChar char="•"/>
            </a:pPr>
            <a:r>
              <a:rPr lang="en-GB" sz="2800" b="1" dirty="0" smtClean="0">
                <a:solidFill>
                  <a:prstClr val="black"/>
                </a:solidFill>
                <a:latin typeface="Arial"/>
                <a:ea typeface="Calibri"/>
              </a:rPr>
              <a:t>a  </a:t>
            </a:r>
            <a:r>
              <a:rPr lang="en-GB" sz="2800" b="1" dirty="0">
                <a:solidFill>
                  <a:prstClr val="black"/>
                </a:solidFill>
                <a:latin typeface="Arial"/>
                <a:ea typeface="Calibri"/>
              </a:rPr>
              <a:t>steep  dip  of  the  descending plate  which  is  relatively  old,  </a:t>
            </a:r>
            <a:endParaRPr lang="en-GB" sz="2800" b="1" dirty="0" smtClean="0">
              <a:solidFill>
                <a:prstClr val="black"/>
              </a:solidFill>
              <a:latin typeface="Arial"/>
              <a:ea typeface="Calibri"/>
            </a:endParaRPr>
          </a:p>
          <a:p>
            <a:pPr marL="457200" lvl="0" indent="-457200" algn="just">
              <a:buFont typeface="Arial" panose="020B0604020202020204" pitchFamily="34" charset="0"/>
              <a:buChar char="•"/>
            </a:pPr>
            <a:r>
              <a:rPr lang="en-GB" sz="2800" b="1" dirty="0" smtClean="0">
                <a:solidFill>
                  <a:prstClr val="black"/>
                </a:solidFill>
                <a:latin typeface="Arial"/>
                <a:ea typeface="Calibri"/>
              </a:rPr>
              <a:t>a  </a:t>
            </a:r>
            <a:r>
              <a:rPr lang="en-GB" sz="2800" b="1" dirty="0">
                <a:solidFill>
                  <a:prstClr val="black"/>
                </a:solidFill>
                <a:latin typeface="Arial"/>
                <a:ea typeface="Calibri"/>
              </a:rPr>
              <a:t>dominance  of  basaltic igneous  rocks,  and  </a:t>
            </a:r>
            <a:endParaRPr lang="en-GB" sz="2800" b="1" dirty="0" smtClean="0">
              <a:solidFill>
                <a:prstClr val="black"/>
              </a:solidFill>
              <a:latin typeface="Arial"/>
              <a:ea typeface="Calibri"/>
            </a:endParaRPr>
          </a:p>
          <a:p>
            <a:pPr marL="457200" lvl="0" indent="-457200" algn="just">
              <a:buFont typeface="Arial" panose="020B0604020202020204" pitchFamily="34" charset="0"/>
              <a:buChar char="•"/>
            </a:pPr>
            <a:r>
              <a:rPr lang="en-GB" sz="2800" b="1" dirty="0" smtClean="0">
                <a:solidFill>
                  <a:prstClr val="black"/>
                </a:solidFill>
                <a:latin typeface="Arial"/>
                <a:ea typeface="Calibri"/>
              </a:rPr>
              <a:t>a  </a:t>
            </a:r>
            <a:r>
              <a:rPr lang="en-GB" sz="2800" b="1" dirty="0">
                <a:solidFill>
                  <a:prstClr val="black"/>
                </a:solidFill>
                <a:latin typeface="Arial"/>
                <a:ea typeface="Calibri"/>
              </a:rPr>
              <a:t>back-arc  basin </a:t>
            </a:r>
            <a:r>
              <a:rPr lang="en-GB" sz="2800" b="1" dirty="0" smtClean="0">
                <a:solidFill>
                  <a:prstClr val="black"/>
                </a:solidFill>
                <a:latin typeface="Arial"/>
                <a:ea typeface="Calibri"/>
              </a:rPr>
              <a:t>. </a:t>
            </a:r>
            <a:endParaRPr lang="en-GB" sz="2800" b="1" dirty="0">
              <a:solidFill>
                <a:prstClr val="black"/>
              </a:solidFill>
            </a:endParaRPr>
          </a:p>
        </p:txBody>
      </p:sp>
    </p:spTree>
    <p:extLst>
      <p:ext uri="{BB962C8B-B14F-4D97-AF65-F5344CB8AC3E}">
        <p14:creationId xmlns:p14="http://schemas.microsoft.com/office/powerpoint/2010/main" val="1035076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t="4555" r="45775" b="2845"/>
          <a:stretch/>
        </p:blipFill>
        <p:spPr bwMode="auto">
          <a:xfrm>
            <a:off x="1691680" y="190500"/>
            <a:ext cx="5112568"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5589240"/>
            <a:ext cx="7488832" cy="584775"/>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Fig. 3.20  Idealized cross-section of (a) high and (b) low-stress subduction zones. After Uyeda (1983)</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261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268760"/>
            <a:ext cx="7992888" cy="3785652"/>
          </a:xfrm>
          <a:prstGeom prst="rect">
            <a:avLst/>
          </a:prstGeom>
        </p:spPr>
        <p:txBody>
          <a:bodyPr wrap="square">
            <a:spAutoFit/>
          </a:bodyPr>
          <a:lstStyle/>
          <a:p>
            <a:pPr algn="just">
              <a:spcAft>
                <a:spcPts val="0"/>
              </a:spcAft>
            </a:pPr>
            <a:r>
              <a:rPr lang="en-GB" sz="2800" b="1" dirty="0" err="1" smtClean="0">
                <a:latin typeface="Arial" panose="020B0604020202020204" pitchFamily="34" charset="0"/>
                <a:ea typeface="Calibri"/>
                <a:cs typeface="Arial" panose="020B0604020202020204" pitchFamily="34" charset="0"/>
              </a:rPr>
              <a:t>Biueschist</a:t>
            </a:r>
            <a:r>
              <a:rPr lang="en-GB" sz="2800" b="1" dirty="0" smtClean="0">
                <a:latin typeface="Arial" panose="020B0604020202020204" pitchFamily="34" charset="0"/>
                <a:ea typeface="Calibri"/>
                <a:cs typeface="Arial" panose="020B0604020202020204" pitchFamily="34" charset="0"/>
              </a:rPr>
              <a:t>-facies  </a:t>
            </a:r>
            <a:r>
              <a:rPr lang="en-GB" sz="2800" b="1" dirty="0">
                <a:latin typeface="Arial" panose="020B0604020202020204" pitchFamily="34" charset="0"/>
                <a:ea typeface="Calibri"/>
                <a:cs typeface="Arial" panose="020B0604020202020204" pitchFamily="34" charset="0"/>
              </a:rPr>
              <a:t>metamorphism  is  important  in subduction  zones,  where  high-pressure,  relatively  low temperature mineral  assemblages  form.  </a:t>
            </a:r>
            <a:endParaRPr lang="en-GB" sz="2800" b="1" dirty="0" smtClean="0">
              <a:latin typeface="Arial" panose="020B0604020202020204" pitchFamily="34" charset="0"/>
              <a:ea typeface="Calibri"/>
              <a:cs typeface="Arial" panose="020B0604020202020204" pitchFamily="34" charset="0"/>
            </a:endParaRPr>
          </a:p>
          <a:p>
            <a:pPr algn="just">
              <a:spcAft>
                <a:spcPts val="0"/>
              </a:spcAft>
            </a:pPr>
            <a:endParaRPr lang="en-GB" sz="2800" b="1" dirty="0">
              <a:solidFill>
                <a:srgbClr val="FF0000"/>
              </a:solidFill>
              <a:latin typeface="Arial" panose="020B0604020202020204" pitchFamily="34" charset="0"/>
              <a:ea typeface="Calibri"/>
              <a:cs typeface="Arial" panose="020B0604020202020204" pitchFamily="34" charset="0"/>
            </a:endParaRPr>
          </a:p>
          <a:p>
            <a:pPr algn="just">
              <a:spcAft>
                <a:spcPts val="0"/>
              </a:spcAft>
            </a:pPr>
            <a:r>
              <a:rPr lang="en-GB" sz="2800" b="1" dirty="0" err="1" smtClean="0">
                <a:solidFill>
                  <a:srgbClr val="FF0000"/>
                </a:solidFill>
                <a:latin typeface="Arial" panose="020B0604020202020204" pitchFamily="34" charset="0"/>
                <a:ea typeface="Calibri"/>
                <a:cs typeface="Arial" panose="020B0604020202020204" pitchFamily="34" charset="0"/>
              </a:rPr>
              <a:t>Glaucophane</a:t>
            </a:r>
            <a:r>
              <a:rPr lang="en-GB" sz="2800" b="1" dirty="0" smtClean="0">
                <a:latin typeface="Arial" panose="020B0604020202020204" pitchFamily="34" charset="0"/>
                <a:ea typeface="Calibri"/>
                <a:cs typeface="Arial" panose="020B0604020202020204" pitchFamily="34" charset="0"/>
              </a:rPr>
              <a:t>  </a:t>
            </a:r>
            <a:r>
              <a:rPr lang="en-GB" sz="2800" b="1" dirty="0">
                <a:latin typeface="Arial" panose="020B0604020202020204" pitchFamily="34" charset="0"/>
                <a:ea typeface="Calibri"/>
                <a:cs typeface="Arial" panose="020B0604020202020204" pitchFamily="34" charset="0"/>
              </a:rPr>
              <a:t>and </a:t>
            </a:r>
            <a:r>
              <a:rPr lang="en-GB" sz="2800" b="1" dirty="0" err="1">
                <a:solidFill>
                  <a:srgbClr val="FF0000"/>
                </a:solidFill>
                <a:latin typeface="Arial" panose="020B0604020202020204" pitchFamily="34" charset="0"/>
                <a:ea typeface="Calibri"/>
                <a:cs typeface="Arial" panose="020B0604020202020204" pitchFamily="34" charset="0"/>
              </a:rPr>
              <a:t>lawsonite</a:t>
            </a:r>
            <a:r>
              <a:rPr lang="en-GB" sz="2800" b="1" dirty="0">
                <a:latin typeface="Arial" panose="020B0604020202020204" pitchFamily="34" charset="0"/>
                <a:ea typeface="Calibri"/>
                <a:cs typeface="Arial" panose="020B0604020202020204" pitchFamily="34" charset="0"/>
              </a:rPr>
              <a:t>,  both  of  which  have  a  bluish  colour,  are  common minerals  in  this  setting.  </a:t>
            </a:r>
            <a:endParaRPr lang="en-GB" sz="2800" b="1" dirty="0" smtClean="0">
              <a:latin typeface="Arial" panose="020B0604020202020204" pitchFamily="34" charset="0"/>
              <a:ea typeface="Calibri"/>
              <a:cs typeface="Arial" panose="020B0604020202020204" pitchFamily="34" charset="0"/>
            </a:endParaRPr>
          </a:p>
          <a:p>
            <a:pPr algn="just">
              <a:spcAft>
                <a:spcPts val="0"/>
              </a:spcAft>
            </a:pPr>
            <a:endParaRPr lang="en-GB" sz="1600" b="1" dirty="0">
              <a:latin typeface="Arial" panose="020B0604020202020204" pitchFamily="34" charset="0"/>
              <a:ea typeface="Calibri"/>
              <a:cs typeface="Arial" panose="020B0604020202020204" pitchFamily="34" charset="0"/>
            </a:endParaRPr>
          </a:p>
        </p:txBody>
      </p:sp>
      <p:sp>
        <p:nvSpPr>
          <p:cNvPr id="3" name="Rectangle 2"/>
          <p:cNvSpPr/>
          <p:nvPr/>
        </p:nvSpPr>
        <p:spPr>
          <a:xfrm>
            <a:off x="775370" y="505798"/>
            <a:ext cx="5761434" cy="523220"/>
          </a:xfrm>
          <a:prstGeom prst="rect">
            <a:avLst/>
          </a:prstGeom>
        </p:spPr>
        <p:txBody>
          <a:bodyPr wrap="square">
            <a:spAutoFit/>
          </a:bodyPr>
          <a:lstStyle/>
          <a:p>
            <a:pPr lvl="0" algn="just"/>
            <a:r>
              <a:rPr lang="en-GB" sz="2800" b="1" dirty="0">
                <a:solidFill>
                  <a:srgbClr val="FF0000"/>
                </a:solidFill>
                <a:latin typeface="Arial" panose="020B0604020202020204" pitchFamily="34" charset="0"/>
                <a:ea typeface="Calibri"/>
                <a:cs typeface="Arial" panose="020B0604020202020204" pitchFamily="34" charset="0"/>
              </a:rPr>
              <a:t>High-pressure  metamorphism</a:t>
            </a:r>
            <a:endParaRPr lang="en-GB" sz="2400" b="1" dirty="0">
              <a:solidFill>
                <a:prstClr val="black"/>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142897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082" y="1412776"/>
            <a:ext cx="7272808" cy="3108543"/>
          </a:xfrm>
          <a:prstGeom prst="rect">
            <a:avLst/>
          </a:prstGeom>
        </p:spPr>
        <p:txBody>
          <a:bodyPr wrap="square">
            <a:spAutoFit/>
          </a:bodyPr>
          <a:lstStyle/>
          <a:p>
            <a:pPr algn="just"/>
            <a:r>
              <a:rPr lang="en-GB" sz="2800" b="1" dirty="0">
                <a:latin typeface="Arial" panose="020B0604020202020204" pitchFamily="34" charset="0"/>
                <a:ea typeface="Calibri"/>
                <a:cs typeface="Arial" panose="020B0604020202020204" pitchFamily="34" charset="0"/>
              </a:rPr>
              <a:t>In  subduction  zones,  crustal fragments  can  be  carried  to  great  depths  (&gt;  50  km),  yet remain  at  rather  low  temperatures,  usually  &lt;  500  °C.  </a:t>
            </a:r>
            <a:endParaRPr lang="en-GB" sz="2400" b="1" dirty="0">
              <a:latin typeface="Arial" panose="020B0604020202020204" pitchFamily="34" charset="0"/>
              <a:ea typeface="Calibri"/>
              <a:cs typeface="Arial" panose="020B0604020202020204" pitchFamily="34" charset="0"/>
            </a:endParaRPr>
          </a:p>
          <a:p>
            <a:pPr lvl="0" algn="just"/>
            <a:endParaRPr lang="en-GB" sz="2800" b="1" dirty="0" smtClean="0">
              <a:solidFill>
                <a:prstClr val="black"/>
              </a:solidFill>
              <a:latin typeface="Arial" panose="020B0604020202020204" pitchFamily="34" charset="0"/>
              <a:ea typeface="Calibri"/>
              <a:cs typeface="Arial" panose="020B0604020202020204" pitchFamily="34" charset="0"/>
            </a:endParaRPr>
          </a:p>
          <a:p>
            <a:pPr lvl="0" algn="just"/>
            <a:r>
              <a:rPr lang="en-GB" sz="2800" b="1" dirty="0" smtClean="0">
                <a:solidFill>
                  <a:prstClr val="black"/>
                </a:solidFill>
                <a:latin typeface="Arial" panose="020B0604020202020204" pitchFamily="34" charset="0"/>
                <a:ea typeface="Calibri"/>
                <a:cs typeface="Arial" panose="020B0604020202020204" pitchFamily="34" charset="0"/>
              </a:rPr>
              <a:t>A </a:t>
            </a:r>
            <a:r>
              <a:rPr lang="en-GB" sz="2800" b="1" dirty="0">
                <a:solidFill>
                  <a:prstClr val="black"/>
                </a:solidFill>
                <a:latin typeface="Arial" panose="020B0604020202020204" pitchFamily="34" charset="0"/>
                <a:ea typeface="Calibri"/>
                <a:cs typeface="Arial" panose="020B0604020202020204" pitchFamily="34" charset="0"/>
              </a:rPr>
              <a:t>major  unsolved  question  is  how  these  rocks  return  to  the surface.  </a:t>
            </a:r>
            <a:endParaRPr lang="en-GB" sz="2400" b="1" dirty="0">
              <a:solidFill>
                <a:prstClr val="black"/>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530596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906" y="1052736"/>
            <a:ext cx="7560840" cy="4401205"/>
          </a:xfrm>
          <a:prstGeom prst="rect">
            <a:avLst/>
          </a:prstGeom>
        </p:spPr>
        <p:txBody>
          <a:bodyPr wrap="square">
            <a:spAutoFit/>
          </a:bodyPr>
          <a:lstStyle/>
          <a:p>
            <a:pPr lvl="0" algn="just"/>
            <a:r>
              <a:rPr lang="en-GB" sz="2800" b="1" dirty="0">
                <a:solidFill>
                  <a:prstClr val="black"/>
                </a:solidFill>
                <a:latin typeface="Arial" panose="020B0604020202020204" pitchFamily="34" charset="0"/>
                <a:ea typeface="Calibri"/>
                <a:cs typeface="Arial" panose="020B0604020202020204" pitchFamily="34" charset="0"/>
              </a:rPr>
              <a:t>One  possibility  is  by  the  continual  </a:t>
            </a:r>
            <a:r>
              <a:rPr lang="en-GB" sz="2800" b="1" dirty="0" err="1">
                <a:solidFill>
                  <a:prstClr val="black"/>
                </a:solidFill>
                <a:latin typeface="Arial" panose="020B0604020202020204" pitchFamily="34" charset="0"/>
                <a:ea typeface="Calibri"/>
                <a:cs typeface="Arial" panose="020B0604020202020204" pitchFamily="34" charset="0"/>
              </a:rPr>
              <a:t>underplating</a:t>
            </a:r>
            <a:r>
              <a:rPr lang="en-GB" sz="2800" b="1" dirty="0">
                <a:solidFill>
                  <a:prstClr val="black"/>
                </a:solidFill>
                <a:latin typeface="Arial" panose="020B0604020202020204" pitchFamily="34" charset="0"/>
                <a:ea typeface="Calibri"/>
                <a:cs typeface="Arial" panose="020B0604020202020204" pitchFamily="34" charset="0"/>
              </a:rPr>
              <a:t> of  the  accretionary  prism  with  low-density  sediments, resulting  in  fast,  buoyant  uplift  during  which  </a:t>
            </a:r>
            <a:r>
              <a:rPr lang="en-GB" sz="2800" b="1" dirty="0" smtClean="0">
                <a:solidFill>
                  <a:prstClr val="black"/>
                </a:solidFill>
                <a:latin typeface="Arial" panose="020B0604020202020204" pitchFamily="34" charset="0"/>
                <a:ea typeface="Calibri"/>
                <a:cs typeface="Arial" panose="020B0604020202020204" pitchFamily="34" charset="0"/>
              </a:rPr>
              <a:t>high density </a:t>
            </a:r>
            <a:r>
              <a:rPr lang="en-GB" sz="2800" b="1" dirty="0">
                <a:solidFill>
                  <a:prstClr val="black"/>
                </a:solidFill>
                <a:latin typeface="Arial" panose="020B0604020202020204" pitchFamily="34" charset="0"/>
                <a:ea typeface="Calibri"/>
                <a:cs typeface="Arial" panose="020B0604020202020204" pitchFamily="34" charset="0"/>
              </a:rPr>
              <a:t>pieces  of  the  slab  are  dragged  to  the  surface (</a:t>
            </a:r>
            <a:r>
              <a:rPr lang="en-GB" sz="2800" b="1" dirty="0" err="1">
                <a:solidFill>
                  <a:prstClr val="black"/>
                </a:solidFill>
                <a:latin typeface="Arial" panose="020B0604020202020204" pitchFamily="34" charset="0"/>
                <a:ea typeface="Calibri"/>
                <a:cs typeface="Arial" panose="020B0604020202020204" pitchFamily="34" charset="0"/>
              </a:rPr>
              <a:t>Cloos</a:t>
            </a:r>
            <a:r>
              <a:rPr lang="en-GB" sz="2800" b="1" dirty="0">
                <a:solidFill>
                  <a:prstClr val="black"/>
                </a:solidFill>
                <a:latin typeface="Arial" panose="020B0604020202020204" pitchFamily="34" charset="0"/>
                <a:ea typeface="Calibri"/>
                <a:cs typeface="Arial" panose="020B0604020202020204" pitchFamily="34" charset="0"/>
              </a:rPr>
              <a:t>,  1993).  </a:t>
            </a:r>
            <a:endParaRPr lang="en-GB" sz="2800" b="1" dirty="0" smtClean="0">
              <a:solidFill>
                <a:prstClr val="black"/>
              </a:solidFill>
              <a:latin typeface="Arial" panose="020B0604020202020204" pitchFamily="34" charset="0"/>
              <a:ea typeface="Calibri"/>
              <a:cs typeface="Arial" panose="020B0604020202020204" pitchFamily="34" charset="0"/>
            </a:endParaRPr>
          </a:p>
          <a:p>
            <a:pPr lvl="0" algn="just"/>
            <a:endParaRPr lang="en-GB" sz="2800" b="1" dirty="0">
              <a:solidFill>
                <a:prstClr val="black"/>
              </a:solidFill>
              <a:latin typeface="Arial" panose="020B0604020202020204" pitchFamily="34" charset="0"/>
              <a:ea typeface="Calibri"/>
              <a:cs typeface="Arial" panose="020B0604020202020204" pitchFamily="34" charset="0"/>
            </a:endParaRPr>
          </a:p>
          <a:p>
            <a:pPr lvl="0" algn="just"/>
            <a:r>
              <a:rPr lang="en-GB" sz="2800" b="1" dirty="0" smtClean="0">
                <a:solidFill>
                  <a:prstClr val="black"/>
                </a:solidFill>
                <a:latin typeface="Arial" panose="020B0604020202020204" pitchFamily="34" charset="0"/>
                <a:ea typeface="Calibri"/>
                <a:cs typeface="Arial" panose="020B0604020202020204" pitchFamily="34" charset="0"/>
              </a:rPr>
              <a:t>Another  </a:t>
            </a:r>
            <a:r>
              <a:rPr lang="en-GB" sz="2800" b="1" dirty="0">
                <a:solidFill>
                  <a:prstClr val="black"/>
                </a:solidFill>
                <a:latin typeface="Arial" panose="020B0604020202020204" pitchFamily="34" charset="0"/>
                <a:ea typeface="Calibri"/>
                <a:cs typeface="Arial" panose="020B0604020202020204" pitchFamily="34" charset="0"/>
              </a:rPr>
              <a:t>possibility  is  that  </a:t>
            </a:r>
            <a:r>
              <a:rPr lang="en-GB" sz="2800" b="1" dirty="0" err="1">
                <a:solidFill>
                  <a:prstClr val="black"/>
                </a:solidFill>
                <a:latin typeface="Arial" panose="020B0604020202020204" pitchFamily="34" charset="0"/>
                <a:ea typeface="Calibri"/>
                <a:cs typeface="Arial" panose="020B0604020202020204" pitchFamily="34" charset="0"/>
              </a:rPr>
              <a:t>blueschists</a:t>
            </a:r>
            <a:r>
              <a:rPr lang="en-GB" sz="2800" b="1" dirty="0">
                <a:solidFill>
                  <a:prstClr val="black"/>
                </a:solidFill>
                <a:latin typeface="Arial" panose="020B0604020202020204" pitchFamily="34" charset="0"/>
                <a:ea typeface="Calibri"/>
                <a:cs typeface="Arial" panose="020B0604020202020204" pitchFamily="34" charset="0"/>
              </a:rPr>
              <a:t>  are thrust  upwards  during  later  collisional  tectonics. </a:t>
            </a:r>
            <a:endParaRPr lang="en-GB" sz="2400" b="1" dirty="0">
              <a:solidFill>
                <a:prstClr val="black"/>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712888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970856"/>
            <a:ext cx="7702896" cy="5262979"/>
          </a:xfrm>
          <a:prstGeom prst="rect">
            <a:avLst/>
          </a:prstGeom>
        </p:spPr>
        <p:txBody>
          <a:bodyPr wrap="square">
            <a:spAutoFit/>
          </a:bodyPr>
          <a:lstStyle/>
          <a:p>
            <a:pPr algn="just"/>
            <a:r>
              <a:rPr lang="en-GB" sz="2800" b="1" dirty="0">
                <a:solidFill>
                  <a:prstClr val="black"/>
                </a:solidFill>
                <a:latin typeface="Arial" panose="020B0604020202020204" pitchFamily="34" charset="0"/>
                <a:ea typeface="Calibri"/>
                <a:cs typeface="Arial" panose="020B0604020202020204" pitchFamily="34" charset="0"/>
              </a:rPr>
              <a:t>One  of  the  most  intriguing  fields  of  research  at  present is  seeing  just  how  far  crustal  fragments  are  subducted before  returning  to  the  surface.  </a:t>
            </a:r>
            <a:endParaRPr lang="en-GB" sz="2800" b="1" dirty="0" smtClean="0">
              <a:solidFill>
                <a:prstClr val="black"/>
              </a:solidFill>
              <a:latin typeface="Arial" panose="020B0604020202020204" pitchFamily="34" charset="0"/>
              <a:ea typeface="Calibri"/>
              <a:cs typeface="Arial" panose="020B0604020202020204" pitchFamily="34" charset="0"/>
            </a:endParaRPr>
          </a:p>
          <a:p>
            <a:pPr algn="just"/>
            <a:endParaRPr lang="en-GB" b="1" dirty="0">
              <a:solidFill>
                <a:prstClr val="black"/>
              </a:solidFill>
              <a:latin typeface="Arial" panose="020B0604020202020204" pitchFamily="34" charset="0"/>
              <a:ea typeface="Calibri"/>
              <a:cs typeface="Arial" panose="020B0604020202020204" pitchFamily="34" charset="0"/>
            </a:endParaRPr>
          </a:p>
          <a:p>
            <a:pPr algn="just"/>
            <a:r>
              <a:rPr lang="en-GB" sz="2800" b="1" dirty="0" smtClean="0">
                <a:solidFill>
                  <a:prstClr val="black"/>
                </a:solidFill>
                <a:latin typeface="Arial" panose="020B0604020202020204" pitchFamily="34" charset="0"/>
                <a:ea typeface="Calibri"/>
                <a:cs typeface="Arial" panose="020B0604020202020204" pitchFamily="34" charset="0"/>
              </a:rPr>
              <a:t>Recent  </a:t>
            </a:r>
            <a:r>
              <a:rPr lang="en-GB" sz="2800" b="1" dirty="0">
                <a:solidFill>
                  <a:prstClr val="black"/>
                </a:solidFill>
                <a:latin typeface="Arial" panose="020B0604020202020204" pitchFamily="34" charset="0"/>
                <a:ea typeface="Calibri"/>
                <a:cs typeface="Arial" panose="020B0604020202020204" pitchFamily="34" charset="0"/>
              </a:rPr>
              <a:t>discoveries  of </a:t>
            </a:r>
            <a:r>
              <a:rPr lang="en-GB" sz="2800" b="1" dirty="0" err="1">
                <a:solidFill>
                  <a:srgbClr val="FF0000"/>
                </a:solidFill>
                <a:latin typeface="Arial" panose="020B0604020202020204" pitchFamily="34" charset="0"/>
                <a:ea typeface="Calibri"/>
                <a:cs typeface="Arial" panose="020B0604020202020204" pitchFamily="34" charset="0"/>
              </a:rPr>
              <a:t>coesite</a:t>
            </a:r>
            <a:r>
              <a:rPr lang="en-GB" sz="2800" b="1" dirty="0">
                <a:solidFill>
                  <a:prstClr val="black"/>
                </a:solidFill>
                <a:latin typeface="Arial" panose="020B0604020202020204" pitchFamily="34" charset="0"/>
                <a:ea typeface="Calibri"/>
                <a:cs typeface="Arial" panose="020B0604020202020204" pitchFamily="34" charset="0"/>
              </a:rPr>
              <a:t>  (high-pressure  silica  phase)  and  </a:t>
            </a:r>
            <a:r>
              <a:rPr lang="en-GB" sz="2800" b="1" dirty="0">
                <a:solidFill>
                  <a:srgbClr val="FF0000"/>
                </a:solidFill>
                <a:latin typeface="Arial" panose="020B0604020202020204" pitchFamily="34" charset="0"/>
                <a:ea typeface="Calibri"/>
                <a:cs typeface="Arial" panose="020B0604020202020204" pitchFamily="34" charset="0"/>
              </a:rPr>
              <a:t>diamond  inclusions in  pyroxenes  and  garnet  </a:t>
            </a:r>
            <a:r>
              <a:rPr lang="en-GB" sz="2800" b="1" dirty="0">
                <a:solidFill>
                  <a:prstClr val="black"/>
                </a:solidFill>
                <a:latin typeface="Arial" panose="020B0604020202020204" pitchFamily="34" charset="0"/>
                <a:ea typeface="Calibri"/>
                <a:cs typeface="Arial" panose="020B0604020202020204" pitchFamily="34" charset="0"/>
              </a:rPr>
              <a:t>from  </a:t>
            </a:r>
            <a:r>
              <a:rPr lang="en-GB" sz="2800" b="1" dirty="0" err="1">
                <a:solidFill>
                  <a:prstClr val="black"/>
                </a:solidFill>
                <a:latin typeface="Arial" panose="020B0604020202020204" pitchFamily="34" charset="0"/>
                <a:ea typeface="Calibri"/>
                <a:cs typeface="Arial" panose="020B0604020202020204" pitchFamily="34" charset="0"/>
              </a:rPr>
              <a:t>eclogites</a:t>
            </a:r>
            <a:r>
              <a:rPr lang="en-GB" sz="2800" b="1" dirty="0">
                <a:solidFill>
                  <a:prstClr val="black"/>
                </a:solidFill>
                <a:latin typeface="Arial" panose="020B0604020202020204" pitchFamily="34" charset="0"/>
                <a:ea typeface="Calibri"/>
                <a:cs typeface="Arial" panose="020B0604020202020204" pitchFamily="34" charset="0"/>
              </a:rPr>
              <a:t>  from high-pressure  metamorphic  rocks  in  </a:t>
            </a:r>
            <a:r>
              <a:rPr lang="en-GB" sz="2800" b="1" dirty="0" err="1">
                <a:solidFill>
                  <a:prstClr val="black"/>
                </a:solidFill>
                <a:latin typeface="Arial" panose="020B0604020202020204" pitchFamily="34" charset="0"/>
                <a:ea typeface="Calibri"/>
                <a:cs typeface="Arial" panose="020B0604020202020204" pitchFamily="34" charset="0"/>
              </a:rPr>
              <a:t>eastem</a:t>
            </a:r>
            <a:r>
              <a:rPr lang="en-GB" sz="2800" b="1" dirty="0">
                <a:solidFill>
                  <a:prstClr val="black"/>
                </a:solidFill>
                <a:latin typeface="Arial" panose="020B0604020202020204" pitchFamily="34" charset="0"/>
                <a:ea typeface="Calibri"/>
                <a:cs typeface="Arial" panose="020B0604020202020204" pitchFamily="34" charset="0"/>
              </a:rPr>
              <a:t>  China  record astounding  pressures  of  </a:t>
            </a:r>
            <a:r>
              <a:rPr lang="en-GB" sz="2800" b="1" dirty="0">
                <a:solidFill>
                  <a:srgbClr val="FF0000"/>
                </a:solidFill>
                <a:latin typeface="Arial" panose="020B0604020202020204" pitchFamily="34" charset="0"/>
                <a:ea typeface="Calibri"/>
                <a:cs typeface="Arial" panose="020B0604020202020204" pitchFamily="34" charset="0"/>
              </a:rPr>
              <a:t>4.3  </a:t>
            </a:r>
            <a:r>
              <a:rPr lang="en-GB" sz="2800" b="1" dirty="0" err="1">
                <a:solidFill>
                  <a:srgbClr val="FF0000"/>
                </a:solidFill>
                <a:latin typeface="Arial" panose="020B0604020202020204" pitchFamily="34" charset="0"/>
                <a:ea typeface="Calibri"/>
                <a:cs typeface="Arial" panose="020B0604020202020204" pitchFamily="34" charset="0"/>
              </a:rPr>
              <a:t>Gpa</a:t>
            </a:r>
            <a:r>
              <a:rPr lang="en-GB" sz="2800" b="1" dirty="0">
                <a:solidFill>
                  <a:srgbClr val="FF0000"/>
                </a:solidFill>
                <a:latin typeface="Arial" panose="020B0604020202020204" pitchFamily="34" charset="0"/>
                <a:ea typeface="Calibri"/>
                <a:cs typeface="Arial" panose="020B0604020202020204" pitchFamily="34" charset="0"/>
              </a:rPr>
              <a:t>  (about  150  km  burial depth)  at  740  °</a:t>
            </a:r>
            <a:r>
              <a:rPr lang="en-GB" sz="2800" b="1" dirty="0" smtClean="0">
                <a:solidFill>
                  <a:srgbClr val="FF0000"/>
                </a:solidFill>
                <a:latin typeface="Arial" panose="020B0604020202020204" pitchFamily="34" charset="0"/>
                <a:ea typeface="Calibri"/>
                <a:cs typeface="Arial" panose="020B0604020202020204" pitchFamily="34" charset="0"/>
              </a:rPr>
              <a:t>C.</a:t>
            </a:r>
            <a:endParaRPr lang="en-GB" dirty="0">
              <a:solidFill>
                <a:srgbClr val="FF0000"/>
              </a:solidFill>
            </a:endParaRPr>
          </a:p>
        </p:txBody>
      </p:sp>
    </p:spTree>
    <p:extLst>
      <p:ext uri="{BB962C8B-B14F-4D97-AF65-F5344CB8AC3E}">
        <p14:creationId xmlns:p14="http://schemas.microsoft.com/office/powerpoint/2010/main" val="1801894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216" y="1124744"/>
            <a:ext cx="7344816" cy="4401205"/>
          </a:xfrm>
          <a:prstGeom prst="rect">
            <a:avLst/>
          </a:prstGeom>
        </p:spPr>
        <p:txBody>
          <a:bodyPr wrap="square">
            <a:spAutoFit/>
          </a:bodyPr>
          <a:lstStyle/>
          <a:p>
            <a:pPr lvl="0" algn="just"/>
            <a:r>
              <a:rPr lang="en-GB" sz="2800" b="1" dirty="0">
                <a:solidFill>
                  <a:prstClr val="black"/>
                </a:solidFill>
                <a:latin typeface="Arial" panose="020B0604020202020204" pitchFamily="34" charset="0"/>
                <a:ea typeface="Calibri"/>
                <a:cs typeface="Arial" panose="020B0604020202020204" pitchFamily="34" charset="0"/>
              </a:rPr>
              <a:t>Several  other  localities have  reported  </a:t>
            </a:r>
            <a:r>
              <a:rPr lang="en-GB" sz="2800" b="1" dirty="0" err="1">
                <a:solidFill>
                  <a:prstClr val="black"/>
                </a:solidFill>
                <a:latin typeface="Arial" panose="020B0604020202020204" pitchFamily="34" charset="0"/>
                <a:ea typeface="Calibri"/>
                <a:cs typeface="Arial" panose="020B0604020202020204" pitchFamily="34" charset="0"/>
              </a:rPr>
              <a:t>coesite</a:t>
            </a:r>
            <a:r>
              <a:rPr lang="en-GB" sz="2800" b="1" dirty="0">
                <a:solidFill>
                  <a:prstClr val="black"/>
                </a:solidFill>
                <a:latin typeface="Arial" panose="020B0604020202020204" pitchFamily="34" charset="0"/>
                <a:ea typeface="Calibri"/>
                <a:cs typeface="Arial" panose="020B0604020202020204" pitchFamily="34" charset="0"/>
              </a:rPr>
              <a:t>-bearing  assemblages  recording pressures  of  2.5-3  </a:t>
            </a:r>
            <a:r>
              <a:rPr lang="en-GB" sz="2800" b="1" dirty="0" err="1">
                <a:solidFill>
                  <a:prstClr val="black"/>
                </a:solidFill>
                <a:latin typeface="Arial" panose="020B0604020202020204" pitchFamily="34" charset="0"/>
                <a:ea typeface="Calibri"/>
                <a:cs typeface="Arial" panose="020B0604020202020204" pitchFamily="34" charset="0"/>
              </a:rPr>
              <a:t>Gpa</a:t>
            </a:r>
            <a:r>
              <a:rPr lang="en-GB" sz="2800" b="1" dirty="0">
                <a:solidFill>
                  <a:prstClr val="black"/>
                </a:solidFill>
                <a:latin typeface="Arial" panose="020B0604020202020204" pitchFamily="34" charset="0"/>
                <a:ea typeface="Calibri"/>
                <a:cs typeface="Arial" panose="020B0604020202020204" pitchFamily="34" charset="0"/>
              </a:rPr>
              <a:t>.  </a:t>
            </a:r>
            <a:endParaRPr lang="en-GB" sz="2800" b="1" dirty="0" smtClean="0">
              <a:solidFill>
                <a:prstClr val="black"/>
              </a:solidFill>
              <a:latin typeface="Arial" panose="020B0604020202020204" pitchFamily="34" charset="0"/>
              <a:ea typeface="Calibri"/>
              <a:cs typeface="Arial" panose="020B0604020202020204" pitchFamily="34" charset="0"/>
            </a:endParaRPr>
          </a:p>
          <a:p>
            <a:pPr lvl="0" algn="just"/>
            <a:endParaRPr lang="en-GB" sz="2800" b="1" dirty="0">
              <a:solidFill>
                <a:prstClr val="black"/>
              </a:solidFill>
              <a:latin typeface="Arial" panose="020B0604020202020204" pitchFamily="34" charset="0"/>
              <a:ea typeface="Calibri"/>
              <a:cs typeface="Arial" panose="020B0604020202020204" pitchFamily="34" charset="0"/>
            </a:endParaRPr>
          </a:p>
          <a:p>
            <a:pPr lvl="0" algn="just"/>
            <a:r>
              <a:rPr lang="en-GB" sz="2800" b="1" dirty="0" smtClean="0">
                <a:solidFill>
                  <a:prstClr val="black"/>
                </a:solidFill>
                <a:latin typeface="Arial" panose="020B0604020202020204" pitchFamily="34" charset="0"/>
                <a:ea typeface="Calibri"/>
                <a:cs typeface="Arial" panose="020B0604020202020204" pitchFamily="34" charset="0"/>
              </a:rPr>
              <a:t>Also</a:t>
            </a:r>
            <a:r>
              <a:rPr lang="en-GB" sz="2800" b="1" dirty="0">
                <a:solidFill>
                  <a:prstClr val="black"/>
                </a:solidFill>
                <a:latin typeface="Arial" panose="020B0604020202020204" pitchFamily="34" charset="0"/>
                <a:ea typeface="Calibri"/>
                <a:cs typeface="Arial" panose="020B0604020202020204" pitchFamily="34" charset="0"/>
              </a:rPr>
              <a:t>,  several  new  high-pressure </a:t>
            </a:r>
            <a:r>
              <a:rPr lang="en-GB" sz="2800" b="1" dirty="0">
                <a:solidFill>
                  <a:srgbClr val="FF0000"/>
                </a:solidFill>
                <a:latin typeface="Arial" panose="020B0604020202020204" pitchFamily="34" charset="0"/>
                <a:ea typeface="Calibri"/>
                <a:cs typeface="Arial" panose="020B0604020202020204" pitchFamily="34" charset="0"/>
              </a:rPr>
              <a:t>hydrous  minerals  </a:t>
            </a:r>
            <a:r>
              <a:rPr lang="en-GB" sz="2800" b="1" dirty="0">
                <a:solidFill>
                  <a:prstClr val="black"/>
                </a:solidFill>
                <a:latin typeface="Arial" panose="020B0604020202020204" pitchFamily="34" charset="0"/>
                <a:ea typeface="Calibri"/>
                <a:cs typeface="Arial" panose="020B0604020202020204" pitchFamily="34" charset="0"/>
              </a:rPr>
              <a:t>have  been  identified  in  these  assemblages, indicating  that  some  water  is  recycled  into  the mantle  and  that  not  all  water  is  lost  by  dehydration  to the  mantle  wedge.  </a:t>
            </a:r>
            <a:endParaRPr lang="en-GB" dirty="0">
              <a:solidFill>
                <a:prstClr val="black"/>
              </a:solidFill>
            </a:endParaRPr>
          </a:p>
        </p:txBody>
      </p:sp>
    </p:spTree>
    <p:extLst>
      <p:ext uri="{BB962C8B-B14F-4D97-AF65-F5344CB8AC3E}">
        <p14:creationId xmlns:p14="http://schemas.microsoft.com/office/powerpoint/2010/main" val="65098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lum bright="-20000" contrast="20000"/>
            <a:extLst>
              <a:ext uri="{28A0092B-C50C-407E-A947-70E740481C1C}">
                <a14:useLocalDpi xmlns:a14="http://schemas.microsoft.com/office/drawing/2010/main" val="0"/>
              </a:ext>
            </a:extLst>
          </a:blip>
          <a:srcRect l="3823" t="6226" r="6865"/>
          <a:stretch/>
        </p:blipFill>
        <p:spPr bwMode="auto">
          <a:xfrm>
            <a:off x="395536" y="1196752"/>
            <a:ext cx="862943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157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659285"/>
            <a:ext cx="7632848" cy="2246769"/>
          </a:xfrm>
          <a:prstGeom prst="rect">
            <a:avLst/>
          </a:prstGeom>
        </p:spPr>
        <p:txBody>
          <a:bodyPr wrap="square">
            <a:spAutoFit/>
          </a:bodyPr>
          <a:lstStyle/>
          <a:p>
            <a:pPr lvl="0" algn="just"/>
            <a:r>
              <a:rPr lang="en-GB" sz="2800" b="1" dirty="0">
                <a:solidFill>
                  <a:prstClr val="black"/>
                </a:solidFill>
                <a:latin typeface="Arial" panose="020B0604020202020204" pitchFamily="34" charset="0"/>
                <a:ea typeface="Calibri"/>
                <a:cs typeface="Arial" panose="020B0604020202020204" pitchFamily="34" charset="0"/>
              </a:rPr>
              <a:t>Perhaps  the  most  exciting  aspect  of these  findings  is  that  for  the  first  time  there  is  direct evidence  that  crustal  rocks  (both  felsic  and  mafic)  can be  recycled  into  the  mantle</a:t>
            </a:r>
            <a:endParaRPr lang="en-GB" dirty="0">
              <a:solidFill>
                <a:prstClr val="black"/>
              </a:solidFill>
            </a:endParaRPr>
          </a:p>
        </p:txBody>
      </p:sp>
    </p:spTree>
    <p:extLst>
      <p:ext uri="{BB962C8B-B14F-4D97-AF65-F5344CB8AC3E}">
        <p14:creationId xmlns:p14="http://schemas.microsoft.com/office/powerpoint/2010/main" val="627238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484784"/>
            <a:ext cx="7416824" cy="4832092"/>
          </a:xfrm>
          <a:prstGeom prst="rect">
            <a:avLst/>
          </a:prstGeom>
        </p:spPr>
        <p:txBody>
          <a:bodyPr wrap="square">
            <a:spAutoFit/>
          </a:bodyPr>
          <a:lstStyle/>
          <a:p>
            <a:pPr algn="just">
              <a:spcAft>
                <a:spcPts val="0"/>
              </a:spcAft>
            </a:pPr>
            <a:r>
              <a:rPr lang="en-GB" sz="2800" b="1" dirty="0" smtClean="0">
                <a:latin typeface="Arial"/>
                <a:ea typeface="Calibri"/>
                <a:cs typeface="Mangal"/>
              </a:rPr>
              <a:t>The  </a:t>
            </a:r>
            <a:r>
              <a:rPr lang="en-GB" sz="2800" b="1" dirty="0">
                <a:latin typeface="Arial"/>
                <a:ea typeface="Calibri"/>
                <a:cs typeface="Mangal"/>
              </a:rPr>
              <a:t>close  relationship  between  active  volcanism  in  arcs </a:t>
            </a:r>
            <a:r>
              <a:rPr lang="en-GB" sz="2800" b="1" dirty="0" smtClean="0">
                <a:latin typeface="Arial"/>
                <a:ea typeface="Calibri"/>
                <a:cs typeface="Mangal"/>
              </a:rPr>
              <a:t>and  </a:t>
            </a:r>
            <a:r>
              <a:rPr lang="en-GB" sz="2800" b="1" dirty="0">
                <a:latin typeface="Arial"/>
                <a:ea typeface="Calibri"/>
                <a:cs typeface="Mangal"/>
              </a:rPr>
              <a:t>descending  plates  implies  a  genetic  connection  between </a:t>
            </a:r>
            <a:r>
              <a:rPr lang="en-GB" sz="2800" b="1" dirty="0" smtClean="0">
                <a:latin typeface="Arial"/>
                <a:ea typeface="Calibri"/>
                <a:cs typeface="Mangal"/>
              </a:rPr>
              <a:t>the  </a:t>
            </a:r>
            <a:r>
              <a:rPr lang="en-GB" sz="2800" b="1" dirty="0">
                <a:latin typeface="Arial"/>
                <a:ea typeface="Calibri"/>
                <a:cs typeface="Mangal"/>
              </a:rPr>
              <a:t>two.  </a:t>
            </a:r>
            <a:endParaRPr lang="en-GB" sz="2800" b="1" dirty="0" smtClean="0">
              <a:latin typeface="Arial"/>
              <a:ea typeface="Calibri"/>
              <a:cs typeface="Mangal"/>
            </a:endParaRPr>
          </a:p>
          <a:p>
            <a:pPr algn="just">
              <a:spcAft>
                <a:spcPts val="0"/>
              </a:spcAft>
            </a:pPr>
            <a:endParaRPr lang="en-GB" b="1" dirty="0">
              <a:latin typeface="Arial"/>
              <a:ea typeface="Calibri"/>
              <a:cs typeface="Mangal"/>
            </a:endParaRPr>
          </a:p>
          <a:p>
            <a:pPr algn="just">
              <a:spcAft>
                <a:spcPts val="0"/>
              </a:spcAft>
            </a:pPr>
            <a:r>
              <a:rPr lang="en-GB" sz="2800" b="1" dirty="0" smtClean="0">
                <a:latin typeface="Arial"/>
                <a:ea typeface="Calibri"/>
                <a:cs typeface="Mangal"/>
              </a:rPr>
              <a:t>Subduction-zone  </a:t>
            </a:r>
            <a:r>
              <a:rPr lang="en-GB" sz="2800" b="1" dirty="0">
                <a:latin typeface="Arial"/>
                <a:ea typeface="Calibri"/>
                <a:cs typeface="Mangal"/>
              </a:rPr>
              <a:t>related  volcanism  starts -abruptly  at  the  </a:t>
            </a:r>
            <a:r>
              <a:rPr lang="en-GB" sz="2800" b="1" dirty="0" err="1">
                <a:latin typeface="Arial"/>
                <a:ea typeface="Calibri"/>
                <a:cs typeface="Mangal"/>
              </a:rPr>
              <a:t>voicanic</a:t>
            </a:r>
            <a:r>
              <a:rPr lang="en-GB" sz="2800" b="1" dirty="0">
                <a:latin typeface="Arial"/>
                <a:ea typeface="Calibri"/>
                <a:cs typeface="Mangal"/>
              </a:rPr>
              <a:t>  front,  which  roughly  parallels </a:t>
            </a:r>
            <a:r>
              <a:rPr lang="en-GB" sz="2800" b="1" dirty="0" smtClean="0">
                <a:latin typeface="Arial"/>
                <a:ea typeface="Calibri"/>
                <a:cs typeface="Mangal"/>
              </a:rPr>
              <a:t>oceanic  </a:t>
            </a:r>
            <a:r>
              <a:rPr lang="en-GB" sz="2800" b="1" dirty="0">
                <a:latin typeface="Arial"/>
                <a:ea typeface="Calibri"/>
                <a:cs typeface="Mangal"/>
              </a:rPr>
              <a:t>trenches  and  </a:t>
            </a:r>
            <a:r>
              <a:rPr lang="en-GB" sz="2800" b="1" dirty="0">
                <a:solidFill>
                  <a:srgbClr val="FF0000"/>
                </a:solidFill>
                <a:latin typeface="Arial"/>
                <a:ea typeface="Calibri"/>
                <a:cs typeface="Mangal"/>
              </a:rPr>
              <a:t>begins  200-300  km  inland  </a:t>
            </a:r>
            <a:r>
              <a:rPr lang="en-GB" sz="2800" b="1" dirty="0">
                <a:latin typeface="Arial"/>
                <a:ea typeface="Calibri"/>
                <a:cs typeface="Mangal"/>
              </a:rPr>
              <a:t>from </a:t>
            </a:r>
            <a:r>
              <a:rPr lang="en-GB" sz="2800" b="1" dirty="0" smtClean="0">
                <a:latin typeface="Arial"/>
                <a:ea typeface="Calibri"/>
                <a:cs typeface="Mangal"/>
              </a:rPr>
              <a:t>trench  </a:t>
            </a:r>
            <a:r>
              <a:rPr lang="en-GB" sz="2800" b="1" dirty="0">
                <a:latin typeface="Arial"/>
                <a:ea typeface="Calibri"/>
                <a:cs typeface="Mangal"/>
              </a:rPr>
              <a:t>axes  adjacent  to  the  arc-trench  gap  (Figure  </a:t>
            </a:r>
            <a:r>
              <a:rPr lang="en-GB" sz="2800" b="1" dirty="0" smtClean="0">
                <a:latin typeface="Arial"/>
                <a:ea typeface="Calibri"/>
                <a:cs typeface="Mangal"/>
              </a:rPr>
              <a:t>3.23)</a:t>
            </a:r>
            <a:endParaRPr lang="en-GB" sz="2400" b="1" dirty="0">
              <a:ea typeface="Calibri"/>
              <a:cs typeface="Mangal"/>
            </a:endParaRPr>
          </a:p>
        </p:txBody>
      </p:sp>
      <p:sp>
        <p:nvSpPr>
          <p:cNvPr id="3" name="Rectangle 2"/>
          <p:cNvSpPr/>
          <p:nvPr/>
        </p:nvSpPr>
        <p:spPr>
          <a:xfrm>
            <a:off x="841668" y="607150"/>
            <a:ext cx="2722220" cy="523220"/>
          </a:xfrm>
          <a:prstGeom prst="rect">
            <a:avLst/>
          </a:prstGeom>
        </p:spPr>
        <p:txBody>
          <a:bodyPr wrap="none">
            <a:spAutoFit/>
          </a:bodyPr>
          <a:lstStyle/>
          <a:p>
            <a:pPr lvl="0" algn="just"/>
            <a:r>
              <a:rPr lang="en-GB" sz="2800" b="1" dirty="0">
                <a:solidFill>
                  <a:srgbClr val="FF0000"/>
                </a:solidFill>
                <a:latin typeface="Arial"/>
                <a:ea typeface="Calibri"/>
                <a:cs typeface="Mangal"/>
              </a:rPr>
              <a:t>Igneous  rocks</a:t>
            </a:r>
            <a:endParaRPr lang="en-GB" sz="2400" dirty="0">
              <a:solidFill>
                <a:prstClr val="black"/>
              </a:solidFill>
              <a:ea typeface="Calibri"/>
              <a:cs typeface="Mangal"/>
            </a:endParaRPr>
          </a:p>
        </p:txBody>
      </p:sp>
    </p:spTree>
    <p:extLst>
      <p:ext uri="{BB962C8B-B14F-4D97-AF65-F5344CB8AC3E}">
        <p14:creationId xmlns:p14="http://schemas.microsoft.com/office/powerpoint/2010/main" val="4080266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435" r="32626"/>
          <a:stretch/>
        </p:blipFill>
        <p:spPr bwMode="auto">
          <a:xfrm>
            <a:off x="1495567" y="764704"/>
            <a:ext cx="6028761" cy="485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0904" y="5664388"/>
            <a:ext cx="8249306" cy="523220"/>
          </a:xfrm>
          <a:prstGeom prst="rect">
            <a:avLst/>
          </a:prstGeom>
          <a:noFill/>
        </p:spPr>
        <p:txBody>
          <a:bodyPr wrap="square" rtlCol="0">
            <a:spAutoFit/>
          </a:bodyPr>
          <a:lstStyle/>
          <a:p>
            <a:pPr algn="just"/>
            <a:r>
              <a:rPr lang="en-US" sz="1400" b="1" dirty="0" smtClean="0">
                <a:latin typeface="Arial" panose="020B0604020202020204" pitchFamily="34" charset="0"/>
                <a:cs typeface="Arial" panose="020B0604020202020204" pitchFamily="34" charset="0"/>
              </a:rPr>
              <a:t>Figure 3.23 Cross-section of a subduction zone showing shallow </a:t>
            </a:r>
            <a:r>
              <a:rPr lang="en-US" sz="1400" b="1" dirty="0" err="1" smtClean="0">
                <a:latin typeface="Arial" panose="020B0604020202020204" pitchFamily="34" charset="0"/>
                <a:cs typeface="Arial" panose="020B0604020202020204" pitchFamily="34" charset="0"/>
              </a:rPr>
              <a:t>devolatilization</a:t>
            </a:r>
            <a:r>
              <a:rPr lang="en-US" sz="1400" b="1" dirty="0" smtClean="0">
                <a:latin typeface="Arial" panose="020B0604020202020204" pitchFamily="34" charset="0"/>
                <a:cs typeface="Arial" panose="020B0604020202020204" pitchFamily="34" charset="0"/>
              </a:rPr>
              <a:t> of descending slab (short vertical lines) and magma production in the mantle wedge </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405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304" y="1268760"/>
            <a:ext cx="7739136" cy="3539430"/>
          </a:xfrm>
          <a:prstGeom prst="rect">
            <a:avLst/>
          </a:prstGeom>
        </p:spPr>
        <p:txBody>
          <a:bodyPr wrap="square">
            <a:spAutoFit/>
          </a:bodyPr>
          <a:lstStyle/>
          <a:p>
            <a:pPr lvl="0" algn="just"/>
            <a:r>
              <a:rPr lang="en-GB" sz="2800" b="1" dirty="0">
                <a:solidFill>
                  <a:prstClr val="black"/>
                </a:solidFill>
                <a:latin typeface="Arial"/>
                <a:ea typeface="Calibri"/>
                <a:cs typeface="Mangal"/>
              </a:rPr>
              <a:t>It  occurs  where  the  subduction  zone  is  125-150  km  deep, and  the  volume  of  magma  erupted  decreases  in  the  direction of  subduction  zone  dip.  </a:t>
            </a:r>
            <a:endParaRPr lang="en-GB" sz="2800" b="1" dirty="0" smtClean="0">
              <a:solidFill>
                <a:prstClr val="black"/>
              </a:solidFill>
              <a:latin typeface="Arial"/>
              <a:ea typeface="Calibri"/>
              <a:cs typeface="Mangal"/>
            </a:endParaRPr>
          </a:p>
          <a:p>
            <a:pPr lvl="0" algn="just"/>
            <a:endParaRPr lang="en-GB" sz="2800" b="1" dirty="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The  </a:t>
            </a:r>
            <a:r>
              <a:rPr lang="en-GB" sz="2800" b="1" dirty="0">
                <a:solidFill>
                  <a:prstClr val="black"/>
                </a:solidFill>
                <a:latin typeface="Arial"/>
                <a:ea typeface="Calibri"/>
                <a:cs typeface="Mangal"/>
              </a:rPr>
              <a:t>onset  of  volcanism at  the  volcanic  front  probably  reflects  the  onset  of  melting above  the  descending  </a:t>
            </a:r>
            <a:r>
              <a:rPr lang="en-GB" sz="2800" b="1" dirty="0" smtClean="0">
                <a:solidFill>
                  <a:prstClr val="black"/>
                </a:solidFill>
                <a:latin typeface="Arial"/>
                <a:ea typeface="Calibri"/>
                <a:cs typeface="Mangal"/>
              </a:rPr>
              <a:t>slab.  </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3705659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012954"/>
            <a:ext cx="7488832" cy="4401205"/>
          </a:xfrm>
          <a:prstGeom prst="rect">
            <a:avLst/>
          </a:prstGeom>
        </p:spPr>
        <p:txBody>
          <a:bodyPr wrap="square">
            <a:spAutoFit/>
          </a:bodyPr>
          <a:lstStyle/>
          <a:p>
            <a:pPr lvl="0" algn="just"/>
            <a:r>
              <a:rPr lang="en-GB" sz="2800" b="1" dirty="0" smtClean="0">
                <a:solidFill>
                  <a:prstClr val="black"/>
                </a:solidFill>
                <a:latin typeface="Arial"/>
                <a:ea typeface="Calibri"/>
                <a:cs typeface="Mangal"/>
              </a:rPr>
              <a:t>The decrease  </a:t>
            </a:r>
            <a:r>
              <a:rPr lang="en-GB" sz="2800" b="1" dirty="0">
                <a:solidFill>
                  <a:prstClr val="black"/>
                </a:solidFill>
                <a:latin typeface="Arial"/>
                <a:ea typeface="Calibri"/>
                <a:cs typeface="Mangal"/>
              </a:rPr>
              <a:t>in  volume of  erupted  magma  behind  the  volcanic  front  may be  caused  by  </a:t>
            </a:r>
            <a:r>
              <a:rPr lang="en-GB" sz="2800" b="1" dirty="0" smtClean="0">
                <a:solidFill>
                  <a:prstClr val="black"/>
                </a:solidFill>
                <a:latin typeface="Arial"/>
                <a:ea typeface="Calibri"/>
                <a:cs typeface="Mangal"/>
              </a:rPr>
              <a:t>either:</a:t>
            </a:r>
          </a:p>
          <a:p>
            <a:pPr lvl="0" algn="just"/>
            <a:endParaRPr lang="en-GB" sz="2800" b="1" dirty="0" smtClean="0">
              <a:solidFill>
                <a:prstClr val="black"/>
              </a:solidFill>
              <a:latin typeface="Arial"/>
              <a:ea typeface="Calibri"/>
              <a:cs typeface="Mangal"/>
            </a:endParaRPr>
          </a:p>
          <a:p>
            <a:pPr marL="971550" lvl="1" indent="-514350" algn="just">
              <a:buFont typeface="+mj-lt"/>
              <a:buAutoNum type="arabicPeriod"/>
            </a:pPr>
            <a:r>
              <a:rPr lang="en-GB" sz="2800" b="1" dirty="0" smtClean="0">
                <a:solidFill>
                  <a:prstClr val="black"/>
                </a:solidFill>
                <a:latin typeface="Arial"/>
                <a:ea typeface="Calibri"/>
                <a:cs typeface="Mangal"/>
              </a:rPr>
              <a:t>a  </a:t>
            </a:r>
            <a:r>
              <a:rPr lang="en-GB" sz="2800" b="1" dirty="0">
                <a:solidFill>
                  <a:prstClr val="black"/>
                </a:solidFill>
                <a:latin typeface="Arial"/>
                <a:ea typeface="Calibri"/>
                <a:cs typeface="Mangal"/>
              </a:rPr>
              <a:t>longer  vertical  distance  for  magmas to  travel  or  </a:t>
            </a:r>
            <a:endParaRPr lang="en-GB" sz="2800" b="1" dirty="0" smtClean="0">
              <a:solidFill>
                <a:prstClr val="black"/>
              </a:solidFill>
              <a:latin typeface="Arial"/>
              <a:ea typeface="Calibri"/>
              <a:cs typeface="Mangal"/>
            </a:endParaRPr>
          </a:p>
          <a:p>
            <a:pPr marL="971550" lvl="1" indent="-514350" algn="just">
              <a:buFont typeface="+mj-lt"/>
              <a:buAutoNum type="arabicPeriod"/>
            </a:pPr>
            <a:endParaRPr lang="en-GB" sz="2800" b="1" dirty="0">
              <a:solidFill>
                <a:prstClr val="black"/>
              </a:solidFill>
              <a:latin typeface="Arial"/>
              <a:ea typeface="Calibri"/>
              <a:cs typeface="Mangal"/>
            </a:endParaRPr>
          </a:p>
          <a:p>
            <a:pPr marL="971550" lvl="1" indent="-514350" algn="just">
              <a:buFont typeface="+mj-lt"/>
              <a:buAutoNum type="arabicPeriod"/>
            </a:pPr>
            <a:r>
              <a:rPr lang="en-GB" sz="2800" b="1" dirty="0" smtClean="0">
                <a:solidFill>
                  <a:prstClr val="black"/>
                </a:solidFill>
                <a:latin typeface="Arial"/>
                <a:ea typeface="Calibri"/>
                <a:cs typeface="Mangal"/>
              </a:rPr>
              <a:t>a  </a:t>
            </a:r>
            <a:r>
              <a:rPr lang="en-GB" sz="2800" b="1" dirty="0">
                <a:solidFill>
                  <a:prstClr val="black"/>
                </a:solidFill>
                <a:latin typeface="Arial"/>
                <a:ea typeface="Calibri"/>
                <a:cs typeface="Mangal"/>
              </a:rPr>
              <a:t>decrease  in  the  amount  of  water  liberated from  the  slab  as  a  function  of  depth.</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1165936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832" y="980728"/>
            <a:ext cx="7776864" cy="4832092"/>
          </a:xfrm>
          <a:prstGeom prst="rect">
            <a:avLst/>
          </a:prstGeom>
        </p:spPr>
        <p:txBody>
          <a:bodyPr wrap="square">
            <a:spAutoFit/>
          </a:bodyPr>
          <a:lstStyle/>
          <a:p>
            <a:pPr lvl="0" algn="just"/>
            <a:r>
              <a:rPr lang="en-GB" sz="2800" b="1" dirty="0">
                <a:solidFill>
                  <a:prstClr val="black"/>
                </a:solidFill>
                <a:latin typeface="Arial"/>
                <a:ea typeface="Calibri"/>
                <a:cs typeface="Mangal"/>
              </a:rPr>
              <a:t>The  common  volcanic  rocks  in  most  island  arcs  are </a:t>
            </a:r>
            <a:r>
              <a:rPr lang="en-GB" sz="2800" b="1" dirty="0" smtClean="0">
                <a:solidFill>
                  <a:prstClr val="black"/>
                </a:solidFill>
                <a:latin typeface="Arial"/>
                <a:ea typeface="Calibri"/>
                <a:cs typeface="Mangal"/>
              </a:rPr>
              <a:t>basalts  </a:t>
            </a:r>
            <a:r>
              <a:rPr lang="en-GB" sz="2800" b="1" dirty="0">
                <a:solidFill>
                  <a:prstClr val="black"/>
                </a:solidFill>
                <a:latin typeface="Arial"/>
                <a:ea typeface="Calibri"/>
                <a:cs typeface="Mangal"/>
              </a:rPr>
              <a:t>and  basaltic  </a:t>
            </a:r>
            <a:r>
              <a:rPr lang="en-GB" sz="2800" b="1" dirty="0" err="1">
                <a:solidFill>
                  <a:prstClr val="black"/>
                </a:solidFill>
                <a:latin typeface="Arial"/>
                <a:ea typeface="Calibri"/>
                <a:cs typeface="Mangal"/>
              </a:rPr>
              <a:t>andesites</a:t>
            </a:r>
            <a:r>
              <a:rPr lang="en-GB" sz="2800" b="1" dirty="0">
                <a:solidFill>
                  <a:prstClr val="black"/>
                </a:solidFill>
                <a:latin typeface="Arial"/>
                <a:ea typeface="Calibri"/>
                <a:cs typeface="Mangal"/>
              </a:rPr>
              <a:t>,  whereas  </a:t>
            </a:r>
            <a:r>
              <a:rPr lang="en-GB" sz="2800" b="1" dirty="0" err="1">
                <a:solidFill>
                  <a:prstClr val="black"/>
                </a:solidFill>
                <a:latin typeface="Arial"/>
                <a:ea typeface="Calibri"/>
                <a:cs typeface="Mangal"/>
              </a:rPr>
              <a:t>andesites</a:t>
            </a:r>
            <a:r>
              <a:rPr lang="en-GB" sz="2800" b="1" dirty="0">
                <a:solidFill>
                  <a:prstClr val="black"/>
                </a:solidFill>
                <a:latin typeface="Arial"/>
                <a:ea typeface="Calibri"/>
                <a:cs typeface="Mangal"/>
              </a:rPr>
              <a:t>  and  more </a:t>
            </a:r>
            <a:r>
              <a:rPr lang="en-GB" sz="2800" b="1" dirty="0" smtClean="0">
                <a:solidFill>
                  <a:prstClr val="black"/>
                </a:solidFill>
                <a:latin typeface="Arial"/>
                <a:ea typeface="Calibri"/>
                <a:cs typeface="Mangal"/>
              </a:rPr>
              <a:t>felsic  </a:t>
            </a:r>
            <a:r>
              <a:rPr lang="en-GB" sz="2800" b="1" dirty="0">
                <a:solidFill>
                  <a:prstClr val="black"/>
                </a:solidFill>
                <a:latin typeface="Arial"/>
                <a:ea typeface="Calibri"/>
                <a:cs typeface="Mangal"/>
              </a:rPr>
              <a:t>volcanics  also  become  important  in  </a:t>
            </a:r>
            <a:r>
              <a:rPr lang="en-GB" sz="2800" b="1" dirty="0" smtClean="0">
                <a:solidFill>
                  <a:prstClr val="black"/>
                </a:solidFill>
                <a:latin typeface="Arial"/>
                <a:ea typeface="Calibri"/>
                <a:cs typeface="Mangal"/>
              </a:rPr>
              <a:t>continental margin arcs</a:t>
            </a:r>
            <a:r>
              <a:rPr lang="en-GB" sz="2800" b="1" dirty="0">
                <a:solidFill>
                  <a:prstClr val="black"/>
                </a:solidFill>
                <a:latin typeface="Arial"/>
                <a:ea typeface="Calibri"/>
                <a:cs typeface="Mangal"/>
              </a:rPr>
              <a:t>.  </a:t>
            </a:r>
            <a:endParaRPr lang="en-GB" sz="2800" b="1" dirty="0" smtClean="0">
              <a:solidFill>
                <a:prstClr val="black"/>
              </a:solidFill>
              <a:latin typeface="Arial"/>
              <a:ea typeface="Calibri"/>
              <a:cs typeface="Mangal"/>
            </a:endParaRPr>
          </a:p>
          <a:p>
            <a:pPr lvl="0" algn="just"/>
            <a:endParaRPr lang="en-GB" sz="2800" b="1" dirty="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Whereas  </a:t>
            </a:r>
            <a:r>
              <a:rPr lang="en-GB" sz="2800" b="1" dirty="0">
                <a:solidFill>
                  <a:prstClr val="black"/>
                </a:solidFill>
                <a:latin typeface="Arial"/>
                <a:ea typeface="Calibri"/>
                <a:cs typeface="Mangal"/>
              </a:rPr>
              <a:t>basalts  and  </a:t>
            </a:r>
            <a:r>
              <a:rPr lang="en-GB" sz="2800" b="1" dirty="0" err="1">
                <a:solidFill>
                  <a:prstClr val="black"/>
                </a:solidFill>
                <a:latin typeface="Arial"/>
                <a:ea typeface="Calibri"/>
                <a:cs typeface="Mangal"/>
              </a:rPr>
              <a:t>andesites</a:t>
            </a:r>
            <a:r>
              <a:rPr lang="en-GB" sz="2800" b="1" dirty="0">
                <a:solidFill>
                  <a:prstClr val="black"/>
                </a:solidFill>
                <a:latin typeface="Arial"/>
                <a:ea typeface="Calibri"/>
                <a:cs typeface="Mangal"/>
              </a:rPr>
              <a:t>  are  erupted </a:t>
            </a:r>
            <a:r>
              <a:rPr lang="en-GB" sz="2800" b="1" dirty="0" smtClean="0">
                <a:solidFill>
                  <a:prstClr val="black"/>
                </a:solidFill>
                <a:latin typeface="Arial"/>
                <a:ea typeface="Calibri"/>
                <a:cs typeface="Mangal"/>
              </a:rPr>
              <a:t>chiefly  </a:t>
            </a:r>
            <a:r>
              <a:rPr lang="en-GB" sz="2800" b="1" dirty="0">
                <a:solidFill>
                  <a:prstClr val="black"/>
                </a:solidFill>
                <a:latin typeface="Arial"/>
                <a:ea typeface="Calibri"/>
                <a:cs typeface="Mangal"/>
              </a:rPr>
              <a:t>as  flows,  felsic  magmas  are  commonly  </a:t>
            </a:r>
            <a:r>
              <a:rPr lang="en-GB" sz="2800" b="1" dirty="0" err="1">
                <a:solidFill>
                  <a:prstClr val="black"/>
                </a:solidFill>
                <a:latin typeface="Arial"/>
                <a:ea typeface="Calibri"/>
                <a:cs typeface="Mangal"/>
              </a:rPr>
              <a:t>plinian</a:t>
            </a:r>
            <a:r>
              <a:rPr lang="en-GB" sz="2800" b="1" dirty="0">
                <a:solidFill>
                  <a:prstClr val="black"/>
                </a:solidFill>
                <a:latin typeface="Arial"/>
                <a:ea typeface="Calibri"/>
                <a:cs typeface="Mangal"/>
              </a:rPr>
              <a:t> </a:t>
            </a:r>
            <a:r>
              <a:rPr lang="en-GB" sz="2800" b="1" dirty="0" smtClean="0">
                <a:solidFill>
                  <a:prstClr val="black"/>
                </a:solidFill>
                <a:latin typeface="Arial"/>
                <a:ea typeface="Calibri"/>
                <a:cs typeface="Mangal"/>
              </a:rPr>
              <a:t>eruptions  </a:t>
            </a:r>
            <a:r>
              <a:rPr lang="en-GB" sz="2800" b="1" dirty="0">
                <a:solidFill>
                  <a:prstClr val="black"/>
                </a:solidFill>
                <a:latin typeface="Arial"/>
                <a:ea typeface="Calibri"/>
                <a:cs typeface="Mangal"/>
              </a:rPr>
              <a:t>in  which  much  of  the  </a:t>
            </a:r>
            <a:r>
              <a:rPr lang="en-GB" sz="2800" b="1" dirty="0" err="1">
                <a:solidFill>
                  <a:prstClr val="black"/>
                </a:solidFill>
                <a:latin typeface="Arial"/>
                <a:ea typeface="Calibri"/>
                <a:cs typeface="Mangal"/>
              </a:rPr>
              <a:t>ejecta</a:t>
            </a:r>
            <a:r>
              <a:rPr lang="en-GB" sz="2800" b="1" dirty="0">
                <a:solidFill>
                  <a:prstClr val="black"/>
                </a:solidFill>
                <a:latin typeface="Arial"/>
                <a:ea typeface="Calibri"/>
                <a:cs typeface="Mangal"/>
              </a:rPr>
              <a:t>  are  in  the  form  of </a:t>
            </a:r>
            <a:r>
              <a:rPr lang="en-GB" sz="2800" b="1" dirty="0" smtClean="0">
                <a:solidFill>
                  <a:prstClr val="black"/>
                </a:solidFill>
                <a:latin typeface="Arial"/>
                <a:ea typeface="Calibri"/>
                <a:cs typeface="Mangal"/>
              </a:rPr>
              <a:t>ash  </a:t>
            </a:r>
            <a:r>
              <a:rPr lang="en-GB" sz="2800" b="1" dirty="0">
                <a:solidFill>
                  <a:prstClr val="black"/>
                </a:solidFill>
                <a:latin typeface="Arial"/>
                <a:ea typeface="Calibri"/>
                <a:cs typeface="Mangal"/>
              </a:rPr>
              <a:t>and  dust.  </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3355390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237596"/>
            <a:ext cx="7560840" cy="3539430"/>
          </a:xfrm>
          <a:prstGeom prst="rect">
            <a:avLst/>
          </a:prstGeom>
        </p:spPr>
        <p:txBody>
          <a:bodyPr wrap="square">
            <a:spAutoFit/>
          </a:bodyPr>
          <a:lstStyle/>
          <a:p>
            <a:pPr lvl="0" algn="just"/>
            <a:r>
              <a:rPr lang="en-GB" sz="2800" b="1" dirty="0">
                <a:solidFill>
                  <a:prstClr val="black"/>
                </a:solidFill>
                <a:latin typeface="Arial"/>
                <a:ea typeface="Calibri"/>
                <a:cs typeface="Mangal"/>
              </a:rPr>
              <a:t>These  eruptions  give  rise  to  ash  flows  and </a:t>
            </a:r>
            <a:r>
              <a:rPr lang="en-GB" sz="2800" b="1" dirty="0" smtClean="0">
                <a:solidFill>
                  <a:prstClr val="black"/>
                </a:solidFill>
                <a:latin typeface="Arial"/>
                <a:ea typeface="Calibri"/>
                <a:cs typeface="Mangal"/>
              </a:rPr>
              <a:t>associated  </a:t>
            </a:r>
            <a:r>
              <a:rPr lang="en-GB" sz="2800" b="1" dirty="0">
                <a:solidFill>
                  <a:prstClr val="black"/>
                </a:solidFill>
                <a:latin typeface="Arial"/>
                <a:ea typeface="Calibri"/>
                <a:cs typeface="Mangal"/>
              </a:rPr>
              <a:t>pyroclastic  (or  </a:t>
            </a:r>
            <a:r>
              <a:rPr lang="en-GB" sz="2800" b="1" dirty="0" err="1">
                <a:solidFill>
                  <a:prstClr val="black"/>
                </a:solidFill>
                <a:latin typeface="Arial"/>
                <a:ea typeface="Calibri"/>
                <a:cs typeface="Mangal"/>
              </a:rPr>
              <a:t>hyaloclastic</a:t>
            </a:r>
            <a:r>
              <a:rPr lang="en-GB" sz="2800" b="1" dirty="0">
                <a:solidFill>
                  <a:prstClr val="black"/>
                </a:solidFill>
                <a:latin typeface="Arial"/>
                <a:ea typeface="Calibri"/>
                <a:cs typeface="Mangal"/>
              </a:rPr>
              <a:t>)  deposits.  </a:t>
            </a:r>
            <a:endParaRPr lang="en-GB" sz="2800" b="1" dirty="0" smtClean="0">
              <a:solidFill>
                <a:prstClr val="black"/>
              </a:solidFill>
              <a:latin typeface="Arial"/>
              <a:ea typeface="Calibri"/>
              <a:cs typeface="Mangal"/>
            </a:endParaRPr>
          </a:p>
          <a:p>
            <a:pPr lvl="0" algn="just"/>
            <a:endParaRPr lang="en-GB" sz="2800" b="1" dirty="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Arc  </a:t>
            </a:r>
            <a:r>
              <a:rPr lang="en-GB" sz="2800" b="1" dirty="0">
                <a:solidFill>
                  <a:prstClr val="black"/>
                </a:solidFill>
                <a:latin typeface="Arial"/>
                <a:ea typeface="Calibri"/>
                <a:cs typeface="Mangal"/>
              </a:rPr>
              <a:t>volcanic </a:t>
            </a:r>
            <a:r>
              <a:rPr lang="en-GB" sz="2800" b="1" dirty="0" smtClean="0">
                <a:solidFill>
                  <a:prstClr val="black"/>
                </a:solidFill>
                <a:latin typeface="Arial"/>
                <a:ea typeface="Calibri"/>
                <a:cs typeface="Mangal"/>
              </a:rPr>
              <a:t>rocks  </a:t>
            </a:r>
            <a:r>
              <a:rPr lang="en-GB" sz="2800" b="1" dirty="0">
                <a:solidFill>
                  <a:prstClr val="black"/>
                </a:solidFill>
                <a:latin typeface="Arial"/>
                <a:ea typeface="Calibri"/>
                <a:cs typeface="Mangal"/>
              </a:rPr>
              <a:t>are  generally  porphyritic  containing  up  to  50 </a:t>
            </a:r>
            <a:r>
              <a:rPr lang="en-GB" sz="2800" b="1" dirty="0" smtClean="0">
                <a:solidFill>
                  <a:prstClr val="black"/>
                </a:solidFill>
                <a:latin typeface="Arial"/>
                <a:ea typeface="Calibri"/>
                <a:cs typeface="Mangal"/>
              </a:rPr>
              <a:t>per  </a:t>
            </a:r>
            <a:r>
              <a:rPr lang="en-GB" sz="2800" b="1" dirty="0">
                <a:solidFill>
                  <a:prstClr val="black"/>
                </a:solidFill>
                <a:latin typeface="Arial"/>
                <a:ea typeface="Calibri"/>
                <a:cs typeface="Mangal"/>
              </a:rPr>
              <a:t>cent  </a:t>
            </a:r>
            <a:r>
              <a:rPr lang="en-GB" sz="2800" b="1" dirty="0" err="1">
                <a:solidFill>
                  <a:prstClr val="black"/>
                </a:solidFill>
                <a:latin typeface="Arial"/>
                <a:ea typeface="Calibri"/>
                <a:cs typeface="Mangal"/>
              </a:rPr>
              <a:t>phenocrysts</a:t>
            </a:r>
            <a:r>
              <a:rPr lang="en-GB" sz="2800" b="1" dirty="0">
                <a:solidFill>
                  <a:prstClr val="black"/>
                </a:solidFill>
                <a:latin typeface="Arial"/>
                <a:ea typeface="Calibri"/>
                <a:cs typeface="Mangal"/>
              </a:rPr>
              <a:t>  in  which  plagioclase  dominates.</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38377422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340768"/>
            <a:ext cx="7704856" cy="4832092"/>
          </a:xfrm>
          <a:prstGeom prst="rect">
            <a:avLst/>
          </a:prstGeom>
        </p:spPr>
        <p:txBody>
          <a:bodyPr wrap="square">
            <a:spAutoFit/>
          </a:bodyPr>
          <a:lstStyle/>
          <a:p>
            <a:pPr algn="just">
              <a:spcAft>
                <a:spcPts val="0"/>
              </a:spcAft>
            </a:pPr>
            <a:r>
              <a:rPr lang="en-GB" sz="2800" b="1" dirty="0">
                <a:latin typeface="Arial"/>
                <a:ea typeface="Calibri"/>
                <a:cs typeface="Mangal"/>
              </a:rPr>
              <a:t>The  cores  of  arc  systems  comprise  granitic  batholiths </a:t>
            </a:r>
            <a:r>
              <a:rPr lang="en-GB" sz="2800" b="1" dirty="0" smtClean="0">
                <a:latin typeface="Arial"/>
                <a:ea typeface="Calibri"/>
                <a:cs typeface="Mangal"/>
              </a:rPr>
              <a:t>as  </a:t>
            </a:r>
            <a:r>
              <a:rPr lang="en-GB" sz="2800" b="1" dirty="0">
                <a:latin typeface="Arial"/>
                <a:ea typeface="Calibri"/>
                <a:cs typeface="Mangal"/>
              </a:rPr>
              <a:t>evidenced  in  deeply  eroded  arcs.  Such  batholiths, -which  are  composed  of  numerous  plutons,  range  in  composition </a:t>
            </a:r>
            <a:r>
              <a:rPr lang="en-GB" sz="2800" b="1" dirty="0" smtClean="0">
                <a:latin typeface="Arial"/>
                <a:ea typeface="Calibri"/>
                <a:cs typeface="Mangal"/>
              </a:rPr>
              <a:t>from  </a:t>
            </a:r>
            <a:r>
              <a:rPr lang="en-GB" sz="2800" b="1" dirty="0">
                <a:latin typeface="Arial"/>
                <a:ea typeface="Calibri"/>
                <a:cs typeface="Mangal"/>
              </a:rPr>
              <a:t>diorite  to  granite,  with  </a:t>
            </a:r>
            <a:r>
              <a:rPr lang="en-GB" sz="2800" b="1" dirty="0" err="1">
                <a:latin typeface="Arial"/>
                <a:ea typeface="Calibri"/>
                <a:cs typeface="Mangal"/>
              </a:rPr>
              <a:t>granodiorite</a:t>
            </a:r>
            <a:r>
              <a:rPr lang="en-GB" sz="2800" b="1" dirty="0">
                <a:latin typeface="Arial"/>
                <a:ea typeface="Calibri"/>
                <a:cs typeface="Mangal"/>
              </a:rPr>
              <a:t>  often </a:t>
            </a:r>
            <a:r>
              <a:rPr lang="en-GB" sz="2800" b="1" dirty="0" smtClean="0">
                <a:latin typeface="Arial"/>
                <a:ea typeface="Calibri"/>
                <a:cs typeface="Mangal"/>
              </a:rPr>
              <a:t>dominating</a:t>
            </a:r>
            <a:r>
              <a:rPr lang="en-GB" sz="2800" b="1" dirty="0">
                <a:latin typeface="Arial"/>
                <a:ea typeface="Calibri"/>
                <a:cs typeface="Mangal"/>
              </a:rPr>
              <a:t>. </a:t>
            </a:r>
            <a:endParaRPr lang="en-GB" sz="2400" b="1" dirty="0">
              <a:ea typeface="Calibri"/>
              <a:cs typeface="Mangal"/>
            </a:endParaRPr>
          </a:p>
          <a:p>
            <a:pPr algn="just">
              <a:spcAft>
                <a:spcPts val="0"/>
              </a:spcAft>
            </a:pPr>
            <a:r>
              <a:rPr lang="en-GB" sz="2800" b="1" dirty="0">
                <a:latin typeface="Arial"/>
                <a:ea typeface="Calibri"/>
                <a:cs typeface="Mangal"/>
              </a:rPr>
              <a:t> </a:t>
            </a:r>
            <a:endParaRPr lang="en-GB" sz="2400" b="1" dirty="0">
              <a:ea typeface="Calibri"/>
              <a:cs typeface="Mangal"/>
            </a:endParaRPr>
          </a:p>
          <a:p>
            <a:pPr algn="just">
              <a:spcAft>
                <a:spcPts val="0"/>
              </a:spcAft>
            </a:pPr>
            <a:r>
              <a:rPr lang="en-GB" sz="2800" b="1" dirty="0">
                <a:latin typeface="Arial"/>
                <a:ea typeface="Calibri"/>
                <a:cs typeface="Mangal"/>
              </a:rPr>
              <a:t>In  contrast  to  oceanic  basalts,  arc  basalts  are  commonly -quartz  normative,  with  high  AI2O3  (16-20  per -cent)  and  low  Ti02  (&lt;  1  per  cent)  contents.  </a:t>
            </a:r>
            <a:endParaRPr lang="en-GB" sz="2400" b="1" dirty="0">
              <a:ea typeface="Calibri"/>
              <a:cs typeface="Mangal"/>
            </a:endParaRPr>
          </a:p>
        </p:txBody>
      </p:sp>
    </p:spTree>
    <p:extLst>
      <p:ext uri="{BB962C8B-B14F-4D97-AF65-F5344CB8AC3E}">
        <p14:creationId xmlns:p14="http://schemas.microsoft.com/office/powerpoint/2010/main" val="21421021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012954"/>
            <a:ext cx="7488832" cy="2677656"/>
          </a:xfrm>
          <a:prstGeom prst="rect">
            <a:avLst/>
          </a:prstGeom>
        </p:spPr>
        <p:txBody>
          <a:bodyPr wrap="square">
            <a:spAutoFit/>
          </a:bodyPr>
          <a:lstStyle/>
          <a:p>
            <a:pPr lvl="0" algn="just"/>
            <a:r>
              <a:rPr lang="en-GB" sz="2800" b="1" dirty="0">
                <a:solidFill>
                  <a:prstClr val="black"/>
                </a:solidFill>
                <a:latin typeface="Arial"/>
                <a:ea typeface="Calibri"/>
                <a:cs typeface="Mangal"/>
              </a:rPr>
              <a:t>Igneous  rocks of  the  </a:t>
            </a:r>
            <a:r>
              <a:rPr lang="en-GB" sz="2800" b="1" dirty="0" err="1">
                <a:solidFill>
                  <a:prstClr val="black"/>
                </a:solidFill>
                <a:latin typeface="Arial"/>
                <a:ea typeface="Calibri"/>
                <a:cs typeface="Mangal"/>
              </a:rPr>
              <a:t>tholeiite</a:t>
            </a:r>
            <a:r>
              <a:rPr lang="en-GB" sz="2800" b="1" dirty="0">
                <a:solidFill>
                  <a:prstClr val="black"/>
                </a:solidFill>
                <a:latin typeface="Arial"/>
                <a:ea typeface="Calibri"/>
                <a:cs typeface="Mangal"/>
              </a:rPr>
              <a:t>  and  </a:t>
            </a:r>
            <a:r>
              <a:rPr lang="en-GB" sz="2800" b="1" dirty="0" err="1">
                <a:solidFill>
                  <a:prstClr val="black"/>
                </a:solidFill>
                <a:latin typeface="Arial"/>
                <a:ea typeface="Calibri"/>
                <a:cs typeface="Mangal"/>
              </a:rPr>
              <a:t>calc</a:t>
            </a:r>
            <a:r>
              <a:rPr lang="en-GB" sz="2800" b="1" dirty="0">
                <a:solidFill>
                  <a:prstClr val="black"/>
                </a:solidFill>
                <a:latin typeface="Arial"/>
                <a:ea typeface="Calibri"/>
                <a:cs typeface="Mangal"/>
              </a:rPr>
              <a:t>-alkaline  series  are  typical  of both  island  arcs  and  continental-margin  arcs. Arc  </a:t>
            </a:r>
            <a:r>
              <a:rPr lang="en-GB" sz="2800" b="1" dirty="0" err="1">
                <a:solidFill>
                  <a:prstClr val="black"/>
                </a:solidFill>
                <a:latin typeface="Arial"/>
                <a:ea typeface="Calibri"/>
                <a:cs typeface="Mangal"/>
              </a:rPr>
              <a:t>granitoids</a:t>
            </a:r>
            <a:r>
              <a:rPr lang="en-GB" sz="2800" b="1" dirty="0">
                <a:solidFill>
                  <a:prstClr val="black"/>
                </a:solidFill>
                <a:latin typeface="Arial"/>
                <a:ea typeface="Calibri"/>
                <a:cs typeface="Mangal"/>
              </a:rPr>
              <a:t>  are  chiefly  I-types, -typically  meta-aluminous,  with  </a:t>
            </a:r>
            <a:r>
              <a:rPr lang="en-GB" sz="2800" b="1" dirty="0" err="1">
                <a:solidFill>
                  <a:prstClr val="black"/>
                </a:solidFill>
                <a:latin typeface="Arial"/>
                <a:ea typeface="Calibri"/>
                <a:cs typeface="Mangal"/>
              </a:rPr>
              <a:t>tonalite</a:t>
            </a:r>
            <a:r>
              <a:rPr lang="en-GB" sz="2800" b="1" dirty="0">
                <a:solidFill>
                  <a:prstClr val="black"/>
                </a:solidFill>
                <a:latin typeface="Arial"/>
                <a:ea typeface="Calibri"/>
                <a:cs typeface="Mangal"/>
              </a:rPr>
              <a:t>  or  </a:t>
            </a:r>
            <a:r>
              <a:rPr lang="en-GB" sz="2800" b="1" dirty="0" err="1">
                <a:solidFill>
                  <a:prstClr val="black"/>
                </a:solidFill>
                <a:latin typeface="Arial"/>
                <a:ea typeface="Calibri"/>
                <a:cs typeface="Mangal"/>
              </a:rPr>
              <a:t>granodiorite</a:t>
            </a:r>
            <a:r>
              <a:rPr lang="en-GB" sz="2800" b="1" dirty="0">
                <a:solidFill>
                  <a:prstClr val="black"/>
                </a:solidFill>
                <a:latin typeface="Arial"/>
                <a:ea typeface="Calibri"/>
                <a:cs typeface="Mangal"/>
              </a:rPr>
              <a:t> -dominating  (Table  3.1).</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32254105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lum bright="-20000" contrast="40000"/>
            <a:extLst>
              <a:ext uri="{28A0092B-C50C-407E-A947-70E740481C1C}">
                <a14:useLocalDpi xmlns:a14="http://schemas.microsoft.com/office/drawing/2010/main" val="0"/>
              </a:ext>
            </a:extLst>
          </a:blip>
          <a:srcRect l="7279" t="17655" r="6788"/>
          <a:stretch/>
        </p:blipFill>
        <p:spPr bwMode="auto">
          <a:xfrm>
            <a:off x="179512" y="908720"/>
            <a:ext cx="872999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904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159" y="1700808"/>
            <a:ext cx="7488832" cy="3970318"/>
          </a:xfrm>
          <a:prstGeom prst="rect">
            <a:avLst/>
          </a:prstGeom>
        </p:spPr>
        <p:txBody>
          <a:bodyPr wrap="square">
            <a:spAutoFit/>
          </a:bodyPr>
          <a:lstStyle/>
          <a:p>
            <a:pPr algn="just"/>
            <a:r>
              <a:rPr lang="en-GB" sz="2800" b="1" dirty="0" smtClean="0">
                <a:effectLst/>
                <a:latin typeface="Arial" panose="020B0604020202020204" pitchFamily="34" charset="0"/>
                <a:ea typeface="Calibri"/>
                <a:cs typeface="Arial" panose="020B0604020202020204" pitchFamily="34" charset="0"/>
              </a:rPr>
              <a:t>Trenches  are  formed  where  lithospheric  slabs  begin to  descend  into  the  mantle.  Trench sediments are dominantly fine-grained </a:t>
            </a:r>
            <a:r>
              <a:rPr lang="en-GB" sz="2800" b="1" dirty="0" err="1" smtClean="0">
                <a:solidFill>
                  <a:srgbClr val="FF0000"/>
                </a:solidFill>
                <a:effectLst/>
                <a:latin typeface="Arial" panose="020B0604020202020204" pitchFamily="34" charset="0"/>
                <a:ea typeface="Calibri"/>
                <a:cs typeface="Arial" panose="020B0604020202020204" pitchFamily="34" charset="0"/>
              </a:rPr>
              <a:t>graywacke</a:t>
            </a:r>
            <a:r>
              <a:rPr lang="en-GB" sz="2800" b="1" dirty="0" smtClean="0">
                <a:solidFill>
                  <a:srgbClr val="FF0000"/>
                </a:solidFill>
                <a:effectLst/>
                <a:latin typeface="Arial" panose="020B0604020202020204" pitchFamily="34" charset="0"/>
                <a:ea typeface="Calibri"/>
                <a:cs typeface="Arial" panose="020B0604020202020204" pitchFamily="34" charset="0"/>
              </a:rPr>
              <a:t> </a:t>
            </a:r>
            <a:r>
              <a:rPr lang="en-GB" sz="2800" b="1" dirty="0" err="1" smtClean="0">
                <a:solidFill>
                  <a:srgbClr val="FF0000"/>
                </a:solidFill>
                <a:effectLst/>
                <a:latin typeface="Arial" panose="020B0604020202020204" pitchFamily="34" charset="0"/>
                <a:ea typeface="Calibri"/>
                <a:cs typeface="Arial" panose="020B0604020202020204" pitchFamily="34" charset="0"/>
              </a:rPr>
              <a:t>turbidites</a:t>
            </a:r>
            <a:r>
              <a:rPr lang="en-GB" sz="2800" b="1" dirty="0" smtClean="0">
                <a:solidFill>
                  <a:srgbClr val="FF0000"/>
                </a:solidFill>
                <a:effectLst/>
                <a:latin typeface="Arial" panose="020B0604020202020204" pitchFamily="34" charset="0"/>
                <a:ea typeface="Calibri"/>
                <a:cs typeface="Arial" panose="020B0604020202020204" pitchFamily="34" charset="0"/>
              </a:rPr>
              <a:t>  </a:t>
            </a:r>
            <a:r>
              <a:rPr lang="en-GB" sz="2800" b="1" dirty="0" smtClean="0">
                <a:effectLst/>
                <a:latin typeface="Arial" panose="020B0604020202020204" pitchFamily="34" charset="0"/>
                <a:ea typeface="Calibri"/>
                <a:cs typeface="Arial" panose="020B0604020202020204" pitchFamily="34" charset="0"/>
              </a:rPr>
              <a:t>with  minor pelagic  components.  </a:t>
            </a:r>
          </a:p>
          <a:p>
            <a:pPr algn="just"/>
            <a:endParaRPr lang="en-GB" sz="2800" b="1" dirty="0">
              <a:latin typeface="Arial" panose="020B0604020202020204" pitchFamily="34" charset="0"/>
              <a:ea typeface="Calibri"/>
              <a:cs typeface="Arial" panose="020B0604020202020204" pitchFamily="34" charset="0"/>
            </a:endParaRPr>
          </a:p>
          <a:p>
            <a:pPr algn="just"/>
            <a:r>
              <a:rPr lang="en-GB" sz="2800" b="1" dirty="0" smtClean="0">
                <a:effectLst/>
                <a:latin typeface="Arial" panose="020B0604020202020204" pitchFamily="34" charset="0"/>
                <a:ea typeface="Calibri"/>
                <a:cs typeface="Arial" panose="020B0604020202020204" pitchFamily="34" charset="0"/>
              </a:rPr>
              <a:t>Turbidity  currents  generally  enter trenches  at  submarine  canyons  and  flow  along  trench axes.  </a:t>
            </a:r>
            <a:endParaRPr lang="en-GB" sz="2800" b="1" dirty="0">
              <a:latin typeface="Arial" panose="020B0604020202020204" pitchFamily="34" charset="0"/>
              <a:cs typeface="Arial" panose="020B0604020202020204" pitchFamily="34" charset="0"/>
            </a:endParaRPr>
          </a:p>
        </p:txBody>
      </p:sp>
      <p:sp>
        <p:nvSpPr>
          <p:cNvPr id="3" name="Rectangle 2"/>
          <p:cNvSpPr/>
          <p:nvPr/>
        </p:nvSpPr>
        <p:spPr>
          <a:xfrm>
            <a:off x="755576" y="956974"/>
            <a:ext cx="4661276" cy="523220"/>
          </a:xfrm>
          <a:prstGeom prst="rect">
            <a:avLst/>
          </a:prstGeom>
        </p:spPr>
        <p:txBody>
          <a:bodyPr wrap="none">
            <a:spAutoFit/>
          </a:bodyPr>
          <a:lstStyle/>
          <a:p>
            <a:pPr lvl="0" algn="just"/>
            <a:r>
              <a:rPr lang="en-GB" sz="2800" b="1" dirty="0" smtClean="0">
                <a:solidFill>
                  <a:srgbClr val="FF0000"/>
                </a:solidFill>
                <a:latin typeface="Arial"/>
                <a:ea typeface="Calibri"/>
                <a:cs typeface="Mangal"/>
              </a:rPr>
              <a:t>1. Trench </a:t>
            </a:r>
            <a:r>
              <a:rPr lang="en-GB" sz="2800" b="1" dirty="0">
                <a:solidFill>
                  <a:srgbClr val="FF0000"/>
                </a:solidFill>
                <a:latin typeface="Arial"/>
                <a:ea typeface="Calibri"/>
                <a:cs typeface="Mangal"/>
              </a:rPr>
              <a:t>(Arc-trench gap)</a:t>
            </a:r>
            <a:endParaRPr lang="en-GB" sz="2400" dirty="0">
              <a:solidFill>
                <a:srgbClr val="FF0000"/>
              </a:solidFill>
              <a:ea typeface="Calibri"/>
              <a:cs typeface="Mangal"/>
            </a:endParaRPr>
          </a:p>
        </p:txBody>
      </p:sp>
    </p:spTree>
    <p:extLst>
      <p:ext uri="{BB962C8B-B14F-4D97-AF65-F5344CB8AC3E}">
        <p14:creationId xmlns:p14="http://schemas.microsoft.com/office/powerpoint/2010/main" val="619120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1772816"/>
            <a:ext cx="7128792" cy="186204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en-GB"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66122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268760"/>
            <a:ext cx="7344816" cy="3108543"/>
          </a:xfrm>
          <a:prstGeom prst="rect">
            <a:avLst/>
          </a:prstGeom>
        </p:spPr>
        <p:txBody>
          <a:bodyPr wrap="square">
            <a:spAutoFit/>
          </a:bodyPr>
          <a:lstStyle/>
          <a:p>
            <a:pPr lvl="0" algn="just"/>
            <a:r>
              <a:rPr lang="en-GB" sz="2800" b="1" dirty="0">
                <a:solidFill>
                  <a:prstClr val="black"/>
                </a:solidFill>
                <a:latin typeface="Arial" panose="020B0604020202020204" pitchFamily="34" charset="0"/>
                <a:ea typeface="Calibri"/>
                <a:cs typeface="Arial" panose="020B0604020202020204" pitchFamily="34" charset="0"/>
              </a:rPr>
              <a:t>Sediments  can  be  transported  along  trenches  for up  to  3000  km,  as  for  example  in  the  </a:t>
            </a:r>
            <a:r>
              <a:rPr lang="en-GB" sz="2800" b="1" dirty="0" err="1">
                <a:solidFill>
                  <a:srgbClr val="FF0000"/>
                </a:solidFill>
                <a:latin typeface="Arial" panose="020B0604020202020204" pitchFamily="34" charset="0"/>
                <a:ea typeface="Calibri"/>
                <a:cs typeface="Arial" panose="020B0604020202020204" pitchFamily="34" charset="0"/>
              </a:rPr>
              <a:t>Sunda</a:t>
            </a:r>
            <a:r>
              <a:rPr lang="en-GB" sz="2800" b="1" dirty="0">
                <a:solidFill>
                  <a:srgbClr val="FF0000"/>
                </a:solidFill>
                <a:latin typeface="Arial" panose="020B0604020202020204" pitchFamily="34" charset="0"/>
                <a:ea typeface="Calibri"/>
                <a:cs typeface="Arial" panose="020B0604020202020204" pitchFamily="34" charset="0"/>
              </a:rPr>
              <a:t>  trench  </a:t>
            </a:r>
            <a:r>
              <a:rPr lang="en-GB" sz="2800" b="1" dirty="0">
                <a:solidFill>
                  <a:prstClr val="black"/>
                </a:solidFill>
                <a:latin typeface="Arial" panose="020B0604020202020204" pitchFamily="34" charset="0"/>
                <a:ea typeface="Calibri"/>
                <a:cs typeface="Arial" panose="020B0604020202020204" pitchFamily="34" charset="0"/>
              </a:rPr>
              <a:t>south of  Sumatra  where  detritus  from  the  Himalayas  enters  the trench  on  the  north  from  the  Bengal  submarine  fan (Moore  et  al.,  1982).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74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764704"/>
            <a:ext cx="7416824" cy="4401205"/>
          </a:xfrm>
          <a:prstGeom prst="rect">
            <a:avLst/>
          </a:prstGeom>
        </p:spPr>
        <p:txBody>
          <a:bodyPr wrap="square">
            <a:spAutoFit/>
          </a:bodyPr>
          <a:lstStyle/>
          <a:p>
            <a:pPr algn="just">
              <a:spcAft>
                <a:spcPts val="0"/>
              </a:spcAft>
            </a:pPr>
            <a:r>
              <a:rPr lang="en-GB" sz="2800" b="1" dirty="0" smtClean="0">
                <a:effectLst/>
                <a:latin typeface="Arial"/>
                <a:ea typeface="Calibri"/>
                <a:cs typeface="Mangal"/>
              </a:rPr>
              <a:t>Although  most  detrital  sediment  is clay  or  silt,  sand  and  coarser  sediments  may  be  deposited in  proximal  facies.  </a:t>
            </a:r>
          </a:p>
          <a:p>
            <a:pPr algn="just">
              <a:spcAft>
                <a:spcPts val="0"/>
              </a:spcAft>
            </a:pPr>
            <a:endParaRPr lang="en-GB" sz="2800" b="1" dirty="0">
              <a:latin typeface="Arial"/>
              <a:ea typeface="Calibri"/>
              <a:cs typeface="Mangal"/>
            </a:endParaRPr>
          </a:p>
          <a:p>
            <a:pPr algn="just">
              <a:spcAft>
                <a:spcPts val="0"/>
              </a:spcAft>
            </a:pPr>
            <a:r>
              <a:rPr lang="en-GB" sz="2800" b="1" dirty="0" smtClean="0">
                <a:effectLst/>
                <a:latin typeface="Arial"/>
                <a:ea typeface="Calibri"/>
                <a:cs typeface="Mangal"/>
              </a:rPr>
              <a:t>Down-axis (parallel to the trench axis) changes  in  facies suggest  that  trenches  are  filled  by  a  succession  of  radiating submarine  fans.  This longitudinal filling is supplemented by lateral infilling  from  side  canyons.  </a:t>
            </a:r>
            <a:endParaRPr lang="en-GB" sz="2400" b="1" dirty="0">
              <a:ea typeface="Calibri"/>
              <a:cs typeface="Mangal"/>
            </a:endParaRPr>
          </a:p>
        </p:txBody>
      </p:sp>
    </p:spTree>
    <p:extLst>
      <p:ext uri="{BB962C8B-B14F-4D97-AF65-F5344CB8AC3E}">
        <p14:creationId xmlns:p14="http://schemas.microsoft.com/office/powerpoint/2010/main" val="538901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704856" cy="5262979"/>
          </a:xfrm>
          <a:prstGeom prst="rect">
            <a:avLst/>
          </a:prstGeom>
        </p:spPr>
        <p:txBody>
          <a:bodyPr wrap="square">
            <a:spAutoFit/>
          </a:bodyPr>
          <a:lstStyle/>
          <a:p>
            <a:pPr algn="just"/>
            <a:r>
              <a:rPr lang="en-GB" sz="2800" b="1" dirty="0" smtClean="0">
                <a:effectLst/>
                <a:latin typeface="Arial"/>
                <a:ea typeface="Calibri"/>
                <a:cs typeface="Mangal"/>
              </a:rPr>
              <a:t>If  a  trench forms  near  a  continent,  continental  sources  generally dominate,  with  volcanic  arc  sources  of  minor  importance. </a:t>
            </a:r>
            <a:endParaRPr lang="en-GB" sz="2400" b="1" dirty="0" smtClean="0">
              <a:ea typeface="Calibri"/>
              <a:cs typeface="Mangal"/>
            </a:endParaRPr>
          </a:p>
          <a:p>
            <a:pPr lvl="0" algn="just"/>
            <a:endParaRPr lang="en-GB" sz="2800" b="1" dirty="0" smtClean="0">
              <a:solidFill>
                <a:prstClr val="black"/>
              </a:solidFill>
              <a:latin typeface="Arial"/>
              <a:ea typeface="Calibri"/>
              <a:cs typeface="Mangal"/>
            </a:endParaRPr>
          </a:p>
          <a:p>
            <a:pPr lvl="0" algn="just"/>
            <a:r>
              <a:rPr lang="en-GB" sz="2800" b="1" dirty="0" smtClean="0">
                <a:solidFill>
                  <a:prstClr val="black"/>
                </a:solidFill>
                <a:latin typeface="Arial"/>
                <a:ea typeface="Calibri"/>
                <a:cs typeface="Mangal"/>
              </a:rPr>
              <a:t>Most  </a:t>
            </a:r>
            <a:r>
              <a:rPr lang="en-GB" sz="2800" b="1" dirty="0">
                <a:solidFill>
                  <a:prstClr val="black"/>
                </a:solidFill>
                <a:latin typeface="Arial"/>
                <a:ea typeface="Calibri"/>
                <a:cs typeface="Mangal"/>
              </a:rPr>
              <a:t>trench  sediments,  however,  are  derived  from local  arc  volcanic  and  plutonic  sources.  Seismic  reflection studies  of  trench  sediments  show  hummocky  topography in  places  suggestive  of  buried  debris  flows  or submarine  slumps.  </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3413206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2317</Words>
  <Application>Microsoft Office PowerPoint</Application>
  <PresentationFormat>On-screen Show (4:3)</PresentationFormat>
  <Paragraphs>183</Paragraphs>
  <Slides>60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Arial Black</vt:lpstr>
      <vt:lpstr>Calibri</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Bishal Nath Upreti</dc:creator>
  <cp:lastModifiedBy>Bishal Nath Upreti</cp:lastModifiedBy>
  <cp:revision>22</cp:revision>
  <dcterms:created xsi:type="dcterms:W3CDTF">2014-03-09T12:38:19Z</dcterms:created>
  <dcterms:modified xsi:type="dcterms:W3CDTF">2017-05-24T05:05:26Z</dcterms:modified>
</cp:coreProperties>
</file>