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6" r:id="rId3"/>
    <p:sldId id="273" r:id="rId4"/>
    <p:sldId id="257" r:id="rId5"/>
    <p:sldId id="269" r:id="rId6"/>
    <p:sldId id="270" r:id="rId7"/>
    <p:sldId id="274" r:id="rId8"/>
    <p:sldId id="271" r:id="rId9"/>
    <p:sldId id="272" r:id="rId10"/>
    <p:sldId id="258" r:id="rId11"/>
    <p:sldId id="259" r:id="rId12"/>
    <p:sldId id="260" r:id="rId13"/>
    <p:sldId id="275" r:id="rId14"/>
    <p:sldId id="261" r:id="rId15"/>
    <p:sldId id="262" r:id="rId16"/>
    <p:sldId id="263" r:id="rId17"/>
    <p:sldId id="264" r:id="rId18"/>
    <p:sldId id="265" r:id="rId19"/>
    <p:sldId id="266" r:id="rId20"/>
    <p:sldId id="26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9702ABA-7EB7-40FF-9C7F-7E37394F1709}" type="datetimeFigureOut">
              <a:rPr lang="en-US" smtClean="0"/>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1180217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702ABA-7EB7-40FF-9C7F-7E37394F1709}" type="datetimeFigureOut">
              <a:rPr lang="en-US" smtClean="0"/>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3722697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702ABA-7EB7-40FF-9C7F-7E37394F1709}" type="datetimeFigureOut">
              <a:rPr lang="en-US" smtClean="0"/>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3187380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9702ABA-7EB7-40FF-9C7F-7E37394F1709}" type="datetimeFigureOut">
              <a:rPr lang="en-US" smtClean="0"/>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2552524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9702ABA-7EB7-40FF-9C7F-7E37394F1709}" type="datetimeFigureOut">
              <a:rPr lang="en-US" smtClean="0"/>
              <a:t>6/12/2018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1209765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9702ABA-7EB7-40FF-9C7F-7E37394F1709}" type="datetimeFigureOut">
              <a:rPr lang="en-US" smtClean="0"/>
              <a:t>6/12/2018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920136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9702ABA-7EB7-40FF-9C7F-7E37394F1709}" type="datetimeFigureOut">
              <a:rPr lang="en-US" smtClean="0"/>
              <a:t>6/12/2018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467831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9702ABA-7EB7-40FF-9C7F-7E37394F1709}" type="datetimeFigureOut">
              <a:rPr lang="en-US" smtClean="0"/>
              <a:t>6/12/2018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1960637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02ABA-7EB7-40FF-9C7F-7E37394F1709}" type="datetimeFigureOut">
              <a:rPr lang="en-US" smtClean="0"/>
              <a:t>6/12/2018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23986203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9702ABA-7EB7-40FF-9C7F-7E37394F1709}" type="datetimeFigureOut">
              <a:rPr lang="en-US" smtClean="0"/>
              <a:t>6/12/2018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2558860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9702ABA-7EB7-40FF-9C7F-7E37394F1709}" type="datetimeFigureOut">
              <a:rPr lang="en-US" smtClean="0"/>
              <a:t>6/12/2018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6A526F-BC15-450B-8AFD-9590E1E1125C}" type="slidenum">
              <a:rPr lang="en-US" smtClean="0"/>
              <a:t>‹#›</a:t>
            </a:fld>
            <a:endParaRPr lang="en-US"/>
          </a:p>
        </p:txBody>
      </p:sp>
    </p:spTree>
    <p:extLst>
      <p:ext uri="{BB962C8B-B14F-4D97-AF65-F5344CB8AC3E}">
        <p14:creationId xmlns:p14="http://schemas.microsoft.com/office/powerpoint/2010/main" val="3068149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02ABA-7EB7-40FF-9C7F-7E37394F1709}" type="datetimeFigureOut">
              <a:rPr lang="en-US" smtClean="0"/>
              <a:t>6/12/2018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6A526F-BC15-450B-8AFD-9590E1E1125C}" type="slidenum">
              <a:rPr lang="en-US" smtClean="0"/>
              <a:t>‹#›</a:t>
            </a:fld>
            <a:endParaRPr lang="en-US"/>
          </a:p>
        </p:txBody>
      </p:sp>
    </p:spTree>
    <p:extLst>
      <p:ext uri="{BB962C8B-B14F-4D97-AF65-F5344CB8AC3E}">
        <p14:creationId xmlns:p14="http://schemas.microsoft.com/office/powerpoint/2010/main" val="23120667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pPr marL="0" indent="0" algn="ctr">
              <a:buNone/>
            </a:pPr>
            <a:r>
              <a:rPr lang="en-US" sz="4000" b="1" dirty="0" smtClean="0"/>
              <a:t>THE UNIVERSITY OF ZAMBIA</a:t>
            </a:r>
          </a:p>
          <a:p>
            <a:pPr marL="0" indent="0" algn="ctr">
              <a:buNone/>
            </a:pPr>
            <a:r>
              <a:rPr lang="en-US" sz="4000" b="1" dirty="0" smtClean="0"/>
              <a:t>SCHOOL OF MINES</a:t>
            </a:r>
          </a:p>
          <a:p>
            <a:pPr marL="0" indent="0" algn="ctr">
              <a:buNone/>
            </a:pPr>
            <a:r>
              <a:rPr lang="en-US" sz="4000" b="1" dirty="0" smtClean="0"/>
              <a:t>GEOLOGY DEPARTMENT</a:t>
            </a:r>
          </a:p>
          <a:p>
            <a:pPr marL="0" indent="0" algn="ctr">
              <a:buNone/>
            </a:pPr>
            <a:r>
              <a:rPr lang="en-US" sz="4000" b="1" dirty="0" smtClean="0"/>
              <a:t>GGY 4070</a:t>
            </a:r>
            <a:endParaRPr lang="en-US" sz="4000" b="1" dirty="0"/>
          </a:p>
          <a:p>
            <a:pPr marL="0" indent="0" algn="ctr">
              <a:buNone/>
            </a:pPr>
            <a:r>
              <a:rPr lang="en-US" dirty="0">
                <a:solidFill>
                  <a:srgbClr val="FF0000"/>
                </a:solidFill>
                <a:latin typeface="Berlin Sans FB Demi" panose="020E0802020502020306" pitchFamily="34" charset="0"/>
              </a:rPr>
              <a:t/>
            </a:r>
            <a:br>
              <a:rPr lang="en-US" dirty="0">
                <a:solidFill>
                  <a:srgbClr val="FF0000"/>
                </a:solidFill>
                <a:latin typeface="Berlin Sans FB Demi" panose="020E0802020502020306" pitchFamily="34" charset="0"/>
              </a:rPr>
            </a:br>
            <a:r>
              <a:rPr lang="en-US" dirty="0">
                <a:solidFill>
                  <a:srgbClr val="FF0000"/>
                </a:solidFill>
                <a:latin typeface="Berlin Sans FB Demi" panose="020E0802020502020306" pitchFamily="34" charset="0"/>
              </a:rPr>
              <a:t>GEOLOGY OF EAST AFRICA </a:t>
            </a:r>
            <a:r>
              <a:rPr lang="en-US" smtClean="0">
                <a:solidFill>
                  <a:srgbClr val="FF0000"/>
                </a:solidFill>
                <a:latin typeface="Berlin Sans FB Demi" panose="020E0802020502020306" pitchFamily="34" charset="0"/>
              </a:rPr>
              <a:t>RIFT VALLEY                  </a:t>
            </a:r>
            <a:endParaRPr lang="en-US" dirty="0" smtClean="0">
              <a:solidFill>
                <a:srgbClr val="FF0000"/>
              </a:solidFill>
              <a:latin typeface="Berlin Sans FB Demi" panose="020E0802020502020306" pitchFamily="34" charset="0"/>
            </a:endParaRPr>
          </a:p>
          <a:p>
            <a:pPr marL="0" indent="0" algn="ctr">
              <a:buNone/>
            </a:pPr>
            <a:r>
              <a:rPr lang="en-US" dirty="0" smtClean="0">
                <a:solidFill>
                  <a:schemeClr val="tx1">
                    <a:lumMod val="95000"/>
                    <a:lumOff val="5000"/>
                  </a:schemeClr>
                </a:solidFill>
                <a:latin typeface="Berlin Sans FB Demi" panose="020E0802020502020306" pitchFamily="34" charset="0"/>
              </a:rPr>
              <a:t>BY:ANDREW SAKALA</a:t>
            </a:r>
          </a:p>
          <a:p>
            <a:pPr marL="0" indent="0" algn="ctr">
              <a:buNone/>
            </a:pP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5262971" y="304006"/>
            <a:ext cx="1352550" cy="1447800"/>
          </a:xfrm>
          <a:prstGeom prst="rect">
            <a:avLst/>
          </a:prstGeom>
          <a:noFill/>
        </p:spPr>
      </p:pic>
    </p:spTree>
    <p:extLst>
      <p:ext uri="{BB962C8B-B14F-4D97-AF65-F5344CB8AC3E}">
        <p14:creationId xmlns:p14="http://schemas.microsoft.com/office/powerpoint/2010/main" val="14839992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2714897" cy="1325563"/>
          </a:xfrm>
        </p:spPr>
        <p:style>
          <a:lnRef idx="2">
            <a:schemeClr val="dk1">
              <a:shade val="50000"/>
            </a:schemeClr>
          </a:lnRef>
          <a:fillRef idx="1">
            <a:schemeClr val="dk1"/>
          </a:fillRef>
          <a:effectRef idx="0">
            <a:schemeClr val="dk1"/>
          </a:effectRef>
          <a:fontRef idx="minor">
            <a:schemeClr val="lt1"/>
          </a:fontRef>
        </p:style>
        <p:txBody>
          <a:bodyPr/>
          <a:lstStyle/>
          <a:p>
            <a:r>
              <a:rPr lang="en-US" dirty="0" smtClean="0">
                <a:solidFill>
                  <a:srgbClr val="FF0000"/>
                </a:solidFill>
                <a:latin typeface="Franklin Gothic Heavy" panose="020B0903020102020204" pitchFamily="34" charset="0"/>
              </a:rPr>
              <a:t>GEOLOGY</a:t>
            </a:r>
            <a:endParaRPr lang="en-US" dirty="0">
              <a:solidFill>
                <a:srgbClr val="FF0000"/>
              </a:solidFill>
              <a:latin typeface="Franklin Gothic Heavy" panose="020B0903020102020204" pitchFamily="34" charset="0"/>
            </a:endParaRPr>
          </a:p>
        </p:txBody>
      </p:sp>
      <p:sp>
        <p:nvSpPr>
          <p:cNvPr id="3" name="Content Placeholder 2"/>
          <p:cNvSpPr>
            <a:spLocks noGrp="1"/>
          </p:cNvSpPr>
          <p:nvPr>
            <p:ph idx="1"/>
          </p:nvPr>
        </p:nvSpPr>
        <p:spPr/>
        <p:txBody>
          <a:bodyPr>
            <a:normAutofit/>
          </a:bodyPr>
          <a:lstStyle/>
          <a:p>
            <a:r>
              <a:rPr lang="en-US" dirty="0" smtClean="0"/>
              <a:t>The rift valleys are a system of normal faults bordering a 40-60 km wide. The Kenya Rift diverges into splays towards north (Turkana) and south Tanzania. (Baker et al)</a:t>
            </a:r>
          </a:p>
          <a:p>
            <a:r>
              <a:rPr lang="en-US" dirty="0" smtClean="0"/>
              <a:t> </a:t>
            </a:r>
            <a:r>
              <a:rPr lang="en-US" dirty="0" err="1" smtClean="0"/>
              <a:t>Domal</a:t>
            </a:r>
            <a:r>
              <a:rPr lang="en-US" dirty="0" smtClean="0"/>
              <a:t> uplift and extension causes the brittle crust to fracture into a series of normal faults giving the classic horst and </a:t>
            </a:r>
            <a:r>
              <a:rPr lang="en-US" dirty="0" err="1" smtClean="0"/>
              <a:t>graben</a:t>
            </a:r>
            <a:r>
              <a:rPr lang="en-US" dirty="0" smtClean="0"/>
              <a:t> structure of rift valleys. </a:t>
            </a:r>
          </a:p>
          <a:p>
            <a:r>
              <a:rPr lang="en-US" dirty="0" smtClean="0"/>
              <a:t>In Djibouti and Ethiopia volcanic and rifting episodes are known to occur, involving magmatism and widening volcanic systems. The last occurred in 1978 (</a:t>
            </a:r>
            <a:r>
              <a:rPr lang="en-US" dirty="0" err="1" smtClean="0"/>
              <a:t>Ardukoba</a:t>
            </a:r>
            <a:r>
              <a:rPr lang="en-US" dirty="0" smtClean="0"/>
              <a:t>) and 2005 to 2008 (</a:t>
            </a:r>
            <a:r>
              <a:rPr lang="en-US" dirty="0" err="1" smtClean="0"/>
              <a:t>Dabbahu</a:t>
            </a:r>
            <a:r>
              <a:rPr lang="en-US" dirty="0" smtClean="0"/>
              <a:t>). Those are controlled by the rifting process: </a:t>
            </a:r>
          </a:p>
          <a:p>
            <a:endParaRPr lang="en-US" dirty="0"/>
          </a:p>
        </p:txBody>
      </p:sp>
    </p:spTree>
    <p:extLst>
      <p:ext uri="{BB962C8B-B14F-4D97-AF65-F5344CB8AC3E}">
        <p14:creationId xmlns:p14="http://schemas.microsoft.com/office/powerpoint/2010/main" val="26117403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9063446" cy="1325563"/>
          </a:xfrm>
        </p:spPr>
        <p:style>
          <a:lnRef idx="2">
            <a:schemeClr val="dk1">
              <a:shade val="50000"/>
            </a:schemeClr>
          </a:lnRef>
          <a:fillRef idx="1">
            <a:schemeClr val="dk1"/>
          </a:fillRef>
          <a:effectRef idx="0">
            <a:schemeClr val="dk1"/>
          </a:effectRef>
          <a:fontRef idx="minor">
            <a:schemeClr val="lt1"/>
          </a:fontRef>
        </p:style>
        <p:txBody>
          <a:bodyPr>
            <a:normAutofit/>
          </a:bodyPr>
          <a:lstStyle/>
          <a:p>
            <a:r>
              <a:rPr lang="en-US" dirty="0" smtClean="0">
                <a:solidFill>
                  <a:srgbClr val="FF0000"/>
                </a:solidFill>
                <a:latin typeface="Franklin Gothic Heavy" panose="020B0903020102020204" pitchFamily="34" charset="0"/>
              </a:rPr>
              <a:t>THE RIFTING PROCESSES ARE CONTROLLED BY THE FOLLOWING;</a:t>
            </a:r>
            <a:endParaRPr lang="en-US" dirty="0">
              <a:solidFill>
                <a:srgbClr val="FF0000"/>
              </a:solidFill>
              <a:latin typeface="Franklin Gothic Heavy" panose="020B0903020102020204" pitchFamily="34" charset="0"/>
            </a:endParaRPr>
          </a:p>
        </p:txBody>
      </p:sp>
      <p:sp>
        <p:nvSpPr>
          <p:cNvPr id="3" name="Content Placeholder 2"/>
          <p:cNvSpPr>
            <a:spLocks noGrp="1"/>
          </p:cNvSpPr>
          <p:nvPr>
            <p:ph idx="1"/>
          </p:nvPr>
        </p:nvSpPr>
        <p:spPr/>
        <p:txBody>
          <a:bodyPr/>
          <a:lstStyle/>
          <a:p>
            <a:endParaRPr lang="en-US" dirty="0" smtClean="0"/>
          </a:p>
          <a:p>
            <a:r>
              <a:rPr lang="en-US" dirty="0" smtClean="0"/>
              <a:t>Overstretched zone of weakness opens up along pre-existing faults and basalt intrudes into them at depth (</a:t>
            </a:r>
            <a:r>
              <a:rPr lang="en-US" dirty="0" err="1" smtClean="0"/>
              <a:t>dyking</a:t>
            </a:r>
            <a:r>
              <a:rPr lang="en-US" dirty="0" smtClean="0"/>
              <a:t>). Fissure eruptions may occur depending of magma supply. </a:t>
            </a:r>
          </a:p>
          <a:p>
            <a:r>
              <a:rPr lang="en-US" dirty="0" smtClean="0"/>
              <a:t>The caldera (central) volcanoes of the rift are underlain by crustal magma chambers during some stages of their active periods. They erupt silicic magma when overpressure breaks their roof – either as large volume pyroclastic or smaller volume domes and flows. A variety of central volcanic activity is long lasting eruptions or lava lake activity of basaltic lava at their central crater. </a:t>
            </a:r>
            <a:endParaRPr lang="en-US" dirty="0"/>
          </a:p>
        </p:txBody>
      </p:sp>
    </p:spTree>
    <p:extLst>
      <p:ext uri="{BB962C8B-B14F-4D97-AF65-F5344CB8AC3E}">
        <p14:creationId xmlns:p14="http://schemas.microsoft.com/office/powerpoint/2010/main" val="12382826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809897" y="692332"/>
            <a:ext cx="9980023" cy="6074228"/>
          </a:xfrm>
          <a:prstGeom prst="rect">
            <a:avLst/>
          </a:prstGeom>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78511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22469" y="457200"/>
            <a:ext cx="5381896" cy="5930538"/>
          </a:xfrm>
          <a:prstGeom prst="rect">
            <a:avLst/>
          </a:prstGeom>
        </p:spPr>
      </p:pic>
    </p:spTree>
    <p:extLst>
      <p:ext uri="{BB962C8B-B14F-4D97-AF65-F5344CB8AC3E}">
        <p14:creationId xmlns:p14="http://schemas.microsoft.com/office/powerpoint/2010/main" val="40786819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Spreading slows down from north to south from 2.6 cm/</a:t>
            </a:r>
            <a:r>
              <a:rPr lang="en-US" dirty="0" err="1" smtClean="0"/>
              <a:t>yr</a:t>
            </a:r>
            <a:r>
              <a:rPr lang="en-US" dirty="0" smtClean="0"/>
              <a:t> in the Red Sea to about 1 cm/</a:t>
            </a:r>
            <a:r>
              <a:rPr lang="en-US" dirty="0" err="1" smtClean="0"/>
              <a:t>yr</a:t>
            </a:r>
            <a:r>
              <a:rPr lang="en-US" dirty="0" smtClean="0"/>
              <a:t> in Afar to 0.7 cm/</a:t>
            </a:r>
            <a:r>
              <a:rPr lang="en-US" dirty="0" err="1" smtClean="0"/>
              <a:t>yr</a:t>
            </a:r>
            <a:r>
              <a:rPr lang="en-US" dirty="0" smtClean="0"/>
              <a:t> in the Ethiopian Rift and 0.5 mm/</a:t>
            </a:r>
            <a:r>
              <a:rPr lang="en-US" dirty="0" err="1" smtClean="0"/>
              <a:t>yr</a:t>
            </a:r>
            <a:r>
              <a:rPr lang="en-US" dirty="0" smtClean="0"/>
              <a:t> combined in the Western and Eastern Rifts across the Kenya Dome and gradually decreasing from there to the south.</a:t>
            </a:r>
          </a:p>
          <a:p>
            <a:r>
              <a:rPr lang="en-US" dirty="0" smtClean="0"/>
              <a:t> For comparison: North-Atlantic has a spreading rate of 2.3 cm/</a:t>
            </a:r>
            <a:r>
              <a:rPr lang="en-US" dirty="0" err="1" smtClean="0"/>
              <a:t>yr</a:t>
            </a:r>
            <a:r>
              <a:rPr lang="en-US" dirty="0" smtClean="0"/>
              <a:t> and Iceland 1 cm/yr. Those are half-rates.</a:t>
            </a:r>
            <a:endParaRPr lang="en-US" dirty="0"/>
          </a:p>
        </p:txBody>
      </p:sp>
    </p:spTree>
    <p:extLst>
      <p:ext uri="{BB962C8B-B14F-4D97-AF65-F5344CB8AC3E}">
        <p14:creationId xmlns:p14="http://schemas.microsoft.com/office/powerpoint/2010/main" val="32434272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6751320" cy="1325563"/>
          </a:xfrm>
        </p:spPr>
        <p:style>
          <a:lnRef idx="2">
            <a:schemeClr val="dk1">
              <a:shade val="50000"/>
            </a:schemeClr>
          </a:lnRef>
          <a:fillRef idx="1">
            <a:schemeClr val="dk1"/>
          </a:fillRef>
          <a:effectRef idx="0">
            <a:schemeClr val="dk1"/>
          </a:effectRef>
          <a:fontRef idx="minor">
            <a:schemeClr val="lt1"/>
          </a:fontRef>
        </p:style>
        <p:txBody>
          <a:bodyPr/>
          <a:lstStyle/>
          <a:p>
            <a:r>
              <a:rPr lang="en-US" dirty="0" smtClean="0">
                <a:solidFill>
                  <a:srgbClr val="FF0000"/>
                </a:solidFill>
                <a:latin typeface="Franklin Gothic Heavy" panose="020B0903020102020204" pitchFamily="34" charset="0"/>
              </a:rPr>
              <a:t>GEOLOGY DEVELOPMENT</a:t>
            </a:r>
            <a:endParaRPr lang="en-US" dirty="0">
              <a:solidFill>
                <a:srgbClr val="FF0000"/>
              </a:solidFill>
              <a:latin typeface="Franklin Gothic Heavy" panose="020B0903020102020204" pitchFamily="34" charset="0"/>
            </a:endParaRPr>
          </a:p>
        </p:txBody>
      </p:sp>
      <p:sp>
        <p:nvSpPr>
          <p:cNvPr id="3" name="Content Placeholder 2"/>
          <p:cNvSpPr>
            <a:spLocks noGrp="1"/>
          </p:cNvSpPr>
          <p:nvPr>
            <p:ph idx="1"/>
          </p:nvPr>
        </p:nvSpPr>
        <p:spPr/>
        <p:txBody>
          <a:bodyPr>
            <a:normAutofit/>
          </a:bodyPr>
          <a:lstStyle/>
          <a:p>
            <a:r>
              <a:rPr lang="en-US" dirty="0" smtClean="0"/>
              <a:t>The development sees four magmatic episodes correlating with tectonic phases beginning in the Miocene. The first appearance of the development phases was: </a:t>
            </a:r>
          </a:p>
          <a:p>
            <a:pPr marL="0" indent="0">
              <a:buNone/>
            </a:pPr>
            <a:r>
              <a:rPr lang="en-US" dirty="0"/>
              <a:t> </a:t>
            </a:r>
            <a:r>
              <a:rPr lang="en-US" dirty="0" smtClean="0"/>
              <a:t> 1). Early to middle Miocene. Early uplift. Alkali basalts, </a:t>
            </a:r>
            <a:r>
              <a:rPr lang="en-US" dirty="0" err="1" smtClean="0"/>
              <a:t>nephelinites</a:t>
            </a:r>
            <a:r>
              <a:rPr lang="en-US" dirty="0" smtClean="0"/>
              <a:t>. </a:t>
            </a:r>
          </a:p>
          <a:p>
            <a:pPr marL="0" indent="0">
              <a:buNone/>
            </a:pPr>
            <a:endParaRPr lang="en-US" dirty="0"/>
          </a:p>
          <a:p>
            <a:pPr marL="0" indent="0">
              <a:buNone/>
            </a:pPr>
            <a:r>
              <a:rPr lang="en-US" dirty="0" smtClean="0"/>
              <a:t>   2). Upper Miocene. Doming of about 300 m. Fissure eruptions. More basalts and phonolites. Off rift volcanoes of eastern Uganda. </a:t>
            </a:r>
          </a:p>
        </p:txBody>
      </p:sp>
    </p:spTree>
    <p:extLst>
      <p:ext uri="{BB962C8B-B14F-4D97-AF65-F5344CB8AC3E}">
        <p14:creationId xmlns:p14="http://schemas.microsoft.com/office/powerpoint/2010/main" val="26994760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22513" y="1985554"/>
            <a:ext cx="10593977" cy="1938992"/>
          </a:xfrm>
          <a:prstGeom prst="rect">
            <a:avLst/>
          </a:prstGeom>
        </p:spPr>
        <p:txBody>
          <a:bodyPr wrap="square">
            <a:spAutoFit/>
          </a:bodyPr>
          <a:lstStyle/>
          <a:p>
            <a:r>
              <a:rPr lang="en-US" sz="2400" dirty="0" smtClean="0"/>
              <a:t> 3). Pliocene. Doming of about 1400 m. Main rifting. </a:t>
            </a:r>
            <a:r>
              <a:rPr lang="en-US" sz="2400" dirty="0" err="1" smtClean="0"/>
              <a:t>Graben</a:t>
            </a:r>
            <a:r>
              <a:rPr lang="en-US" sz="2400" dirty="0" smtClean="0"/>
              <a:t> faulting. </a:t>
            </a:r>
            <a:r>
              <a:rPr lang="en-US" sz="2400" dirty="0" err="1" smtClean="0"/>
              <a:t>Trachytes</a:t>
            </a:r>
            <a:r>
              <a:rPr lang="en-US" sz="2400" dirty="0" smtClean="0"/>
              <a:t> in rift floor (Southern Kenya Rift</a:t>
            </a:r>
            <a:r>
              <a:rPr lang="en-US" sz="2400" smtClean="0"/>
              <a:t>). </a:t>
            </a:r>
            <a:endParaRPr lang="en-US" sz="2400" dirty="0" smtClean="0"/>
          </a:p>
          <a:p>
            <a:endParaRPr lang="en-US" sz="2400" dirty="0" smtClean="0"/>
          </a:p>
          <a:p>
            <a:r>
              <a:rPr lang="en-US" sz="2400" dirty="0" smtClean="0"/>
              <a:t> 4) Quaternary. Major </a:t>
            </a:r>
            <a:r>
              <a:rPr lang="en-US" sz="2400" dirty="0" err="1" smtClean="0"/>
              <a:t>graben</a:t>
            </a:r>
            <a:r>
              <a:rPr lang="en-US" sz="2400" dirty="0" smtClean="0"/>
              <a:t> faulting, caldera volcanoes in axial zone Basalt volcanism in off-rift volcanoes beginning in Upper Pliocene </a:t>
            </a:r>
            <a:endParaRPr lang="en-US" sz="2400" dirty="0"/>
          </a:p>
        </p:txBody>
      </p:sp>
    </p:spTree>
    <p:extLst>
      <p:ext uri="{BB962C8B-B14F-4D97-AF65-F5344CB8AC3E}">
        <p14:creationId xmlns:p14="http://schemas.microsoft.com/office/powerpoint/2010/main" val="31814288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smtClean="0"/>
              <a:t>This sequence represents a progression from </a:t>
            </a:r>
          </a:p>
          <a:p>
            <a:r>
              <a:rPr lang="en-US" dirty="0" smtClean="0"/>
              <a:t>1) incipient melting of the upper mantle associated with early uplift, through </a:t>
            </a:r>
          </a:p>
          <a:p>
            <a:r>
              <a:rPr lang="en-US" dirty="0" smtClean="0"/>
              <a:t>2) extensive partial melting of the uppermost mantle and lower crust giving rise to phonolites to </a:t>
            </a:r>
          </a:p>
          <a:p>
            <a:r>
              <a:rPr lang="en-US" dirty="0" smtClean="0"/>
              <a:t>3) and 4) pervasive partial melting of the lower crust due to lowering of the central rift segment into the heated zone causing trachyte outpourings (Bailey 1974). </a:t>
            </a:r>
          </a:p>
        </p:txBody>
      </p:sp>
    </p:spTree>
    <p:extLst>
      <p:ext uri="{BB962C8B-B14F-4D97-AF65-F5344CB8AC3E}">
        <p14:creationId xmlns:p14="http://schemas.microsoft.com/office/powerpoint/2010/main" val="166618479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The formation of rift fractures initiates magmatism, the volume and composition of the </a:t>
            </a:r>
            <a:r>
              <a:rPr lang="en-US" dirty="0" err="1" smtClean="0"/>
              <a:t>volcanics</a:t>
            </a:r>
            <a:r>
              <a:rPr lang="en-US" dirty="0" smtClean="0"/>
              <a:t> being controlled by the opening rates. At rates of less than 1 mm/</a:t>
            </a:r>
            <a:r>
              <a:rPr lang="en-US" dirty="0" err="1" smtClean="0"/>
              <a:t>yr</a:t>
            </a:r>
            <a:r>
              <a:rPr lang="en-US" dirty="0" smtClean="0"/>
              <a:t> there is little or no volcanism. At rates of 1-10 mm/</a:t>
            </a:r>
            <a:r>
              <a:rPr lang="en-US" dirty="0" err="1" smtClean="0"/>
              <a:t>yr</a:t>
            </a:r>
            <a:r>
              <a:rPr lang="en-US" dirty="0" smtClean="0"/>
              <a:t> alkaline to mildly </a:t>
            </a:r>
            <a:r>
              <a:rPr lang="en-US" dirty="0" err="1" smtClean="0"/>
              <a:t>alka</a:t>
            </a:r>
            <a:r>
              <a:rPr lang="en-US" dirty="0" smtClean="0"/>
              <a:t> line basalts appear accompanied by large volumes of peralkaline </a:t>
            </a:r>
            <a:r>
              <a:rPr lang="en-US" dirty="0" err="1" smtClean="0"/>
              <a:t>silicics</a:t>
            </a:r>
            <a:r>
              <a:rPr lang="en-US" dirty="0" smtClean="0"/>
              <a:t> and rates of 1-2 cm/</a:t>
            </a:r>
            <a:r>
              <a:rPr lang="en-US" dirty="0" err="1" smtClean="0"/>
              <a:t>yr</a:t>
            </a:r>
            <a:r>
              <a:rPr lang="en-US" dirty="0" smtClean="0"/>
              <a:t> correlate with large volumes of transitional basalts with subordinate peralkaline </a:t>
            </a:r>
            <a:r>
              <a:rPr lang="en-US" dirty="0" err="1" smtClean="0"/>
              <a:t>silicics</a:t>
            </a:r>
            <a:r>
              <a:rPr lang="en-US" dirty="0" smtClean="0"/>
              <a:t>.</a:t>
            </a:r>
          </a:p>
          <a:p>
            <a:r>
              <a:rPr lang="en-US" dirty="0" smtClean="0"/>
              <a:t>The first eruptive rocks in the cycle, seen in Ethiopia and Kenya, were extensive alkali flood basalts generated from melts at depths of about or greater than 35 km. More saturated basalts (transitional between alkaline and tholeiitic) followed in the rifts generated at shallower depth. A final stage with full scale separation of the continental blocks and tholeiitic magmatism forming new oceanic crust has been reached in the Afar triangle</a:t>
            </a:r>
          </a:p>
          <a:p>
            <a:endParaRPr lang="en-US" dirty="0"/>
          </a:p>
        </p:txBody>
      </p:sp>
    </p:spTree>
    <p:extLst>
      <p:ext uri="{BB962C8B-B14F-4D97-AF65-F5344CB8AC3E}">
        <p14:creationId xmlns:p14="http://schemas.microsoft.com/office/powerpoint/2010/main" val="25705319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3668486" cy="1325563"/>
          </a:xfrm>
        </p:spPr>
        <p:style>
          <a:lnRef idx="2">
            <a:schemeClr val="dk1">
              <a:shade val="50000"/>
            </a:schemeClr>
          </a:lnRef>
          <a:fillRef idx="1">
            <a:schemeClr val="dk1"/>
          </a:fillRef>
          <a:effectRef idx="0">
            <a:schemeClr val="dk1"/>
          </a:effectRef>
          <a:fontRef idx="minor">
            <a:schemeClr val="lt1"/>
          </a:fontRef>
        </p:style>
        <p:txBody>
          <a:bodyPr/>
          <a:lstStyle/>
          <a:p>
            <a:r>
              <a:rPr lang="en-US" dirty="0" smtClean="0">
                <a:solidFill>
                  <a:srgbClr val="FF0000"/>
                </a:solidFill>
                <a:latin typeface="Franklin Gothic Heavy" panose="020B0903020102020204" pitchFamily="34" charset="0"/>
              </a:rPr>
              <a:t>CONCLUSION </a:t>
            </a:r>
            <a:endParaRPr lang="en-US" dirty="0">
              <a:solidFill>
                <a:srgbClr val="FF0000"/>
              </a:solidFill>
              <a:latin typeface="Franklin Gothic Heavy" panose="020B0903020102020204" pitchFamily="34" charset="0"/>
            </a:endParaRP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smtClean="0"/>
              <a:t>The EAR is mainly composed of Igneous rocks, Basalts and some Trachyte's.</a:t>
            </a:r>
          </a:p>
          <a:p>
            <a:pPr marL="0" indent="0">
              <a:buNone/>
            </a:pPr>
            <a:r>
              <a:rPr lang="en-US" dirty="0" smtClean="0"/>
              <a:t>Today </a:t>
            </a:r>
            <a:r>
              <a:rPr lang="en-US" dirty="0"/>
              <a:t>the EAR remains above sea level however in the future, as extension continues along the rift, the rift valley will sink lower and lower eventually allowing ocean waters to flood into the basin. If rifting continues, new basaltic oceanic crust may form along the </a:t>
            </a:r>
            <a:r>
              <a:rPr lang="en-US" dirty="0" smtClean="0"/>
              <a:t>Centre </a:t>
            </a:r>
            <a:r>
              <a:rPr lang="en-US" dirty="0"/>
              <a:t>of the rift producing a new narrow ocean basin with its own mid ocean ridge between the Nubian and Somalian plates</a:t>
            </a:r>
            <a:r>
              <a:rPr lang="en-US" dirty="0" smtClean="0"/>
              <a:t>.</a:t>
            </a:r>
          </a:p>
          <a:p>
            <a:endParaRPr lang="en-US" dirty="0"/>
          </a:p>
        </p:txBody>
      </p:sp>
    </p:spTree>
    <p:extLst>
      <p:ext uri="{BB962C8B-B14F-4D97-AF65-F5344CB8AC3E}">
        <p14:creationId xmlns:p14="http://schemas.microsoft.com/office/powerpoint/2010/main" val="7756209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475617" cy="1325563"/>
          </a:xfrm>
        </p:spPr>
        <p:style>
          <a:lnRef idx="0">
            <a:scrgbClr r="0" g="0" b="0"/>
          </a:lnRef>
          <a:fillRef idx="1001">
            <a:schemeClr val="dk1"/>
          </a:fillRef>
          <a:effectRef idx="0">
            <a:scrgbClr r="0" g="0" b="0"/>
          </a:effectRef>
          <a:fontRef idx="major"/>
        </p:style>
        <p:txBody>
          <a:bodyPr/>
          <a:lstStyle/>
          <a:p>
            <a:r>
              <a:rPr lang="en-US" dirty="0" smtClean="0">
                <a:solidFill>
                  <a:srgbClr val="FF0000"/>
                </a:solidFill>
                <a:latin typeface="Franklin Gothic Heavy" panose="020B0903020102020204" pitchFamily="34" charset="0"/>
              </a:rPr>
              <a:t>THE EAST AFRICAN RIFT VALLEY</a:t>
            </a:r>
            <a:endParaRPr lang="en-US" dirty="0">
              <a:solidFill>
                <a:srgbClr val="FF0000"/>
              </a:solidFill>
              <a:latin typeface="Franklin Gothic Heavy" panose="020B0903020102020204" pitchFamily="34" charset="0"/>
            </a:endParaRPr>
          </a:p>
        </p:txBody>
      </p:sp>
      <p:sp>
        <p:nvSpPr>
          <p:cNvPr id="3" name="Content Placeholder 2"/>
          <p:cNvSpPr>
            <a:spLocks noGrp="1"/>
          </p:cNvSpPr>
          <p:nvPr>
            <p:ph idx="1"/>
          </p:nvPr>
        </p:nvSpPr>
        <p:spPr/>
        <p:txBody>
          <a:bodyPr>
            <a:normAutofit/>
          </a:bodyPr>
          <a:lstStyle/>
          <a:p>
            <a:r>
              <a:rPr lang="en-US" dirty="0"/>
              <a:t>The East African Rift Valley (EAR) is a developing divergent plate boundary in East Africa. </a:t>
            </a:r>
            <a:endParaRPr lang="en-US" dirty="0" smtClean="0"/>
          </a:p>
          <a:p>
            <a:r>
              <a:rPr lang="en-US" dirty="0" smtClean="0"/>
              <a:t>Here </a:t>
            </a:r>
            <a:r>
              <a:rPr lang="en-US" dirty="0"/>
              <a:t>the eastern portion of Africa, the Somalian plate, is pulling away from the rest of the continent, that comprises the  Nubian plate. This extension has formed a rift </a:t>
            </a:r>
            <a:r>
              <a:rPr lang="en-US" dirty="0" smtClean="0"/>
              <a:t>valley. </a:t>
            </a:r>
          </a:p>
          <a:p>
            <a:r>
              <a:rPr lang="en-US" dirty="0" smtClean="0"/>
              <a:t>The </a:t>
            </a:r>
            <a:r>
              <a:rPr lang="en-US" dirty="0"/>
              <a:t>Nubian and Somalian plates are also separating  from the Arabian plate in the north, thus creating a ‘Y’ shaped rifting system. These plates intersect in the Afar region of Ethiopia at what is known as a ‘triple junction’.</a:t>
            </a:r>
          </a:p>
        </p:txBody>
      </p:sp>
    </p:spTree>
    <p:extLst>
      <p:ext uri="{BB962C8B-B14F-4D97-AF65-F5344CB8AC3E}">
        <p14:creationId xmlns:p14="http://schemas.microsoft.com/office/powerpoint/2010/main" val="39680063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solidFill>
                <a:srgbClr val="FF0000"/>
              </a:solidFill>
              <a:latin typeface="Franklin Gothic Heavy" panose="020B0903020102020204" pitchFamily="34" charset="0"/>
            </a:endParaRPr>
          </a:p>
        </p:txBody>
      </p:sp>
      <p:sp>
        <p:nvSpPr>
          <p:cNvPr id="3" name="Content Placeholder 2"/>
          <p:cNvSpPr>
            <a:spLocks noGrp="1"/>
          </p:cNvSpPr>
          <p:nvPr>
            <p:ph idx="1"/>
          </p:nvPr>
        </p:nvSpPr>
        <p:spPr>
          <a:xfrm>
            <a:off x="3824151" y="2622459"/>
            <a:ext cx="4543697" cy="734695"/>
          </a:xfrm>
        </p:spPr>
        <p:style>
          <a:lnRef idx="0">
            <a:scrgbClr r="0" g="0" b="0"/>
          </a:lnRef>
          <a:fillRef idx="1001">
            <a:schemeClr val="dk1"/>
          </a:fillRef>
          <a:effectRef idx="0">
            <a:scrgbClr r="0" g="0" b="0"/>
          </a:effectRef>
          <a:fontRef idx="major"/>
        </p:style>
        <p:txBody>
          <a:bodyPr>
            <a:normAutofit fontScale="92500"/>
          </a:bodyPr>
          <a:lstStyle/>
          <a:p>
            <a:pPr marL="0" indent="0" algn="ctr">
              <a:buNone/>
            </a:pPr>
            <a:r>
              <a:rPr lang="en-US" sz="4400" dirty="0">
                <a:solidFill>
                  <a:srgbClr val="FF0000"/>
                </a:solidFill>
                <a:latin typeface="Franklin Gothic Heavy" panose="020B0903020102020204" pitchFamily="34" charset="0"/>
              </a:rPr>
              <a:t>ANY </a:t>
            </a:r>
            <a:r>
              <a:rPr lang="en-US" sz="4400" dirty="0" smtClean="0">
                <a:solidFill>
                  <a:srgbClr val="FF0000"/>
                </a:solidFill>
                <a:latin typeface="Franklin Gothic Heavy" panose="020B0903020102020204" pitchFamily="34" charset="0"/>
              </a:rPr>
              <a:t>QUESTIONS?</a:t>
            </a:r>
            <a:endParaRPr lang="en-US" sz="4400" dirty="0">
              <a:solidFill>
                <a:srgbClr val="FF0000"/>
              </a:solidFill>
              <a:latin typeface="Franklin Gothic Heavy" panose="020B0903020102020204" pitchFamily="34" charset="0"/>
            </a:endParaRPr>
          </a:p>
        </p:txBody>
      </p:sp>
    </p:spTree>
    <p:extLst>
      <p:ext uri="{BB962C8B-B14F-4D97-AF65-F5344CB8AC3E}">
        <p14:creationId xmlns:p14="http://schemas.microsoft.com/office/powerpoint/2010/main" val="31532972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326571"/>
            <a:ext cx="7837713" cy="6336268"/>
          </a:xfrm>
          <a:prstGeom prst="rect">
            <a:avLst/>
          </a:prstGeom>
        </p:spPr>
      </p:pic>
    </p:spTree>
    <p:extLst>
      <p:ext uri="{BB962C8B-B14F-4D97-AF65-F5344CB8AC3E}">
        <p14:creationId xmlns:p14="http://schemas.microsoft.com/office/powerpoint/2010/main" val="1017538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6228806" cy="1325563"/>
          </a:xfrm>
        </p:spPr>
        <p:style>
          <a:lnRef idx="2">
            <a:schemeClr val="dk1">
              <a:shade val="50000"/>
            </a:schemeClr>
          </a:lnRef>
          <a:fillRef idx="1">
            <a:schemeClr val="dk1"/>
          </a:fillRef>
          <a:effectRef idx="0">
            <a:schemeClr val="dk1"/>
          </a:effectRef>
          <a:fontRef idx="minor">
            <a:schemeClr val="lt1"/>
          </a:fontRef>
        </p:style>
        <p:txBody>
          <a:bodyPr>
            <a:normAutofit/>
          </a:bodyPr>
          <a:lstStyle/>
          <a:p>
            <a:pPr algn="r"/>
            <a:r>
              <a:rPr lang="en-US" dirty="0" smtClean="0">
                <a:solidFill>
                  <a:srgbClr val="FF0000"/>
                </a:solidFill>
                <a:latin typeface="Franklin Gothic Heavy" panose="020B0903020102020204" pitchFamily="34" charset="0"/>
              </a:rPr>
              <a:t>WHAT IS A RIFT VALLEY</a:t>
            </a:r>
            <a:endParaRPr lang="en-US" dirty="0">
              <a:solidFill>
                <a:srgbClr val="FF0000"/>
              </a:solidFill>
              <a:latin typeface="Franklin Gothic Heavy" panose="020B0903020102020204" pitchFamily="34" charset="0"/>
            </a:endParaRPr>
          </a:p>
        </p:txBody>
      </p:sp>
      <p:sp>
        <p:nvSpPr>
          <p:cNvPr id="3" name="Content Placeholder 2"/>
          <p:cNvSpPr>
            <a:spLocks noGrp="1"/>
          </p:cNvSpPr>
          <p:nvPr>
            <p:ph idx="1"/>
          </p:nvPr>
        </p:nvSpPr>
        <p:spPr/>
        <p:txBody>
          <a:bodyPr/>
          <a:lstStyle/>
          <a:p>
            <a:r>
              <a:rPr lang="en-US" dirty="0" smtClean="0"/>
              <a:t>It is a linear-shaped lowland between several highlands or mountain ranges created by the action of a geologic rift or fault.</a:t>
            </a:r>
            <a:endParaRPr lang="en-US" dirty="0"/>
          </a:p>
        </p:txBody>
      </p:sp>
    </p:spTree>
    <p:extLst>
      <p:ext uri="{BB962C8B-B14F-4D97-AF65-F5344CB8AC3E}">
        <p14:creationId xmlns:p14="http://schemas.microsoft.com/office/powerpoint/2010/main" val="29729520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0427" y="0"/>
            <a:ext cx="10278894" cy="6858000"/>
          </a:xfrm>
          <a:prstGeom prst="rect">
            <a:avLst/>
          </a:prstGeom>
        </p:spPr>
      </p:pic>
    </p:spTree>
    <p:extLst>
      <p:ext uri="{BB962C8B-B14F-4D97-AF65-F5344CB8AC3E}">
        <p14:creationId xmlns:p14="http://schemas.microsoft.com/office/powerpoint/2010/main" val="114333623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3326" y="169817"/>
            <a:ext cx="11599817" cy="6699065"/>
          </a:xfrm>
          <a:prstGeom prst="rect">
            <a:avLst/>
          </a:prstGeom>
        </p:spPr>
      </p:pic>
    </p:spTree>
    <p:extLst>
      <p:ext uri="{BB962C8B-B14F-4D97-AF65-F5344CB8AC3E}">
        <p14:creationId xmlns:p14="http://schemas.microsoft.com/office/powerpoint/2010/main" val="7452395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823828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3143" y="209006"/>
            <a:ext cx="11220993" cy="6559258"/>
          </a:xfrm>
          <a:prstGeom prst="rect">
            <a:avLst/>
          </a:prstGeom>
        </p:spPr>
      </p:pic>
    </p:spTree>
    <p:extLst>
      <p:ext uri="{BB962C8B-B14F-4D97-AF65-F5344CB8AC3E}">
        <p14:creationId xmlns:p14="http://schemas.microsoft.com/office/powerpoint/2010/main" val="26807178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2697" y="418011"/>
            <a:ext cx="11652069" cy="6100355"/>
          </a:xfrm>
          <a:prstGeom prst="rect">
            <a:avLst/>
          </a:prstGeom>
        </p:spPr>
      </p:pic>
    </p:spTree>
    <p:extLst>
      <p:ext uri="{BB962C8B-B14F-4D97-AF65-F5344CB8AC3E}">
        <p14:creationId xmlns:p14="http://schemas.microsoft.com/office/powerpoint/2010/main" val="3537403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745</TotalTime>
  <Words>792</Words>
  <Application>Microsoft Office PowerPoint</Application>
  <PresentationFormat>Widescreen</PresentationFormat>
  <Paragraphs>42</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Berlin Sans FB Demi</vt:lpstr>
      <vt:lpstr>Calibri</vt:lpstr>
      <vt:lpstr>Calibri Light</vt:lpstr>
      <vt:lpstr>Franklin Gothic Heavy</vt:lpstr>
      <vt:lpstr>Office Theme</vt:lpstr>
      <vt:lpstr> </vt:lpstr>
      <vt:lpstr>THE EAST AFRICAN RIFT VALLEY</vt:lpstr>
      <vt:lpstr>PowerPoint Presentation</vt:lpstr>
      <vt:lpstr>WHAT IS A RIFT VALLEY</vt:lpstr>
      <vt:lpstr>PowerPoint Presentation</vt:lpstr>
      <vt:lpstr>PowerPoint Presentation</vt:lpstr>
      <vt:lpstr>PowerPoint Presentation</vt:lpstr>
      <vt:lpstr>PowerPoint Presentation</vt:lpstr>
      <vt:lpstr>PowerPoint Presentation</vt:lpstr>
      <vt:lpstr>GEOLOGY</vt:lpstr>
      <vt:lpstr>THE RIFTING PROCESSES ARE CONTROLLED BY THE FOLLOWING;</vt:lpstr>
      <vt:lpstr>PowerPoint Presentation</vt:lpstr>
      <vt:lpstr>PowerPoint Presentation</vt:lpstr>
      <vt:lpstr>PowerPoint Presentation</vt:lpstr>
      <vt:lpstr>GEOLOGY DEVELOPMENT</vt:lpstr>
      <vt:lpstr>PowerPoint Presentation</vt:lpstr>
      <vt:lpstr>PowerPoint Presentation</vt:lpstr>
      <vt:lpstr>PowerPoint Presentation</vt:lpstr>
      <vt:lpstr>CONCLUSION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EAST AFRICAN RIFT VALLEY</dc:title>
  <dc:creator>User</dc:creator>
  <cp:lastModifiedBy>User</cp:lastModifiedBy>
  <cp:revision>22</cp:revision>
  <dcterms:created xsi:type="dcterms:W3CDTF">2018-06-09T10:34:07Z</dcterms:created>
  <dcterms:modified xsi:type="dcterms:W3CDTF">2018-06-12T17:44:18Z</dcterms:modified>
</cp:coreProperties>
</file>