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4"/>
  </p:notesMasterIdLst>
  <p:sldIdLst>
    <p:sldId id="291" r:id="rId2"/>
    <p:sldId id="258" r:id="rId3"/>
    <p:sldId id="286" r:id="rId4"/>
    <p:sldId id="288" r:id="rId5"/>
    <p:sldId id="292" r:id="rId6"/>
    <p:sldId id="293" r:id="rId7"/>
    <p:sldId id="294" r:id="rId8"/>
    <p:sldId id="295" r:id="rId9"/>
    <p:sldId id="287" r:id="rId10"/>
    <p:sldId id="259" r:id="rId11"/>
    <p:sldId id="260" r:id="rId12"/>
    <p:sldId id="261" r:id="rId13"/>
    <p:sldId id="262" r:id="rId14"/>
    <p:sldId id="263" r:id="rId15"/>
    <p:sldId id="296" r:id="rId16"/>
    <p:sldId id="264" r:id="rId17"/>
    <p:sldId id="290" r:id="rId18"/>
    <p:sldId id="267" r:id="rId19"/>
    <p:sldId id="272" r:id="rId20"/>
    <p:sldId id="273" r:id="rId21"/>
    <p:sldId id="274" r:id="rId22"/>
    <p:sldId id="26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54593-089A-4643-9D0D-A43B3819C9B5}" type="datetimeFigureOut">
              <a:rPr lang="en-US" smtClean="0"/>
              <a:t>6/12/2018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611C1-8E52-4469-A5F9-D27171D2EE84}" type="slidenum">
              <a:rPr lang="en-US" smtClean="0"/>
              <a:t>‹#›</a:t>
            </a:fld>
            <a:endParaRPr lang="en-US"/>
          </a:p>
        </p:txBody>
      </p:sp>
    </p:spTree>
    <p:extLst>
      <p:ext uri="{BB962C8B-B14F-4D97-AF65-F5344CB8AC3E}">
        <p14:creationId xmlns:p14="http://schemas.microsoft.com/office/powerpoint/2010/main" val="390929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AA8AA49-D46A-42F8-9D97-022C87EB102D}" type="datetime1">
              <a:rPr lang="en-US" smtClean="0"/>
              <a:t>6/12/2018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7F03F7F-FD52-4A44-B102-2D6F8F144D9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06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C20E0CE-16EA-47E7-9F97-F63C9F332A59}" type="datetime1">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03F7F-FD52-4A44-B102-2D6F8F144D98}" type="slidenum">
              <a:rPr lang="en-US" smtClean="0"/>
              <a:t>‹#›</a:t>
            </a:fld>
            <a:endParaRPr lang="en-US"/>
          </a:p>
        </p:txBody>
      </p:sp>
    </p:spTree>
    <p:extLst>
      <p:ext uri="{BB962C8B-B14F-4D97-AF65-F5344CB8AC3E}">
        <p14:creationId xmlns:p14="http://schemas.microsoft.com/office/powerpoint/2010/main" val="225842602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20E0CE-16EA-47E7-9F97-F63C9F332A59}"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9471916"/>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20E0CE-16EA-47E7-9F97-F63C9F332A59}"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1350105"/>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20E0CE-16EA-47E7-9F97-F63C9F332A59}"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a:t>
            </a:fld>
            <a:endParaRPr lang="en-US"/>
          </a:p>
        </p:txBody>
      </p:sp>
    </p:spTree>
    <p:extLst>
      <p:ext uri="{BB962C8B-B14F-4D97-AF65-F5344CB8AC3E}">
        <p14:creationId xmlns:p14="http://schemas.microsoft.com/office/powerpoint/2010/main" val="1151050586"/>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20E0CE-16EA-47E7-9F97-F63C9F332A59}"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1184996"/>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C20E0CE-16EA-47E7-9F97-F63C9F332A59}"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232228"/>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2C0687-0E2F-46E1-84DE-FF2D9AF99822}"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287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E91260-60F3-4A28-BB80-E951AAE0B2D3}"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6345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D93BFE-12B2-4D5D-B09D-A1A42CC06446}"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a:t>
            </a:fld>
            <a:endParaRPr lang="en-US"/>
          </a:p>
        </p:txBody>
      </p:sp>
    </p:spTree>
    <p:extLst>
      <p:ext uri="{BB962C8B-B14F-4D97-AF65-F5344CB8AC3E}">
        <p14:creationId xmlns:p14="http://schemas.microsoft.com/office/powerpoint/2010/main" val="350320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3F38B9-5C92-48AA-80BE-86C8FC146218}"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a:t>
            </a:fld>
            <a:endParaRPr lang="en-US"/>
          </a:p>
        </p:txBody>
      </p:sp>
    </p:spTree>
    <p:extLst>
      <p:ext uri="{BB962C8B-B14F-4D97-AF65-F5344CB8AC3E}">
        <p14:creationId xmlns:p14="http://schemas.microsoft.com/office/powerpoint/2010/main" val="1147767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136A63-7060-4EDF-B0CA-6784784A61FF}" type="datetime1">
              <a:rPr lang="en-US" smtClean="0"/>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87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A3C8CAA-B2EA-45A6-A8E5-C48700CC495D}" type="datetime1">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03F7F-FD52-4A44-B102-2D6F8F144D98}" type="slidenum">
              <a:rPr lang="en-US" smtClean="0"/>
              <a:t>‹#›</a:t>
            </a:fld>
            <a:endParaRPr lang="en-US"/>
          </a:p>
        </p:txBody>
      </p:sp>
    </p:spTree>
    <p:extLst>
      <p:ext uri="{BB962C8B-B14F-4D97-AF65-F5344CB8AC3E}">
        <p14:creationId xmlns:p14="http://schemas.microsoft.com/office/powerpoint/2010/main" val="260968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81C1FD-0F3A-4633-83A7-ADBCE51FF882}" type="datetime1">
              <a:rPr lang="en-US" smtClean="0"/>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F03F7F-FD52-4A44-B102-2D6F8F144D9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977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1C7820-D96C-4DE6-B3D8-580E18B056F5}" type="datetime1">
              <a:rPr lang="en-US" smtClean="0"/>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F03F7F-FD52-4A44-B102-2D6F8F144D9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629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D97FE-51D6-4C75-BBF3-D5DC3B29D09B}" type="datetime1">
              <a:rPr lang="en-US" smtClean="0"/>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F03F7F-FD52-4A44-B102-2D6F8F144D98}" type="slidenum">
              <a:rPr lang="en-US" smtClean="0"/>
              <a:t>‹#›</a:t>
            </a:fld>
            <a:endParaRPr lang="en-US"/>
          </a:p>
        </p:txBody>
      </p:sp>
    </p:spTree>
    <p:extLst>
      <p:ext uri="{BB962C8B-B14F-4D97-AF65-F5344CB8AC3E}">
        <p14:creationId xmlns:p14="http://schemas.microsoft.com/office/powerpoint/2010/main" val="40613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3EAB8E7-B5B8-4F34-99CA-011AE8439AD8}" type="datetime1">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03F7F-FD52-4A44-B102-2D6F8F144D9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831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46842C7-64DF-431F-A24D-66E2905AB53E}" type="datetime1">
              <a:rPr lang="en-US" smtClean="0"/>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03F7F-FD52-4A44-B102-2D6F8F144D98}" type="slidenum">
              <a:rPr lang="en-US" smtClean="0"/>
              <a:t>‹#›</a:t>
            </a:fld>
            <a:endParaRPr lang="en-US"/>
          </a:p>
        </p:txBody>
      </p:sp>
    </p:spTree>
    <p:extLst>
      <p:ext uri="{BB962C8B-B14F-4D97-AF65-F5344CB8AC3E}">
        <p14:creationId xmlns:p14="http://schemas.microsoft.com/office/powerpoint/2010/main" val="423018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C20E0CE-16EA-47E7-9F97-F63C9F332A59}" type="datetime1">
              <a:rPr lang="en-US" smtClean="0"/>
              <a:t>6/12/2018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F03F7F-FD52-4A44-B102-2D6F8F144D98}" type="slidenum">
              <a:rPr lang="en-US" smtClean="0"/>
              <a:t>‹#›</a:t>
            </a:fld>
            <a:endParaRPr lang="en-US"/>
          </a:p>
        </p:txBody>
      </p:sp>
    </p:spTree>
    <p:extLst>
      <p:ext uri="{BB962C8B-B14F-4D97-AF65-F5344CB8AC3E}">
        <p14:creationId xmlns:p14="http://schemas.microsoft.com/office/powerpoint/2010/main" val="278370937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hf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www.assignmentpoint.com/science/physics/diamond.html"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a:t>THE UNIVERSITY OF ZAMBIA</a:t>
            </a:r>
          </a:p>
          <a:p>
            <a:pPr marL="0" indent="0" algn="ctr">
              <a:buNone/>
            </a:pPr>
            <a:r>
              <a:rPr lang="en-US" b="1" dirty="0"/>
              <a:t>SCHOOL OF MINES</a:t>
            </a:r>
          </a:p>
          <a:p>
            <a:pPr marL="0" indent="0" algn="ctr">
              <a:buNone/>
            </a:pPr>
            <a:r>
              <a:rPr lang="en-US" b="1" dirty="0"/>
              <a:t>GEOLOGY DEPARTMENT</a:t>
            </a:r>
          </a:p>
          <a:p>
            <a:pPr marL="0" indent="0" algn="ctr">
              <a:buNone/>
            </a:pPr>
            <a:r>
              <a:rPr lang="en-US" b="1" dirty="0"/>
              <a:t>GGY 4070</a:t>
            </a:r>
          </a:p>
          <a:p>
            <a:pPr marL="0" indent="0" algn="ctr">
              <a:buNone/>
            </a:pPr>
            <a:r>
              <a:rPr lang="en-US" b="1" dirty="0" smtClean="0">
                <a:solidFill>
                  <a:srgbClr val="FF0000"/>
                </a:solidFill>
              </a:rPr>
              <a:t>KIMBERLITES</a:t>
            </a:r>
            <a:endParaRPr lang="en-US" b="1" dirty="0">
              <a:solidFill>
                <a:srgbClr val="FF0000"/>
              </a:solidFill>
            </a:endParaRPr>
          </a:p>
          <a:p>
            <a:pPr marL="0" indent="0" algn="ctr">
              <a:buNone/>
            </a:pPr>
            <a:endParaRPr lang="en-US" dirty="0">
              <a:solidFill>
                <a:srgbClr val="FF0000"/>
              </a:solidFill>
              <a:latin typeface="Berlin Sans FB Demi" panose="020E0802020502020306" pitchFamily="34" charset="0"/>
            </a:endParaRPr>
          </a:p>
          <a:p>
            <a:pPr marL="0" indent="0" algn="ctr">
              <a:buNone/>
            </a:pPr>
            <a:r>
              <a:rPr lang="en-US" dirty="0">
                <a:solidFill>
                  <a:schemeClr val="tx1">
                    <a:lumMod val="95000"/>
                    <a:lumOff val="5000"/>
                  </a:schemeClr>
                </a:solidFill>
                <a:latin typeface="Berlin Sans FB Demi" panose="020E0802020502020306" pitchFamily="34" charset="0"/>
              </a:rPr>
              <a:t>BY</a:t>
            </a:r>
            <a:r>
              <a:rPr lang="en-US" dirty="0" smtClean="0">
                <a:solidFill>
                  <a:schemeClr val="tx1">
                    <a:lumMod val="95000"/>
                    <a:lumOff val="5000"/>
                  </a:schemeClr>
                </a:solidFill>
                <a:latin typeface="Berlin Sans FB Demi" panose="020E0802020502020306" pitchFamily="34" charset="0"/>
              </a:rPr>
              <a:t>: ANDREW </a:t>
            </a:r>
            <a:r>
              <a:rPr lang="en-US" dirty="0">
                <a:solidFill>
                  <a:schemeClr val="tx1">
                    <a:lumMod val="95000"/>
                    <a:lumOff val="5000"/>
                  </a:schemeClr>
                </a:solidFill>
                <a:latin typeface="Berlin Sans FB Demi" panose="020E0802020502020306" pitchFamily="34" charset="0"/>
              </a:rPr>
              <a:t>SAKALA</a:t>
            </a:r>
          </a:p>
          <a:p>
            <a:endParaRPr lang="en-US" dirty="0"/>
          </a:p>
        </p:txBody>
      </p:sp>
      <p:sp>
        <p:nvSpPr>
          <p:cNvPr id="4" name="Date Placeholder 3"/>
          <p:cNvSpPr>
            <a:spLocks noGrp="1"/>
          </p:cNvSpPr>
          <p:nvPr>
            <p:ph type="dt" sz="half" idx="10"/>
          </p:nvPr>
        </p:nvSpPr>
        <p:spPr/>
        <p:txBody>
          <a:bodyPr/>
          <a:lstStyle/>
          <a:p>
            <a:fld id="{3B3F38B9-5C92-48AA-80BE-86C8FC146218}" type="datetime1">
              <a:rPr lang="en-US" smtClean="0"/>
              <a:t>6/12/2018</a:t>
            </a:fld>
            <a:endParaRPr lang="en-US"/>
          </a:p>
        </p:txBody>
      </p:sp>
      <p:sp>
        <p:nvSpPr>
          <p:cNvPr id="5" name="Slide Number Placeholder 4"/>
          <p:cNvSpPr>
            <a:spLocks noGrp="1"/>
          </p:cNvSpPr>
          <p:nvPr>
            <p:ph type="sldNum" sz="quarter" idx="12"/>
          </p:nvPr>
        </p:nvSpPr>
        <p:spPr/>
        <p:txBody>
          <a:bodyPr/>
          <a:lstStyle/>
          <a:p>
            <a:fld id="{27F03F7F-FD52-4A44-B102-2D6F8F144D98}" type="slidenum">
              <a:rPr lang="en-US" smtClean="0"/>
              <a:t>1</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5419724" y="982132"/>
            <a:ext cx="1352550" cy="1447800"/>
          </a:xfrm>
          <a:prstGeom prst="rect">
            <a:avLst/>
          </a:prstGeom>
          <a:noFill/>
        </p:spPr>
      </p:pic>
    </p:spTree>
    <p:extLst>
      <p:ext uri="{BB962C8B-B14F-4D97-AF65-F5344CB8AC3E}">
        <p14:creationId xmlns:p14="http://schemas.microsoft.com/office/powerpoint/2010/main" val="4264377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54566"/>
            <a:ext cx="9601196" cy="1303867"/>
          </a:xfrm>
        </p:spPr>
        <p:txBody>
          <a:bodyPr/>
          <a:lstStyle/>
          <a:p>
            <a:pPr algn="l"/>
            <a:r>
              <a:rPr lang="en-US" b="0" i="0" u="none" strike="noStrike" baseline="0" dirty="0" smtClean="0">
                <a:solidFill>
                  <a:srgbClr val="FF0000"/>
                </a:solidFill>
                <a:latin typeface="Times New Roman" panose="02020603050405020304" pitchFamily="18" charset="0"/>
              </a:rPr>
              <a:t>Occurrence</a:t>
            </a:r>
            <a:r>
              <a:rPr lang="en-US" b="0" i="0" u="none" strike="noStrike" baseline="0" dirty="0" smtClean="0">
                <a:latin typeface="Times New Roman" panose="02020603050405020304" pitchFamily="18" charset="0"/>
              </a:rPr>
              <a:t> </a:t>
            </a:r>
          </a:p>
        </p:txBody>
      </p:sp>
      <p:sp>
        <p:nvSpPr>
          <p:cNvPr id="3" name="Text Placeholder 2"/>
          <p:cNvSpPr>
            <a:spLocks noGrp="1"/>
          </p:cNvSpPr>
          <p:nvPr>
            <p:ph type="body" idx="1"/>
          </p:nvPr>
        </p:nvSpPr>
        <p:spPr>
          <a:xfrm>
            <a:off x="888274" y="1858432"/>
            <a:ext cx="10698480" cy="4389967"/>
          </a:xfrm>
        </p:spPr>
        <p:txBody>
          <a:bodyPr>
            <a:normAutofit fontScale="25000" lnSpcReduction="20000"/>
          </a:bodyPr>
          <a:lstStyle/>
          <a:p>
            <a:r>
              <a:rPr lang="en-US" sz="9600" b="0" i="0" u="none" strike="noStrike" baseline="0" dirty="0" smtClean="0">
                <a:latin typeface="Times New Roman" panose="02020603050405020304" pitchFamily="18" charset="0"/>
              </a:rPr>
              <a:t>Kimberlites have been sporadically emplaced into stable </a:t>
            </a:r>
            <a:r>
              <a:rPr lang="en-US" sz="9600" b="0" i="0" u="none" strike="noStrike" baseline="0" dirty="0" err="1" smtClean="0">
                <a:latin typeface="Times New Roman" panose="02020603050405020304" pitchFamily="18" charset="0"/>
              </a:rPr>
              <a:t>nonorogenic</a:t>
            </a:r>
            <a:r>
              <a:rPr lang="en-US" sz="9600" b="0" i="0" u="none" strike="noStrike" baseline="0" dirty="0" smtClean="0">
                <a:latin typeface="Times New Roman" panose="02020603050405020304" pitchFamily="18" charset="0"/>
              </a:rPr>
              <a:t> continental platforms especially in Africa, since Proterozoic time. </a:t>
            </a:r>
          </a:p>
          <a:p>
            <a:endParaRPr lang="en-US" sz="9600" dirty="0">
              <a:latin typeface="Times New Roman" panose="02020603050405020304" pitchFamily="18" charset="0"/>
            </a:endParaRPr>
          </a:p>
          <a:p>
            <a:r>
              <a:rPr lang="en-US" sz="9600" dirty="0" smtClean="0"/>
              <a:t>In </a:t>
            </a:r>
            <a:r>
              <a:rPr lang="en-US" sz="9600" dirty="0"/>
              <a:t>the Kimberley district, South Africa, it forms pipes and, occasionally, dikes. </a:t>
            </a:r>
            <a:endParaRPr lang="en-US" sz="9600" dirty="0" smtClean="0"/>
          </a:p>
          <a:p>
            <a:r>
              <a:rPr lang="en-US" sz="9600" dirty="0" smtClean="0"/>
              <a:t>Other </a:t>
            </a:r>
            <a:r>
              <a:rPr lang="en-US" sz="9600" dirty="0"/>
              <a:t>occurrences include the dikes at Ithaca, N.Y., the Kimberley and Lake Argyle regions of Australia, and the lavas in the </a:t>
            </a:r>
            <a:r>
              <a:rPr lang="en-US" sz="9600" dirty="0" err="1"/>
              <a:t>Iswisi</a:t>
            </a:r>
            <a:r>
              <a:rPr lang="en-US" sz="9600" dirty="0"/>
              <a:t> Hills, Tanzania. </a:t>
            </a:r>
            <a:endParaRPr lang="en-US" sz="9600" dirty="0" smtClean="0"/>
          </a:p>
          <a:p>
            <a:r>
              <a:rPr lang="en-US" sz="9600" dirty="0" smtClean="0"/>
              <a:t>It </a:t>
            </a:r>
            <a:r>
              <a:rPr lang="en-US" sz="9600" dirty="0"/>
              <a:t>occurs in the Earth’s crust in vertical structures known as kimberlite pipes as well as igneous dykes. Kimberlite also occurs as horizontal sills. It is this depth of melting and generation which makes kimberlites prone to hosting diamond </a:t>
            </a:r>
            <a:r>
              <a:rPr lang="en-US" sz="9600" dirty="0" err="1"/>
              <a:t>xenocrysts</a:t>
            </a:r>
            <a:r>
              <a:rPr lang="en-US" sz="9600" dirty="0"/>
              <a:t>. Its probable derivation from depths greater than any other igneous rock type, and the extreme magma composition that it reflects in terms of low silica content and high levels of incompatible trace element enrichment make an understanding of kimberlite </a:t>
            </a:r>
            <a:r>
              <a:rPr lang="en-US" sz="9600" dirty="0" err="1"/>
              <a:t>petrogenesis</a:t>
            </a:r>
            <a:r>
              <a:rPr lang="en-US" sz="9600" dirty="0"/>
              <a:t> important.</a:t>
            </a:r>
          </a:p>
          <a:p>
            <a:r>
              <a:rPr lang="en-US" dirty="0"/>
              <a:t> </a:t>
            </a:r>
          </a:p>
          <a:p>
            <a:endParaRPr lang="en-US" dirty="0"/>
          </a:p>
        </p:txBody>
      </p:sp>
      <p:sp>
        <p:nvSpPr>
          <p:cNvPr id="4" name="Date Placeholder 3"/>
          <p:cNvSpPr>
            <a:spLocks noGrp="1"/>
          </p:cNvSpPr>
          <p:nvPr>
            <p:ph type="dt" sz="half" idx="10"/>
          </p:nvPr>
        </p:nvSpPr>
        <p:spPr/>
        <p:txBody>
          <a:bodyPr/>
          <a:lstStyle/>
          <a:p>
            <a:fld id="{1EC7BDF3-1177-4D26-B569-5A30A8CD16B2}" type="datetime1">
              <a:rPr lang="en-US" smtClean="0"/>
              <a:t>6/12/2018</a:t>
            </a:fld>
            <a:endParaRPr lang="en-US"/>
          </a:p>
        </p:txBody>
      </p:sp>
      <p:sp>
        <p:nvSpPr>
          <p:cNvPr id="5" name="Slide Number Placeholder 4"/>
          <p:cNvSpPr>
            <a:spLocks noGrp="1"/>
          </p:cNvSpPr>
          <p:nvPr>
            <p:ph type="sldNum" sz="quarter" idx="12"/>
          </p:nvPr>
        </p:nvSpPr>
        <p:spPr/>
        <p:txBody>
          <a:bodyPr/>
          <a:lstStyle/>
          <a:p>
            <a:fld id="{27F03F7F-FD52-4A44-B102-2D6F8F144D98}" type="slidenum">
              <a:rPr lang="en-US" smtClean="0"/>
              <a:t>10</a:t>
            </a:fld>
            <a:endParaRPr lang="en-US"/>
          </a:p>
        </p:txBody>
      </p:sp>
    </p:spTree>
    <p:extLst>
      <p:ext uri="{BB962C8B-B14F-4D97-AF65-F5344CB8AC3E}">
        <p14:creationId xmlns:p14="http://schemas.microsoft.com/office/powerpoint/2010/main" val="3600042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i="0" u="none" strike="noStrike" baseline="0" dirty="0" smtClean="0">
              <a:latin typeface="Times New Roman" panose="02020603050405020304" pitchFamily="18" charset="0"/>
            </a:endParaRPr>
          </a:p>
        </p:txBody>
      </p:sp>
      <p:sp>
        <p:nvSpPr>
          <p:cNvPr id="3" name="Text Placeholder 2"/>
          <p:cNvSpPr>
            <a:spLocks noGrp="1"/>
          </p:cNvSpPr>
          <p:nvPr>
            <p:ph type="body" idx="1"/>
          </p:nvPr>
        </p:nvSpPr>
        <p:spPr/>
        <p:txBody>
          <a:bodyPr/>
          <a:lstStyle/>
          <a:p>
            <a:pPr marL="0" indent="0">
              <a:buNone/>
            </a:pPr>
            <a:endParaRPr lang="en-US" dirty="0"/>
          </a:p>
        </p:txBody>
      </p:sp>
      <p:sp>
        <p:nvSpPr>
          <p:cNvPr id="5" name="Date Placeholder 4"/>
          <p:cNvSpPr>
            <a:spLocks noGrp="1"/>
          </p:cNvSpPr>
          <p:nvPr>
            <p:ph type="dt" sz="half" idx="10"/>
          </p:nvPr>
        </p:nvSpPr>
        <p:spPr/>
        <p:txBody>
          <a:bodyPr/>
          <a:lstStyle/>
          <a:p>
            <a:fld id="{FB1E8CB4-C256-45A9-819F-9DF9E161CDAE}" type="datetime1">
              <a:rPr lang="en-US" smtClean="0"/>
              <a:t>6/12/2018</a:t>
            </a:fld>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11</a:t>
            </a:fld>
            <a:endParaRPr lang="en-US"/>
          </a:p>
        </p:txBody>
      </p:sp>
      <p:pic>
        <p:nvPicPr>
          <p:cNvPr id="4" name="Picture 3" descr="Kim 1.jpg"/>
          <p:cNvPicPr/>
          <p:nvPr/>
        </p:nvPicPr>
        <p:blipFill>
          <a:blip r:embed="rId2" cstate="print">
            <a:lum bright="10000"/>
          </a:blip>
          <a:srcRect l="1400" t="4911" r="2211" b="2455"/>
          <a:stretch>
            <a:fillRect/>
          </a:stretch>
        </p:blipFill>
        <p:spPr>
          <a:xfrm>
            <a:off x="3383283" y="1847850"/>
            <a:ext cx="5206365" cy="4004311"/>
          </a:xfrm>
          <a:prstGeom prst="rect">
            <a:avLst/>
          </a:prstGeom>
        </p:spPr>
      </p:pic>
    </p:spTree>
    <p:extLst>
      <p:ext uri="{BB962C8B-B14F-4D97-AF65-F5344CB8AC3E}">
        <p14:creationId xmlns:p14="http://schemas.microsoft.com/office/powerpoint/2010/main" val="158509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i="0" u="none" strike="noStrike" baseline="0" smtClean="0">
              <a:latin typeface="Times New Roman" panose="02020603050405020304" pitchFamily="18" charset="0"/>
            </a:endParaRPr>
          </a:p>
        </p:txBody>
      </p:sp>
      <p:sp>
        <p:nvSpPr>
          <p:cNvPr id="3" name="Text Placeholder 2"/>
          <p:cNvSpPr>
            <a:spLocks noGrp="1"/>
          </p:cNvSpPr>
          <p:nvPr>
            <p:ph type="body" idx="1"/>
          </p:nvPr>
        </p:nvSpPr>
        <p:spPr/>
        <p:txBody>
          <a:bodyPr/>
          <a:lstStyle/>
          <a:p>
            <a:endParaRPr lang="en-US" dirty="0"/>
          </a:p>
        </p:txBody>
      </p:sp>
      <p:sp>
        <p:nvSpPr>
          <p:cNvPr id="5" name="Date Placeholder 4"/>
          <p:cNvSpPr>
            <a:spLocks noGrp="1"/>
          </p:cNvSpPr>
          <p:nvPr>
            <p:ph type="dt" sz="half" idx="10"/>
          </p:nvPr>
        </p:nvSpPr>
        <p:spPr/>
        <p:txBody>
          <a:bodyPr/>
          <a:lstStyle/>
          <a:p>
            <a:fld id="{A3C1E48C-E3F2-4ADC-9274-576466C2CB83}" type="datetime1">
              <a:rPr lang="en-US" smtClean="0"/>
              <a:t>6/12/2018</a:t>
            </a:fld>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12</a:t>
            </a:fld>
            <a:endParaRPr lang="en-US"/>
          </a:p>
        </p:txBody>
      </p:sp>
      <p:pic>
        <p:nvPicPr>
          <p:cNvPr id="4" name="Picture 3" descr="Image result for kimberlite pipes map"/>
          <p:cNvPicPr/>
          <p:nvPr/>
        </p:nvPicPr>
        <p:blipFill>
          <a:blip r:embed="rId2"/>
          <a:srcRect/>
          <a:stretch>
            <a:fillRect/>
          </a:stretch>
        </p:blipFill>
        <p:spPr bwMode="auto">
          <a:xfrm>
            <a:off x="1972494" y="1825625"/>
            <a:ext cx="8151223" cy="4351339"/>
          </a:xfrm>
          <a:prstGeom prst="rect">
            <a:avLst/>
          </a:prstGeom>
          <a:noFill/>
          <a:ln w="9525">
            <a:noFill/>
            <a:miter lim="800000"/>
            <a:headEnd/>
            <a:tailEnd/>
          </a:ln>
        </p:spPr>
      </p:pic>
    </p:spTree>
    <p:extLst>
      <p:ext uri="{BB962C8B-B14F-4D97-AF65-F5344CB8AC3E}">
        <p14:creationId xmlns:p14="http://schemas.microsoft.com/office/powerpoint/2010/main" val="876495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i="0" u="none" strike="noStrike" baseline="0" smtClean="0">
              <a:latin typeface="Times New Roman" panose="02020603050405020304" pitchFamily="18" charset="0"/>
            </a:endParaRPr>
          </a:p>
        </p:txBody>
      </p:sp>
      <p:sp>
        <p:nvSpPr>
          <p:cNvPr id="3" name="Text Placeholder 2"/>
          <p:cNvSpPr>
            <a:spLocks noGrp="1"/>
          </p:cNvSpPr>
          <p:nvPr>
            <p:ph type="body" idx="1"/>
          </p:nvPr>
        </p:nvSpPr>
        <p:spPr/>
        <p:txBody>
          <a:bodyPr/>
          <a:lstStyle/>
          <a:p>
            <a:endParaRPr lang="en-US" dirty="0"/>
          </a:p>
        </p:txBody>
      </p:sp>
      <p:sp>
        <p:nvSpPr>
          <p:cNvPr id="5" name="Date Placeholder 4"/>
          <p:cNvSpPr>
            <a:spLocks noGrp="1"/>
          </p:cNvSpPr>
          <p:nvPr>
            <p:ph type="dt" sz="half" idx="10"/>
          </p:nvPr>
        </p:nvSpPr>
        <p:spPr/>
        <p:txBody>
          <a:bodyPr/>
          <a:lstStyle/>
          <a:p>
            <a:fld id="{6E702A8F-C79C-4CC4-92D1-B15DC6A0E239}" type="datetime1">
              <a:rPr lang="en-US" smtClean="0"/>
              <a:t>6/12/2018</a:t>
            </a:fld>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13</a:t>
            </a:fld>
            <a:endParaRPr lang="en-US"/>
          </a:p>
        </p:txBody>
      </p:sp>
      <p:pic>
        <p:nvPicPr>
          <p:cNvPr id="4" name="Picture 3" descr="https://i.stack.imgur.com/tvPOh.gif"/>
          <p:cNvPicPr/>
          <p:nvPr/>
        </p:nvPicPr>
        <p:blipFill>
          <a:blip r:embed="rId2"/>
          <a:srcRect/>
          <a:stretch>
            <a:fillRect/>
          </a:stretch>
        </p:blipFill>
        <p:spPr bwMode="auto">
          <a:xfrm>
            <a:off x="2573384" y="1825625"/>
            <a:ext cx="7367451" cy="4351339"/>
          </a:xfrm>
          <a:prstGeom prst="rect">
            <a:avLst/>
          </a:prstGeom>
          <a:noFill/>
          <a:ln w="9525">
            <a:noFill/>
            <a:miter lim="800000"/>
            <a:headEnd/>
            <a:tailEnd/>
          </a:ln>
        </p:spPr>
      </p:pic>
    </p:spTree>
    <p:extLst>
      <p:ext uri="{BB962C8B-B14F-4D97-AF65-F5344CB8AC3E}">
        <p14:creationId xmlns:p14="http://schemas.microsoft.com/office/powerpoint/2010/main" val="2569443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053" y="537995"/>
            <a:ext cx="9601196" cy="1303867"/>
          </a:xfrm>
        </p:spPr>
        <p:txBody>
          <a:bodyPr/>
          <a:lstStyle/>
          <a:p>
            <a:pPr algn="l"/>
            <a:r>
              <a:rPr lang="en-US" b="1" dirty="0">
                <a:solidFill>
                  <a:srgbClr val="FF0000"/>
                </a:solidFill>
              </a:rPr>
              <a:t>Properties of Kimberlite</a:t>
            </a:r>
            <a:endParaRPr lang="en-US" b="0" i="0" u="none" strike="noStrike" baseline="0" dirty="0" smtClean="0">
              <a:solidFill>
                <a:srgbClr val="FF0000"/>
              </a:solidFill>
              <a:latin typeface="Times New Roman" panose="02020603050405020304" pitchFamily="18" charset="0"/>
            </a:endParaRPr>
          </a:p>
        </p:txBody>
      </p:sp>
      <p:sp>
        <p:nvSpPr>
          <p:cNvPr id="3" name="Text Placeholder 2"/>
          <p:cNvSpPr>
            <a:spLocks noGrp="1"/>
          </p:cNvSpPr>
          <p:nvPr>
            <p:ph type="body" idx="1"/>
          </p:nvPr>
        </p:nvSpPr>
        <p:spPr>
          <a:xfrm>
            <a:off x="457201" y="1554480"/>
            <a:ext cx="11194868" cy="3824999"/>
          </a:xfrm>
        </p:spPr>
        <p:txBody>
          <a:bodyPr>
            <a:noAutofit/>
          </a:bodyPr>
          <a:lstStyle/>
          <a:p>
            <a:pPr marL="0" indent="0">
              <a:buNone/>
            </a:pPr>
            <a:r>
              <a:rPr lang="en-US" dirty="0"/>
              <a:t>There are various physical properties of Kimberlite like Hardness, Grain Size, Fracture, Streak, Porosity, Luster, Strength </a:t>
            </a:r>
            <a:r>
              <a:rPr lang="en-US" dirty="0" err="1"/>
              <a:t>etc</a:t>
            </a:r>
            <a:r>
              <a:rPr lang="en-US" dirty="0"/>
              <a:t> which defines it. The physical properties of Kimberlite rock are vital in determining its Kimberlite Texture and Kimberlite Uses</a:t>
            </a:r>
            <a:r>
              <a:rPr lang="en-US" dirty="0" smtClean="0"/>
              <a:t>.</a:t>
            </a:r>
          </a:p>
          <a:p>
            <a:pPr marL="0" indent="0">
              <a:buNone/>
            </a:pPr>
            <a:r>
              <a:rPr lang="en-US" dirty="0" smtClean="0"/>
              <a:t>It has </a:t>
            </a:r>
            <a:r>
              <a:rPr lang="en-US" dirty="0" err="1" smtClean="0"/>
              <a:t>conchoidal</a:t>
            </a:r>
            <a:r>
              <a:rPr lang="en-US" dirty="0" smtClean="0"/>
              <a:t> cleavage, specific </a:t>
            </a:r>
            <a:r>
              <a:rPr lang="en-US" dirty="0"/>
              <a:t>gravity </a:t>
            </a:r>
            <a:r>
              <a:rPr lang="en-US" dirty="0" smtClean="0"/>
              <a:t>of </a:t>
            </a:r>
            <a:r>
              <a:rPr lang="en-US" dirty="0"/>
              <a:t>2.86-2.87. Kimberlite is translucent to opaque in nature whereas its toughness is not available.</a:t>
            </a:r>
          </a:p>
          <a:p>
            <a:pPr marL="0" indent="0">
              <a:buNone/>
            </a:pPr>
            <a:r>
              <a:rPr lang="en-US" dirty="0" smtClean="0"/>
              <a:t/>
            </a:r>
            <a:br>
              <a:rPr lang="en-US" dirty="0" smtClean="0"/>
            </a:br>
            <a:r>
              <a:rPr lang="en-US" dirty="0" smtClean="0"/>
              <a:t>Many </a:t>
            </a:r>
            <a:r>
              <a:rPr lang="en-US" dirty="0"/>
              <a:t>kimberlite structures are emplaced as carrot-shaped, vertical intrusions termed </a:t>
            </a:r>
            <a:r>
              <a:rPr lang="en-US" dirty="0" smtClean="0"/>
              <a:t>pipes</a:t>
            </a:r>
            <a:r>
              <a:rPr lang="en-US" dirty="0"/>
              <a:t>’. This classic carrot shape is formed due to a complex intrusive process of kimberlitic magma which inherits a large proportion of CO</a:t>
            </a:r>
            <a:r>
              <a:rPr lang="en-US" baseline="-25000" dirty="0"/>
              <a:t>2</a:t>
            </a:r>
            <a:r>
              <a:rPr lang="en-US" dirty="0"/>
              <a:t>(lower amounts of H</a:t>
            </a:r>
            <a:r>
              <a:rPr lang="en-US" baseline="-25000" dirty="0"/>
              <a:t>2</a:t>
            </a:r>
            <a:r>
              <a:rPr lang="en-US" dirty="0"/>
              <a:t>O) in the system, which produces a deep explosive boiling stage that causes a significant amount of vertical </a:t>
            </a:r>
            <a:r>
              <a:rPr lang="en-US" dirty="0" smtClean="0"/>
              <a:t>flaring (gradually </a:t>
            </a:r>
            <a:r>
              <a:rPr lang="en-US" dirty="0"/>
              <a:t>become wider at one </a:t>
            </a:r>
            <a:r>
              <a:rPr lang="en-US" dirty="0" smtClean="0"/>
              <a:t>end).</a:t>
            </a:r>
            <a:endParaRPr lang="en-US" dirty="0"/>
          </a:p>
          <a:p>
            <a:pPr marL="0" indent="0">
              <a:buNone/>
            </a:pP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fld id="{64D35AA5-A0ED-48A9-A9E8-2F76F454BCE9}" type="datetime1">
              <a:rPr lang="en-US" smtClean="0"/>
              <a:t>6/12/2018</a:t>
            </a:fld>
            <a:endParaRPr lang="en-US"/>
          </a:p>
        </p:txBody>
      </p:sp>
      <p:sp>
        <p:nvSpPr>
          <p:cNvPr id="5" name="Slide Number Placeholder 4"/>
          <p:cNvSpPr>
            <a:spLocks noGrp="1"/>
          </p:cNvSpPr>
          <p:nvPr>
            <p:ph type="sldNum" sz="quarter" idx="12"/>
          </p:nvPr>
        </p:nvSpPr>
        <p:spPr/>
        <p:txBody>
          <a:bodyPr/>
          <a:lstStyle/>
          <a:p>
            <a:fld id="{27F03F7F-FD52-4A44-B102-2D6F8F144D98}" type="slidenum">
              <a:rPr lang="en-US" smtClean="0"/>
              <a:t>14</a:t>
            </a:fld>
            <a:endParaRPr lang="en-US"/>
          </a:p>
        </p:txBody>
      </p:sp>
    </p:spTree>
    <p:extLst>
      <p:ext uri="{BB962C8B-B14F-4D97-AF65-F5344CB8AC3E}">
        <p14:creationId xmlns:p14="http://schemas.microsoft.com/office/powerpoint/2010/main" val="452647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D97FE-51D6-4C75-BBF3-D5DC3B29D09B}" type="datetime1">
              <a:rPr lang="en-US" smtClean="0"/>
              <a:t>6/12/2018</a:t>
            </a:fld>
            <a:endParaRPr lang="en-US"/>
          </a:p>
        </p:txBody>
      </p:sp>
      <p:sp>
        <p:nvSpPr>
          <p:cNvPr id="3" name="Slide Number Placeholder 2"/>
          <p:cNvSpPr>
            <a:spLocks noGrp="1"/>
          </p:cNvSpPr>
          <p:nvPr>
            <p:ph type="sldNum" sz="quarter" idx="12"/>
          </p:nvPr>
        </p:nvSpPr>
        <p:spPr/>
        <p:txBody>
          <a:bodyPr/>
          <a:lstStyle/>
          <a:p>
            <a:fld id="{27F03F7F-FD52-4A44-B102-2D6F8F144D98}" type="slidenum">
              <a:rPr lang="en-US" smtClean="0"/>
              <a:t>15</a:t>
            </a:fld>
            <a:endParaRPr lang="en-US"/>
          </a:p>
        </p:txBody>
      </p:sp>
      <p:sp>
        <p:nvSpPr>
          <p:cNvPr id="4" name="Rectangle 3"/>
          <p:cNvSpPr/>
          <p:nvPr/>
        </p:nvSpPr>
        <p:spPr>
          <a:xfrm>
            <a:off x="1976847" y="-1240973"/>
            <a:ext cx="2686594" cy="8771632"/>
          </a:xfrm>
          <a:prstGeom prst="rect">
            <a:avLst/>
          </a:prstGeom>
        </p:spPr>
        <p:txBody>
          <a:bodyPr wrap="square">
            <a:spAutoFit/>
          </a:bodyPr>
          <a:lstStyle/>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endParaRPr lang="en-US" b="1" dirty="0" smtClean="0">
              <a:solidFill>
                <a:srgbClr val="FF0000"/>
              </a:solidFill>
            </a:endParaRPr>
          </a:p>
          <a:p>
            <a:endParaRPr lang="en-US" b="1" dirty="0">
              <a:solidFill>
                <a:srgbClr val="FF0000"/>
              </a:solidFill>
            </a:endParaRPr>
          </a:p>
          <a:p>
            <a:r>
              <a:rPr lang="en-US" sz="2400" b="1" smtClean="0">
                <a:solidFill>
                  <a:srgbClr val="FF0000"/>
                </a:solidFill>
              </a:rPr>
              <a:t>Physical Properties</a:t>
            </a:r>
            <a:endParaRPr lang="en-US" sz="2400" b="1" dirty="0" smtClean="0">
              <a:solidFill>
                <a:srgbClr val="FF0000"/>
              </a:solidFill>
            </a:endParaRPr>
          </a:p>
          <a:p>
            <a:r>
              <a:rPr lang="en-US" b="1" dirty="0" smtClean="0"/>
              <a:t>Grain </a:t>
            </a:r>
            <a:r>
              <a:rPr lang="en-US" b="1" dirty="0"/>
              <a:t>Size</a:t>
            </a:r>
          </a:p>
          <a:p>
            <a:r>
              <a:rPr lang="en-US" b="1" dirty="0"/>
              <a:t>Fine to Coarse Grained</a:t>
            </a:r>
          </a:p>
          <a:p>
            <a:r>
              <a:rPr lang="en-US" b="1" dirty="0" smtClean="0"/>
              <a:t>Fracture</a:t>
            </a:r>
            <a:endParaRPr lang="en-US" b="1" dirty="0"/>
          </a:p>
          <a:p>
            <a:r>
              <a:rPr lang="en-US" b="1" dirty="0" err="1"/>
              <a:t>Conchoidal</a:t>
            </a:r>
            <a:endParaRPr lang="en-US" b="1" dirty="0"/>
          </a:p>
          <a:p>
            <a:r>
              <a:rPr lang="en-US" b="1" dirty="0" smtClean="0"/>
              <a:t>Streak</a:t>
            </a:r>
            <a:endParaRPr lang="en-US" b="1" dirty="0"/>
          </a:p>
          <a:p>
            <a:r>
              <a:rPr lang="en-US" b="1" dirty="0"/>
              <a:t>White</a:t>
            </a:r>
          </a:p>
          <a:p>
            <a:r>
              <a:rPr lang="en-US" b="1" dirty="0" smtClean="0"/>
              <a:t>Porosity</a:t>
            </a:r>
            <a:endParaRPr lang="en-US" b="1" dirty="0"/>
          </a:p>
          <a:p>
            <a:r>
              <a:rPr lang="en-US" b="1" dirty="0"/>
              <a:t>Very Less Porous</a:t>
            </a:r>
          </a:p>
          <a:p>
            <a:r>
              <a:rPr lang="en-US" b="1" dirty="0" smtClean="0"/>
              <a:t>Luster</a:t>
            </a:r>
            <a:endParaRPr lang="en-US" b="1" dirty="0"/>
          </a:p>
          <a:p>
            <a:r>
              <a:rPr lang="en-US" b="1" dirty="0" err="1"/>
              <a:t>Subvitreous</a:t>
            </a:r>
            <a:r>
              <a:rPr lang="en-US" b="1" dirty="0"/>
              <a:t> to </a:t>
            </a:r>
            <a:r>
              <a:rPr lang="en-US" b="1" dirty="0" smtClean="0"/>
              <a:t>Dull</a:t>
            </a:r>
            <a:endParaRPr lang="en-US" b="1" dirty="0"/>
          </a:p>
          <a:p>
            <a:r>
              <a:rPr lang="en-US" b="1" dirty="0" smtClean="0"/>
              <a:t>Cleavage</a:t>
            </a:r>
            <a:endParaRPr lang="en-US" b="1" dirty="0"/>
          </a:p>
          <a:p>
            <a:r>
              <a:rPr lang="en-US" b="1" dirty="0" err="1"/>
              <a:t>Conchoidal</a:t>
            </a:r>
            <a:endParaRPr lang="en-US" b="1" dirty="0"/>
          </a:p>
          <a:p>
            <a:r>
              <a:rPr lang="en-US" b="1" dirty="0" smtClean="0"/>
              <a:t>Toughness</a:t>
            </a:r>
            <a:endParaRPr lang="en-US" b="1" dirty="0"/>
          </a:p>
          <a:p>
            <a:r>
              <a:rPr lang="en-US" b="1" dirty="0"/>
              <a:t>Not Available</a:t>
            </a:r>
          </a:p>
          <a:p>
            <a:r>
              <a:rPr lang="en-US" b="1" dirty="0" smtClean="0"/>
              <a:t>Specific </a:t>
            </a:r>
            <a:r>
              <a:rPr lang="en-US" b="1" dirty="0"/>
              <a:t>Gravity</a:t>
            </a:r>
          </a:p>
          <a:p>
            <a:r>
              <a:rPr lang="en-US" b="1" dirty="0" smtClean="0">
                <a:solidFill>
                  <a:srgbClr val="000000"/>
                </a:solidFill>
              </a:rPr>
              <a:t>2.86-2.87</a:t>
            </a:r>
          </a:p>
          <a:p>
            <a:r>
              <a:rPr lang="en-US" b="1" dirty="0" smtClean="0"/>
              <a:t>Transparency</a:t>
            </a:r>
            <a:endParaRPr lang="en-US" b="1" dirty="0"/>
          </a:p>
          <a:p>
            <a:r>
              <a:rPr lang="en-US" b="1" dirty="0"/>
              <a:t>Translucent to Opaque</a:t>
            </a:r>
          </a:p>
          <a:p>
            <a:r>
              <a:rPr lang="en-US" b="1" dirty="0" smtClean="0"/>
              <a:t> </a:t>
            </a:r>
            <a:r>
              <a:rPr lang="en-US" b="1" dirty="0"/>
              <a:t>Density</a:t>
            </a:r>
          </a:p>
          <a:p>
            <a:r>
              <a:rPr lang="en-US" b="1" dirty="0">
                <a:solidFill>
                  <a:srgbClr val="000000"/>
                </a:solidFill>
              </a:rPr>
              <a:t>2.95-2.96 </a:t>
            </a:r>
            <a:r>
              <a:rPr lang="en-US" b="1" dirty="0" smtClean="0">
                <a:solidFill>
                  <a:srgbClr val="000000"/>
                </a:solidFill>
              </a:rPr>
              <a:t>g/cm</a:t>
            </a:r>
            <a:r>
              <a:rPr lang="en-US" b="1" baseline="30000" dirty="0" smtClean="0">
                <a:solidFill>
                  <a:srgbClr val="000000"/>
                </a:solidFill>
              </a:rPr>
              <a:t>3</a:t>
            </a:r>
            <a:endParaRPr lang="en-US" b="1" dirty="0"/>
          </a:p>
          <a:p>
            <a:r>
              <a:rPr lang="en-US" b="1" dirty="0" smtClean="0">
                <a:solidFill>
                  <a:srgbClr val="FFFFFF"/>
                </a:solidFill>
                <a:latin typeface="Arial" panose="020B0604020202020204" pitchFamily="34" charset="0"/>
              </a:rPr>
              <a:t> </a:t>
            </a:r>
          </a:p>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
            </a:r>
            <a:br>
              <a:rPr lang="en-US" dirty="0">
                <a:solidFill>
                  <a:srgbClr val="333333"/>
                </a:solidFill>
                <a:latin typeface="Arial" panose="020B0604020202020204" pitchFamily="34" charset="0"/>
              </a:rPr>
            </a:br>
            <a:endParaRPr lang="en-US" dirty="0"/>
          </a:p>
        </p:txBody>
      </p:sp>
    </p:spTree>
    <p:extLst>
      <p:ext uri="{BB962C8B-B14F-4D97-AF65-F5344CB8AC3E}">
        <p14:creationId xmlns:p14="http://schemas.microsoft.com/office/powerpoint/2010/main" val="7044286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These dikes are thin, less than 10m, but may be </a:t>
            </a:r>
            <a:r>
              <a:rPr lang="en-US" dirty="0"/>
              <a:t>as much as 14km long.</a:t>
            </a:r>
            <a:endParaRPr lang="en-US" b="0" i="0" u="none" strike="noStrike" baseline="0" dirty="0" smtClean="0">
              <a:latin typeface="Times New Roman" panose="02020603050405020304" pitchFamily="18" charset="0"/>
            </a:endParaRPr>
          </a:p>
        </p:txBody>
      </p:sp>
      <p:sp>
        <p:nvSpPr>
          <p:cNvPr id="3" name="Text Placeholder 2"/>
          <p:cNvSpPr>
            <a:spLocks noGrp="1"/>
          </p:cNvSpPr>
          <p:nvPr>
            <p:ph type="body" idx="1"/>
          </p:nvPr>
        </p:nvSpPr>
        <p:spPr/>
        <p:txBody>
          <a:bodyPr/>
          <a:lstStyle/>
          <a:p>
            <a:pPr marL="0" indent="0">
              <a:buNone/>
            </a:pPr>
            <a:endParaRPr lang="en-US" dirty="0"/>
          </a:p>
        </p:txBody>
      </p:sp>
      <p:sp>
        <p:nvSpPr>
          <p:cNvPr id="6" name="Date Placeholder 5"/>
          <p:cNvSpPr>
            <a:spLocks noGrp="1"/>
          </p:cNvSpPr>
          <p:nvPr>
            <p:ph type="dt" sz="half" idx="10"/>
          </p:nvPr>
        </p:nvSpPr>
        <p:spPr/>
        <p:txBody>
          <a:bodyPr/>
          <a:lstStyle/>
          <a:p>
            <a:fld id="{D88225E7-B3E5-47D3-8CE9-6DAFB11F147A}" type="datetime1">
              <a:rPr lang="en-US" smtClean="0"/>
              <a:t>6/12/2018</a:t>
            </a:fld>
            <a:endParaRPr lang="en-US"/>
          </a:p>
        </p:txBody>
      </p:sp>
      <p:sp>
        <p:nvSpPr>
          <p:cNvPr id="7" name="Slide Number Placeholder 6"/>
          <p:cNvSpPr>
            <a:spLocks noGrp="1"/>
          </p:cNvSpPr>
          <p:nvPr>
            <p:ph type="sldNum" sz="quarter" idx="12"/>
          </p:nvPr>
        </p:nvSpPr>
        <p:spPr/>
        <p:txBody>
          <a:bodyPr/>
          <a:lstStyle/>
          <a:p>
            <a:fld id="{27F03F7F-FD52-4A44-B102-2D6F8F144D98}" type="slidenum">
              <a:rPr lang="en-US" smtClean="0"/>
              <a:t>16</a:t>
            </a:fld>
            <a:endParaRPr lang="en-US"/>
          </a:p>
        </p:txBody>
      </p:sp>
      <p:pic>
        <p:nvPicPr>
          <p:cNvPr id="5" name="Picture 4" descr="Image result for kimberlite pipes map"/>
          <p:cNvPicPr/>
          <p:nvPr/>
        </p:nvPicPr>
        <p:blipFill>
          <a:blip r:embed="rId2"/>
          <a:srcRect/>
          <a:stretch>
            <a:fillRect/>
          </a:stretch>
        </p:blipFill>
        <p:spPr bwMode="auto">
          <a:xfrm>
            <a:off x="3526971" y="1825625"/>
            <a:ext cx="5016139" cy="4351339"/>
          </a:xfrm>
          <a:prstGeom prst="rect">
            <a:avLst/>
          </a:prstGeom>
          <a:noFill/>
          <a:ln w="9525">
            <a:noFill/>
            <a:miter lim="800000"/>
            <a:headEnd/>
            <a:tailEnd/>
          </a:ln>
        </p:spPr>
      </p:pic>
    </p:spTree>
    <p:extLst>
      <p:ext uri="{BB962C8B-B14F-4D97-AF65-F5344CB8AC3E}">
        <p14:creationId xmlns:p14="http://schemas.microsoft.com/office/powerpoint/2010/main" val="2863856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D97FE-51D6-4C75-BBF3-D5DC3B29D09B}" type="datetime1">
              <a:rPr lang="en-US" smtClean="0"/>
              <a:t>6/12/2018</a:t>
            </a:fld>
            <a:endParaRPr lang="en-US"/>
          </a:p>
        </p:txBody>
      </p:sp>
      <p:sp>
        <p:nvSpPr>
          <p:cNvPr id="3" name="Slide Number Placeholder 2"/>
          <p:cNvSpPr>
            <a:spLocks noGrp="1"/>
          </p:cNvSpPr>
          <p:nvPr>
            <p:ph type="sldNum" sz="quarter" idx="12"/>
          </p:nvPr>
        </p:nvSpPr>
        <p:spPr/>
        <p:txBody>
          <a:bodyPr/>
          <a:lstStyle/>
          <a:p>
            <a:fld id="{27F03F7F-FD52-4A44-B102-2D6F8F144D98}" type="slidenum">
              <a:rPr lang="en-US" smtClean="0"/>
              <a:t>17</a:t>
            </a:fld>
            <a:endParaRPr lang="en-US"/>
          </a:p>
        </p:txBody>
      </p:sp>
      <p:pic>
        <p:nvPicPr>
          <p:cNvPr id="4" name="Picture 3" descr="Kim 4.jpg"/>
          <p:cNvPicPr/>
          <p:nvPr/>
        </p:nvPicPr>
        <p:blipFill>
          <a:blip r:embed="rId2" cstate="print">
            <a:lum bright="10000"/>
          </a:blip>
          <a:stretch>
            <a:fillRect/>
          </a:stretch>
        </p:blipFill>
        <p:spPr>
          <a:xfrm>
            <a:off x="2325189" y="1031966"/>
            <a:ext cx="7602582" cy="5029203"/>
          </a:xfrm>
          <a:prstGeom prst="rect">
            <a:avLst/>
          </a:prstGeom>
        </p:spPr>
      </p:pic>
    </p:spTree>
    <p:extLst>
      <p:ext uri="{BB962C8B-B14F-4D97-AF65-F5344CB8AC3E}">
        <p14:creationId xmlns:p14="http://schemas.microsoft.com/office/powerpoint/2010/main" val="7167509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i="0" u="none" strike="noStrike" baseline="0" smtClean="0">
              <a:latin typeface="Times New Roman" panose="02020603050405020304" pitchFamily="18" charset="0"/>
            </a:endParaRPr>
          </a:p>
        </p:txBody>
      </p:sp>
      <p:sp>
        <p:nvSpPr>
          <p:cNvPr id="3" name="Text Placeholder 2"/>
          <p:cNvSpPr>
            <a:spLocks noGrp="1"/>
          </p:cNvSpPr>
          <p:nvPr>
            <p:ph type="body" idx="1"/>
          </p:nvPr>
        </p:nvSpPr>
        <p:spPr/>
        <p:txBody>
          <a:bodyPr/>
          <a:lstStyle/>
          <a:p>
            <a:r>
              <a:rPr lang="en-US" b="0" i="0" u="none" strike="noStrike" baseline="0" dirty="0" smtClean="0">
                <a:latin typeface="Times New Roman" panose="02020603050405020304" pitchFamily="18" charset="0"/>
              </a:rPr>
              <a:t>Not all kimberlites contain diamonds and in those that do, it is a very widely dispersed mineral. </a:t>
            </a:r>
          </a:p>
          <a:p>
            <a:r>
              <a:rPr lang="en-US" b="0" i="0" u="none" strike="noStrike" baseline="0" dirty="0" smtClean="0">
                <a:latin typeface="Times New Roman" panose="02020603050405020304" pitchFamily="18" charset="0"/>
              </a:rPr>
              <a:t>The concentrations of diamond are attested by the fact that in the famous Kimberly mine, 24 million tons of kimberlite yielded only 3 tons of diamond.</a:t>
            </a:r>
            <a:endParaRPr lang="en-US" dirty="0"/>
          </a:p>
        </p:txBody>
      </p:sp>
      <p:sp>
        <p:nvSpPr>
          <p:cNvPr id="4" name="Date Placeholder 3"/>
          <p:cNvSpPr>
            <a:spLocks noGrp="1"/>
          </p:cNvSpPr>
          <p:nvPr>
            <p:ph type="dt" sz="half" idx="10"/>
          </p:nvPr>
        </p:nvSpPr>
        <p:spPr/>
        <p:txBody>
          <a:bodyPr/>
          <a:lstStyle/>
          <a:p>
            <a:fld id="{DDD0531D-6120-46C4-8B9E-CAD591486FAE}" type="datetime1">
              <a:rPr lang="en-US" smtClean="0"/>
              <a:t>6/12/2018</a:t>
            </a:fld>
            <a:endParaRPr lang="en-US"/>
          </a:p>
        </p:txBody>
      </p:sp>
      <p:sp>
        <p:nvSpPr>
          <p:cNvPr id="5" name="Slide Number Placeholder 4"/>
          <p:cNvSpPr>
            <a:spLocks noGrp="1"/>
          </p:cNvSpPr>
          <p:nvPr>
            <p:ph type="sldNum" sz="quarter" idx="12"/>
          </p:nvPr>
        </p:nvSpPr>
        <p:spPr/>
        <p:txBody>
          <a:bodyPr/>
          <a:lstStyle/>
          <a:p>
            <a:fld id="{27F03F7F-FD52-4A44-B102-2D6F8F144D98}" type="slidenum">
              <a:rPr lang="en-US" smtClean="0"/>
              <a:t>18</a:t>
            </a:fld>
            <a:endParaRPr lang="en-US"/>
          </a:p>
        </p:txBody>
      </p:sp>
    </p:spTree>
    <p:extLst>
      <p:ext uri="{BB962C8B-B14F-4D97-AF65-F5344CB8AC3E}">
        <p14:creationId xmlns:p14="http://schemas.microsoft.com/office/powerpoint/2010/main" val="1756653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0" u="none" strike="noStrike" baseline="0" dirty="0" smtClean="0">
                <a:solidFill>
                  <a:srgbClr val="FF0000"/>
                </a:solidFill>
                <a:latin typeface="Times New Roman" panose="02020603050405020304" pitchFamily="18" charset="0"/>
              </a:rPr>
              <a:t>USES OF KIMBERLITES</a:t>
            </a:r>
          </a:p>
        </p:txBody>
      </p:sp>
      <p:sp>
        <p:nvSpPr>
          <p:cNvPr id="3" name="Text Placeholder 2"/>
          <p:cNvSpPr>
            <a:spLocks noGrp="1"/>
          </p:cNvSpPr>
          <p:nvPr>
            <p:ph type="body" idx="1"/>
          </p:nvPr>
        </p:nvSpPr>
        <p:spPr/>
        <p:txBody>
          <a:bodyPr/>
          <a:lstStyle/>
          <a:p>
            <a:pPr marL="0" indent="0">
              <a:buNone/>
            </a:pPr>
            <a:endParaRPr lang="en-US" dirty="0"/>
          </a:p>
        </p:txBody>
      </p:sp>
      <p:sp>
        <p:nvSpPr>
          <p:cNvPr id="6" name="Date Placeholder 5"/>
          <p:cNvSpPr>
            <a:spLocks noGrp="1"/>
          </p:cNvSpPr>
          <p:nvPr>
            <p:ph type="dt" sz="half" idx="10"/>
          </p:nvPr>
        </p:nvSpPr>
        <p:spPr/>
        <p:txBody>
          <a:bodyPr/>
          <a:lstStyle/>
          <a:p>
            <a:fld id="{7DD6179D-8BC2-4DC5-BA28-1333978BDFE3}" type="datetime1">
              <a:rPr lang="en-US" smtClean="0"/>
              <a:t>6/12/2018</a:t>
            </a:fld>
            <a:endParaRPr lang="en-US"/>
          </a:p>
        </p:txBody>
      </p:sp>
      <p:sp>
        <p:nvSpPr>
          <p:cNvPr id="7" name="Slide Number Placeholder 6"/>
          <p:cNvSpPr>
            <a:spLocks noGrp="1"/>
          </p:cNvSpPr>
          <p:nvPr>
            <p:ph type="sldNum" sz="quarter" idx="12"/>
          </p:nvPr>
        </p:nvSpPr>
        <p:spPr/>
        <p:txBody>
          <a:bodyPr/>
          <a:lstStyle/>
          <a:p>
            <a:fld id="{27F03F7F-FD52-4A44-B102-2D6F8F144D98}" type="slidenum">
              <a:rPr lang="en-US" smtClean="0"/>
              <a:t>19</a:t>
            </a:fld>
            <a:endParaRPr lang="en-US"/>
          </a:p>
        </p:txBody>
      </p:sp>
      <p:pic>
        <p:nvPicPr>
          <p:cNvPr id="5" name="Picture 4"/>
          <p:cNvPicPr>
            <a:picLocks noChangeAspect="1"/>
          </p:cNvPicPr>
          <p:nvPr/>
        </p:nvPicPr>
        <p:blipFill>
          <a:blip r:embed="rId2"/>
          <a:stretch>
            <a:fillRect/>
          </a:stretch>
        </p:blipFill>
        <p:spPr>
          <a:xfrm>
            <a:off x="2510079" y="2121821"/>
            <a:ext cx="6752493" cy="4126579"/>
          </a:xfrm>
          <a:prstGeom prst="rect">
            <a:avLst/>
          </a:prstGeom>
        </p:spPr>
      </p:pic>
    </p:spTree>
    <p:extLst>
      <p:ext uri="{BB962C8B-B14F-4D97-AF65-F5344CB8AC3E}">
        <p14:creationId xmlns:p14="http://schemas.microsoft.com/office/powerpoint/2010/main" val="1111378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0" i="0" u="none" strike="noStrike" baseline="0" dirty="0" smtClean="0">
                <a:solidFill>
                  <a:srgbClr val="FF0000"/>
                </a:solidFill>
                <a:latin typeface="Times New Roman" panose="02020603050405020304" pitchFamily="18" charset="0"/>
              </a:rPr>
              <a:t>DEFINITION</a:t>
            </a:r>
            <a:r>
              <a:rPr lang="en-US" b="0" i="0" u="none" strike="noStrike" dirty="0" smtClean="0">
                <a:latin typeface="Times New Roman" panose="02020603050405020304" pitchFamily="18" charset="0"/>
              </a:rPr>
              <a:t>  </a:t>
            </a:r>
            <a:endParaRPr lang="en-US" b="0" i="0" u="none" strike="noStrike" baseline="0" dirty="0" smtClean="0">
              <a:latin typeface="Times New Roman" panose="02020603050405020304" pitchFamily="18" charset="0"/>
            </a:endParaRPr>
          </a:p>
        </p:txBody>
      </p:sp>
      <p:sp>
        <p:nvSpPr>
          <p:cNvPr id="3" name="Text Placeholder 2"/>
          <p:cNvSpPr>
            <a:spLocks noGrp="1"/>
          </p:cNvSpPr>
          <p:nvPr>
            <p:ph type="body" idx="1"/>
          </p:nvPr>
        </p:nvSpPr>
        <p:spPr>
          <a:xfrm>
            <a:off x="720635" y="1851751"/>
            <a:ext cx="10515600" cy="4351339"/>
          </a:xfrm>
        </p:spPr>
        <p:txBody>
          <a:bodyPr>
            <a:normAutofit/>
          </a:bodyPr>
          <a:lstStyle/>
          <a:p>
            <a:r>
              <a:rPr lang="en-US" dirty="0"/>
              <a:t>Kimberlite is a type of peridotite consisting of a fine-grained matrix of calcite and olivine and containing </a:t>
            </a:r>
            <a:r>
              <a:rPr lang="en-US" dirty="0" err="1"/>
              <a:t>phenocrysts</a:t>
            </a:r>
            <a:r>
              <a:rPr lang="en-US" dirty="0"/>
              <a:t> of olivine, garnet, and sometimes </a:t>
            </a:r>
            <a:r>
              <a:rPr lang="en-US" dirty="0">
                <a:solidFill>
                  <a:srgbClr val="FF0000"/>
                </a:solidFill>
                <a:hlinkClick r:id="rId2"/>
              </a:rPr>
              <a:t>diamonds</a:t>
            </a:r>
            <a:r>
              <a:rPr lang="en-US" dirty="0">
                <a:solidFill>
                  <a:srgbClr val="FF0000"/>
                </a:solidFill>
              </a:rPr>
              <a:t>. </a:t>
            </a:r>
          </a:p>
          <a:p>
            <a:endParaRPr lang="en-US" dirty="0"/>
          </a:p>
          <a:p>
            <a:r>
              <a:rPr lang="en-US" dirty="0"/>
              <a:t>It is also called blue ground, a dark-</a:t>
            </a:r>
            <a:r>
              <a:rPr lang="en-US" dirty="0" err="1"/>
              <a:t>coloured</a:t>
            </a:r>
            <a:r>
              <a:rPr lang="en-US" dirty="0"/>
              <a:t>, heavy, often altered and brecciated (fragmented), intrusive igneous rock that contains diamonds in its rock matrix. </a:t>
            </a:r>
          </a:p>
          <a:p>
            <a:endParaRPr lang="en-US" dirty="0"/>
          </a:p>
          <a:p>
            <a:r>
              <a:rPr lang="en-US" dirty="0"/>
              <a:t>It is named after the town of Kimberley in South Africa, where the discovery of an 83.5-carat (16.70 g) diamond called the Star of South Africa in </a:t>
            </a:r>
            <a:r>
              <a:rPr lang="en-US" dirty="0" smtClean="0"/>
              <a:t>1869.</a:t>
            </a:r>
            <a:endParaRPr lang="en-US" dirty="0"/>
          </a:p>
        </p:txBody>
      </p:sp>
      <p:sp>
        <p:nvSpPr>
          <p:cNvPr id="5" name="Date Placeholder 4"/>
          <p:cNvSpPr>
            <a:spLocks noGrp="1"/>
          </p:cNvSpPr>
          <p:nvPr>
            <p:ph type="dt" sz="half" idx="10"/>
          </p:nvPr>
        </p:nvSpPr>
        <p:spPr/>
        <p:txBody>
          <a:bodyPr/>
          <a:lstStyle/>
          <a:p>
            <a:fld id="{459C266B-7EA4-4CBA-964D-B9BD781B9AFF}" type="datetime1">
              <a:rPr lang="en-US" smtClean="0"/>
              <a:t>6/12/2018</a:t>
            </a:fld>
            <a:endParaRPr lang="en-US"/>
          </a:p>
        </p:txBody>
      </p:sp>
      <p:sp>
        <p:nvSpPr>
          <p:cNvPr id="6" name="Slide Number Placeholder 5"/>
          <p:cNvSpPr>
            <a:spLocks noGrp="1"/>
          </p:cNvSpPr>
          <p:nvPr>
            <p:ph type="sldNum" sz="quarter" idx="12"/>
          </p:nvPr>
        </p:nvSpPr>
        <p:spPr/>
        <p:txBody>
          <a:bodyPr/>
          <a:lstStyle/>
          <a:p>
            <a:fld id="{27F03F7F-FD52-4A44-B102-2D6F8F144D98}" type="slidenum">
              <a:rPr lang="en-US" smtClean="0"/>
              <a:t>2</a:t>
            </a:fld>
            <a:endParaRPr lang="en-US"/>
          </a:p>
        </p:txBody>
      </p:sp>
      <p:sp>
        <p:nvSpPr>
          <p:cNvPr id="4" name="Rectangle 3"/>
          <p:cNvSpPr/>
          <p:nvPr/>
        </p:nvSpPr>
        <p:spPr>
          <a:xfrm>
            <a:off x="1295402" y="1165098"/>
            <a:ext cx="8305800" cy="923330"/>
          </a:xfrm>
          <a:prstGeom prst="rect">
            <a:avLst/>
          </a:prstGeom>
        </p:spPr>
        <p:txBody>
          <a:bodyPr wrap="square">
            <a:spAutoFit/>
          </a:bodyPr>
          <a:lstStyle/>
          <a:p>
            <a:endParaRPr lang="en-US" dirty="0" smtClean="0"/>
          </a:p>
          <a:p>
            <a:r>
              <a:rPr lang="en-US" dirty="0"/>
              <a:t/>
            </a:r>
            <a:br>
              <a:rPr lang="en-US" dirty="0"/>
            </a:br>
            <a:endParaRPr lang="en-US" dirty="0"/>
          </a:p>
        </p:txBody>
      </p:sp>
    </p:spTree>
    <p:extLst>
      <p:ext uri="{BB962C8B-B14F-4D97-AF65-F5344CB8AC3E}">
        <p14:creationId xmlns:p14="http://schemas.microsoft.com/office/powerpoint/2010/main" val="2834352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0" i="0" u="none" strike="noStrike" baseline="0" smtClean="0">
              <a:latin typeface="Times New Roman" panose="02020603050405020304" pitchFamily="18" charset="0"/>
            </a:endParaRPr>
          </a:p>
        </p:txBody>
      </p:sp>
      <p:sp>
        <p:nvSpPr>
          <p:cNvPr id="3" name="Text Placeholder 2"/>
          <p:cNvSpPr>
            <a:spLocks noGrp="1"/>
          </p:cNvSpPr>
          <p:nvPr>
            <p:ph type="body" idx="1"/>
          </p:nvPr>
        </p:nvSpPr>
        <p:spPr>
          <a:xfrm>
            <a:off x="888275" y="1319349"/>
            <a:ext cx="10008322" cy="4556519"/>
          </a:xfrm>
        </p:spPr>
        <p:txBody>
          <a:bodyPr>
            <a:normAutofit/>
          </a:bodyPr>
          <a:lstStyle/>
          <a:p>
            <a:endParaRPr lang="en-US" dirty="0" smtClean="0"/>
          </a:p>
          <a:p>
            <a:r>
              <a:rPr lang="en-US" dirty="0" smtClean="0"/>
              <a:t>A source for Diamonds </a:t>
            </a:r>
          </a:p>
          <a:p>
            <a:r>
              <a:rPr lang="en-US" dirty="0" smtClean="0"/>
              <a:t>Kimberlite </a:t>
            </a:r>
            <a:r>
              <a:rPr lang="en-US" dirty="0"/>
              <a:t>also uses in construction industry include As a flux in the production of steel and pig iron, As a sintering agent in steel industry to process iron ore, As dimension stone, Cement manufacture, For road aggregate, Making natural cement, Manufacture of magnesium and dolomite </a:t>
            </a:r>
            <a:r>
              <a:rPr lang="en-US" dirty="0" smtClean="0"/>
              <a:t>refractories.</a:t>
            </a:r>
          </a:p>
          <a:p>
            <a:r>
              <a:rPr lang="en-US" dirty="0" smtClean="0"/>
              <a:t>Uses </a:t>
            </a:r>
            <a:r>
              <a:rPr lang="en-US" dirty="0"/>
              <a:t>of Kimberlite in medical </a:t>
            </a:r>
            <a:r>
              <a:rPr lang="en-US" dirty="0" smtClean="0"/>
              <a:t>industry, it is a </a:t>
            </a:r>
            <a:r>
              <a:rPr lang="en-US" dirty="0"/>
              <a:t>supplement for calcium or magnesium. Some types of rocks have exceptional properties and can be used in medical industry.</a:t>
            </a:r>
          </a:p>
          <a:p>
            <a:endParaRPr lang="en-US" dirty="0"/>
          </a:p>
        </p:txBody>
      </p:sp>
      <p:sp>
        <p:nvSpPr>
          <p:cNvPr id="4" name="Date Placeholder 3"/>
          <p:cNvSpPr>
            <a:spLocks noGrp="1"/>
          </p:cNvSpPr>
          <p:nvPr>
            <p:ph type="dt" sz="half" idx="10"/>
          </p:nvPr>
        </p:nvSpPr>
        <p:spPr/>
        <p:txBody>
          <a:bodyPr/>
          <a:lstStyle/>
          <a:p>
            <a:fld id="{11EA0C83-950F-45BE-88C6-E0A5F994DF5E}" type="datetime1">
              <a:rPr lang="en-US" smtClean="0"/>
              <a:t>6/12/2018</a:t>
            </a:fld>
            <a:endParaRPr lang="en-US"/>
          </a:p>
        </p:txBody>
      </p:sp>
      <p:sp>
        <p:nvSpPr>
          <p:cNvPr id="5" name="Slide Number Placeholder 4"/>
          <p:cNvSpPr>
            <a:spLocks noGrp="1"/>
          </p:cNvSpPr>
          <p:nvPr>
            <p:ph type="sldNum" sz="quarter" idx="12"/>
          </p:nvPr>
        </p:nvSpPr>
        <p:spPr/>
        <p:txBody>
          <a:bodyPr/>
          <a:lstStyle/>
          <a:p>
            <a:fld id="{27F03F7F-FD52-4A44-B102-2D6F8F144D98}" type="slidenum">
              <a:rPr lang="en-US" smtClean="0"/>
              <a:t>20</a:t>
            </a:fld>
            <a:endParaRPr lang="en-US"/>
          </a:p>
        </p:txBody>
      </p:sp>
    </p:spTree>
    <p:extLst>
      <p:ext uri="{BB962C8B-B14F-4D97-AF65-F5344CB8AC3E}">
        <p14:creationId xmlns:p14="http://schemas.microsoft.com/office/powerpoint/2010/main" val="2453447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4451"/>
            <a:ext cx="10515600" cy="1325563"/>
          </a:xfrm>
        </p:spPr>
        <p:txBody>
          <a:bodyPr/>
          <a:lstStyle/>
          <a:p>
            <a:endParaRPr lang="en-US" b="0" i="0" u="none" strike="noStrike" baseline="0" dirty="0" smtClean="0">
              <a:latin typeface="Times New Roman" panose="02020603050405020304" pitchFamily="18" charset="0"/>
            </a:endParaRPr>
          </a:p>
        </p:txBody>
      </p:sp>
      <p:sp>
        <p:nvSpPr>
          <p:cNvPr id="3" name="Text Placeholder 2"/>
          <p:cNvSpPr>
            <a:spLocks noGrp="1"/>
          </p:cNvSpPr>
          <p:nvPr>
            <p:ph type="body" idx="1"/>
          </p:nvPr>
        </p:nvSpPr>
        <p:spPr/>
        <p:txBody>
          <a:bodyPr/>
          <a:lstStyle/>
          <a:p>
            <a:pPr marL="0" indent="0" algn="ctr">
              <a:buNone/>
            </a:pPr>
            <a:r>
              <a:rPr lang="en-US" b="1" dirty="0" smtClean="0"/>
              <a:t>THANK YOU </a:t>
            </a:r>
          </a:p>
          <a:p>
            <a:pPr marL="0" indent="0" algn="ctr">
              <a:buNone/>
            </a:pPr>
            <a:r>
              <a:rPr lang="en-US" b="1" dirty="0" smtClean="0">
                <a:solidFill>
                  <a:srgbClr val="FF0000"/>
                </a:solidFill>
                <a:effectLst>
                  <a:outerShdw blurRad="38100" dist="38100" dir="2700000" algn="tl">
                    <a:srgbClr val="000000">
                      <a:alpha val="43137"/>
                    </a:srgbClr>
                  </a:outerShdw>
                </a:effectLst>
              </a:rPr>
              <a:t>ANY QUESTIONS?</a:t>
            </a:r>
            <a:endParaRPr lang="en-US" b="1" dirty="0">
              <a:solidFill>
                <a:srgbClr val="FF0000"/>
              </a:solidFill>
              <a:effectLst>
                <a:outerShdw blurRad="38100" dist="38100" dir="2700000" algn="tl">
                  <a:srgbClr val="000000">
                    <a:alpha val="43137"/>
                  </a:srgbClr>
                </a:outerShdw>
              </a:effectLst>
            </a:endParaRPr>
          </a:p>
        </p:txBody>
      </p:sp>
      <p:sp>
        <p:nvSpPr>
          <p:cNvPr id="4" name="Date Placeholder 3"/>
          <p:cNvSpPr>
            <a:spLocks noGrp="1"/>
          </p:cNvSpPr>
          <p:nvPr>
            <p:ph type="dt" sz="half" idx="10"/>
          </p:nvPr>
        </p:nvSpPr>
        <p:spPr/>
        <p:txBody>
          <a:bodyPr/>
          <a:lstStyle/>
          <a:p>
            <a:fld id="{74D24212-2E51-4E65-92C7-36CA383677C4}" type="datetime1">
              <a:rPr lang="en-US" smtClean="0"/>
              <a:t>6/12/2018</a:t>
            </a:fld>
            <a:endParaRPr lang="en-US"/>
          </a:p>
        </p:txBody>
      </p:sp>
      <p:sp>
        <p:nvSpPr>
          <p:cNvPr id="5" name="Slide Number Placeholder 4"/>
          <p:cNvSpPr>
            <a:spLocks noGrp="1"/>
          </p:cNvSpPr>
          <p:nvPr>
            <p:ph type="sldNum" sz="quarter" idx="12"/>
          </p:nvPr>
        </p:nvSpPr>
        <p:spPr/>
        <p:txBody>
          <a:bodyPr/>
          <a:lstStyle/>
          <a:p>
            <a:fld id="{27F03F7F-FD52-4A44-B102-2D6F8F144D98}" type="slidenum">
              <a:rPr lang="en-US" smtClean="0"/>
              <a:t>21</a:t>
            </a:fld>
            <a:endParaRPr lang="en-US"/>
          </a:p>
        </p:txBody>
      </p:sp>
    </p:spTree>
    <p:extLst>
      <p:ext uri="{BB962C8B-B14F-4D97-AF65-F5344CB8AC3E}">
        <p14:creationId xmlns:p14="http://schemas.microsoft.com/office/powerpoint/2010/main" val="3873634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b="0" i="0" u="none" strike="noStrike" baseline="0" dirty="0" smtClean="0">
              <a:latin typeface="Times New Roman" panose="02020603050405020304" pitchFamily="18" charset="0"/>
            </a:endParaRPr>
          </a:p>
        </p:txBody>
      </p:sp>
      <p:sp>
        <p:nvSpPr>
          <p:cNvPr id="3" name="Text Placeholder 2"/>
          <p:cNvSpPr>
            <a:spLocks noGrp="1"/>
          </p:cNvSpPr>
          <p:nvPr>
            <p:ph type="body" idx="1"/>
          </p:nvPr>
        </p:nvSpPr>
        <p:spPr/>
        <p:txBody>
          <a:bodyPr/>
          <a:lstStyle/>
          <a:p>
            <a:r>
              <a:rPr lang="en-US" b="0" i="0" dirty="0" smtClean="0">
                <a:solidFill>
                  <a:srgbClr val="545454"/>
                </a:solidFill>
                <a:effectLst/>
                <a:latin typeface="arial" panose="020B0604020202020204" pitchFamily="34" charset="0"/>
              </a:rPr>
              <a:t> </a:t>
            </a:r>
            <a:r>
              <a:rPr lang="en-US" b="1" i="0" dirty="0" smtClean="0">
                <a:solidFill>
                  <a:srgbClr val="6A6A6A"/>
                </a:solidFill>
                <a:effectLst/>
                <a:latin typeface="arial" panose="020B0604020202020204" pitchFamily="34" charset="0"/>
              </a:rPr>
              <a:t>carat</a:t>
            </a:r>
            <a:r>
              <a:rPr lang="en-US" b="0" i="0" dirty="0" smtClean="0">
                <a:solidFill>
                  <a:srgbClr val="545454"/>
                </a:solidFill>
                <a:effectLst/>
                <a:latin typeface="arial" panose="020B0604020202020204" pitchFamily="34" charset="0"/>
              </a:rPr>
              <a:t> (</a:t>
            </a:r>
            <a:r>
              <a:rPr lang="en-US" b="0" i="0" dirty="0" err="1" smtClean="0">
                <a:solidFill>
                  <a:srgbClr val="545454"/>
                </a:solidFill>
                <a:effectLst/>
                <a:latin typeface="arial" panose="020B0604020202020204" pitchFamily="34" charset="0"/>
              </a:rPr>
              <a:t>ct</a:t>
            </a:r>
            <a:r>
              <a:rPr lang="en-US" b="0" i="0" dirty="0" smtClean="0">
                <a:solidFill>
                  <a:srgbClr val="545454"/>
                </a:solidFill>
                <a:effectLst/>
                <a:latin typeface="arial" panose="020B0604020202020204" pitchFamily="34" charset="0"/>
              </a:rPr>
              <a:t>) is a unit of mass equal to 200 mg (0.2 g; 0.007055 </a:t>
            </a:r>
            <a:r>
              <a:rPr lang="en-US" b="0" i="0" dirty="0" err="1" smtClean="0">
                <a:solidFill>
                  <a:srgbClr val="545454"/>
                </a:solidFill>
                <a:effectLst/>
                <a:latin typeface="arial" panose="020B0604020202020204" pitchFamily="34" charset="0"/>
              </a:rPr>
              <a:t>oz</a:t>
            </a:r>
            <a:r>
              <a:rPr lang="en-US" b="0" i="0" dirty="0" smtClean="0">
                <a:solidFill>
                  <a:srgbClr val="545454"/>
                </a:solidFill>
                <a:effectLst/>
                <a:latin typeface="arial" panose="020B0604020202020204" pitchFamily="34" charset="0"/>
              </a:rPr>
              <a:t>) and is used for measuring gemstones and pearls.</a:t>
            </a:r>
          </a:p>
          <a:p>
            <a:endParaRPr lang="en-US" dirty="0" smtClean="0"/>
          </a:p>
          <a:p>
            <a:r>
              <a:rPr lang="en-US" dirty="0" smtClean="0"/>
              <a:t>A </a:t>
            </a:r>
            <a:r>
              <a:rPr lang="en-US" b="1" dirty="0" err="1" smtClean="0"/>
              <a:t>xenocryst</a:t>
            </a:r>
            <a:r>
              <a:rPr lang="en-US" dirty="0" smtClean="0"/>
              <a:t> is an individual foreign crystal included within an igneous body</a:t>
            </a:r>
          </a:p>
          <a:p>
            <a:endParaRPr lang="en-US" dirty="0"/>
          </a:p>
        </p:txBody>
      </p:sp>
      <p:sp>
        <p:nvSpPr>
          <p:cNvPr id="4" name="Date Placeholder 3"/>
          <p:cNvSpPr>
            <a:spLocks noGrp="1"/>
          </p:cNvSpPr>
          <p:nvPr>
            <p:ph type="dt" sz="half" idx="10"/>
          </p:nvPr>
        </p:nvSpPr>
        <p:spPr/>
        <p:txBody>
          <a:bodyPr/>
          <a:lstStyle/>
          <a:p>
            <a:fld id="{C19972E3-05D1-4C97-8D7C-3D0F5103E69A}" type="datetime1">
              <a:rPr lang="en-US" smtClean="0"/>
              <a:t>6/12/2018</a:t>
            </a:fld>
            <a:endParaRPr lang="en-US"/>
          </a:p>
        </p:txBody>
      </p:sp>
      <p:sp>
        <p:nvSpPr>
          <p:cNvPr id="5" name="Slide Number Placeholder 4"/>
          <p:cNvSpPr>
            <a:spLocks noGrp="1"/>
          </p:cNvSpPr>
          <p:nvPr>
            <p:ph type="sldNum" sz="quarter" idx="12"/>
          </p:nvPr>
        </p:nvSpPr>
        <p:spPr/>
        <p:txBody>
          <a:bodyPr/>
          <a:lstStyle/>
          <a:p>
            <a:fld id="{27F03F7F-FD52-4A44-B102-2D6F8F144D98}" type="slidenum">
              <a:rPr lang="en-US" smtClean="0"/>
              <a:t>22</a:t>
            </a:fld>
            <a:endParaRPr lang="en-US"/>
          </a:p>
        </p:txBody>
      </p:sp>
    </p:spTree>
    <p:extLst>
      <p:ext uri="{BB962C8B-B14F-4D97-AF65-F5344CB8AC3E}">
        <p14:creationId xmlns:p14="http://schemas.microsoft.com/office/powerpoint/2010/main" val="318016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normAutofit/>
          </a:bodyPr>
          <a:lstStyle/>
          <a:p>
            <a:pPr marL="0" indent="0">
              <a:buNone/>
            </a:pPr>
            <a:r>
              <a:rPr lang="en-US" dirty="0"/>
              <a:t>I</a:t>
            </a:r>
            <a:r>
              <a:rPr lang="en-US" dirty="0" smtClean="0"/>
              <a:t>t is An </a:t>
            </a:r>
            <a:r>
              <a:rPr lang="en-US" dirty="0"/>
              <a:t>ultramafic volcanic rock, dominated by olivine</a:t>
            </a:r>
            <a:r>
              <a:rPr lang="en-US" dirty="0" smtClean="0"/>
              <a:t>, </a:t>
            </a:r>
            <a:r>
              <a:rPr lang="en-US" dirty="0" err="1" smtClean="0"/>
              <a:t>diopside</a:t>
            </a:r>
            <a:r>
              <a:rPr lang="en-US" dirty="0" smtClean="0"/>
              <a:t>, and garnet etc.  Its porphyritic in texture which </a:t>
            </a:r>
            <a:r>
              <a:rPr lang="en-US" dirty="0"/>
              <a:t>occurs </a:t>
            </a:r>
            <a:r>
              <a:rPr lang="en-US" dirty="0" smtClean="0"/>
              <a:t>in dikes</a:t>
            </a:r>
            <a:r>
              <a:rPr lang="en-US" dirty="0"/>
              <a:t>, and sills. </a:t>
            </a:r>
            <a:endParaRPr lang="en-US" dirty="0" smtClean="0"/>
          </a:p>
          <a:p>
            <a:pPr marL="0" indent="0">
              <a:buNone/>
            </a:pPr>
            <a:r>
              <a:rPr lang="en-US" dirty="0" smtClean="0"/>
              <a:t>It </a:t>
            </a:r>
            <a:r>
              <a:rPr lang="en-US" dirty="0"/>
              <a:t>is the principal primary host for diamonds, but only a small percentage of the known kimberlite occurrences are diamondiferous. </a:t>
            </a:r>
            <a:endParaRPr lang="en-US" dirty="0" smtClean="0"/>
          </a:p>
          <a:p>
            <a:pPr marL="0" indent="0">
              <a:buNone/>
            </a:pPr>
            <a:r>
              <a:rPr lang="en-US" dirty="0" smtClean="0"/>
              <a:t>Kimberlite </a:t>
            </a:r>
            <a:r>
              <a:rPr lang="en-US" dirty="0"/>
              <a:t>pipes are the most important source of mined diamonds today. The consensus on kimberlites is that they are formed deep within the mantle.</a:t>
            </a:r>
          </a:p>
        </p:txBody>
      </p:sp>
      <p:sp>
        <p:nvSpPr>
          <p:cNvPr id="4" name="Date Placeholder 3"/>
          <p:cNvSpPr>
            <a:spLocks noGrp="1"/>
          </p:cNvSpPr>
          <p:nvPr>
            <p:ph type="dt" sz="half" idx="10"/>
          </p:nvPr>
        </p:nvSpPr>
        <p:spPr/>
        <p:txBody>
          <a:bodyPr/>
          <a:lstStyle/>
          <a:p>
            <a:fld id="{D80E50DB-BE69-45E7-A279-6B411B6933BB}" type="datetime1">
              <a:rPr lang="en-US" smtClean="0"/>
              <a:t>6/12/2018</a:t>
            </a:fld>
            <a:endParaRPr lang="en-US"/>
          </a:p>
        </p:txBody>
      </p:sp>
      <p:sp>
        <p:nvSpPr>
          <p:cNvPr id="5" name="Slide Number Placeholder 4"/>
          <p:cNvSpPr>
            <a:spLocks noGrp="1"/>
          </p:cNvSpPr>
          <p:nvPr>
            <p:ph type="sldNum" sz="quarter" idx="12"/>
          </p:nvPr>
        </p:nvSpPr>
        <p:spPr/>
        <p:txBody>
          <a:bodyPr/>
          <a:lstStyle/>
          <a:p>
            <a:fld id="{27F03F7F-FD52-4A44-B102-2D6F8F144D98}" type="slidenum">
              <a:rPr lang="en-US" smtClean="0"/>
              <a:t>3</a:t>
            </a:fld>
            <a:endParaRPr lang="en-US"/>
          </a:p>
        </p:txBody>
      </p:sp>
    </p:spTree>
    <p:extLst>
      <p:ext uri="{BB962C8B-B14F-4D97-AF65-F5344CB8AC3E}">
        <p14:creationId xmlns:p14="http://schemas.microsoft.com/office/powerpoint/2010/main" val="544794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5500" y="-2660838"/>
            <a:ext cx="16383000" cy="12287251"/>
          </a:xfrm>
          <a:prstGeom prst="rect">
            <a:avLst/>
          </a:prstGeom>
        </p:spPr>
      </p:pic>
      <p:sp>
        <p:nvSpPr>
          <p:cNvPr id="3" name="Date Placeholder 2"/>
          <p:cNvSpPr>
            <a:spLocks noGrp="1"/>
          </p:cNvSpPr>
          <p:nvPr>
            <p:ph type="dt" sz="half" idx="10"/>
          </p:nvPr>
        </p:nvSpPr>
        <p:spPr/>
        <p:txBody>
          <a:bodyPr/>
          <a:lstStyle/>
          <a:p>
            <a:fld id="{11D3563B-8892-4DB8-8940-0C6889FCAFEC}" type="datetime1">
              <a:rPr lang="en-US" smtClean="0"/>
              <a:t>6/12/2018</a:t>
            </a:fld>
            <a:endParaRPr lang="en-US"/>
          </a:p>
        </p:txBody>
      </p:sp>
      <p:sp>
        <p:nvSpPr>
          <p:cNvPr id="4" name="Slide Number Placeholder 3"/>
          <p:cNvSpPr>
            <a:spLocks noGrp="1"/>
          </p:cNvSpPr>
          <p:nvPr>
            <p:ph type="sldNum" sz="quarter" idx="12"/>
          </p:nvPr>
        </p:nvSpPr>
        <p:spPr/>
        <p:txBody>
          <a:bodyPr/>
          <a:lstStyle/>
          <a:p>
            <a:fld id="{27F03F7F-FD52-4A44-B102-2D6F8F144D98}" type="slidenum">
              <a:rPr lang="en-US" smtClean="0"/>
              <a:t>4</a:t>
            </a:fld>
            <a:endParaRPr lang="en-US"/>
          </a:p>
        </p:txBody>
      </p:sp>
    </p:spTree>
    <p:extLst>
      <p:ext uri="{BB962C8B-B14F-4D97-AF65-F5344CB8AC3E}">
        <p14:creationId xmlns:p14="http://schemas.microsoft.com/office/powerpoint/2010/main" val="2752215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D97FE-51D6-4C75-BBF3-D5DC3B29D09B}" type="datetime1">
              <a:rPr lang="en-US" smtClean="0"/>
              <a:t>6/12/2018</a:t>
            </a:fld>
            <a:endParaRPr lang="en-US"/>
          </a:p>
        </p:txBody>
      </p:sp>
      <p:sp>
        <p:nvSpPr>
          <p:cNvPr id="3" name="Slide Number Placeholder 2"/>
          <p:cNvSpPr>
            <a:spLocks noGrp="1"/>
          </p:cNvSpPr>
          <p:nvPr>
            <p:ph type="sldNum" sz="quarter" idx="12"/>
          </p:nvPr>
        </p:nvSpPr>
        <p:spPr/>
        <p:txBody>
          <a:bodyPr/>
          <a:lstStyle/>
          <a:p>
            <a:fld id="{27F03F7F-FD52-4A44-B102-2D6F8F144D98}" type="slidenum">
              <a:rPr lang="en-US" smtClean="0"/>
              <a:t>5</a:t>
            </a:fld>
            <a:endParaRPr lang="en-US"/>
          </a:p>
        </p:txBody>
      </p:sp>
      <p:sp>
        <p:nvSpPr>
          <p:cNvPr id="4" name="AutoShape 2" descr="Image result for kimberl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438150"/>
            <a:ext cx="8458200" cy="5981700"/>
          </a:xfrm>
          <a:prstGeom prst="rect">
            <a:avLst/>
          </a:prstGeom>
        </p:spPr>
      </p:pic>
    </p:spTree>
    <p:extLst>
      <p:ext uri="{BB962C8B-B14F-4D97-AF65-F5344CB8AC3E}">
        <p14:creationId xmlns:p14="http://schemas.microsoft.com/office/powerpoint/2010/main" val="202236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D97FE-51D6-4C75-BBF3-D5DC3B29D09B}" type="datetime1">
              <a:rPr lang="en-US" smtClean="0"/>
              <a:t>6/12/2018</a:t>
            </a:fld>
            <a:endParaRPr lang="en-US"/>
          </a:p>
        </p:txBody>
      </p:sp>
      <p:sp>
        <p:nvSpPr>
          <p:cNvPr id="3" name="Slide Number Placeholder 2"/>
          <p:cNvSpPr>
            <a:spLocks noGrp="1"/>
          </p:cNvSpPr>
          <p:nvPr>
            <p:ph type="sldNum" sz="quarter" idx="12"/>
          </p:nvPr>
        </p:nvSpPr>
        <p:spPr/>
        <p:txBody>
          <a:bodyPr/>
          <a:lstStyle/>
          <a:p>
            <a:fld id="{27F03F7F-FD52-4A44-B102-2D6F8F144D98}" type="slidenum">
              <a:rPr lang="en-US" smtClean="0"/>
              <a:t>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30" y="809897"/>
            <a:ext cx="9575074" cy="5438503"/>
          </a:xfrm>
          <a:prstGeom prst="rect">
            <a:avLst/>
          </a:prstGeom>
        </p:spPr>
      </p:pic>
    </p:spTree>
    <p:extLst>
      <p:ext uri="{BB962C8B-B14F-4D97-AF65-F5344CB8AC3E}">
        <p14:creationId xmlns:p14="http://schemas.microsoft.com/office/powerpoint/2010/main" val="341964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D97FE-51D6-4C75-BBF3-D5DC3B29D09B}" type="datetime1">
              <a:rPr lang="en-US" smtClean="0"/>
              <a:t>6/12/2018</a:t>
            </a:fld>
            <a:endParaRPr lang="en-US"/>
          </a:p>
        </p:txBody>
      </p:sp>
      <p:sp>
        <p:nvSpPr>
          <p:cNvPr id="3" name="Slide Number Placeholder 2"/>
          <p:cNvSpPr>
            <a:spLocks noGrp="1"/>
          </p:cNvSpPr>
          <p:nvPr>
            <p:ph type="sldNum" sz="quarter" idx="12"/>
          </p:nvPr>
        </p:nvSpPr>
        <p:spPr/>
        <p:txBody>
          <a:bodyPr/>
          <a:lstStyle/>
          <a:p>
            <a:fld id="{27F03F7F-FD52-4A44-B102-2D6F8F144D98}" type="slidenum">
              <a:rPr lang="en-US" smtClean="0"/>
              <a:t>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669" y="703972"/>
            <a:ext cx="9405257" cy="5544427"/>
          </a:xfrm>
          <a:prstGeom prst="rect">
            <a:avLst/>
          </a:prstGeom>
        </p:spPr>
      </p:pic>
    </p:spTree>
    <p:extLst>
      <p:ext uri="{BB962C8B-B14F-4D97-AF65-F5344CB8AC3E}">
        <p14:creationId xmlns:p14="http://schemas.microsoft.com/office/powerpoint/2010/main" val="51995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D97FE-51D6-4C75-BBF3-D5DC3B29D09B}" type="datetime1">
              <a:rPr lang="en-US" smtClean="0"/>
              <a:t>6/12/2018</a:t>
            </a:fld>
            <a:endParaRPr lang="en-US"/>
          </a:p>
        </p:txBody>
      </p:sp>
      <p:sp>
        <p:nvSpPr>
          <p:cNvPr id="3" name="Slide Number Placeholder 2"/>
          <p:cNvSpPr>
            <a:spLocks noGrp="1"/>
          </p:cNvSpPr>
          <p:nvPr>
            <p:ph type="sldNum" sz="quarter" idx="12"/>
          </p:nvPr>
        </p:nvSpPr>
        <p:spPr/>
        <p:txBody>
          <a:bodyPr/>
          <a:lstStyle/>
          <a:p>
            <a:fld id="{27F03F7F-FD52-4A44-B102-2D6F8F144D98}" type="slidenum">
              <a:rPr lang="en-US" smtClean="0"/>
              <a:t>8</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103" y="888273"/>
            <a:ext cx="9562011" cy="5179423"/>
          </a:xfrm>
          <a:prstGeom prst="rect">
            <a:avLst/>
          </a:prstGeom>
        </p:spPr>
      </p:pic>
    </p:spTree>
    <p:extLst>
      <p:ext uri="{BB962C8B-B14F-4D97-AF65-F5344CB8AC3E}">
        <p14:creationId xmlns:p14="http://schemas.microsoft.com/office/powerpoint/2010/main" val="2462852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7800" y="1143001"/>
            <a:ext cx="5248275" cy="4524375"/>
          </a:xfrm>
          <a:prstGeom prst="rect">
            <a:avLst/>
          </a:prstGeom>
        </p:spPr>
      </p:pic>
      <p:pic>
        <p:nvPicPr>
          <p:cNvPr id="4" name="Picture 3"/>
          <p:cNvPicPr>
            <a:picLocks noChangeAspect="1"/>
          </p:cNvPicPr>
          <p:nvPr/>
        </p:nvPicPr>
        <p:blipFill>
          <a:blip r:embed="rId3"/>
          <a:stretch>
            <a:fillRect/>
          </a:stretch>
        </p:blipFill>
        <p:spPr>
          <a:xfrm>
            <a:off x="7943851" y="1381127"/>
            <a:ext cx="2857500" cy="2695575"/>
          </a:xfrm>
          <a:prstGeom prst="rect">
            <a:avLst/>
          </a:prstGeom>
        </p:spPr>
      </p:pic>
      <p:pic>
        <p:nvPicPr>
          <p:cNvPr id="5" name="Picture 4"/>
          <p:cNvPicPr>
            <a:picLocks noChangeAspect="1"/>
          </p:cNvPicPr>
          <p:nvPr/>
        </p:nvPicPr>
        <p:blipFill>
          <a:blip r:embed="rId4"/>
          <a:stretch>
            <a:fillRect/>
          </a:stretch>
        </p:blipFill>
        <p:spPr>
          <a:xfrm>
            <a:off x="7362825" y="4400551"/>
            <a:ext cx="2914651" cy="1562100"/>
          </a:xfrm>
          <a:prstGeom prst="rect">
            <a:avLst/>
          </a:prstGeom>
        </p:spPr>
      </p:pic>
      <p:sp>
        <p:nvSpPr>
          <p:cNvPr id="6" name="Date Placeholder 5"/>
          <p:cNvSpPr>
            <a:spLocks noGrp="1"/>
          </p:cNvSpPr>
          <p:nvPr>
            <p:ph type="dt" sz="half" idx="10"/>
          </p:nvPr>
        </p:nvSpPr>
        <p:spPr/>
        <p:txBody>
          <a:bodyPr/>
          <a:lstStyle/>
          <a:p>
            <a:fld id="{CF5308AD-7797-4C0C-AB0A-BB2427EFC6D9}" type="datetime1">
              <a:rPr lang="en-US" smtClean="0"/>
              <a:t>6/12/2018</a:t>
            </a:fld>
            <a:endParaRPr lang="en-US"/>
          </a:p>
        </p:txBody>
      </p:sp>
      <p:sp>
        <p:nvSpPr>
          <p:cNvPr id="7" name="Slide Number Placeholder 6"/>
          <p:cNvSpPr>
            <a:spLocks noGrp="1"/>
          </p:cNvSpPr>
          <p:nvPr>
            <p:ph type="sldNum" sz="quarter" idx="12"/>
          </p:nvPr>
        </p:nvSpPr>
        <p:spPr/>
        <p:txBody>
          <a:bodyPr/>
          <a:lstStyle/>
          <a:p>
            <a:fld id="{27F03F7F-FD52-4A44-B102-2D6F8F144D98}" type="slidenum">
              <a:rPr lang="en-US" smtClean="0"/>
              <a:t>9</a:t>
            </a:fld>
            <a:endParaRPr lang="en-US"/>
          </a:p>
        </p:txBody>
      </p:sp>
    </p:spTree>
    <p:extLst>
      <p:ext uri="{BB962C8B-B14F-4D97-AF65-F5344CB8AC3E}">
        <p14:creationId xmlns:p14="http://schemas.microsoft.com/office/powerpoint/2010/main" val="31335679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204</TotalTime>
  <Words>582</Words>
  <Application>Microsoft Office PowerPoint</Application>
  <PresentationFormat>Widescreen</PresentationFormat>
  <Paragraphs>117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Arial</vt:lpstr>
      <vt:lpstr>Berlin Sans FB Demi</vt:lpstr>
      <vt:lpstr>Calibri</vt:lpstr>
      <vt:lpstr>Garamond</vt:lpstr>
      <vt:lpstr>Times New Roman</vt:lpstr>
      <vt:lpstr>Organic</vt:lpstr>
      <vt:lpstr>PowerPoint Presentation</vt:lpstr>
      <vt:lpstr>DEFINITION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Occurrence </vt:lpstr>
      <vt:lpstr>PowerPoint Presentation</vt:lpstr>
      <vt:lpstr>PowerPoint Presentation</vt:lpstr>
      <vt:lpstr>PowerPoint Presentation</vt:lpstr>
      <vt:lpstr>Properties of Kimberlite</vt:lpstr>
      <vt:lpstr>PowerPoint Presentation</vt:lpstr>
      <vt:lpstr>These dikes are thin, less than 10m, but may be as much as 14km long.</vt:lpstr>
      <vt:lpstr>PowerPoint Presentation</vt:lpstr>
      <vt:lpstr>PowerPoint Presentation</vt:lpstr>
      <vt:lpstr>USES OF KIMBERLITES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KIMBERLITE</dc:title>
  <dc:creator>User</dc:creator>
  <cp:lastModifiedBy>User</cp:lastModifiedBy>
  <cp:revision>23</cp:revision>
  <dcterms:created xsi:type="dcterms:W3CDTF">2018-05-08T01:09:06Z</dcterms:created>
  <dcterms:modified xsi:type="dcterms:W3CDTF">2018-06-12T06:55:59Z</dcterms:modified>
</cp:coreProperties>
</file>