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9" r:id="rId3"/>
    <p:sldId id="258" r:id="rId4"/>
    <p:sldId id="264" r:id="rId5"/>
    <p:sldId id="263" r:id="rId6"/>
    <p:sldId id="284" r:id="rId7"/>
    <p:sldId id="266" r:id="rId8"/>
    <p:sldId id="294" r:id="rId9"/>
    <p:sldId id="265" r:id="rId10"/>
    <p:sldId id="285" r:id="rId11"/>
    <p:sldId id="267" r:id="rId12"/>
    <p:sldId id="268" r:id="rId13"/>
    <p:sldId id="269" r:id="rId14"/>
    <p:sldId id="270" r:id="rId15"/>
    <p:sldId id="271" r:id="rId16"/>
    <p:sldId id="275" r:id="rId17"/>
    <p:sldId id="277" r:id="rId18"/>
    <p:sldId id="293" r:id="rId19"/>
    <p:sldId id="279" r:id="rId20"/>
    <p:sldId id="282" r:id="rId21"/>
    <p:sldId id="283" r:id="rId22"/>
    <p:sldId id="286" r:id="rId23"/>
    <p:sldId id="295" r:id="rId24"/>
    <p:sldId id="29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EF135E-021C-4818-AA7D-89EE7BBB3744}" type="datetimeFigureOut">
              <a:rPr lang="en-US" smtClean="0"/>
              <a:t>8/15/2018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A1AAF8-5045-4726-926A-C3FBACAD6801}" type="slidenum">
              <a:rPr lang="en-US" smtClean="0"/>
              <a:t>‹#›</a:t>
            </a:fld>
            <a:endParaRPr lang="en-US"/>
          </a:p>
        </p:txBody>
      </p:sp>
    </p:spTree>
    <p:extLst>
      <p:ext uri="{BB962C8B-B14F-4D97-AF65-F5344CB8AC3E}">
        <p14:creationId xmlns:p14="http://schemas.microsoft.com/office/powerpoint/2010/main" val="2800101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8ECE76-0413-4014-8990-C5655F97AC06}"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8ECE76-0413-4014-8990-C5655F97AC06}"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8ECE76-0413-4014-8990-C5655F97AC06}"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8ECE76-0413-4014-8990-C5655F97AC06}"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8ECE76-0413-4014-8990-C5655F97AC06}" type="datetimeFigureOut">
              <a:rPr lang="en-US" smtClean="0"/>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8ECE76-0413-4014-8990-C5655F97AC06}" type="datetimeFigureOut">
              <a:rPr lang="en-US" smtClean="0"/>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8ECE76-0413-4014-8990-C5655F97AC06}" type="datetimeFigureOut">
              <a:rPr lang="en-US" smtClean="0"/>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8ECE76-0413-4014-8990-C5655F97AC06}" type="datetimeFigureOut">
              <a:rPr lang="en-US" smtClean="0"/>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8ECE76-0413-4014-8990-C5655F97AC06}" type="datetimeFigureOut">
              <a:rPr lang="en-US" smtClean="0"/>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8ECE76-0413-4014-8990-C5655F97AC06}" type="datetimeFigureOut">
              <a:rPr lang="en-US" smtClean="0"/>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8ECE76-0413-4014-8990-C5655F97AC06}" type="datetimeFigureOut">
              <a:rPr lang="en-US" smtClean="0"/>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650A7-078F-46FE-BC08-C46FC1C30AC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8ECE76-0413-4014-8990-C5655F97AC06}" type="datetimeFigureOut">
              <a:rPr lang="en-US" smtClean="0"/>
              <a:t>8/15/2018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650A7-078F-46FE-BC08-C46FC1C30AC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533400"/>
            <a:ext cx="6629400" cy="2743200"/>
          </a:xfrm>
        </p:spPr>
        <p:txBody>
          <a:bodyPr>
            <a:normAutofit/>
          </a:bodyPr>
          <a:lstStyle/>
          <a:p>
            <a:r>
              <a:rPr lang="en-US" sz="2800" b="1" dirty="0" smtClean="0">
                <a:latin typeface="Times New Roman" pitchFamily="18" charset="0"/>
                <a:cs typeface="Times New Roman" pitchFamily="18" charset="0"/>
              </a:rPr>
              <a:t>Basic Rock  Blasting</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533400"/>
            <a:ext cx="8763000" cy="6019800"/>
          </a:xfrm>
        </p:spPr>
        <p:txBody>
          <a:bodyPr>
            <a:normAutofit/>
          </a:bodyPr>
          <a:lstStyle/>
          <a:p>
            <a:pPr algn="l"/>
            <a:r>
              <a:rPr lang="en-US" sz="2800" b="1" dirty="0" smtClean="0">
                <a:solidFill>
                  <a:schemeClr val="tx1"/>
                </a:solidFill>
                <a:latin typeface="Times New Roman" pitchFamily="18" charset="0"/>
                <a:cs typeface="Times New Roman" pitchFamily="18" charset="0"/>
              </a:rPr>
              <a:t>Face </a:t>
            </a:r>
            <a:r>
              <a:rPr lang="en-US" sz="2800" b="1" dirty="0">
                <a:solidFill>
                  <a:schemeClr val="tx1"/>
                </a:solidFill>
                <a:latin typeface="Times New Roman" pitchFamily="18" charset="0"/>
                <a:cs typeface="Times New Roman" pitchFamily="18" charset="0"/>
              </a:rPr>
              <a:t>height (H):</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This is the vertical distance in </a:t>
            </a:r>
            <a:r>
              <a:rPr lang="en-US" sz="2800" dirty="0" err="1">
                <a:solidFill>
                  <a:schemeClr val="tx1"/>
                </a:solidFill>
                <a:latin typeface="Times New Roman" pitchFamily="18" charset="0"/>
                <a:cs typeface="Times New Roman" pitchFamily="18" charset="0"/>
              </a:rPr>
              <a:t>metres</a:t>
            </a:r>
            <a:r>
              <a:rPr lang="en-US" sz="2800" dirty="0">
                <a:solidFill>
                  <a:schemeClr val="tx1"/>
                </a:solidFill>
                <a:latin typeface="Times New Roman" pitchFamily="18" charset="0"/>
                <a:cs typeface="Times New Roman" pitchFamily="18" charset="0"/>
              </a:rPr>
              <a:t> between the top and floor of the </a:t>
            </a:r>
            <a:r>
              <a:rPr lang="en-US" sz="2800" dirty="0" smtClean="0">
                <a:solidFill>
                  <a:schemeClr val="tx1"/>
                </a:solidFill>
                <a:latin typeface="Times New Roman" pitchFamily="18" charset="0"/>
                <a:cs typeface="Times New Roman" pitchFamily="18" charset="0"/>
              </a:rPr>
              <a:t>bench.</a:t>
            </a:r>
          </a:p>
          <a:p>
            <a:pPr algn="l"/>
            <a:endParaRPr lang="en-US" sz="1200" dirty="0">
              <a:solidFill>
                <a:schemeClr val="tx1"/>
              </a:solidFill>
              <a:latin typeface="Times New Roman" pitchFamily="18" charset="0"/>
              <a:cs typeface="Times New Roman" pitchFamily="18" charset="0"/>
            </a:endParaRPr>
          </a:p>
          <a:p>
            <a:pPr algn="l"/>
            <a:r>
              <a:rPr lang="en-US" sz="2800" b="1" dirty="0">
                <a:solidFill>
                  <a:schemeClr val="tx1"/>
                </a:solidFill>
                <a:latin typeface="Times New Roman" pitchFamily="18" charset="0"/>
                <a:cs typeface="Times New Roman" pitchFamily="18" charset="0"/>
              </a:rPr>
              <a:t>Burden (B) :</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This is the distance in </a:t>
            </a:r>
            <a:r>
              <a:rPr lang="en-US" sz="2800" dirty="0" err="1">
                <a:solidFill>
                  <a:schemeClr val="tx1"/>
                </a:solidFill>
                <a:latin typeface="Times New Roman" pitchFamily="18" charset="0"/>
                <a:cs typeface="Times New Roman" pitchFamily="18" charset="0"/>
              </a:rPr>
              <a:t>metres</a:t>
            </a:r>
            <a:r>
              <a:rPr lang="en-US" sz="2800" dirty="0">
                <a:solidFill>
                  <a:schemeClr val="tx1"/>
                </a:solidFill>
                <a:latin typeface="Times New Roman" pitchFamily="18" charset="0"/>
                <a:cs typeface="Times New Roman" pitchFamily="18" charset="0"/>
              </a:rPr>
              <a:t> from a </a:t>
            </a:r>
            <a:r>
              <a:rPr lang="en-US" sz="2800" dirty="0" smtClean="0">
                <a:solidFill>
                  <a:schemeClr val="tx1"/>
                </a:solidFill>
                <a:latin typeface="Times New Roman" pitchFamily="18" charset="0"/>
                <a:cs typeface="Times New Roman" pitchFamily="18" charset="0"/>
              </a:rPr>
              <a:t>blast hole </a:t>
            </a:r>
            <a:r>
              <a:rPr lang="en-US" sz="2800" dirty="0">
                <a:solidFill>
                  <a:schemeClr val="tx1"/>
                </a:solidFill>
                <a:latin typeface="Times New Roman" pitchFamily="18" charset="0"/>
                <a:cs typeface="Times New Roman" pitchFamily="18" charset="0"/>
              </a:rPr>
              <a:t>to the nearest free face and has the following approximate relation</a:t>
            </a:r>
            <a:r>
              <a:rPr lang="en-US" sz="2800" dirty="0" smtClean="0">
                <a:solidFill>
                  <a:schemeClr val="tx1"/>
                </a:solidFill>
                <a:latin typeface="Times New Roman" pitchFamily="18" charset="0"/>
                <a:cs typeface="Times New Roman" pitchFamily="18" charset="0"/>
              </a:rPr>
              <a:t>:</a:t>
            </a:r>
          </a:p>
          <a:p>
            <a:pPr algn="l"/>
            <a:r>
              <a:rPr lang="en-US" sz="2800" dirty="0" smtClean="0">
                <a:solidFill>
                  <a:schemeClr val="tx1"/>
                </a:solidFill>
                <a:latin typeface="Times New Roman" pitchFamily="18" charset="0"/>
                <a:cs typeface="Times New Roman" pitchFamily="18" charset="0"/>
              </a:rPr>
              <a:t>B </a:t>
            </a:r>
            <a:r>
              <a:rPr lang="en-US" sz="2800" dirty="0">
                <a:solidFill>
                  <a:schemeClr val="tx1"/>
                </a:solidFill>
                <a:latin typeface="Times New Roman" pitchFamily="18" charset="0"/>
                <a:cs typeface="Times New Roman" pitchFamily="18" charset="0"/>
              </a:rPr>
              <a:t>= 25D to 30D for hard </a:t>
            </a:r>
            <a:r>
              <a:rPr lang="en-US" sz="2800" dirty="0" smtClean="0">
                <a:solidFill>
                  <a:schemeClr val="tx1"/>
                </a:solidFill>
                <a:latin typeface="Times New Roman" pitchFamily="18" charset="0"/>
                <a:cs typeface="Times New Roman" pitchFamily="18" charset="0"/>
              </a:rPr>
              <a:t>rock</a:t>
            </a:r>
          </a:p>
          <a:p>
            <a:pPr algn="l"/>
            <a:r>
              <a:rPr lang="en-US" sz="2800" dirty="0" smtClean="0">
                <a:solidFill>
                  <a:schemeClr val="tx1"/>
                </a:solidFill>
                <a:latin typeface="Times New Roman" pitchFamily="18" charset="0"/>
                <a:cs typeface="Times New Roman" pitchFamily="18" charset="0"/>
              </a:rPr>
              <a:t>B </a:t>
            </a:r>
            <a:r>
              <a:rPr lang="en-US" sz="2800" dirty="0">
                <a:solidFill>
                  <a:schemeClr val="tx1"/>
                </a:solidFill>
                <a:latin typeface="Times New Roman" pitchFamily="18" charset="0"/>
                <a:cs typeface="Times New Roman" pitchFamily="18" charset="0"/>
              </a:rPr>
              <a:t>= 30D to 35D for medium </a:t>
            </a:r>
            <a:r>
              <a:rPr lang="en-US" sz="2800" dirty="0" smtClean="0">
                <a:solidFill>
                  <a:schemeClr val="tx1"/>
                </a:solidFill>
                <a:latin typeface="Times New Roman" pitchFamily="18" charset="0"/>
                <a:cs typeface="Times New Roman" pitchFamily="18" charset="0"/>
              </a:rPr>
              <a:t>rock</a:t>
            </a:r>
          </a:p>
          <a:p>
            <a:pPr algn="l"/>
            <a:r>
              <a:rPr lang="en-US" sz="2800" dirty="0" smtClean="0">
                <a:solidFill>
                  <a:schemeClr val="tx1"/>
                </a:solidFill>
                <a:latin typeface="Times New Roman" pitchFamily="18" charset="0"/>
                <a:cs typeface="Times New Roman" pitchFamily="18" charset="0"/>
              </a:rPr>
              <a:t>B </a:t>
            </a:r>
            <a:r>
              <a:rPr lang="en-US" sz="2800" dirty="0">
                <a:solidFill>
                  <a:schemeClr val="tx1"/>
                </a:solidFill>
                <a:latin typeface="Times New Roman" pitchFamily="18" charset="0"/>
                <a:cs typeface="Times New Roman" pitchFamily="18" charset="0"/>
              </a:rPr>
              <a:t>= 35D to 40D for soft rock. </a:t>
            </a:r>
          </a:p>
          <a:p>
            <a:pPr algn="l"/>
            <a:endParaRPr lang="en-US" dirty="0">
              <a:solidFill>
                <a:schemeClr val="tx1"/>
              </a:solidFill>
              <a:latin typeface="Arial" pitchFamily="34" charset="0"/>
              <a:cs typeface="Arial" pitchFamily="34" charset="0"/>
            </a:endParaRPr>
          </a:p>
          <a:p>
            <a:pPr algn="l"/>
            <a:endParaRPr lang="en-US" sz="1400" b="1" dirty="0" smtClean="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55520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81000"/>
            <a:ext cx="8763000" cy="4800600"/>
          </a:xfrm>
        </p:spPr>
        <p:txBody>
          <a:bodyPr>
            <a:normAutofit/>
          </a:bodyPr>
          <a:lstStyle/>
          <a:p>
            <a:pPr algn="l"/>
            <a:r>
              <a:rPr lang="en-US" sz="2800" b="1" dirty="0" smtClean="0">
                <a:solidFill>
                  <a:schemeClr val="tx1"/>
                </a:solidFill>
                <a:latin typeface="Times New Roman" pitchFamily="18" charset="0"/>
                <a:cs typeface="Times New Roman" pitchFamily="18" charset="0"/>
              </a:rPr>
              <a:t>Spacing </a:t>
            </a:r>
            <a:r>
              <a:rPr lang="en-US" sz="2800" b="1" dirty="0">
                <a:solidFill>
                  <a:schemeClr val="tx1"/>
                </a:solidFill>
                <a:latin typeface="Times New Roman" pitchFamily="18" charset="0"/>
                <a:cs typeface="Times New Roman" pitchFamily="18" charset="0"/>
              </a:rPr>
              <a:t>(S)</a:t>
            </a:r>
            <a:r>
              <a:rPr lang="en-US" sz="2800" dirty="0">
                <a:solidFill>
                  <a:schemeClr val="tx1"/>
                </a:solidFill>
                <a:latin typeface="Times New Roman" pitchFamily="18" charset="0"/>
                <a:cs typeface="Times New Roman" pitchFamily="18" charset="0"/>
              </a:rPr>
              <a:t>:</a:t>
            </a:r>
          </a:p>
          <a:p>
            <a:pPr algn="l"/>
            <a:r>
              <a:rPr lang="en-US" sz="2800" dirty="0">
                <a:solidFill>
                  <a:schemeClr val="tx1"/>
                </a:solidFill>
                <a:latin typeface="Times New Roman" pitchFamily="18" charset="0"/>
                <a:cs typeface="Times New Roman" pitchFamily="18" charset="0"/>
              </a:rPr>
              <a:t>This is the distance in </a:t>
            </a:r>
            <a:r>
              <a:rPr lang="en-US" sz="2800" dirty="0" err="1">
                <a:solidFill>
                  <a:schemeClr val="tx1"/>
                </a:solidFill>
                <a:latin typeface="Times New Roman" pitchFamily="18" charset="0"/>
                <a:cs typeface="Times New Roman" pitchFamily="18" charset="0"/>
              </a:rPr>
              <a:t>metres</a:t>
            </a:r>
            <a:r>
              <a:rPr lang="en-US" sz="2800" dirty="0">
                <a:solidFill>
                  <a:schemeClr val="tx1"/>
                </a:solidFill>
                <a:latin typeface="Times New Roman" pitchFamily="18" charset="0"/>
                <a:cs typeface="Times New Roman" pitchFamily="18" charset="0"/>
              </a:rPr>
              <a:t> between adjacent </a:t>
            </a:r>
            <a:r>
              <a:rPr lang="en-US" sz="2800" dirty="0" smtClean="0">
                <a:solidFill>
                  <a:schemeClr val="tx1"/>
                </a:solidFill>
                <a:latin typeface="Times New Roman" pitchFamily="18" charset="0"/>
                <a:cs typeface="Times New Roman" pitchFamily="18" charset="0"/>
              </a:rPr>
              <a:t>blast-holes </a:t>
            </a:r>
            <a:r>
              <a:rPr lang="en-US" sz="2800" dirty="0">
                <a:solidFill>
                  <a:schemeClr val="tx1"/>
                </a:solidFill>
                <a:latin typeface="Times New Roman" pitchFamily="18" charset="0"/>
                <a:cs typeface="Times New Roman" pitchFamily="18" charset="0"/>
              </a:rPr>
              <a:t>and is measured perpendicular to the burden. Usually the relation between drilled burden and spacing is:</a:t>
            </a:r>
          </a:p>
          <a:p>
            <a:pPr algn="l"/>
            <a:r>
              <a:rPr lang="en-US" sz="2800" dirty="0">
                <a:solidFill>
                  <a:schemeClr val="tx1"/>
                </a:solidFill>
                <a:latin typeface="Times New Roman" pitchFamily="18" charset="0"/>
                <a:cs typeface="Times New Roman" pitchFamily="18" charset="0"/>
              </a:rPr>
              <a:t>S = 1 to </a:t>
            </a:r>
            <a:r>
              <a:rPr lang="en-US" sz="2800" dirty="0" smtClean="0">
                <a:solidFill>
                  <a:schemeClr val="tx1"/>
                </a:solidFill>
                <a:latin typeface="Times New Roman" pitchFamily="18" charset="0"/>
                <a:cs typeface="Times New Roman" pitchFamily="18" charset="0"/>
              </a:rPr>
              <a:t>1.8B</a:t>
            </a:r>
            <a:endParaRPr lang="en-US" sz="2800" dirty="0">
              <a:solidFill>
                <a:schemeClr val="tx1"/>
              </a:solidFill>
              <a:latin typeface="Times New Roman" pitchFamily="18" charset="0"/>
              <a:cs typeface="Times New Roman" pitchFamily="18" charset="0"/>
            </a:endParaRPr>
          </a:p>
          <a:p>
            <a:pPr algn="l"/>
            <a:endParaRPr lang="en-US" sz="1200" dirty="0" smtClean="0">
              <a:solidFill>
                <a:schemeClr val="tx1"/>
              </a:solidFill>
              <a:latin typeface="Times New Roman" pitchFamily="18" charset="0"/>
              <a:cs typeface="Times New Roman" pitchFamily="18" charset="0"/>
            </a:endParaRPr>
          </a:p>
          <a:p>
            <a:pPr algn="l"/>
            <a:r>
              <a:rPr lang="en-US" sz="2800" b="1" dirty="0" smtClean="0">
                <a:solidFill>
                  <a:schemeClr val="tx1"/>
                </a:solidFill>
                <a:latin typeface="Times New Roman" pitchFamily="18" charset="0"/>
                <a:cs typeface="Times New Roman" pitchFamily="18" charset="0"/>
              </a:rPr>
              <a:t>Hole </a:t>
            </a:r>
            <a:r>
              <a:rPr lang="en-US" sz="2800" b="1" dirty="0">
                <a:solidFill>
                  <a:schemeClr val="tx1"/>
                </a:solidFill>
                <a:latin typeface="Times New Roman" pitchFamily="18" charset="0"/>
                <a:cs typeface="Times New Roman" pitchFamily="18" charset="0"/>
              </a:rPr>
              <a:t>angle (α ):</a:t>
            </a:r>
            <a:endParaRPr lang="en-US" sz="2800" dirty="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This is a hole inclination measured in degrees. If </a:t>
            </a:r>
            <a:r>
              <a:rPr lang="en-US" sz="2800" dirty="0">
                <a:solidFill>
                  <a:schemeClr val="tx1"/>
                </a:solidFill>
                <a:latin typeface="Times New Roman" pitchFamily="18" charset="0"/>
                <a:cs typeface="Times New Roman" pitchFamily="18" charset="0"/>
              </a:rPr>
              <a:t>the strata conditions permit, inclined blast-holes allow better distribution of the </a:t>
            </a:r>
            <a:r>
              <a:rPr lang="en-US" sz="2800" dirty="0" smtClean="0">
                <a:solidFill>
                  <a:schemeClr val="tx1"/>
                </a:solidFill>
                <a:latin typeface="Times New Roman" pitchFamily="18" charset="0"/>
                <a:cs typeface="Times New Roman" pitchFamily="18" charset="0"/>
              </a:rPr>
              <a:t>explosives.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533399"/>
          </a:xfrm>
        </p:spPr>
        <p:txBody>
          <a:bodyPr>
            <a:normAutofit/>
          </a:bodyPr>
          <a:lstStyle/>
          <a:p>
            <a:r>
              <a:rPr lang="en-US" sz="2800" dirty="0" smtClean="0">
                <a:latin typeface="Times New Roman" pitchFamily="18" charset="0"/>
                <a:cs typeface="Times New Roman" pitchFamily="18" charset="0"/>
              </a:rPr>
              <a:t>Blasting Terminology</a:t>
            </a:r>
            <a:endParaRPr lang="en-US" sz="2800" dirty="0">
              <a:latin typeface="Times New Roman" pitchFamily="18" charset="0"/>
              <a:cs typeface="Times New Roman" pitchFamily="18" charset="0"/>
            </a:endParaRPr>
          </a:p>
        </p:txBody>
      </p:sp>
      <p:pic>
        <p:nvPicPr>
          <p:cNvPr id="5" name="Picture 4" descr="https://html1-f.scribdassets.com/3kdbxe4gow4ya47w/images/3-1be832cfc2.jpg"/>
          <p:cNvPicPr/>
          <p:nvPr/>
        </p:nvPicPr>
        <p:blipFill>
          <a:blip r:embed="rId2" cstate="print">
            <a:lum bright="-10000"/>
          </a:blip>
          <a:srcRect l="1018" t="44770" r="7758"/>
          <a:stretch>
            <a:fillRect/>
          </a:stretch>
        </p:blipFill>
        <p:spPr bwMode="auto">
          <a:xfrm>
            <a:off x="76200" y="762000"/>
            <a:ext cx="8991600" cy="601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533400"/>
            <a:ext cx="8839200" cy="4724400"/>
          </a:xfrm>
        </p:spPr>
        <p:txBody>
          <a:bodyPr>
            <a:normAutofit/>
          </a:bodyPr>
          <a:lstStyle/>
          <a:p>
            <a:pPr algn="l"/>
            <a:r>
              <a:rPr lang="en-US" sz="2800" b="1" dirty="0">
                <a:solidFill>
                  <a:schemeClr val="tx1"/>
                </a:solidFill>
                <a:latin typeface="Times New Roman" pitchFamily="18" charset="0"/>
                <a:cs typeface="Times New Roman" pitchFamily="18" charset="0"/>
              </a:rPr>
              <a:t>Sub-drill (sub-grade drilling or over-drilling) (U</a:t>
            </a:r>
            <a:r>
              <a:rPr lang="en-US" sz="2800" b="1"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This </a:t>
            </a:r>
            <a:r>
              <a:rPr lang="en-US" sz="2800" dirty="0">
                <a:solidFill>
                  <a:schemeClr val="tx1"/>
                </a:solidFill>
                <a:latin typeface="Times New Roman" pitchFamily="18" charset="0"/>
                <a:cs typeface="Times New Roman" pitchFamily="18" charset="0"/>
              </a:rPr>
              <a:t>is the extra depth drilled below the grade level to assure that the full face of the rock can be broken to the desired excavation level. </a:t>
            </a:r>
          </a:p>
          <a:p>
            <a:pPr algn="l"/>
            <a:r>
              <a:rPr lang="en-US" sz="2800" dirty="0">
                <a:solidFill>
                  <a:schemeClr val="tx1"/>
                </a:solidFill>
                <a:latin typeface="Times New Roman" pitchFamily="18" charset="0"/>
                <a:cs typeface="Times New Roman" pitchFamily="18" charset="0"/>
              </a:rPr>
              <a:t>Usually U= 8 to 12D; alternatively it equals to B/3</a:t>
            </a:r>
            <a:r>
              <a:rPr lang="en-US" sz="2800" dirty="0" smtClean="0">
                <a:solidFill>
                  <a:schemeClr val="tx1"/>
                </a:solidFill>
                <a:latin typeface="Times New Roman" pitchFamily="18" charset="0"/>
                <a:cs typeface="Times New Roman" pitchFamily="18" charset="0"/>
              </a:rPr>
              <a:t>.</a:t>
            </a:r>
            <a:r>
              <a:rPr lang="en-US" sz="2800" dirty="0">
                <a:solidFill>
                  <a:schemeClr val="tx1"/>
                </a:solidFill>
                <a:latin typeface="Times New Roman" pitchFamily="18" charset="0"/>
                <a:cs typeface="Times New Roman" pitchFamily="18" charset="0"/>
              </a:rPr>
              <a:t> </a:t>
            </a:r>
          </a:p>
          <a:p>
            <a:pPr algn="l"/>
            <a:endParaRPr lang="en-US" sz="1200" dirty="0" smtClean="0">
              <a:solidFill>
                <a:schemeClr val="tx1"/>
              </a:solidFill>
              <a:latin typeface="Times New Roman" pitchFamily="18" charset="0"/>
              <a:cs typeface="Times New Roman" pitchFamily="18" charset="0"/>
            </a:endParaRPr>
          </a:p>
          <a:p>
            <a:pPr algn="l"/>
            <a:r>
              <a:rPr lang="en-US" sz="2800" b="1" dirty="0" smtClean="0">
                <a:solidFill>
                  <a:schemeClr val="tx1"/>
                </a:solidFill>
                <a:latin typeface="Times New Roman" pitchFamily="18" charset="0"/>
                <a:cs typeface="Times New Roman" pitchFamily="18" charset="0"/>
              </a:rPr>
              <a:t>Charge </a:t>
            </a:r>
            <a:r>
              <a:rPr lang="en-US" sz="2800" b="1" dirty="0">
                <a:solidFill>
                  <a:schemeClr val="tx1"/>
                </a:solidFill>
                <a:latin typeface="Times New Roman" pitchFamily="18" charset="0"/>
                <a:cs typeface="Times New Roman" pitchFamily="18" charset="0"/>
              </a:rPr>
              <a:t>length (L):</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This is the explosive column in a </a:t>
            </a:r>
            <a:r>
              <a:rPr lang="en-US" sz="2800" dirty="0" smtClean="0">
                <a:solidFill>
                  <a:schemeClr val="tx1"/>
                </a:solidFill>
                <a:latin typeface="Times New Roman" pitchFamily="18" charset="0"/>
                <a:cs typeface="Times New Roman" pitchFamily="18" charset="0"/>
              </a:rPr>
              <a:t>blast hole </a:t>
            </a:r>
            <a:r>
              <a:rPr lang="en-US" sz="2800" dirty="0">
                <a:solidFill>
                  <a:schemeClr val="tx1"/>
                </a:solidFill>
                <a:latin typeface="Times New Roman" pitchFamily="18" charset="0"/>
                <a:cs typeface="Times New Roman" pitchFamily="18" charset="0"/>
              </a:rPr>
              <a:t>and should be at least 20D in order to utilize fully the explosion-generated strain in the rock.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81000"/>
            <a:ext cx="8839200" cy="5486400"/>
          </a:xfrm>
        </p:spPr>
        <p:txBody>
          <a:bodyPr>
            <a:normAutofit/>
          </a:bodyPr>
          <a:lstStyle/>
          <a:p>
            <a:pPr algn="l"/>
            <a:r>
              <a:rPr lang="en-US" sz="2800" b="1" dirty="0">
                <a:solidFill>
                  <a:schemeClr val="tx1"/>
                </a:solidFill>
                <a:latin typeface="Times New Roman" pitchFamily="18" charset="0"/>
                <a:cs typeface="Times New Roman" pitchFamily="18" charset="0"/>
              </a:rPr>
              <a:t>Stemming (T):</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This is the inert material filled between the explosive charge and the collar of the blast-hole to confine the explosion gases.  </a:t>
            </a:r>
          </a:p>
          <a:p>
            <a:pPr algn="l"/>
            <a:endParaRPr lang="en-US" sz="12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The </a:t>
            </a:r>
            <a:r>
              <a:rPr lang="en-US" sz="2800" dirty="0">
                <a:solidFill>
                  <a:schemeClr val="tx1"/>
                </a:solidFill>
                <a:latin typeface="Times New Roman" pitchFamily="18" charset="0"/>
                <a:cs typeface="Times New Roman" pitchFamily="18" charset="0"/>
              </a:rPr>
              <a:t>stemming material could be </a:t>
            </a:r>
            <a:r>
              <a:rPr lang="en-US" sz="2800" dirty="0" smtClean="0">
                <a:solidFill>
                  <a:schemeClr val="tx1"/>
                </a:solidFill>
                <a:latin typeface="Times New Roman" pitchFamily="18" charset="0"/>
                <a:cs typeface="Times New Roman" pitchFamily="18" charset="0"/>
              </a:rPr>
              <a:t>drill </a:t>
            </a:r>
            <a:r>
              <a:rPr lang="en-US" sz="2800" dirty="0">
                <a:solidFill>
                  <a:schemeClr val="tx1"/>
                </a:solidFill>
                <a:latin typeface="Times New Roman" pitchFamily="18" charset="0"/>
                <a:cs typeface="Times New Roman" pitchFamily="18" charset="0"/>
              </a:rPr>
              <a:t>cutting, sand, mud or crushed rock</a:t>
            </a:r>
            <a:r>
              <a:rPr lang="en-US" sz="2800" dirty="0" smtClean="0">
                <a:solidFill>
                  <a:schemeClr val="tx1"/>
                </a:solidFill>
                <a:latin typeface="Times New Roman" pitchFamily="18" charset="0"/>
                <a:cs typeface="Times New Roman" pitchFamily="18" charset="0"/>
              </a:rPr>
              <a:t>.</a:t>
            </a:r>
            <a:r>
              <a:rPr lang="en-US" sz="2800" dirty="0">
                <a:solidFill>
                  <a:schemeClr val="tx1"/>
                </a:solidFill>
                <a:latin typeface="Times New Roman" pitchFamily="18" charset="0"/>
                <a:cs typeface="Times New Roman" pitchFamily="18" charset="0"/>
              </a:rPr>
              <a:t> </a:t>
            </a:r>
            <a:endPar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algn="l"/>
            <a:endParaRPr lang="en-US" sz="12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A </a:t>
            </a:r>
            <a:r>
              <a:rPr lang="en-US" sz="2800" dirty="0">
                <a:solidFill>
                  <a:schemeClr val="tx1"/>
                </a:solidFill>
                <a:latin typeface="Times New Roman" pitchFamily="18" charset="0"/>
                <a:cs typeface="Times New Roman" pitchFamily="18" charset="0"/>
              </a:rPr>
              <a:t>stemming length shorter than 20D usually causes </a:t>
            </a:r>
            <a:r>
              <a:rPr lang="en-US" sz="2800" dirty="0" smtClean="0">
                <a:solidFill>
                  <a:schemeClr val="tx1"/>
                </a:solidFill>
                <a:latin typeface="Times New Roman" pitchFamily="18" charset="0"/>
                <a:cs typeface="Times New Roman" pitchFamily="18" charset="0"/>
              </a:rPr>
              <a:t>fly rock</a:t>
            </a:r>
            <a:r>
              <a:rPr lang="en-US" sz="2800" dirty="0">
                <a:solidFill>
                  <a:schemeClr val="tx1"/>
                </a:solidFill>
                <a:latin typeface="Times New Roman" pitchFamily="18" charset="0"/>
                <a:cs typeface="Times New Roman" pitchFamily="18" charset="0"/>
              </a:rPr>
              <a:t>, cut-offs and </a:t>
            </a:r>
            <a:r>
              <a:rPr lang="en-US" sz="2800" dirty="0" smtClean="0">
                <a:solidFill>
                  <a:schemeClr val="tx1"/>
                </a:solidFill>
                <a:latin typeface="Times New Roman" pitchFamily="18" charset="0"/>
                <a:cs typeface="Times New Roman" pitchFamily="18" charset="0"/>
              </a:rPr>
              <a:t>over break </a:t>
            </a:r>
            <a:r>
              <a:rPr lang="en-US" sz="2800" dirty="0">
                <a:solidFill>
                  <a:schemeClr val="tx1"/>
                </a:solidFill>
                <a:latin typeface="Times New Roman" pitchFamily="18" charset="0"/>
                <a:cs typeface="Times New Roman" pitchFamily="18" charset="0"/>
              </a:rPr>
              <a:t>problems</a:t>
            </a:r>
            <a:r>
              <a:rPr lang="en-US" sz="2800" dirty="0" smtClean="0">
                <a:solidFill>
                  <a:schemeClr val="tx1"/>
                </a:solidFill>
                <a:latin typeface="Times New Roman" pitchFamily="18" charset="0"/>
                <a:cs typeface="Times New Roman" pitchFamily="18" charset="0"/>
              </a:rPr>
              <a:t>.</a:t>
            </a:r>
            <a:r>
              <a:rPr lang="en-US" sz="2800" dirty="0">
                <a:solidFill>
                  <a:schemeClr val="tx1"/>
                </a:solidFill>
                <a:latin typeface="Times New Roman" pitchFamily="18" charset="0"/>
                <a:cs typeface="Times New Roman" pitchFamily="18" charset="0"/>
              </a:rPr>
              <a:t> </a:t>
            </a:r>
          </a:p>
          <a:p>
            <a:pPr algn="l"/>
            <a:endParaRPr lang="en-US" sz="12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The </a:t>
            </a:r>
            <a:r>
              <a:rPr lang="en-US" sz="2800" dirty="0">
                <a:solidFill>
                  <a:schemeClr val="tx1"/>
                </a:solidFill>
                <a:latin typeface="Times New Roman" pitchFamily="18" charset="0"/>
                <a:cs typeface="Times New Roman" pitchFamily="18" charset="0"/>
              </a:rPr>
              <a:t>stemming length should not be less than the effective burden </a:t>
            </a:r>
            <a:r>
              <a:rPr lang="en-US" sz="2800" dirty="0" smtClean="0">
                <a:solidFill>
                  <a:schemeClr val="tx1"/>
                </a:solidFill>
                <a:latin typeface="Times New Roman" pitchFamily="18" charset="0"/>
                <a:cs typeface="Times New Roman" pitchFamily="18" charset="0"/>
              </a:rPr>
              <a:t>B</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838200"/>
            <a:ext cx="8839200" cy="4495800"/>
          </a:xfrm>
        </p:spPr>
        <p:txBody>
          <a:bodyPr>
            <a:normAutofit/>
          </a:bodyPr>
          <a:lstStyle/>
          <a:p>
            <a:pPr algn="l"/>
            <a:r>
              <a:rPr lang="en-US" sz="2800" b="1" dirty="0">
                <a:solidFill>
                  <a:schemeClr val="tx1"/>
                </a:solidFill>
                <a:latin typeface="Times New Roman" pitchFamily="18" charset="0"/>
                <a:cs typeface="Times New Roman" pitchFamily="18" charset="0"/>
              </a:rPr>
              <a:t>Powder </a:t>
            </a:r>
            <a:r>
              <a:rPr lang="en-US" sz="2800" b="1" dirty="0" smtClean="0">
                <a:solidFill>
                  <a:schemeClr val="tx1"/>
                </a:solidFill>
                <a:latin typeface="Times New Roman" pitchFamily="18" charset="0"/>
                <a:cs typeface="Times New Roman" pitchFamily="18" charset="0"/>
              </a:rPr>
              <a:t>Factor </a:t>
            </a:r>
            <a:r>
              <a:rPr lang="en-US" sz="2800" b="1" dirty="0">
                <a:solidFill>
                  <a:schemeClr val="tx1"/>
                </a:solidFill>
                <a:latin typeface="Times New Roman" pitchFamily="18" charset="0"/>
                <a:cs typeface="Times New Roman" pitchFamily="18" charset="0"/>
              </a:rPr>
              <a:t>or </a:t>
            </a:r>
            <a:r>
              <a:rPr lang="en-US" sz="2800" b="1" dirty="0" smtClean="0">
                <a:solidFill>
                  <a:schemeClr val="tx1"/>
                </a:solidFill>
                <a:latin typeface="Times New Roman" pitchFamily="18" charset="0"/>
                <a:cs typeface="Times New Roman" pitchFamily="18" charset="0"/>
              </a:rPr>
              <a:t>Specific Charge </a:t>
            </a:r>
            <a:r>
              <a:rPr lang="en-US" sz="2800" b="1" dirty="0">
                <a:solidFill>
                  <a:schemeClr val="tx1"/>
                </a:solidFill>
                <a:latin typeface="Times New Roman" pitchFamily="18" charset="0"/>
                <a:cs typeface="Times New Roman" pitchFamily="18" charset="0"/>
              </a:rPr>
              <a:t>or </a:t>
            </a:r>
            <a:r>
              <a:rPr lang="en-US" sz="2800" b="1" dirty="0" smtClean="0">
                <a:solidFill>
                  <a:schemeClr val="tx1"/>
                </a:solidFill>
                <a:latin typeface="Times New Roman" pitchFamily="18" charset="0"/>
                <a:cs typeface="Times New Roman" pitchFamily="18" charset="0"/>
              </a:rPr>
              <a:t>Blasting Ratio</a:t>
            </a:r>
            <a:r>
              <a:rPr lang="en-US" sz="2800" b="1" dirty="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cs typeface="Times New Roman" pitchFamily="18" charset="0"/>
            </a:endParaRPr>
          </a:p>
          <a:p>
            <a:pPr algn="l"/>
            <a:endParaRPr lang="en-US" sz="8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This </a:t>
            </a:r>
            <a:r>
              <a:rPr lang="en-US" sz="2800" dirty="0">
                <a:solidFill>
                  <a:schemeClr val="tx1"/>
                </a:solidFill>
                <a:latin typeface="Times New Roman" pitchFamily="18" charset="0"/>
                <a:cs typeface="Times New Roman" pitchFamily="18" charset="0"/>
              </a:rPr>
              <a:t>is the ratio between the mass of explosives required to break a given quantity of rock and is normally expressed in kg/m</a:t>
            </a:r>
            <a:r>
              <a:rPr lang="en-US" sz="2800" baseline="30000" dirty="0">
                <a:solidFill>
                  <a:schemeClr val="tx1"/>
                </a:solidFill>
                <a:latin typeface="Times New Roman" pitchFamily="18" charset="0"/>
                <a:cs typeface="Times New Roman" pitchFamily="18" charset="0"/>
              </a:rPr>
              <a:t>3</a:t>
            </a:r>
            <a:r>
              <a:rPr lang="en-US" sz="2800" dirty="0">
                <a:solidFill>
                  <a:schemeClr val="tx1"/>
                </a:solidFill>
                <a:latin typeface="Times New Roman" pitchFamily="18" charset="0"/>
                <a:cs typeface="Times New Roman" pitchFamily="18" charset="0"/>
              </a:rPr>
              <a:t> or kg/t</a:t>
            </a:r>
            <a:r>
              <a:rPr lang="en-US" sz="2800" baseline="30000" dirty="0">
                <a:solidFill>
                  <a:schemeClr val="tx1"/>
                </a:solidFill>
                <a:latin typeface="Times New Roman" pitchFamily="18" charset="0"/>
                <a:cs typeface="Times New Roman" pitchFamily="18" charset="0"/>
              </a:rPr>
              <a:t>3</a:t>
            </a:r>
            <a:endParaRPr lang="en-US" sz="2800" dirty="0">
              <a:solidFill>
                <a:schemeClr val="tx1"/>
              </a:solidFill>
              <a:latin typeface="Times New Roman" pitchFamily="18" charset="0"/>
              <a:cs typeface="Times New Roman" pitchFamily="18" charset="0"/>
            </a:endParaRPr>
          </a:p>
          <a:p>
            <a:pPr algn="l"/>
            <a:endParaRPr lang="en-US" sz="1100" dirty="0" smtClean="0">
              <a:solidFill>
                <a:schemeClr val="tx1"/>
              </a:solidFill>
              <a:latin typeface="Times New Roman" pitchFamily="18" charset="0"/>
              <a:cs typeface="Times New Roman" pitchFamily="18" charset="0"/>
            </a:endParaRPr>
          </a:p>
          <a:p>
            <a:pPr algn="l"/>
            <a:r>
              <a:rPr lang="en-US" sz="2800" b="1" dirty="0">
                <a:solidFill>
                  <a:schemeClr val="tx1"/>
                </a:solidFill>
                <a:latin typeface="Times New Roman" pitchFamily="18" charset="0"/>
                <a:cs typeface="Times New Roman" pitchFamily="18" charset="0"/>
              </a:rPr>
              <a:t>Decoupling ratio</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Can be defined as the ratio of the diameters of an explosive column and the blast-hole and is usually expressed as a percentage</a:t>
            </a:r>
            <a:endParaRPr lang="en-US" sz="2800"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685800"/>
            <a:ext cx="8839200" cy="3810000"/>
          </a:xfrm>
        </p:spPr>
        <p:txBody>
          <a:bodyPr>
            <a:normAutofit fontScale="92500" lnSpcReduction="20000"/>
          </a:bodyPr>
          <a:lstStyle/>
          <a:p>
            <a:pPr algn="l">
              <a:lnSpc>
                <a:spcPct val="170000"/>
              </a:lnSpc>
            </a:pPr>
            <a:r>
              <a:rPr lang="en-US" sz="2800" b="1" dirty="0" smtClean="0">
                <a:solidFill>
                  <a:schemeClr val="tx1"/>
                </a:solidFill>
                <a:latin typeface="Times New Roman" pitchFamily="18" charset="0"/>
                <a:cs typeface="Times New Roman" pitchFamily="18" charset="0"/>
              </a:rPr>
              <a:t>Firing </a:t>
            </a:r>
            <a:r>
              <a:rPr lang="en-US" sz="2800" b="1" dirty="0">
                <a:solidFill>
                  <a:schemeClr val="tx1"/>
                </a:solidFill>
                <a:latin typeface="Times New Roman" pitchFamily="18" charset="0"/>
                <a:cs typeface="Times New Roman" pitchFamily="18" charset="0"/>
              </a:rPr>
              <a:t>Patterns </a:t>
            </a:r>
            <a:endParaRPr lang="en-US" sz="2800" dirty="0">
              <a:solidFill>
                <a:schemeClr val="tx1"/>
              </a:solidFill>
              <a:latin typeface="Times New Roman" pitchFamily="18" charset="0"/>
              <a:cs typeface="Times New Roman" pitchFamily="18" charset="0"/>
            </a:endParaRPr>
          </a:p>
          <a:p>
            <a:pPr algn="l">
              <a:lnSpc>
                <a:spcPct val="170000"/>
              </a:lnSpc>
            </a:pPr>
            <a:r>
              <a:rPr lang="en-US" sz="2800" dirty="0">
                <a:solidFill>
                  <a:schemeClr val="tx1"/>
                </a:solidFill>
                <a:latin typeface="Times New Roman" pitchFamily="18" charset="0"/>
                <a:cs typeface="Times New Roman" pitchFamily="18" charset="0"/>
              </a:rPr>
              <a:t>In normal blasting all holes do not blast at the same time. Blasting is normally carried out as short delay blasting. The firing pattern has to be designed so that each </a:t>
            </a:r>
            <a:r>
              <a:rPr lang="en-US" sz="2800" dirty="0" smtClean="0">
                <a:solidFill>
                  <a:schemeClr val="tx1"/>
                </a:solidFill>
                <a:latin typeface="Times New Roman" pitchFamily="18" charset="0"/>
                <a:cs typeface="Times New Roman" pitchFamily="18" charset="0"/>
              </a:rPr>
              <a:t>blast-hole </a:t>
            </a:r>
            <a:r>
              <a:rPr lang="en-US" sz="2800" dirty="0">
                <a:solidFill>
                  <a:schemeClr val="tx1"/>
                </a:solidFill>
                <a:latin typeface="Times New Roman" pitchFamily="18" charset="0"/>
                <a:cs typeface="Times New Roman" pitchFamily="18" charset="0"/>
              </a:rPr>
              <a:t>has free </a:t>
            </a:r>
            <a:r>
              <a:rPr lang="en-US" sz="2800" dirty="0" smtClean="0">
                <a:solidFill>
                  <a:schemeClr val="tx1"/>
                </a:solidFill>
                <a:latin typeface="Times New Roman" pitchFamily="18" charset="0"/>
                <a:cs typeface="Times New Roman" pitchFamily="18" charset="0"/>
              </a:rPr>
              <a:t>breakage</a:t>
            </a:r>
            <a:endParaRPr lang="en-US" sz="800" dirty="0" smtClean="0">
              <a:solidFill>
                <a:schemeClr val="tx1"/>
              </a:solidFill>
              <a:latin typeface="Arial" pitchFamily="34" charset="0"/>
              <a:cs typeface="Arial" pitchFamily="34" charset="0"/>
            </a:endParaRPr>
          </a:p>
          <a:p>
            <a:pPr algn="l"/>
            <a:r>
              <a:rPr lang="en-US" dirty="0" smtClean="0">
                <a:solidFill>
                  <a:schemeClr val="tx1"/>
                </a:solidFill>
                <a:latin typeface="Arial" pitchFamily="34" charset="0"/>
                <a:cs typeface="Arial" pitchFamily="34" charset="0"/>
              </a:rPr>
              <a:t> </a:t>
            </a:r>
            <a:endParaRPr lang="en-US" dirty="0">
              <a:solidFill>
                <a:schemeClr val="tx1"/>
              </a:solidFill>
              <a:latin typeface="Arial" pitchFamily="34" charset="0"/>
              <a:cs typeface="Arial" pitchFamily="34" charset="0"/>
            </a:endParaRPr>
          </a:p>
          <a:p>
            <a:pPr algn="l"/>
            <a:endParaRPr lang="en-US" dirty="0" smtClean="0">
              <a:solidFill>
                <a:schemeClr val="tx1"/>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533400"/>
            <a:ext cx="8839200" cy="4419600"/>
          </a:xfrm>
        </p:spPr>
        <p:txBody>
          <a:bodyPr>
            <a:normAutofit/>
          </a:bodyPr>
          <a:lstStyle/>
          <a:p>
            <a:pPr algn="l"/>
            <a:r>
              <a:rPr lang="en-US" sz="2800" b="1" dirty="0" smtClean="0">
                <a:solidFill>
                  <a:schemeClr val="tx1"/>
                </a:solidFill>
                <a:latin typeface="Times New Roman" pitchFamily="18" charset="0"/>
                <a:cs typeface="Times New Roman" pitchFamily="18" charset="0"/>
              </a:rPr>
              <a:t>Blast </a:t>
            </a:r>
            <a:r>
              <a:rPr lang="en-US" sz="2800" b="1" dirty="0">
                <a:solidFill>
                  <a:schemeClr val="tx1"/>
                </a:solidFill>
                <a:latin typeface="Times New Roman" pitchFamily="18" charset="0"/>
                <a:cs typeface="Times New Roman" pitchFamily="18" charset="0"/>
              </a:rPr>
              <a:t>Design </a:t>
            </a:r>
            <a:endParaRPr lang="en-US" sz="2800" dirty="0">
              <a:solidFill>
                <a:schemeClr val="tx1"/>
              </a:solidFill>
              <a:latin typeface="Times New Roman" pitchFamily="18" charset="0"/>
              <a:cs typeface="Times New Roman" pitchFamily="18" charset="0"/>
            </a:endParaRPr>
          </a:p>
          <a:p>
            <a:pPr algn="l"/>
            <a:endParaRPr lang="en-US" sz="8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The </a:t>
            </a:r>
            <a:r>
              <a:rPr lang="en-US" sz="2800" dirty="0">
                <a:solidFill>
                  <a:schemeClr val="tx1"/>
                </a:solidFill>
                <a:latin typeface="Times New Roman" pitchFamily="18" charset="0"/>
                <a:cs typeface="Times New Roman" pitchFamily="18" charset="0"/>
              </a:rPr>
              <a:t>best use of explosives is made when a </a:t>
            </a:r>
            <a:r>
              <a:rPr lang="en-US" sz="2800" dirty="0" smtClean="0">
                <a:solidFill>
                  <a:schemeClr val="tx1"/>
                </a:solidFill>
                <a:latin typeface="Times New Roman" pitchFamily="18" charset="0"/>
                <a:cs typeface="Times New Roman" pitchFamily="18" charset="0"/>
              </a:rPr>
              <a:t>blast:</a:t>
            </a:r>
          </a:p>
          <a:p>
            <a:pPr algn="l"/>
            <a:endParaRPr lang="en-US" sz="1200" dirty="0" smtClean="0">
              <a:solidFill>
                <a:schemeClr val="tx1"/>
              </a:solidFill>
              <a:latin typeface="Times New Roman" pitchFamily="18" charset="0"/>
              <a:cs typeface="Times New Roman" pitchFamily="18" charset="0"/>
            </a:endParaRP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Produces a clean </a:t>
            </a:r>
            <a:r>
              <a:rPr lang="en-US" sz="2800" dirty="0">
                <a:solidFill>
                  <a:schemeClr val="tx1"/>
                </a:solidFill>
                <a:latin typeface="Times New Roman" pitchFamily="18" charset="0"/>
                <a:cs typeface="Times New Roman" pitchFamily="18" charset="0"/>
              </a:rPr>
              <a:t>break</a:t>
            </a:r>
            <a:r>
              <a:rPr lang="en-US" sz="2800" dirty="0" smtClean="0">
                <a:solidFill>
                  <a:schemeClr val="tx1"/>
                </a:solidFill>
                <a:latin typeface="Times New Roman" pitchFamily="18" charset="0"/>
                <a:cs typeface="Times New Roman" pitchFamily="18" charset="0"/>
              </a:rPr>
              <a:t>,</a:t>
            </a: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Gives </a:t>
            </a:r>
            <a:r>
              <a:rPr lang="en-US" sz="2800" dirty="0">
                <a:solidFill>
                  <a:schemeClr val="tx1"/>
                </a:solidFill>
                <a:latin typeface="Times New Roman" pitchFamily="18" charset="0"/>
                <a:cs typeface="Times New Roman" pitchFamily="18" charset="0"/>
              </a:rPr>
              <a:t>good fragmentation</a:t>
            </a:r>
            <a:r>
              <a:rPr lang="en-US" sz="2800" dirty="0" smtClean="0">
                <a:solidFill>
                  <a:schemeClr val="tx1"/>
                </a:solidFill>
                <a:latin typeface="Times New Roman" pitchFamily="18" charset="0"/>
                <a:cs typeface="Times New Roman" pitchFamily="18" charset="0"/>
              </a:rPr>
              <a:t>,</a:t>
            </a: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Avoids </a:t>
            </a:r>
            <a:r>
              <a:rPr lang="en-US" sz="2800" dirty="0">
                <a:solidFill>
                  <a:schemeClr val="tx1"/>
                </a:solidFill>
                <a:latin typeface="Times New Roman" pitchFamily="18" charset="0"/>
                <a:cs typeface="Times New Roman" pitchFamily="18" charset="0"/>
              </a:rPr>
              <a:t>excessive </a:t>
            </a:r>
            <a:r>
              <a:rPr lang="en-US" sz="2800" dirty="0" smtClean="0">
                <a:solidFill>
                  <a:schemeClr val="tx1"/>
                </a:solidFill>
                <a:latin typeface="Times New Roman" pitchFamily="18" charset="0"/>
                <a:cs typeface="Times New Roman" pitchFamily="18" charset="0"/>
              </a:rPr>
              <a:t>fly-rock,</a:t>
            </a: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Avoids vibration,</a:t>
            </a: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Produces less toxic gases.</a:t>
            </a:r>
          </a:p>
          <a:p>
            <a:pPr algn="l"/>
            <a:endParaRPr lang="en-US" dirty="0">
              <a:solidFill>
                <a:schemeClr val="tx1"/>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81000"/>
            <a:ext cx="8839200" cy="6172200"/>
          </a:xfrm>
        </p:spPr>
        <p:txBody>
          <a:bodyPr>
            <a:normAutofit lnSpcReduction="10000"/>
          </a:bodyPr>
          <a:lstStyle/>
          <a:p>
            <a:pPr algn="l"/>
            <a:r>
              <a:rPr lang="en-US" sz="2800" b="1" dirty="0" smtClean="0">
                <a:solidFill>
                  <a:schemeClr val="tx1"/>
                </a:solidFill>
                <a:latin typeface="Times New Roman" pitchFamily="18" charset="0"/>
                <a:cs typeface="Times New Roman" pitchFamily="18" charset="0"/>
              </a:rPr>
              <a:t>Blast </a:t>
            </a:r>
            <a:r>
              <a:rPr lang="en-US" sz="2800" b="1" dirty="0">
                <a:solidFill>
                  <a:schemeClr val="tx1"/>
                </a:solidFill>
                <a:latin typeface="Times New Roman" pitchFamily="18" charset="0"/>
                <a:cs typeface="Times New Roman" pitchFamily="18" charset="0"/>
              </a:rPr>
              <a:t>Design </a:t>
            </a:r>
            <a:endParaRPr lang="en-US" sz="2800" dirty="0">
              <a:solidFill>
                <a:schemeClr val="tx1"/>
              </a:solidFill>
              <a:latin typeface="Times New Roman" pitchFamily="18" charset="0"/>
              <a:cs typeface="Times New Roman" pitchFamily="18" charset="0"/>
            </a:endParaRPr>
          </a:p>
          <a:p>
            <a:pPr algn="l"/>
            <a:endParaRPr lang="en-US" sz="13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The </a:t>
            </a:r>
            <a:r>
              <a:rPr lang="en-US" sz="2800" dirty="0">
                <a:solidFill>
                  <a:schemeClr val="tx1"/>
                </a:solidFill>
                <a:latin typeface="Times New Roman" pitchFamily="18" charset="0"/>
                <a:cs typeface="Times New Roman" pitchFamily="18" charset="0"/>
              </a:rPr>
              <a:t>success of achieving these goals depends significantly on good blast design. </a:t>
            </a:r>
          </a:p>
          <a:p>
            <a:pPr algn="l"/>
            <a:endParaRPr lang="en-US" sz="12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If </a:t>
            </a:r>
            <a:r>
              <a:rPr lang="en-US" sz="2800" dirty="0">
                <a:solidFill>
                  <a:schemeClr val="tx1"/>
                </a:solidFill>
                <a:latin typeface="Times New Roman" pitchFamily="18" charset="0"/>
                <a:cs typeface="Times New Roman" pitchFamily="18" charset="0"/>
              </a:rPr>
              <a:t>the </a:t>
            </a:r>
            <a:r>
              <a:rPr lang="en-US" sz="2800" dirty="0" smtClean="0">
                <a:solidFill>
                  <a:schemeClr val="tx1"/>
                </a:solidFill>
                <a:latin typeface="Times New Roman" pitchFamily="18" charset="0"/>
                <a:cs typeface="Times New Roman" pitchFamily="18" charset="0"/>
              </a:rPr>
              <a:t>blast-holes </a:t>
            </a:r>
            <a:r>
              <a:rPr lang="en-US" sz="2800" dirty="0">
                <a:solidFill>
                  <a:schemeClr val="tx1"/>
                </a:solidFill>
                <a:latin typeface="Times New Roman" pitchFamily="18" charset="0"/>
                <a:cs typeface="Times New Roman" pitchFamily="18" charset="0"/>
              </a:rPr>
              <a:t>are drilled as a staggered pattern on an equilateral triangular grid, the optimum distribution of the explosive’s energy is achieved</a:t>
            </a:r>
            <a:r>
              <a:rPr lang="en-US" sz="2800" dirty="0" smtClean="0">
                <a:solidFill>
                  <a:schemeClr val="tx1"/>
                </a:solidFill>
                <a:latin typeface="Times New Roman" pitchFamily="18" charset="0"/>
                <a:cs typeface="Times New Roman" pitchFamily="18" charset="0"/>
              </a:rPr>
              <a:t>.</a:t>
            </a:r>
          </a:p>
          <a:p>
            <a:pPr algn="l"/>
            <a:endParaRPr lang="en-US" sz="2800" dirty="0">
              <a:solidFill>
                <a:schemeClr val="tx1"/>
              </a:solidFill>
              <a:latin typeface="Times New Roman" pitchFamily="18" charset="0"/>
              <a:cs typeface="Times New Roman" pitchFamily="18" charset="0"/>
            </a:endParaRPr>
          </a:p>
          <a:p>
            <a:pPr algn="l"/>
            <a:r>
              <a:rPr lang="en-US" b="1" dirty="0">
                <a:solidFill>
                  <a:schemeClr val="tx1"/>
                </a:solidFill>
                <a:latin typeface="Times New Roman" pitchFamily="18" charset="0"/>
                <a:cs typeface="Times New Roman" pitchFamily="18" charset="0"/>
              </a:rPr>
              <a:t>Primary blasting</a:t>
            </a:r>
          </a:p>
          <a:p>
            <a:pPr algn="l"/>
            <a:endParaRPr lang="en-US" sz="1200" dirty="0">
              <a:solidFill>
                <a:schemeClr val="tx1"/>
              </a:solidFill>
              <a:latin typeface="Times New Roman" pitchFamily="18" charset="0"/>
              <a:cs typeface="Times New Roman" pitchFamily="18" charset="0"/>
            </a:endParaRPr>
          </a:p>
          <a:p>
            <a:pPr algn="l"/>
            <a:r>
              <a:rPr lang="en-US" dirty="0">
                <a:solidFill>
                  <a:schemeClr val="tx1"/>
                </a:solidFill>
                <a:latin typeface="Times New Roman" pitchFamily="18" charset="0"/>
                <a:cs typeface="Times New Roman" pitchFamily="18" charset="0"/>
              </a:rPr>
              <a:t>The initial action of breaking and displacing rock by means of explosives</a:t>
            </a:r>
          </a:p>
          <a:p>
            <a:pPr algn="l"/>
            <a:endParaRPr lang="en-US" sz="1400" dirty="0">
              <a:solidFill>
                <a:schemeClr val="tx1"/>
              </a:solidFill>
              <a:latin typeface="Times New Roman" pitchFamily="18" charset="0"/>
              <a:cs typeface="Times New Roman" pitchFamily="18" charset="0"/>
            </a:endParaRPr>
          </a:p>
          <a:p>
            <a:pPr marL="457200" indent="-457200" algn="l">
              <a:buFont typeface="Wingdings" pitchFamily="2" charset="2"/>
              <a:buChar char="Ø"/>
            </a:pPr>
            <a:r>
              <a:rPr lang="en-US" dirty="0">
                <a:solidFill>
                  <a:schemeClr val="tx1"/>
                </a:solidFill>
                <a:latin typeface="Times New Roman" pitchFamily="18" charset="0"/>
                <a:cs typeface="Times New Roman" pitchFamily="18" charset="0"/>
              </a:rPr>
              <a:t>Initial fragmentation of in-situ rock – rock </a:t>
            </a:r>
            <a:r>
              <a:rPr lang="en-US" dirty="0" smtClean="0">
                <a:solidFill>
                  <a:schemeClr val="tx1"/>
                </a:solidFill>
                <a:latin typeface="Times New Roman" pitchFamily="18" charset="0"/>
                <a:cs typeface="Times New Roman" pitchFamily="18" charset="0"/>
              </a:rPr>
              <a:t>mass</a:t>
            </a:r>
            <a:endParaRPr lang="en-US" dirty="0"/>
          </a:p>
        </p:txBody>
      </p:sp>
    </p:spTree>
    <p:extLst>
      <p:ext uri="{BB962C8B-B14F-4D97-AF65-F5344CB8AC3E}">
        <p14:creationId xmlns:p14="http://schemas.microsoft.com/office/powerpoint/2010/main" val="29692344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04800"/>
            <a:ext cx="8839200" cy="6096000"/>
          </a:xfrm>
        </p:spPr>
        <p:txBody>
          <a:bodyPr>
            <a:normAutofit/>
          </a:bodyPr>
          <a:lstStyle/>
          <a:p>
            <a:pPr algn="l">
              <a:lnSpc>
                <a:spcPct val="150000"/>
              </a:lnSpc>
            </a:pPr>
            <a:r>
              <a:rPr lang="en-US" sz="2800" b="1" dirty="0">
                <a:solidFill>
                  <a:schemeClr val="tx1"/>
                </a:solidFill>
                <a:latin typeface="Times New Roman" pitchFamily="18" charset="0"/>
                <a:cs typeface="Times New Roman" pitchFamily="18" charset="0"/>
              </a:rPr>
              <a:t>Secondary </a:t>
            </a:r>
            <a:r>
              <a:rPr lang="en-US" sz="2800" b="1" dirty="0" smtClean="0">
                <a:solidFill>
                  <a:schemeClr val="tx1"/>
                </a:solidFill>
                <a:latin typeface="Times New Roman" pitchFamily="18" charset="0"/>
                <a:cs typeface="Times New Roman" pitchFamily="18" charset="0"/>
              </a:rPr>
              <a:t>Blasting</a:t>
            </a:r>
            <a:r>
              <a:rPr lang="en-US" sz="2800" dirty="0">
                <a:solidFill>
                  <a:schemeClr val="tx1"/>
                </a:solidFill>
                <a:latin typeface="Times New Roman" pitchFamily="18" charset="0"/>
                <a:cs typeface="Times New Roman" pitchFamily="18" charset="0"/>
              </a:rPr>
              <a:t> </a:t>
            </a:r>
          </a:p>
          <a:p>
            <a:pPr algn="l">
              <a:lnSpc>
                <a:spcPct val="150000"/>
              </a:lnSpc>
            </a:pPr>
            <a:r>
              <a:rPr lang="en-US" sz="2800" dirty="0">
                <a:solidFill>
                  <a:schemeClr val="tx1"/>
                </a:solidFill>
                <a:latin typeface="Times New Roman" pitchFamily="18" charset="0"/>
                <a:cs typeface="Times New Roman" pitchFamily="18" charset="0"/>
              </a:rPr>
              <a:t>Most primary blasting, whether on surface or underground, will leave some oversize boulders. The term oversize boulder may be defined </a:t>
            </a:r>
            <a:r>
              <a:rPr lang="en-US" sz="2800" dirty="0" smtClean="0">
                <a:solidFill>
                  <a:schemeClr val="tx1"/>
                </a:solidFill>
                <a:latin typeface="Times New Roman" pitchFamily="18" charset="0"/>
                <a:cs typeface="Times New Roman" pitchFamily="18" charset="0"/>
              </a:rPr>
              <a:t>as any </a:t>
            </a:r>
            <a:r>
              <a:rPr lang="en-US" sz="2800" dirty="0">
                <a:solidFill>
                  <a:schemeClr val="tx1"/>
                </a:solidFill>
                <a:latin typeface="Times New Roman" pitchFamily="18" charset="0"/>
                <a:cs typeface="Times New Roman" pitchFamily="18" charset="0"/>
              </a:rPr>
              <a:t>boulder produced from primary blasting, which cannot be adequately handled by the standard loading and crushing equipment used in an operation. Its size varies from one operation to another, depending on the type of loading, conveying and crushing equipment in use.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685799"/>
          </a:xfrm>
        </p:spPr>
        <p:txBody>
          <a:bodyPr>
            <a:normAutofit/>
          </a:bodyPr>
          <a:lstStyle/>
          <a:p>
            <a:r>
              <a:rPr lang="en-US" sz="2800" dirty="0" smtClean="0">
                <a:latin typeface="Arial" pitchFamily="34" charset="0"/>
                <a:cs typeface="Arial" pitchFamily="34" charset="0"/>
              </a:rPr>
              <a:t>Definition of Rock Blasting</a:t>
            </a:r>
            <a:endParaRPr lang="en-US" sz="2800" dirty="0">
              <a:latin typeface="Arial" pitchFamily="34" charset="0"/>
              <a:cs typeface="Arial" pitchFamily="34" charset="0"/>
            </a:endParaRPr>
          </a:p>
        </p:txBody>
      </p:sp>
      <p:sp>
        <p:nvSpPr>
          <p:cNvPr id="3" name="Subtitle 2"/>
          <p:cNvSpPr>
            <a:spLocks noGrp="1"/>
          </p:cNvSpPr>
          <p:nvPr>
            <p:ph type="subTitle" idx="1"/>
          </p:nvPr>
        </p:nvSpPr>
        <p:spPr>
          <a:xfrm>
            <a:off x="228600" y="914400"/>
            <a:ext cx="8763000" cy="5334000"/>
          </a:xfrm>
        </p:spPr>
        <p:txBody>
          <a:bodyPr>
            <a:normAutofit/>
          </a:bodyPr>
          <a:lstStyle/>
          <a:p>
            <a:pPr marL="457200" indent="-457200" algn="l">
              <a:buFont typeface="Wingdings" pitchFamily="2" charset="2"/>
              <a:buChar char="§"/>
            </a:pPr>
            <a:r>
              <a:rPr lang="en-US" sz="2800" dirty="0">
                <a:solidFill>
                  <a:schemeClr val="tx1"/>
                </a:solidFill>
                <a:latin typeface="Times New Roman" pitchFamily="18" charset="0"/>
                <a:cs typeface="Times New Roman" pitchFamily="18" charset="0"/>
              </a:rPr>
              <a:t>Blasting – use of explosives for rock fragmentation </a:t>
            </a:r>
          </a:p>
          <a:p>
            <a:pPr marL="457200" indent="-457200" algn="l">
              <a:buFont typeface="Wingdings" pitchFamily="2" charset="2"/>
              <a:buChar char="§"/>
            </a:pPr>
            <a:endParaRPr lang="en-US" sz="1200" dirty="0">
              <a:solidFill>
                <a:schemeClr val="tx1"/>
              </a:solidFill>
              <a:latin typeface="Times New Roman" panose="02020603050405020304" pitchFamily="18" charset="0"/>
              <a:cs typeface="Times New Roman" panose="02020603050405020304" pitchFamily="18" charset="0"/>
            </a:endParaRPr>
          </a:p>
          <a:p>
            <a:pPr marL="457200" indent="-457200" algn="l">
              <a:buFont typeface="Wingdings" pitchFamily="2" charset="2"/>
              <a:buChar char="§"/>
            </a:pPr>
            <a:r>
              <a:rPr lang="en-US" sz="2800" dirty="0">
                <a:solidFill>
                  <a:schemeClr val="tx1"/>
                </a:solidFill>
                <a:latin typeface="Times New Roman" panose="02020603050405020304" pitchFamily="18" charset="0"/>
                <a:cs typeface="Times New Roman" panose="02020603050405020304" pitchFamily="18" charset="0"/>
              </a:rPr>
              <a:t>The action of breaking and displacing rock by means of explosives</a:t>
            </a:r>
          </a:p>
          <a:p>
            <a:pPr algn="l"/>
            <a:endParaRPr lang="en-US" sz="13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In the field of blasting, the first operation to be carried out is rock drilling.</a:t>
            </a:r>
          </a:p>
          <a:p>
            <a:pPr algn="l"/>
            <a:endParaRPr lang="en-US" sz="1200" dirty="0" smtClean="0">
              <a:solidFill>
                <a:schemeClr val="tx1"/>
              </a:solidFill>
              <a:latin typeface="Times New Roman" pitchFamily="18" charset="0"/>
              <a:cs typeface="Times New Roman" pitchFamily="18" charset="0"/>
            </a:endParaRP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Blast-holes are drilled</a:t>
            </a:r>
            <a:endParaRPr lang="en-US" sz="2800" dirty="0">
              <a:solidFill>
                <a:schemeClr val="tx1"/>
              </a:solidFill>
              <a:latin typeface="Times New Roman" pitchFamily="18" charset="0"/>
              <a:cs typeface="Times New Roman" pitchFamily="18" charset="0"/>
            </a:endParaRP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Adequate geometry and distribution</a:t>
            </a: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Selection of explosives and initiating devices</a:t>
            </a:r>
          </a:p>
          <a:p>
            <a:pPr marL="457200" indent="-457200" algn="l">
              <a:buFont typeface="Wingdings" pitchFamily="2" charset="2"/>
              <a:buChar char="§"/>
            </a:pPr>
            <a:r>
              <a:rPr lang="en-US" sz="2800" dirty="0" smtClean="0">
                <a:solidFill>
                  <a:schemeClr val="tx1"/>
                </a:solidFill>
                <a:latin typeface="Times New Roman" pitchFamily="18" charset="0"/>
                <a:cs typeface="Times New Roman" pitchFamily="18" charset="0"/>
              </a:rPr>
              <a:t>Charging process and initiation.</a:t>
            </a:r>
            <a:endParaRPr lang="en-US" sz="2800" dirty="0">
              <a:solidFill>
                <a:schemeClr val="tx1"/>
              </a:solidFill>
              <a:latin typeface="Times New Roman" pitchFamily="18" charset="0"/>
              <a:cs typeface="Times New Roman" pitchFamily="18" charset="0"/>
            </a:endParaRPr>
          </a:p>
          <a:p>
            <a:pPr algn="l"/>
            <a:endParaRPr lang="en-US" dirty="0" smtClean="0">
              <a:solidFill>
                <a:schemeClr val="tx1"/>
              </a:solidFill>
              <a:latin typeface="Arial" pitchFamily="34" charset="0"/>
              <a:cs typeface="Arial" pitchFamily="34" charset="0"/>
            </a:endParaRPr>
          </a:p>
          <a:p>
            <a:pPr lvl="0" algn="l">
              <a:buFont typeface="Wingdings" pitchFamily="2" charset="2"/>
              <a:buChar char="§"/>
            </a:pPr>
            <a:endParaRPr lang="en-US" dirty="0">
              <a:solidFill>
                <a:schemeClr val="tx1"/>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81000"/>
            <a:ext cx="8839200" cy="6324600"/>
          </a:xfrm>
        </p:spPr>
        <p:txBody>
          <a:bodyPr>
            <a:normAutofit/>
          </a:bodyPr>
          <a:lstStyle/>
          <a:p>
            <a:pPr algn="l"/>
            <a:r>
              <a:rPr lang="en-US" sz="2800" b="1" dirty="0">
                <a:solidFill>
                  <a:schemeClr val="tx1"/>
                </a:solidFill>
                <a:latin typeface="Times New Roman" pitchFamily="18" charset="0"/>
                <a:cs typeface="Times New Roman" pitchFamily="18" charset="0"/>
              </a:rPr>
              <a:t>Misfire</a:t>
            </a:r>
            <a:r>
              <a:rPr lang="en-US" sz="2800" dirty="0">
                <a:solidFill>
                  <a:schemeClr val="tx1"/>
                </a:solidFill>
                <a:latin typeface="Times New Roman" pitchFamily="18" charset="0"/>
                <a:cs typeface="Times New Roman" pitchFamily="18" charset="0"/>
              </a:rPr>
              <a:t> - A blast that fails to detonate completely after an attempt at initiation; also the explosive material itself that failed to detonate as planned.</a:t>
            </a:r>
          </a:p>
          <a:p>
            <a:pPr algn="l"/>
            <a:endParaRPr lang="en-US" sz="1200" dirty="0" smtClean="0">
              <a:solidFill>
                <a:schemeClr val="tx1"/>
              </a:solidFill>
              <a:latin typeface="Times New Roman" pitchFamily="18" charset="0"/>
              <a:cs typeface="Times New Roman" pitchFamily="18" charset="0"/>
            </a:endParaRPr>
          </a:p>
          <a:p>
            <a:pPr algn="l"/>
            <a:r>
              <a:rPr lang="en-US" sz="2800" b="1" dirty="0" smtClean="0">
                <a:solidFill>
                  <a:schemeClr val="tx1"/>
                </a:solidFill>
                <a:latin typeface="Times New Roman" pitchFamily="18" charset="0"/>
                <a:cs typeface="Times New Roman" pitchFamily="18" charset="0"/>
              </a:rPr>
              <a:t>Magazine</a:t>
            </a:r>
            <a:r>
              <a:rPr lang="en-US" sz="2800" dirty="0" smtClean="0">
                <a:solidFill>
                  <a:schemeClr val="tx1"/>
                </a:solidFill>
                <a:latin typeface="Times New Roman" pitchFamily="18" charset="0"/>
                <a:cs typeface="Times New Roman" pitchFamily="18" charset="0"/>
              </a:rPr>
              <a:t> </a:t>
            </a:r>
            <a:r>
              <a:rPr lang="en-US" sz="2800" dirty="0">
                <a:solidFill>
                  <a:schemeClr val="tx1"/>
                </a:solidFill>
                <a:latin typeface="Times New Roman" pitchFamily="18" charset="0"/>
                <a:cs typeface="Times New Roman" pitchFamily="18" charset="0"/>
              </a:rPr>
              <a:t>- Any building, structure, or container, other than an explosives manufacturing building, approved for the storage of explosive </a:t>
            </a:r>
            <a:r>
              <a:rPr lang="en-US" sz="2800" dirty="0" smtClean="0">
                <a:solidFill>
                  <a:schemeClr val="tx1"/>
                </a:solidFill>
                <a:latin typeface="Times New Roman" pitchFamily="18" charset="0"/>
                <a:cs typeface="Times New Roman" pitchFamily="18" charset="0"/>
              </a:rPr>
              <a:t>material</a:t>
            </a:r>
          </a:p>
          <a:p>
            <a:pPr algn="l"/>
            <a:endParaRPr lang="en-US" sz="1200" dirty="0" smtClean="0">
              <a:solidFill>
                <a:schemeClr val="tx1"/>
              </a:solidFill>
              <a:latin typeface="Times New Roman" pitchFamily="18" charset="0"/>
              <a:cs typeface="Times New Roman" pitchFamily="18" charset="0"/>
            </a:endParaRPr>
          </a:p>
          <a:p>
            <a:pPr algn="l"/>
            <a:r>
              <a:rPr lang="en-US" sz="2800" b="1" dirty="0" smtClean="0">
                <a:solidFill>
                  <a:schemeClr val="tx1"/>
                </a:solidFill>
                <a:latin typeface="Times New Roman" pitchFamily="18" charset="0"/>
                <a:cs typeface="Times New Roman" pitchFamily="18" charset="0"/>
              </a:rPr>
              <a:t>Initiation</a:t>
            </a:r>
            <a:r>
              <a:rPr lang="en-US" sz="2800" dirty="0" smtClean="0">
                <a:solidFill>
                  <a:schemeClr val="tx1"/>
                </a:solidFill>
                <a:latin typeface="Times New Roman" pitchFamily="18" charset="0"/>
                <a:cs typeface="Times New Roman" pitchFamily="18" charset="0"/>
              </a:rPr>
              <a:t> </a:t>
            </a:r>
            <a:r>
              <a:rPr lang="en-US" sz="2800" dirty="0">
                <a:solidFill>
                  <a:schemeClr val="tx1"/>
                </a:solidFill>
                <a:latin typeface="Times New Roman" pitchFamily="18" charset="0"/>
                <a:cs typeface="Times New Roman" pitchFamily="18" charset="0"/>
              </a:rPr>
              <a:t>- The act of causing an explosive material to detonate or deflagrate.</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685800"/>
            <a:ext cx="8839200" cy="4038600"/>
          </a:xfrm>
        </p:spPr>
        <p:txBody>
          <a:bodyPr>
            <a:normAutofit/>
          </a:bodyPr>
          <a:lstStyle/>
          <a:p>
            <a:pPr algn="l"/>
            <a:r>
              <a:rPr lang="en-US" sz="2800" b="1" dirty="0" smtClean="0">
                <a:solidFill>
                  <a:schemeClr val="tx1"/>
                </a:solidFill>
                <a:latin typeface="Times New Roman" pitchFamily="18" charset="0"/>
                <a:cs typeface="Times New Roman" pitchFamily="18" charset="0"/>
              </a:rPr>
              <a:t>Initiator</a:t>
            </a:r>
            <a:r>
              <a:rPr lang="en-US" sz="2800" dirty="0" smtClean="0">
                <a:solidFill>
                  <a:schemeClr val="tx1"/>
                </a:solidFill>
                <a:latin typeface="Times New Roman" pitchFamily="18" charset="0"/>
                <a:cs typeface="Times New Roman" pitchFamily="18" charset="0"/>
              </a:rPr>
              <a:t> </a:t>
            </a:r>
            <a:r>
              <a:rPr lang="en-US" sz="2800" dirty="0">
                <a:solidFill>
                  <a:schemeClr val="tx1"/>
                </a:solidFill>
                <a:latin typeface="Times New Roman" pitchFamily="18" charset="0"/>
                <a:cs typeface="Times New Roman" pitchFamily="18" charset="0"/>
              </a:rPr>
              <a:t>- A detonator or detonating cord used to start detonation in an explosive material.</a:t>
            </a:r>
          </a:p>
          <a:p>
            <a:pPr algn="l"/>
            <a:endParaRPr lang="en-US" sz="1200" dirty="0" smtClean="0">
              <a:solidFill>
                <a:schemeClr val="tx1"/>
              </a:solidFill>
              <a:latin typeface="Times New Roman" pitchFamily="18" charset="0"/>
              <a:cs typeface="Times New Roman" pitchFamily="18" charset="0"/>
            </a:endParaRPr>
          </a:p>
          <a:p>
            <a:pPr algn="l"/>
            <a:r>
              <a:rPr lang="en-US" sz="2800" b="1" dirty="0" smtClean="0">
                <a:solidFill>
                  <a:schemeClr val="tx1"/>
                </a:solidFill>
                <a:latin typeface="Times New Roman" pitchFamily="18" charset="0"/>
                <a:cs typeface="Times New Roman" pitchFamily="18" charset="0"/>
              </a:rPr>
              <a:t>Primer</a:t>
            </a:r>
            <a:r>
              <a:rPr lang="en-US" sz="2800" dirty="0" smtClean="0">
                <a:solidFill>
                  <a:schemeClr val="tx1"/>
                </a:solidFill>
                <a:latin typeface="Times New Roman" pitchFamily="18" charset="0"/>
                <a:cs typeface="Times New Roman" pitchFamily="18" charset="0"/>
              </a:rPr>
              <a:t> </a:t>
            </a:r>
            <a:r>
              <a:rPr lang="en-US" sz="2800" dirty="0">
                <a:solidFill>
                  <a:schemeClr val="tx1"/>
                </a:solidFill>
                <a:latin typeface="Times New Roman" pitchFamily="18" charset="0"/>
                <a:cs typeface="Times New Roman" pitchFamily="18" charset="0"/>
              </a:rPr>
              <a:t>- A unit, package, or cartridge of explosives used to initiate other explosives or blasting agents, and which contains: 1.) A detonator, or 2.) Detonating cord to which is attached a detonator designed to initiate the detonating cord</a:t>
            </a:r>
            <a:r>
              <a:rPr lang="en-US" sz="2800" dirty="0" smtClean="0">
                <a:solidFill>
                  <a:schemeClr val="tx1"/>
                </a:solidFill>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609599"/>
          </a:xfrm>
        </p:spPr>
        <p:txBody>
          <a:bodyPr>
            <a:normAutofit/>
          </a:bodyPr>
          <a:lstStyle/>
          <a:p>
            <a:r>
              <a:rPr lang="en-US" sz="2800" b="1" dirty="0" smtClean="0">
                <a:latin typeface="Times New Roman" pitchFamily="18" charset="0"/>
                <a:cs typeface="Times New Roman" pitchFamily="18" charset="0"/>
              </a:rPr>
              <a:t>Revision Questions</a:t>
            </a:r>
            <a:endParaRPr lang="en-US"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76200" y="762000"/>
            <a:ext cx="8991600" cy="5867400"/>
          </a:xfrm>
        </p:spPr>
        <p:txBody>
          <a:bodyPr>
            <a:normAutofit/>
          </a:bodyPr>
          <a:lstStyle/>
          <a:p>
            <a:pPr marL="514350" indent="-514350" algn="l">
              <a:buAutoNum type="arabicPeriod"/>
            </a:pPr>
            <a:r>
              <a:rPr lang="en-US" sz="2800" dirty="0" smtClean="0">
                <a:solidFill>
                  <a:schemeClr val="tx1"/>
                </a:solidFill>
                <a:latin typeface="Times New Roman" pitchFamily="18" charset="0"/>
                <a:cs typeface="Times New Roman" pitchFamily="18" charset="0"/>
              </a:rPr>
              <a:t>In blasting, differentiate between spacing and burden </a:t>
            </a:r>
          </a:p>
          <a:p>
            <a:pPr marL="514350" indent="-514350" algn="l">
              <a:buAutoNum type="arabicPeriod"/>
            </a:pPr>
            <a:r>
              <a:rPr lang="en-US" sz="2800" dirty="0" smtClean="0">
                <a:solidFill>
                  <a:schemeClr val="tx1"/>
                </a:solidFill>
                <a:latin typeface="Times New Roman" pitchFamily="18" charset="0"/>
                <a:cs typeface="Times New Roman" pitchFamily="18" charset="0"/>
              </a:rPr>
              <a:t>Explain why the cost of drilling and blasting decreases as hole diameter increases</a:t>
            </a:r>
          </a:p>
          <a:p>
            <a:pPr marL="514350" indent="-514350" algn="l">
              <a:buAutoNum type="arabicPeriod"/>
            </a:pPr>
            <a:r>
              <a:rPr lang="en-US" sz="2800" dirty="0" smtClean="0">
                <a:solidFill>
                  <a:schemeClr val="tx1"/>
                </a:solidFill>
                <a:latin typeface="Times New Roman" pitchFamily="18" charset="0"/>
                <a:cs typeface="Times New Roman" pitchFamily="18" charset="0"/>
              </a:rPr>
              <a:t>Given the face height  of 2.85m, estimate the hole diameter</a:t>
            </a:r>
          </a:p>
          <a:p>
            <a:pPr marL="514350" indent="-514350" algn="l">
              <a:buAutoNum type="arabicPeriod"/>
            </a:pPr>
            <a:r>
              <a:rPr lang="en-US" sz="2800" dirty="0" smtClean="0">
                <a:solidFill>
                  <a:schemeClr val="tx1"/>
                </a:solidFill>
                <a:latin typeface="Times New Roman" pitchFamily="18" charset="0"/>
                <a:cs typeface="Times New Roman" pitchFamily="18" charset="0"/>
              </a:rPr>
              <a:t>Drilling and blasting in 75MPa rock, estimate the hole diameter if over-drilling is 0.9m</a:t>
            </a:r>
          </a:p>
          <a:p>
            <a:pPr marL="514350" indent="-514350" algn="l">
              <a:buFont typeface="Arial" pitchFamily="34" charset="0"/>
              <a:buAutoNum type="arabicPeriod"/>
            </a:pPr>
            <a:r>
              <a:rPr lang="en-US" sz="2800" dirty="0">
                <a:solidFill>
                  <a:schemeClr val="tx1"/>
                </a:solidFill>
                <a:latin typeface="Times New Roman" pitchFamily="18" charset="0"/>
                <a:cs typeface="Times New Roman" pitchFamily="18" charset="0"/>
              </a:rPr>
              <a:t>If an 88mm diameter hole is charged with 64mm diameter cartridges, calculate the decoupling </a:t>
            </a:r>
            <a:r>
              <a:rPr lang="en-US" sz="2800" dirty="0" smtClean="0">
                <a:solidFill>
                  <a:schemeClr val="tx1"/>
                </a:solidFill>
                <a:latin typeface="Times New Roman" pitchFamily="18" charset="0"/>
                <a:cs typeface="Times New Roman" pitchFamily="18" charset="0"/>
              </a:rPr>
              <a:t>ratio</a:t>
            </a:r>
          </a:p>
          <a:p>
            <a:pPr marL="514350" lvl="0" indent="-514350" algn="l">
              <a:buFont typeface="Arial" pitchFamily="34" charset="0"/>
              <a:buAutoNum type="arabicPeriod"/>
            </a:pPr>
            <a:r>
              <a:rPr lang="en-US" sz="2800" dirty="0" smtClean="0">
                <a:solidFill>
                  <a:schemeClr val="tx1"/>
                </a:solidFill>
                <a:latin typeface="Times New Roman" pitchFamily="18" charset="0"/>
                <a:cs typeface="Times New Roman" pitchFamily="18" charset="0"/>
              </a:rPr>
              <a:t>List five reasons why stemming is important </a:t>
            </a:r>
            <a:r>
              <a:rPr lang="en-US" sz="2800" dirty="0">
                <a:solidFill>
                  <a:schemeClr val="tx1"/>
                </a:solidFill>
                <a:latin typeface="Times New Roman" pitchFamily="18" charset="0"/>
                <a:cs typeface="Times New Roman" pitchFamily="18" charset="0"/>
              </a:rPr>
              <a:t>in charging blast holes with explosives?</a:t>
            </a:r>
          </a:p>
          <a:p>
            <a:pPr marL="514350" indent="-514350" algn="l">
              <a:buAutoNum type="arabicPeriod"/>
            </a:pPr>
            <a:endParaRPr lang="en-US" sz="2800" dirty="0" smtClean="0">
              <a:solidFill>
                <a:schemeClr val="tx1"/>
              </a:solidFill>
              <a:latin typeface="Times New Roman" pitchFamily="18" charset="0"/>
              <a:cs typeface="Times New Roman" pitchFamily="18" charset="0"/>
            </a:endParaRPr>
          </a:p>
          <a:p>
            <a:pPr marL="514350" lvl="0" indent="-514350" algn="l">
              <a:buFont typeface="+mj-lt"/>
              <a:buAutoNum type="arabicPeriod"/>
            </a:pPr>
            <a:endParaRPr lang="en-US" dirty="0" smtClean="0">
              <a:solidFill>
                <a:schemeClr val="tx1"/>
              </a:solidFill>
              <a:latin typeface="Arial" pitchFamily="34" charset="0"/>
              <a:cs typeface="Arial" pitchFamily="34" charset="0"/>
            </a:endParaRPr>
          </a:p>
          <a:p>
            <a:pPr marL="514350" lvl="0" indent="-514350" algn="l">
              <a:buFont typeface="+mj-lt"/>
              <a:buAutoNum type="arabicPeriod"/>
            </a:pPr>
            <a:endParaRPr lang="en-US" dirty="0" smtClean="0">
              <a:solidFill>
                <a:schemeClr val="tx1"/>
              </a:solidFill>
              <a:latin typeface="Arial" pitchFamily="34" charset="0"/>
              <a:cs typeface="Arial" pitchFamily="34" charset="0"/>
            </a:endParaRPr>
          </a:p>
          <a:p>
            <a:pPr marL="514350" indent="-514350" algn="l">
              <a:buAutoNum type="arabicPeriod"/>
            </a:pPr>
            <a:endParaRPr lang="en-US"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970971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0225"/>
            <a:ext cx="3657600" cy="612775"/>
          </a:xfrm>
        </p:spPr>
        <p:txBody>
          <a:bodyPr>
            <a:normAutofit/>
          </a:bodyPr>
          <a:lstStyle/>
          <a:p>
            <a:pPr algn="l"/>
            <a:r>
              <a:rPr lang="en-US" sz="2800" b="1" dirty="0" smtClean="0">
                <a:latin typeface="Times New Roman" pitchFamily="18" charset="0"/>
                <a:cs typeface="Times New Roman" pitchFamily="18" charset="0"/>
              </a:rPr>
              <a:t>Key words</a:t>
            </a:r>
            <a:endParaRPr lang="en-US"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1295400"/>
            <a:ext cx="3276600" cy="3276600"/>
          </a:xfrm>
        </p:spPr>
        <p:txBody>
          <a:bodyPr/>
          <a:lstStyle/>
          <a:p>
            <a:pPr marL="514350" indent="-514350" algn="l">
              <a:buFont typeface="+mj-lt"/>
              <a:buAutoNum type="arabicPeriod"/>
            </a:pPr>
            <a:r>
              <a:rPr lang="en-US" sz="2800" dirty="0">
                <a:solidFill>
                  <a:schemeClr val="tx1"/>
                </a:solidFill>
                <a:latin typeface="Times New Roman" pitchFamily="18" charset="0"/>
                <a:cs typeface="Times New Roman" pitchFamily="18" charset="0"/>
              </a:rPr>
              <a:t>List</a:t>
            </a:r>
            <a:endParaRPr lang="en-US" sz="2800" dirty="0" smtClean="0">
              <a:solidFill>
                <a:schemeClr val="tx1"/>
              </a:solidFill>
              <a:latin typeface="Times New Roman" pitchFamily="18" charset="0"/>
              <a:cs typeface="Times New Roman" pitchFamily="18" charset="0"/>
            </a:endParaRPr>
          </a:p>
          <a:p>
            <a:pPr marL="514350" indent="-514350" algn="l">
              <a:buFont typeface="+mj-lt"/>
              <a:buAutoNum type="arabicPeriod"/>
            </a:pPr>
            <a:r>
              <a:rPr lang="en-US" sz="2800" dirty="0" smtClean="0">
                <a:solidFill>
                  <a:schemeClr val="tx1"/>
                </a:solidFill>
                <a:latin typeface="Times New Roman" pitchFamily="18" charset="0"/>
                <a:cs typeface="Times New Roman" pitchFamily="18" charset="0"/>
              </a:rPr>
              <a:t>Differentiate</a:t>
            </a:r>
          </a:p>
          <a:p>
            <a:pPr marL="514350" indent="-514350" algn="l">
              <a:buFont typeface="+mj-lt"/>
              <a:buAutoNum type="arabicPeriod"/>
            </a:pPr>
            <a:r>
              <a:rPr lang="en-US" sz="2800" dirty="0" smtClean="0">
                <a:solidFill>
                  <a:schemeClr val="tx1"/>
                </a:solidFill>
                <a:latin typeface="Times New Roman" pitchFamily="18" charset="0"/>
                <a:cs typeface="Times New Roman" pitchFamily="18" charset="0"/>
              </a:rPr>
              <a:t>Explain</a:t>
            </a:r>
          </a:p>
          <a:p>
            <a:pPr marL="514350" indent="-514350" algn="l">
              <a:buFont typeface="+mj-lt"/>
              <a:buAutoNum type="arabicPeriod"/>
            </a:pPr>
            <a:r>
              <a:rPr lang="en-US" sz="2800" dirty="0" smtClean="0">
                <a:solidFill>
                  <a:schemeClr val="tx1"/>
                </a:solidFill>
                <a:latin typeface="Times New Roman" pitchFamily="18" charset="0"/>
                <a:cs typeface="Times New Roman" pitchFamily="18" charset="0"/>
              </a:rPr>
              <a:t>Estimate</a:t>
            </a:r>
          </a:p>
          <a:p>
            <a:pPr marL="514350" indent="-514350" algn="l">
              <a:buFont typeface="+mj-lt"/>
              <a:buAutoNum type="arabicPeriod"/>
            </a:pPr>
            <a:r>
              <a:rPr lang="en-US" sz="2800" dirty="0">
                <a:solidFill>
                  <a:schemeClr val="tx1"/>
                </a:solidFill>
                <a:latin typeface="Times New Roman" pitchFamily="18" charset="0"/>
                <a:cs typeface="Times New Roman" pitchFamily="18" charset="0"/>
              </a:rPr>
              <a:t>calculate</a:t>
            </a:r>
            <a:endParaRPr lang="en-US" sz="2800" dirty="0" smtClean="0">
              <a:solidFill>
                <a:schemeClr val="tx1"/>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733348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533400"/>
          </a:xfrm>
        </p:spPr>
        <p:txBody>
          <a:bodyPr>
            <a:normAutofit/>
          </a:bodyPr>
          <a:lstStyle/>
          <a:p>
            <a:r>
              <a:rPr lang="en-US" sz="2400" b="1" dirty="0" smtClean="0">
                <a:latin typeface="Times New Roman" pitchFamily="18" charset="0"/>
                <a:cs typeface="Times New Roman" pitchFamily="18" charset="0"/>
              </a:rPr>
              <a:t>Burden and Spacing</a:t>
            </a:r>
            <a:endParaRPr lang="en-US" sz="2400" b="1" dirty="0"/>
          </a:p>
        </p:txBody>
      </p:sp>
      <p:sp>
        <p:nvSpPr>
          <p:cNvPr id="3" name="Subtitle 2"/>
          <p:cNvSpPr>
            <a:spLocks noGrp="1"/>
          </p:cNvSpPr>
          <p:nvPr>
            <p:ph type="subTitle" idx="1"/>
          </p:nvPr>
        </p:nvSpPr>
        <p:spPr>
          <a:xfrm>
            <a:off x="152400" y="533400"/>
            <a:ext cx="8839200" cy="2438400"/>
          </a:xfrm>
        </p:spPr>
        <p:txBody>
          <a:bodyPr>
            <a:normAutofit/>
          </a:bodyPr>
          <a:lstStyle/>
          <a:p>
            <a:pPr algn="l"/>
            <a:r>
              <a:rPr lang="en-US" sz="2400" dirty="0" smtClean="0">
                <a:solidFill>
                  <a:schemeClr val="tx1"/>
                </a:solidFill>
                <a:latin typeface="Times New Roman" pitchFamily="18" charset="0"/>
                <a:cs typeface="Times New Roman" pitchFamily="18" charset="0"/>
              </a:rPr>
              <a:t>In blasting, burden is referred to the distance in </a:t>
            </a:r>
            <a:r>
              <a:rPr lang="en-US" sz="2400" dirty="0" err="1" smtClean="0">
                <a:solidFill>
                  <a:schemeClr val="tx1"/>
                </a:solidFill>
                <a:latin typeface="Times New Roman" pitchFamily="18" charset="0"/>
                <a:cs typeface="Times New Roman" pitchFamily="18" charset="0"/>
              </a:rPr>
              <a:t>metres</a:t>
            </a:r>
            <a:r>
              <a:rPr lang="en-US" sz="2400" dirty="0" smtClean="0">
                <a:solidFill>
                  <a:schemeClr val="tx1"/>
                </a:solidFill>
                <a:latin typeface="Times New Roman" pitchFamily="18" charset="0"/>
                <a:cs typeface="Times New Roman" pitchFamily="18" charset="0"/>
              </a:rPr>
              <a:t> from a blast-hole to the nearest free face while spacing is </a:t>
            </a:r>
            <a:r>
              <a:rPr lang="en-US" sz="2400" dirty="0">
                <a:solidFill>
                  <a:schemeClr val="tx1"/>
                </a:solidFill>
                <a:latin typeface="Times New Roman" pitchFamily="18" charset="0"/>
                <a:cs typeface="Times New Roman" pitchFamily="18" charset="0"/>
              </a:rPr>
              <a:t>the distance in </a:t>
            </a:r>
            <a:r>
              <a:rPr lang="en-US" sz="2400" dirty="0" err="1">
                <a:solidFill>
                  <a:schemeClr val="tx1"/>
                </a:solidFill>
                <a:latin typeface="Times New Roman" pitchFamily="18" charset="0"/>
                <a:cs typeface="Times New Roman" pitchFamily="18" charset="0"/>
              </a:rPr>
              <a:t>metres</a:t>
            </a:r>
            <a:r>
              <a:rPr lang="en-US" sz="2400" dirty="0">
                <a:solidFill>
                  <a:schemeClr val="tx1"/>
                </a:solidFill>
                <a:latin typeface="Times New Roman" pitchFamily="18" charset="0"/>
                <a:cs typeface="Times New Roman" pitchFamily="18" charset="0"/>
              </a:rPr>
              <a:t> between adjacent blast-holes and is measured perpendicular to the burden. Usually the relation between </a:t>
            </a:r>
            <a:r>
              <a:rPr lang="en-US" sz="2400" dirty="0" smtClean="0">
                <a:solidFill>
                  <a:schemeClr val="tx1"/>
                </a:solidFill>
                <a:latin typeface="Times New Roman" pitchFamily="18" charset="0"/>
                <a:cs typeface="Times New Roman" pitchFamily="18" charset="0"/>
              </a:rPr>
              <a:t>burden </a:t>
            </a:r>
            <a:r>
              <a:rPr lang="en-US" sz="2400" dirty="0">
                <a:solidFill>
                  <a:schemeClr val="tx1"/>
                </a:solidFill>
                <a:latin typeface="Times New Roman" pitchFamily="18" charset="0"/>
                <a:cs typeface="Times New Roman" pitchFamily="18" charset="0"/>
              </a:rPr>
              <a:t>and spacing is</a:t>
            </a:r>
            <a:r>
              <a:rPr lang="en-US" sz="2400" dirty="0" smtClean="0">
                <a:solidFill>
                  <a:schemeClr val="tx1"/>
                </a:solidFill>
                <a:latin typeface="Times New Roman" pitchFamily="18" charset="0"/>
                <a:cs typeface="Times New Roman" pitchFamily="18" charset="0"/>
              </a:rPr>
              <a:t>: S </a:t>
            </a:r>
            <a:r>
              <a:rPr lang="en-US" sz="2400" dirty="0">
                <a:solidFill>
                  <a:schemeClr val="tx1"/>
                </a:solidFill>
                <a:latin typeface="Times New Roman" pitchFamily="18" charset="0"/>
                <a:cs typeface="Times New Roman" pitchFamily="18" charset="0"/>
              </a:rPr>
              <a:t>= 1 to 1.8B</a:t>
            </a:r>
          </a:p>
          <a:p>
            <a:pPr algn="l"/>
            <a:r>
              <a:rPr lang="en-US" sz="2400" i="1" dirty="0" smtClean="0">
                <a:solidFill>
                  <a:schemeClr val="tx1"/>
                </a:solidFill>
                <a:latin typeface="Times New Roman" pitchFamily="18" charset="0"/>
                <a:cs typeface="Times New Roman" pitchFamily="18" charset="0"/>
              </a:rPr>
              <a:t>Diagram – clear and properly labeled</a:t>
            </a:r>
          </a:p>
          <a:p>
            <a:pPr algn="l"/>
            <a:endParaRPr lang="en-US" sz="2800" i="1" dirty="0">
              <a:solidFill>
                <a:schemeClr val="tx1"/>
              </a:solidFill>
              <a:latin typeface="Times New Roman" pitchFamily="18" charset="0"/>
              <a:cs typeface="Times New Roman" pitchFamily="18" charset="0"/>
            </a:endParaRPr>
          </a:p>
        </p:txBody>
      </p:sp>
      <p:pic>
        <p:nvPicPr>
          <p:cNvPr id="4" name="Picture 3" descr="Image result for blasting burden and spacing images"/>
          <p:cNvPicPr/>
          <p:nvPr/>
        </p:nvPicPr>
        <p:blipFill rotWithShape="1">
          <a:blip r:embed="rId2">
            <a:extLst>
              <a:ext uri="{28A0092B-C50C-407E-A947-70E740481C1C}">
                <a14:useLocalDpi xmlns:a14="http://schemas.microsoft.com/office/drawing/2010/main" val="0"/>
              </a:ext>
            </a:extLst>
          </a:blip>
          <a:srcRect l="8052" t="37270" r="18583" b="7870"/>
          <a:stretch/>
        </p:blipFill>
        <p:spPr bwMode="auto">
          <a:xfrm>
            <a:off x="76200" y="3728720"/>
            <a:ext cx="4359275" cy="2519680"/>
          </a:xfrm>
          <a:prstGeom prst="rect">
            <a:avLst/>
          </a:prstGeom>
          <a:noFill/>
          <a:ln>
            <a:noFill/>
          </a:ln>
          <a:extLst>
            <a:ext uri="{53640926-AAD7-44D8-BBD7-CCE9431645EC}">
              <a14:shadowObscured xmlns:a14="http://schemas.microsoft.com/office/drawing/2010/main"/>
            </a:ext>
          </a:extLst>
        </p:spPr>
      </p:pic>
      <p:pic>
        <p:nvPicPr>
          <p:cNvPr id="5" name="Picture 4" descr="Image result for blasting burden and spacing images"/>
          <p:cNvPicPr/>
          <p:nvPr/>
        </p:nvPicPr>
        <p:blipFill rotWithShape="1">
          <a:blip r:embed="rId3">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l="5103" r="21423" b="7258"/>
          <a:stretch/>
        </p:blipFill>
        <p:spPr bwMode="auto">
          <a:xfrm>
            <a:off x="4572000" y="3048000"/>
            <a:ext cx="4572000" cy="365759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35922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5943600" cy="685799"/>
          </a:xfrm>
        </p:spPr>
        <p:txBody>
          <a:bodyPr>
            <a:normAutofit/>
          </a:bodyPr>
          <a:lstStyle/>
          <a:p>
            <a:r>
              <a:rPr lang="en-US" sz="3200" dirty="0" smtClean="0">
                <a:latin typeface="Arial" pitchFamily="34" charset="0"/>
                <a:cs typeface="Arial" pitchFamily="34" charset="0"/>
              </a:rPr>
              <a:t>Rock Blasting</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152400" y="1066800"/>
            <a:ext cx="8915400" cy="5410200"/>
          </a:xfrm>
        </p:spPr>
        <p:txBody>
          <a:bodyPr>
            <a:normAutofit/>
          </a:bodyPr>
          <a:lstStyle/>
          <a:p>
            <a:pPr marL="457200" indent="-457200" algn="l">
              <a:buFont typeface="Wingdings" pitchFamily="2" charset="2"/>
              <a:buChar char="§"/>
            </a:pPr>
            <a:r>
              <a:rPr lang="en-US" sz="2800" dirty="0" smtClean="0">
                <a:solidFill>
                  <a:schemeClr val="tx1"/>
                </a:solidFill>
                <a:latin typeface="Arial" pitchFamily="34" charset="0"/>
                <a:cs typeface="Arial" pitchFamily="34" charset="0"/>
              </a:rPr>
              <a:t>Controlled </a:t>
            </a:r>
            <a:r>
              <a:rPr lang="en-US" sz="2800" dirty="0">
                <a:solidFill>
                  <a:schemeClr val="tx1"/>
                </a:solidFill>
                <a:latin typeface="Arial" pitchFamily="34" charset="0"/>
                <a:cs typeface="Arial" pitchFamily="34" charset="0"/>
              </a:rPr>
              <a:t>use of </a:t>
            </a:r>
            <a:r>
              <a:rPr lang="en-US" sz="2800" dirty="0" smtClean="0">
                <a:solidFill>
                  <a:schemeClr val="tx1"/>
                </a:solidFill>
                <a:latin typeface="Arial" pitchFamily="34" charset="0"/>
                <a:cs typeface="Arial" pitchFamily="34" charset="0"/>
              </a:rPr>
              <a:t>explosives</a:t>
            </a:r>
          </a:p>
          <a:p>
            <a:pPr marL="457200" indent="-457200" algn="l">
              <a:buFont typeface="Wingdings" pitchFamily="2" charset="2"/>
              <a:buChar char="§"/>
            </a:pPr>
            <a:r>
              <a:rPr lang="en-US" sz="2800" dirty="0" smtClean="0">
                <a:solidFill>
                  <a:schemeClr val="tx1"/>
                </a:solidFill>
                <a:latin typeface="Arial" pitchFamily="34" charset="0"/>
                <a:cs typeface="Arial" pitchFamily="34" charset="0"/>
              </a:rPr>
              <a:t>Purpose </a:t>
            </a:r>
            <a:r>
              <a:rPr lang="en-US" sz="2800" dirty="0">
                <a:solidFill>
                  <a:schemeClr val="tx1"/>
                </a:solidFill>
                <a:latin typeface="Arial" pitchFamily="34" charset="0"/>
                <a:cs typeface="Arial" pitchFamily="34" charset="0"/>
              </a:rPr>
              <a:t>of fragmenting the </a:t>
            </a:r>
            <a:r>
              <a:rPr lang="en-US" sz="2800" dirty="0" smtClean="0">
                <a:solidFill>
                  <a:schemeClr val="tx1"/>
                </a:solidFill>
                <a:latin typeface="Arial" pitchFamily="34" charset="0"/>
                <a:cs typeface="Arial" pitchFamily="34" charset="0"/>
              </a:rPr>
              <a:t>rock</a:t>
            </a:r>
          </a:p>
          <a:p>
            <a:pPr marL="914400" lvl="1" indent="-457200" algn="l">
              <a:buFont typeface="Wingdings" pitchFamily="2" charset="2"/>
              <a:buChar char="Ø"/>
            </a:pPr>
            <a:r>
              <a:rPr lang="en-US" dirty="0" smtClean="0">
                <a:solidFill>
                  <a:schemeClr val="tx1"/>
                </a:solidFill>
                <a:latin typeface="Arial" pitchFamily="34" charset="0"/>
                <a:cs typeface="Arial" pitchFamily="34" charset="0"/>
              </a:rPr>
              <a:t>Loosening the in-situ rock</a:t>
            </a:r>
          </a:p>
          <a:p>
            <a:pPr marL="914400" lvl="1" indent="-457200" algn="l">
              <a:buFont typeface="Wingdings" pitchFamily="2" charset="2"/>
              <a:buChar char="Ø"/>
            </a:pPr>
            <a:r>
              <a:rPr lang="en-US" dirty="0" smtClean="0">
                <a:solidFill>
                  <a:schemeClr val="tx1"/>
                </a:solidFill>
                <a:latin typeface="Arial" pitchFamily="34" charset="0"/>
                <a:cs typeface="Arial" pitchFamily="34" charset="0"/>
              </a:rPr>
              <a:t>Opening up - excavation</a:t>
            </a:r>
          </a:p>
          <a:p>
            <a:pPr marL="914400" lvl="1" indent="-457200" algn="l">
              <a:buFont typeface="Wingdings" pitchFamily="2" charset="2"/>
              <a:buChar char="Ø"/>
            </a:pPr>
            <a:r>
              <a:rPr lang="en-US" dirty="0" smtClean="0">
                <a:solidFill>
                  <a:schemeClr val="tx1"/>
                </a:solidFill>
                <a:latin typeface="Arial" pitchFamily="34" charset="0"/>
                <a:cs typeface="Arial" pitchFamily="34" charset="0"/>
              </a:rPr>
              <a:t>Extraction of ore from the ore-body</a:t>
            </a:r>
          </a:p>
          <a:p>
            <a:pPr marL="914400" lvl="1" indent="-457200" algn="l">
              <a:buFont typeface="Wingdings" pitchFamily="2" charset="2"/>
              <a:buChar char="Ø"/>
            </a:pPr>
            <a:r>
              <a:rPr lang="en-US" dirty="0" smtClean="0">
                <a:solidFill>
                  <a:schemeClr val="tx1"/>
                </a:solidFill>
                <a:latin typeface="Arial" pitchFamily="34" charset="0"/>
                <a:cs typeface="Arial" pitchFamily="34" charset="0"/>
              </a:rPr>
              <a:t>Easy movement of rock</a:t>
            </a:r>
          </a:p>
          <a:p>
            <a:pPr marL="457200" indent="-457200" algn="l">
              <a:buFont typeface="Wingdings" pitchFamily="2" charset="2"/>
              <a:buChar char="§"/>
            </a:pPr>
            <a:r>
              <a:rPr lang="en-US" sz="2800" dirty="0" smtClean="0">
                <a:solidFill>
                  <a:schemeClr val="tx1"/>
                </a:solidFill>
                <a:latin typeface="Arial" pitchFamily="34" charset="0"/>
                <a:cs typeface="Arial" pitchFamily="34" charset="0"/>
              </a:rPr>
              <a:t>Practiced in:</a:t>
            </a:r>
          </a:p>
          <a:p>
            <a:pPr marL="914400" lvl="1" indent="-457200" algn="l">
              <a:buFont typeface="Wingdings" pitchFamily="2" charset="2"/>
              <a:buChar char="Ø"/>
            </a:pPr>
            <a:r>
              <a:rPr lang="en-US" dirty="0" smtClean="0">
                <a:solidFill>
                  <a:schemeClr val="tx1"/>
                </a:solidFill>
                <a:latin typeface="Arial" pitchFamily="34" charset="0"/>
                <a:cs typeface="Arial" pitchFamily="34" charset="0"/>
              </a:rPr>
              <a:t>Mining,</a:t>
            </a:r>
          </a:p>
          <a:p>
            <a:pPr marL="914400" lvl="1" indent="-457200" algn="l">
              <a:buFont typeface="Wingdings" pitchFamily="2" charset="2"/>
              <a:buChar char="Ø"/>
            </a:pPr>
            <a:r>
              <a:rPr lang="en-US" dirty="0" smtClean="0">
                <a:solidFill>
                  <a:schemeClr val="tx1"/>
                </a:solidFill>
                <a:latin typeface="Arial" pitchFamily="34" charset="0"/>
                <a:cs typeface="Arial" pitchFamily="34" charset="0"/>
              </a:rPr>
              <a:t>Quarrying and</a:t>
            </a:r>
          </a:p>
          <a:p>
            <a:pPr marL="914400" lvl="1" indent="-457200" algn="l">
              <a:buFont typeface="Wingdings" pitchFamily="2" charset="2"/>
              <a:buChar char="Ø"/>
            </a:pPr>
            <a:r>
              <a:rPr lang="en-US" dirty="0" smtClean="0">
                <a:solidFill>
                  <a:schemeClr val="tx1"/>
                </a:solidFill>
                <a:latin typeface="Arial" pitchFamily="34" charset="0"/>
                <a:cs typeface="Arial" pitchFamily="34" charset="0"/>
              </a:rPr>
              <a:t>Civil engineering.</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576063"/>
          </a:xfrm>
        </p:spPr>
        <p:txBody>
          <a:bodyPr>
            <a:noAutofit/>
          </a:bodyPr>
          <a:lstStyle/>
          <a:p>
            <a:r>
              <a:rPr lang="en-US" sz="3200" dirty="0" smtClean="0">
                <a:latin typeface="Arial" pitchFamily="34" charset="0"/>
                <a:cs typeface="Arial" pitchFamily="34" charset="0"/>
              </a:rPr>
              <a:t>Rock Blasting</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228600" y="914400"/>
            <a:ext cx="8686800" cy="4572000"/>
          </a:xfrm>
        </p:spPr>
        <p:txBody>
          <a:bodyPr>
            <a:normAutofit/>
          </a:bodyPr>
          <a:lstStyle/>
          <a:p>
            <a:pPr marL="457200" indent="-457200" algn="l">
              <a:buFont typeface="Wingdings" pitchFamily="2" charset="2"/>
              <a:buChar char="§"/>
            </a:pPr>
            <a:r>
              <a:rPr lang="en-US" sz="2800" dirty="0" smtClean="0">
                <a:solidFill>
                  <a:schemeClr val="tx1"/>
                </a:solidFill>
                <a:latin typeface="Arial" pitchFamily="34" charset="0"/>
                <a:cs typeface="Arial" pitchFamily="34" charset="0"/>
              </a:rPr>
              <a:t>Blasting is an essential part of the mining cycle</a:t>
            </a:r>
          </a:p>
          <a:p>
            <a:pPr marL="457200" indent="-457200" algn="l">
              <a:buFont typeface="Wingdings" pitchFamily="2" charset="2"/>
              <a:buChar char="§"/>
            </a:pPr>
            <a:endParaRPr lang="en-US" sz="1200" dirty="0" smtClean="0">
              <a:solidFill>
                <a:schemeClr val="tx1"/>
              </a:solidFill>
              <a:latin typeface="Arial" pitchFamily="34" charset="0"/>
              <a:cs typeface="Arial" pitchFamily="34" charset="0"/>
            </a:endParaRPr>
          </a:p>
          <a:p>
            <a:pPr marL="457200" indent="-457200" algn="l">
              <a:buFont typeface="Wingdings" pitchFamily="2" charset="2"/>
              <a:buChar char="§"/>
            </a:pPr>
            <a:r>
              <a:rPr lang="en-US" sz="2800" dirty="0" smtClean="0">
                <a:solidFill>
                  <a:schemeClr val="tx1"/>
                </a:solidFill>
                <a:latin typeface="Arial" pitchFamily="34" charset="0"/>
                <a:cs typeface="Arial" pitchFamily="34" charset="0"/>
              </a:rPr>
              <a:t>In virtually all forms of mining, rock is broken by drilling and blasting</a:t>
            </a:r>
          </a:p>
          <a:p>
            <a:pPr marL="457200" indent="-457200" algn="l">
              <a:buFont typeface="Wingdings" pitchFamily="2" charset="2"/>
              <a:buChar char="§"/>
            </a:pPr>
            <a:endParaRPr lang="en-US" sz="1200" dirty="0" smtClean="0">
              <a:solidFill>
                <a:schemeClr val="tx1"/>
              </a:solidFill>
              <a:latin typeface="Arial" pitchFamily="34" charset="0"/>
              <a:cs typeface="Arial" pitchFamily="34" charset="0"/>
            </a:endParaRPr>
          </a:p>
          <a:p>
            <a:pPr marL="457200" indent="-457200" algn="l">
              <a:buFont typeface="Wingdings" pitchFamily="2" charset="2"/>
              <a:buChar char="§"/>
            </a:pPr>
            <a:r>
              <a:rPr lang="en-US" sz="2800" dirty="0" smtClean="0">
                <a:solidFill>
                  <a:schemeClr val="tx1"/>
                </a:solidFill>
                <a:latin typeface="Arial" pitchFamily="34" charset="0"/>
                <a:cs typeface="Arial" pitchFamily="34" charset="0"/>
              </a:rPr>
              <a:t>Blasting technology is the process of fracturing rock</a:t>
            </a:r>
          </a:p>
          <a:p>
            <a:pPr marL="457200" indent="-457200" algn="l">
              <a:buFont typeface="Wingdings" pitchFamily="2" charset="2"/>
              <a:buChar char="§"/>
            </a:pPr>
            <a:endParaRPr lang="en-US" sz="1200" dirty="0" smtClean="0">
              <a:solidFill>
                <a:schemeClr val="tx1"/>
              </a:solidFill>
              <a:latin typeface="Arial" pitchFamily="34" charset="0"/>
              <a:cs typeface="Arial" pitchFamily="34" charset="0"/>
            </a:endParaRPr>
          </a:p>
          <a:p>
            <a:pPr marL="457200" indent="-457200" algn="l">
              <a:buFont typeface="Wingdings" pitchFamily="2" charset="2"/>
              <a:buChar char="§"/>
            </a:pPr>
            <a:r>
              <a:rPr lang="en-US" sz="2800" dirty="0" smtClean="0">
                <a:solidFill>
                  <a:schemeClr val="tx1"/>
                </a:solidFill>
                <a:latin typeface="Arial" pitchFamily="34" charset="0"/>
                <a:cs typeface="Arial" pitchFamily="34" charset="0"/>
              </a:rPr>
              <a:t>A calculated amount of explosive is used to fragment a predetermined volume of rock.</a:t>
            </a:r>
            <a:endParaRPr lang="en-US" sz="28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609600"/>
          </a:xfrm>
        </p:spPr>
        <p:txBody>
          <a:bodyPr>
            <a:noAutofit/>
          </a:bodyPr>
          <a:lstStyle/>
          <a:p>
            <a:r>
              <a:rPr lang="en-US" sz="3200" dirty="0" smtClean="0">
                <a:latin typeface="Arial" pitchFamily="34" charset="0"/>
                <a:cs typeface="Arial" pitchFamily="34" charset="0"/>
              </a:rPr>
              <a:t>Trend in Rock Blasting</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228600" y="1295400"/>
            <a:ext cx="8763000" cy="4648200"/>
          </a:xfrm>
        </p:spPr>
        <p:txBody>
          <a:bodyPr>
            <a:normAutofit/>
          </a:bodyPr>
          <a:lstStyle/>
          <a:p>
            <a:pPr algn="l"/>
            <a:r>
              <a:rPr lang="en-US" sz="2800" dirty="0" smtClean="0">
                <a:solidFill>
                  <a:schemeClr val="tx1"/>
                </a:solidFill>
                <a:latin typeface="Arial" pitchFamily="34" charset="0"/>
                <a:cs typeface="Arial" pitchFamily="34" charset="0"/>
              </a:rPr>
              <a:t>There have been steady developments in:</a:t>
            </a:r>
          </a:p>
          <a:p>
            <a:pPr algn="l"/>
            <a:endParaRPr lang="en-US" sz="1200" dirty="0" smtClean="0">
              <a:solidFill>
                <a:schemeClr val="tx1"/>
              </a:solidFill>
              <a:latin typeface="Arial" pitchFamily="34" charset="0"/>
              <a:cs typeface="Arial" pitchFamily="34" charset="0"/>
            </a:endParaRPr>
          </a:p>
          <a:p>
            <a:pPr marL="457200" indent="-457200" algn="l">
              <a:lnSpc>
                <a:spcPct val="150000"/>
              </a:lnSpc>
              <a:buFont typeface="Wingdings" pitchFamily="2" charset="2"/>
              <a:buChar char="§"/>
            </a:pPr>
            <a:r>
              <a:rPr lang="en-US" sz="2800" dirty="0" smtClean="0">
                <a:solidFill>
                  <a:schemeClr val="tx1"/>
                </a:solidFill>
                <a:latin typeface="Times New Roman" pitchFamily="18" charset="0"/>
                <a:cs typeface="Times New Roman" pitchFamily="18" charset="0"/>
              </a:rPr>
              <a:t>Explosives,</a:t>
            </a:r>
          </a:p>
          <a:p>
            <a:pPr marL="457200" indent="-457200" algn="l">
              <a:lnSpc>
                <a:spcPct val="150000"/>
              </a:lnSpc>
              <a:buFont typeface="Wingdings" pitchFamily="2" charset="2"/>
              <a:buChar char="§"/>
            </a:pPr>
            <a:r>
              <a:rPr lang="en-US" sz="2800" dirty="0" smtClean="0">
                <a:solidFill>
                  <a:schemeClr val="tx1"/>
                </a:solidFill>
                <a:latin typeface="Times New Roman" pitchFamily="18" charset="0"/>
                <a:cs typeface="Times New Roman" pitchFamily="18" charset="0"/>
              </a:rPr>
              <a:t>Detonating,</a:t>
            </a:r>
          </a:p>
          <a:p>
            <a:pPr marL="457200" indent="-457200" algn="l">
              <a:lnSpc>
                <a:spcPct val="150000"/>
              </a:lnSpc>
              <a:buFont typeface="Wingdings" pitchFamily="2" charset="2"/>
              <a:buChar char="§"/>
            </a:pPr>
            <a:r>
              <a:rPr lang="en-US" sz="2800" dirty="0" smtClean="0">
                <a:solidFill>
                  <a:schemeClr val="tx1"/>
                </a:solidFill>
                <a:latin typeface="Times New Roman" pitchFamily="18" charset="0"/>
                <a:cs typeface="Times New Roman" pitchFamily="18" charset="0"/>
              </a:rPr>
              <a:t>Delaying techniques and</a:t>
            </a:r>
          </a:p>
          <a:p>
            <a:pPr marL="457200" indent="-457200" algn="l">
              <a:lnSpc>
                <a:spcPct val="150000"/>
              </a:lnSpc>
              <a:buFont typeface="Wingdings" pitchFamily="2" charset="2"/>
              <a:buChar char="§"/>
            </a:pPr>
            <a:r>
              <a:rPr lang="en-US" sz="2800" dirty="0" smtClean="0">
                <a:solidFill>
                  <a:schemeClr val="tx1"/>
                </a:solidFill>
                <a:latin typeface="Times New Roman" pitchFamily="18" charset="0"/>
                <a:cs typeface="Times New Roman" pitchFamily="18" charset="0"/>
              </a:rPr>
              <a:t>Understanding of the mechanics of rock breakage by explosives</a:t>
            </a:r>
            <a:endParaRPr lang="en-US" sz="2800" dirty="0" smtClean="0">
              <a:latin typeface="Times New Roman" pitchFamily="18" charset="0"/>
              <a:cs typeface="Times New Roman" pitchFamily="18" charset="0"/>
            </a:endParaRPr>
          </a:p>
          <a:p>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62000"/>
          </a:xfrm>
        </p:spPr>
        <p:txBody>
          <a:bodyPr>
            <a:noAutofit/>
          </a:bodyPr>
          <a:lstStyle/>
          <a:p>
            <a:r>
              <a:rPr lang="en-US" sz="3200" dirty="0" smtClean="0">
                <a:latin typeface="Arial" pitchFamily="34" charset="0"/>
                <a:cs typeface="Arial" pitchFamily="34" charset="0"/>
              </a:rPr>
              <a:t>Blasting Techniques</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228600" y="1295400"/>
            <a:ext cx="8763000" cy="4343400"/>
          </a:xfrm>
        </p:spPr>
        <p:txBody>
          <a:bodyPr>
            <a:normAutofit/>
          </a:bodyPr>
          <a:lstStyle/>
          <a:p>
            <a:pPr marL="457200" indent="-457200" algn="l">
              <a:buFont typeface="Wingdings" pitchFamily="2" charset="2"/>
              <a:buChar char="§"/>
            </a:pPr>
            <a:r>
              <a:rPr lang="en-US" sz="2800" dirty="0" smtClean="0">
                <a:solidFill>
                  <a:schemeClr val="tx1"/>
                </a:solidFill>
                <a:latin typeface="Arial" pitchFamily="34" charset="0"/>
                <a:cs typeface="Arial" pitchFamily="34" charset="0"/>
              </a:rPr>
              <a:t>Blasting is used in both open pit and underground mining operations</a:t>
            </a:r>
          </a:p>
          <a:p>
            <a:pPr marL="457200" indent="-457200" algn="l">
              <a:buFont typeface="Wingdings" pitchFamily="2" charset="2"/>
              <a:buChar char="§"/>
            </a:pPr>
            <a:endParaRPr lang="en-US" sz="1200" dirty="0" smtClean="0">
              <a:solidFill>
                <a:schemeClr val="tx1"/>
              </a:solidFill>
              <a:latin typeface="Arial" pitchFamily="34" charset="0"/>
              <a:cs typeface="Arial" pitchFamily="34" charset="0"/>
            </a:endParaRPr>
          </a:p>
          <a:p>
            <a:pPr marL="457200" indent="-457200" algn="l">
              <a:buFont typeface="Wingdings" pitchFamily="2" charset="2"/>
              <a:buChar char="§"/>
            </a:pPr>
            <a:r>
              <a:rPr lang="en-US" sz="2800" dirty="0" smtClean="0">
                <a:solidFill>
                  <a:schemeClr val="tx1"/>
                </a:solidFill>
                <a:latin typeface="Arial" pitchFamily="34" charset="0"/>
                <a:cs typeface="Arial" pitchFamily="34" charset="0"/>
              </a:rPr>
              <a:t>Good blast design and execution are essential to successful mining operations</a:t>
            </a:r>
          </a:p>
          <a:p>
            <a:pPr marL="457200" indent="-457200" algn="l">
              <a:buFont typeface="Wingdings" pitchFamily="2" charset="2"/>
              <a:buChar char="§"/>
            </a:pPr>
            <a:endParaRPr lang="en-US" sz="1200" dirty="0" smtClean="0">
              <a:solidFill>
                <a:schemeClr val="tx1"/>
              </a:solidFill>
              <a:latin typeface="Arial" pitchFamily="34" charset="0"/>
              <a:cs typeface="Arial" pitchFamily="34" charset="0"/>
            </a:endParaRPr>
          </a:p>
          <a:p>
            <a:pPr marL="457200" indent="-457200" algn="l">
              <a:buFont typeface="Wingdings" pitchFamily="2" charset="2"/>
              <a:buChar char="§"/>
            </a:pPr>
            <a:r>
              <a:rPr lang="en-US" sz="2800" dirty="0" smtClean="0">
                <a:solidFill>
                  <a:schemeClr val="tx1"/>
                </a:solidFill>
                <a:latin typeface="Arial" pitchFamily="34" charset="0"/>
                <a:cs typeface="Arial" pitchFamily="34" charset="0"/>
              </a:rPr>
              <a:t>Improper or poor practices in blasting can have a severely negative impact on the economics of a mine. </a:t>
            </a:r>
          </a:p>
          <a:p>
            <a:endParaRPr lang="en-US" dirty="0" smtClean="0"/>
          </a:p>
          <a:p>
            <a:endParaRPr lang="en-US" dirty="0"/>
          </a:p>
        </p:txBody>
      </p:sp>
    </p:spTree>
    <p:extLst>
      <p:ext uri="{BB962C8B-B14F-4D97-AF65-F5344CB8AC3E}">
        <p14:creationId xmlns:p14="http://schemas.microsoft.com/office/powerpoint/2010/main" val="264747847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09599"/>
          </a:xfrm>
        </p:spPr>
        <p:txBody>
          <a:bodyPr>
            <a:noAutofit/>
          </a:bodyPr>
          <a:lstStyle/>
          <a:p>
            <a:r>
              <a:rPr lang="en-US" sz="3200" dirty="0" smtClean="0">
                <a:latin typeface="Arial" pitchFamily="34" charset="0"/>
                <a:cs typeface="Arial" pitchFamily="34" charset="0"/>
              </a:rPr>
              <a:t>Rock Blasting</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152400" y="1219200"/>
            <a:ext cx="8839200" cy="4648200"/>
          </a:xfrm>
        </p:spPr>
        <p:txBody>
          <a:bodyPr>
            <a:normAutofit/>
          </a:bodyPr>
          <a:lstStyle/>
          <a:p>
            <a:pPr algn="l"/>
            <a:r>
              <a:rPr lang="en-US" sz="2800" dirty="0" smtClean="0">
                <a:solidFill>
                  <a:schemeClr val="tx1"/>
                </a:solidFill>
                <a:latin typeface="Arial" pitchFamily="34" charset="0"/>
                <a:cs typeface="Arial" pitchFamily="34" charset="0"/>
              </a:rPr>
              <a:t>Blast </a:t>
            </a:r>
            <a:r>
              <a:rPr lang="en-US" sz="2800" dirty="0" err="1" smtClean="0">
                <a:solidFill>
                  <a:schemeClr val="tx1"/>
                </a:solidFill>
                <a:latin typeface="Arial" pitchFamily="34" charset="0"/>
                <a:cs typeface="Arial" pitchFamily="34" charset="0"/>
              </a:rPr>
              <a:t>optimisation</a:t>
            </a:r>
            <a:r>
              <a:rPr lang="en-US" sz="2800" dirty="0" smtClean="0">
                <a:solidFill>
                  <a:schemeClr val="tx1"/>
                </a:solidFill>
                <a:latin typeface="Arial" pitchFamily="34" charset="0"/>
                <a:cs typeface="Arial" pitchFamily="34" charset="0"/>
              </a:rPr>
              <a:t> </a:t>
            </a:r>
            <a:r>
              <a:rPr lang="en-US" sz="2800" dirty="0">
                <a:solidFill>
                  <a:schemeClr val="tx1"/>
                </a:solidFill>
                <a:latin typeface="Arial" pitchFamily="34" charset="0"/>
                <a:cs typeface="Arial" pitchFamily="34" charset="0"/>
              </a:rPr>
              <a:t>depends </a:t>
            </a:r>
            <a:r>
              <a:rPr lang="en-US" sz="2800" dirty="0" smtClean="0">
                <a:solidFill>
                  <a:schemeClr val="tx1"/>
                </a:solidFill>
                <a:latin typeface="Arial" pitchFamily="34" charset="0"/>
                <a:cs typeface="Arial" pitchFamily="34" charset="0"/>
              </a:rPr>
              <a:t>on principal parameters including:</a:t>
            </a:r>
          </a:p>
          <a:p>
            <a:pPr algn="l"/>
            <a:endParaRPr lang="en-US" sz="1200" dirty="0">
              <a:solidFill>
                <a:schemeClr val="tx1"/>
              </a:solidFill>
              <a:latin typeface="Arial" pitchFamily="34" charset="0"/>
              <a:cs typeface="Arial" pitchFamily="34" charset="0"/>
            </a:endParaRPr>
          </a:p>
          <a:p>
            <a:pPr marL="514350" lvl="0" indent="-514350" algn="l">
              <a:buFont typeface="+mj-lt"/>
              <a:buAutoNum type="arabicPeriod"/>
            </a:pPr>
            <a:r>
              <a:rPr lang="en-US" sz="2800" dirty="0" smtClean="0">
                <a:solidFill>
                  <a:schemeClr val="tx1"/>
                </a:solidFill>
                <a:latin typeface="Arial" pitchFamily="34" charset="0"/>
                <a:cs typeface="Arial" pitchFamily="34" charset="0"/>
              </a:rPr>
              <a:t>The </a:t>
            </a:r>
            <a:r>
              <a:rPr lang="en-US" sz="2800" dirty="0">
                <a:solidFill>
                  <a:schemeClr val="tx1"/>
                </a:solidFill>
                <a:latin typeface="Arial" pitchFamily="34" charset="0"/>
                <a:cs typeface="Arial" pitchFamily="34" charset="0"/>
              </a:rPr>
              <a:t>rock’s characteristics;</a:t>
            </a:r>
          </a:p>
          <a:p>
            <a:pPr marL="514350" lvl="0" indent="-514350" algn="l">
              <a:buFont typeface="+mj-lt"/>
              <a:buAutoNum type="arabicPeriod"/>
            </a:pPr>
            <a:r>
              <a:rPr lang="en-US" sz="2800" dirty="0" smtClean="0">
                <a:solidFill>
                  <a:schemeClr val="tx1"/>
                </a:solidFill>
                <a:latin typeface="Arial" pitchFamily="34" charset="0"/>
                <a:cs typeface="Arial" pitchFamily="34" charset="0"/>
              </a:rPr>
              <a:t>The </a:t>
            </a:r>
            <a:r>
              <a:rPr lang="en-US" sz="2800" dirty="0">
                <a:solidFill>
                  <a:schemeClr val="tx1"/>
                </a:solidFill>
                <a:latin typeface="Arial" pitchFamily="34" charset="0"/>
                <a:cs typeface="Arial" pitchFamily="34" charset="0"/>
              </a:rPr>
              <a:t>properties and quantities of explosives;</a:t>
            </a:r>
          </a:p>
          <a:p>
            <a:pPr marL="514350" lvl="0" indent="-514350" algn="l">
              <a:buFont typeface="+mj-lt"/>
              <a:buAutoNum type="arabicPeriod"/>
            </a:pPr>
            <a:r>
              <a:rPr lang="en-US" sz="2800" dirty="0" smtClean="0">
                <a:solidFill>
                  <a:schemeClr val="tx1"/>
                </a:solidFill>
                <a:latin typeface="Arial" pitchFamily="34" charset="0"/>
                <a:cs typeface="Arial" pitchFamily="34" charset="0"/>
              </a:rPr>
              <a:t>Blast </a:t>
            </a:r>
            <a:r>
              <a:rPr lang="en-US" sz="2800" dirty="0">
                <a:solidFill>
                  <a:schemeClr val="tx1"/>
                </a:solidFill>
                <a:latin typeface="Arial" pitchFamily="34" charset="0"/>
                <a:cs typeface="Arial" pitchFamily="34" charset="0"/>
              </a:rPr>
              <a:t>geometry; </a:t>
            </a:r>
          </a:p>
          <a:p>
            <a:pPr marL="514350" lvl="0" indent="-514350" algn="l">
              <a:buFont typeface="+mj-lt"/>
              <a:buAutoNum type="arabicPeriod"/>
            </a:pPr>
            <a:r>
              <a:rPr lang="en-US" sz="2800" dirty="0" smtClean="0">
                <a:solidFill>
                  <a:schemeClr val="tx1"/>
                </a:solidFill>
                <a:latin typeface="Arial" pitchFamily="34" charset="0"/>
                <a:cs typeface="Arial" pitchFamily="34" charset="0"/>
              </a:rPr>
              <a:t>Blast </a:t>
            </a:r>
            <a:r>
              <a:rPr lang="en-US" sz="2800" dirty="0">
                <a:solidFill>
                  <a:schemeClr val="tx1"/>
                </a:solidFill>
                <a:latin typeface="Arial" pitchFamily="34" charset="0"/>
                <a:cs typeface="Arial" pitchFamily="34" charset="0"/>
              </a:rPr>
              <a:t>size;</a:t>
            </a:r>
          </a:p>
          <a:p>
            <a:pPr marL="514350" lvl="0" indent="-514350" algn="l">
              <a:buFont typeface="+mj-lt"/>
              <a:buAutoNum type="arabicPeriod"/>
            </a:pPr>
            <a:r>
              <a:rPr lang="en-US" sz="2800" dirty="0" smtClean="0">
                <a:solidFill>
                  <a:schemeClr val="tx1"/>
                </a:solidFill>
                <a:latin typeface="Arial" pitchFamily="34" charset="0"/>
                <a:cs typeface="Arial" pitchFamily="34" charset="0"/>
              </a:rPr>
              <a:t>The </a:t>
            </a:r>
            <a:r>
              <a:rPr lang="en-US" sz="2800" dirty="0">
                <a:solidFill>
                  <a:schemeClr val="tx1"/>
                </a:solidFill>
                <a:latin typeface="Arial" pitchFamily="34" charset="0"/>
                <a:cs typeface="Arial" pitchFamily="34" charset="0"/>
              </a:rPr>
              <a:t>priming method; and</a:t>
            </a:r>
          </a:p>
          <a:p>
            <a:pPr marL="514350" lvl="0" indent="-514350" algn="l">
              <a:buFont typeface="+mj-lt"/>
              <a:buAutoNum type="arabicPeriod"/>
            </a:pPr>
            <a:r>
              <a:rPr lang="en-US" sz="2800" dirty="0" smtClean="0">
                <a:solidFill>
                  <a:schemeClr val="tx1"/>
                </a:solidFill>
                <a:latin typeface="Arial" pitchFamily="34" charset="0"/>
                <a:cs typeface="Arial" pitchFamily="34" charset="0"/>
              </a:rPr>
              <a:t>The </a:t>
            </a:r>
            <a:r>
              <a:rPr lang="en-US" sz="2800" dirty="0">
                <a:solidFill>
                  <a:schemeClr val="tx1"/>
                </a:solidFill>
                <a:latin typeface="Arial" pitchFamily="34" charset="0"/>
                <a:cs typeface="Arial" pitchFamily="34" charset="0"/>
              </a:rPr>
              <a:t>initiation </a:t>
            </a:r>
            <a:r>
              <a:rPr lang="en-US" sz="2800" dirty="0" smtClean="0">
                <a:solidFill>
                  <a:schemeClr val="tx1"/>
                </a:solidFill>
                <a:latin typeface="Arial" pitchFamily="34" charset="0"/>
                <a:cs typeface="Arial" pitchFamily="34" charset="0"/>
              </a:rPr>
              <a:t>sequence. </a:t>
            </a:r>
            <a:endParaRPr lang="en-US" sz="2800" dirty="0">
              <a:solidFill>
                <a:schemeClr val="tx1"/>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38400" y="2133600"/>
            <a:ext cx="3810000" cy="762000"/>
          </a:xfrm>
        </p:spPr>
        <p:txBody>
          <a:bodyPr>
            <a:normAutofit/>
          </a:bodyPr>
          <a:lstStyle/>
          <a:p>
            <a:pPr algn="l"/>
            <a:r>
              <a:rPr lang="en-US" sz="2800" b="1" dirty="0" smtClean="0">
                <a:solidFill>
                  <a:schemeClr val="tx1"/>
                </a:solidFill>
                <a:latin typeface="Times New Roman" pitchFamily="18" charset="0"/>
                <a:cs typeface="Times New Roman" pitchFamily="18" charset="0"/>
              </a:rPr>
              <a:t>Blasting terminology</a:t>
            </a:r>
            <a:endParaRPr lang="en-US"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895031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304800"/>
            <a:ext cx="8915400" cy="6248400"/>
          </a:xfrm>
        </p:spPr>
        <p:txBody>
          <a:bodyPr>
            <a:normAutofit/>
          </a:bodyPr>
          <a:lstStyle/>
          <a:p>
            <a:pPr algn="l"/>
            <a:r>
              <a:rPr lang="en-US" sz="2800" b="1" dirty="0">
                <a:solidFill>
                  <a:schemeClr val="tx1"/>
                </a:solidFill>
                <a:latin typeface="Times New Roman" pitchFamily="18" charset="0"/>
                <a:cs typeface="Times New Roman" pitchFamily="18" charset="0"/>
              </a:rPr>
              <a:t>Free face:</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This is an exposed rock surface towards which the explosive charge can break out.  </a:t>
            </a:r>
          </a:p>
          <a:p>
            <a:pPr algn="l"/>
            <a:endParaRPr lang="en-US" sz="1200" b="1" dirty="0" smtClean="0">
              <a:solidFill>
                <a:schemeClr val="tx1"/>
              </a:solidFill>
              <a:latin typeface="Times New Roman" pitchFamily="18" charset="0"/>
              <a:cs typeface="Times New Roman" pitchFamily="18" charset="0"/>
            </a:endParaRPr>
          </a:p>
          <a:p>
            <a:pPr algn="l"/>
            <a:r>
              <a:rPr lang="en-US" sz="2800" b="1" dirty="0" smtClean="0">
                <a:solidFill>
                  <a:schemeClr val="tx1"/>
                </a:solidFill>
                <a:latin typeface="Times New Roman" pitchFamily="18" charset="0"/>
                <a:cs typeface="Times New Roman" pitchFamily="18" charset="0"/>
              </a:rPr>
              <a:t>Blast-hole </a:t>
            </a:r>
            <a:r>
              <a:rPr lang="en-US" sz="2800" b="1" dirty="0">
                <a:solidFill>
                  <a:schemeClr val="tx1"/>
                </a:solidFill>
                <a:latin typeface="Times New Roman" pitchFamily="18" charset="0"/>
                <a:cs typeface="Times New Roman" pitchFamily="18" charset="0"/>
              </a:rPr>
              <a:t>diameter (D):</a:t>
            </a:r>
            <a:endParaRPr lang="en-US" sz="2800" dirty="0">
              <a:solidFill>
                <a:schemeClr val="tx1"/>
              </a:solidFill>
              <a:latin typeface="Times New Roman" pitchFamily="18" charset="0"/>
              <a:cs typeface="Times New Roman" pitchFamily="18" charset="0"/>
            </a:endParaRPr>
          </a:p>
          <a:p>
            <a:pPr algn="l"/>
            <a:r>
              <a:rPr lang="en-US" sz="2800" dirty="0">
                <a:solidFill>
                  <a:schemeClr val="tx1"/>
                </a:solidFill>
                <a:latin typeface="Times New Roman" pitchFamily="18" charset="0"/>
                <a:cs typeface="Times New Roman" pitchFamily="18" charset="0"/>
              </a:rPr>
              <a:t>The relation between blast hole diameter and face height is approximately</a:t>
            </a:r>
            <a:r>
              <a:rPr lang="en-US" sz="2800" dirty="0" smtClean="0">
                <a:solidFill>
                  <a:schemeClr val="tx1"/>
                </a:solidFill>
                <a:latin typeface="Times New Roman" pitchFamily="18" charset="0"/>
                <a:cs typeface="Times New Roman" pitchFamily="18" charset="0"/>
              </a:rPr>
              <a:t>: </a:t>
            </a:r>
          </a:p>
          <a:p>
            <a:pPr algn="l"/>
            <a:r>
              <a:rPr lang="en-US" sz="2800" dirty="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D </a:t>
            </a:r>
            <a:r>
              <a:rPr lang="en-US" sz="2800" dirty="0">
                <a:solidFill>
                  <a:schemeClr val="tx1"/>
                </a:solidFill>
                <a:latin typeface="Times New Roman" pitchFamily="18" charset="0"/>
                <a:cs typeface="Times New Roman" pitchFamily="18" charset="0"/>
              </a:rPr>
              <a:t>= 0.001 to 0.02 </a:t>
            </a:r>
            <a:r>
              <a:rPr lang="en-US" sz="2800" dirty="0" smtClean="0">
                <a:solidFill>
                  <a:schemeClr val="tx1"/>
                </a:solidFill>
                <a:latin typeface="Times New Roman" pitchFamily="18" charset="0"/>
                <a:cs typeface="Times New Roman" pitchFamily="18" charset="0"/>
              </a:rPr>
              <a:t>H</a:t>
            </a:r>
          </a:p>
          <a:p>
            <a:pPr algn="l"/>
            <a:endParaRPr lang="en-US" sz="1200" dirty="0" smtClean="0">
              <a:solidFill>
                <a:schemeClr val="tx1"/>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Generally</a:t>
            </a:r>
            <a:r>
              <a:rPr lang="en-US" sz="2800" dirty="0">
                <a:solidFill>
                  <a:schemeClr val="tx1"/>
                </a:solidFill>
                <a:latin typeface="Times New Roman" pitchFamily="18" charset="0"/>
                <a:cs typeface="Times New Roman" pitchFamily="18" charset="0"/>
              </a:rPr>
              <a:t>, the cost of drilling and blasting decreases as hole diameter increases.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962</Words>
  <Application>Microsoft Office PowerPoint</Application>
  <PresentationFormat>On-screen Show (4:3)</PresentationFormat>
  <Paragraphs>148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Basic Rock  Blasting</vt:lpstr>
      <vt:lpstr>Definition of Rock Blasting</vt:lpstr>
      <vt:lpstr>Rock Blasting</vt:lpstr>
      <vt:lpstr>Rock Blasting</vt:lpstr>
      <vt:lpstr>Trend in Rock Blasting</vt:lpstr>
      <vt:lpstr>Blasting Techniques</vt:lpstr>
      <vt:lpstr>Rock Blasting</vt:lpstr>
      <vt:lpstr>PowerPoint Presentation</vt:lpstr>
      <vt:lpstr>PowerPoint Presentation</vt:lpstr>
      <vt:lpstr>PowerPoint Presentation</vt:lpstr>
      <vt:lpstr>PowerPoint Presentation</vt:lpstr>
      <vt:lpstr>Blasting Terminology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Revision Questions</vt:lpstr>
      <vt:lpstr>Key words</vt:lpstr>
      <vt:lpstr>Burden and Spacing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Blasting</dc:title>
  <dc:creator>kangwa</dc:creator>
  <cp:lastModifiedBy>kangwa</cp:lastModifiedBy>
  <cp:revision>41</cp:revision>
  <dcterms:created xsi:type="dcterms:W3CDTF">2016-02-26T09:49:39Z</dcterms:created>
  <dcterms:modified xsi:type="dcterms:W3CDTF">2018-08-15T11:48:36Z</dcterms:modified>
</cp:coreProperties>
</file>