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3"/>
  </p:notesMasterIdLst>
  <p:sldIdLst>
    <p:sldId id="306" r:id="rId3"/>
    <p:sldId id="307" r:id="rId4"/>
    <p:sldId id="313" r:id="rId5"/>
    <p:sldId id="308" r:id="rId6"/>
    <p:sldId id="262" r:id="rId7"/>
    <p:sldId id="318" r:id="rId8"/>
    <p:sldId id="319" r:id="rId9"/>
    <p:sldId id="324" r:id="rId10"/>
    <p:sldId id="320" r:id="rId11"/>
    <p:sldId id="322" r:id="rId12"/>
    <p:sldId id="261" r:id="rId13"/>
    <p:sldId id="323" r:id="rId14"/>
    <p:sldId id="314" r:id="rId15"/>
    <p:sldId id="321" r:id="rId16"/>
    <p:sldId id="260" r:id="rId17"/>
    <p:sldId id="263" r:id="rId18"/>
    <p:sldId id="325" r:id="rId19"/>
    <p:sldId id="309" r:id="rId20"/>
    <p:sldId id="264" r:id="rId21"/>
    <p:sldId id="277" r:id="rId22"/>
    <p:sldId id="267" r:id="rId23"/>
    <p:sldId id="278" r:id="rId24"/>
    <p:sldId id="296" r:id="rId25"/>
    <p:sldId id="297" r:id="rId26"/>
    <p:sldId id="299" r:id="rId27"/>
    <p:sldId id="327" r:id="rId28"/>
    <p:sldId id="300" r:id="rId29"/>
    <p:sldId id="269" r:id="rId30"/>
    <p:sldId id="270" r:id="rId31"/>
    <p:sldId id="271" r:id="rId32"/>
    <p:sldId id="272" r:id="rId33"/>
    <p:sldId id="274" r:id="rId34"/>
    <p:sldId id="331" r:id="rId35"/>
    <p:sldId id="273" r:id="rId36"/>
    <p:sldId id="276" r:id="rId37"/>
    <p:sldId id="268" r:id="rId38"/>
    <p:sldId id="288" r:id="rId39"/>
    <p:sldId id="285" r:id="rId40"/>
    <p:sldId id="328" r:id="rId41"/>
    <p:sldId id="286" r:id="rId42"/>
    <p:sldId id="289" r:id="rId43"/>
    <p:sldId id="283" r:id="rId44"/>
    <p:sldId id="291" r:id="rId45"/>
    <p:sldId id="292" r:id="rId46"/>
    <p:sldId id="293" r:id="rId47"/>
    <p:sldId id="294" r:id="rId48"/>
    <p:sldId id="295" r:id="rId49"/>
    <p:sldId id="330" r:id="rId50"/>
    <p:sldId id="332" r:id="rId51"/>
    <p:sldId id="28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774C0-F4A8-4279-944A-6B27B5299BDE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43703-B993-4116-95D8-23ECA9083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3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3D63E-1309-4C0F-948E-B875D089C4BE}" type="slidenum">
              <a:rPr lang="en-AU" smtClean="0"/>
              <a:pPr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7417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3D63E-1309-4C0F-948E-B875D089C4BE}" type="slidenum">
              <a:rPr lang="en-AU" smtClean="0"/>
              <a:pPr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7417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3D63E-1309-4C0F-948E-B875D089C4BE}" type="slidenum">
              <a:rPr lang="en-AU" smtClean="0"/>
              <a:pPr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629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3D63E-1309-4C0F-948E-B875D089C4BE}" type="slidenum">
              <a:rPr lang="en-AU" smtClean="0"/>
              <a:pPr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066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3D63E-1309-4C0F-948E-B875D089C4BE}" type="slidenum">
              <a:rPr lang="en-AU" smtClean="0">
                <a:solidFill>
                  <a:prstClr val="black"/>
                </a:solidFill>
              </a:rPr>
              <a:pPr/>
              <a:t>45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61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3D63E-1309-4C0F-948E-B875D089C4BE}" type="slidenum">
              <a:rPr lang="en-AU" smtClean="0"/>
              <a:pPr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359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3D63E-1309-4C0F-948E-B875D089C4BE}" type="slidenum">
              <a:rPr lang="en-AU" smtClean="0"/>
              <a:pPr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266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D08-0FFF-40E6-9D7C-1DB9317C36F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62C-4D18-4278-AB45-2B21AECA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4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D08-0FFF-40E6-9D7C-1DB9317C36F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62C-4D18-4278-AB45-2B21AECA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3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D08-0FFF-40E6-9D7C-1DB9317C36F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62C-4D18-4278-AB45-2B21AECA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79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16C-ED80-42A5-A35B-B54904B01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208B-A02E-4ED2-8D33-EF18801738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84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16C-ED80-42A5-A35B-B54904B01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208B-A02E-4ED2-8D33-EF18801738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14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16C-ED80-42A5-A35B-B54904B01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208B-A02E-4ED2-8D33-EF18801738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78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16C-ED80-42A5-A35B-B54904B01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208B-A02E-4ED2-8D33-EF18801738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1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16C-ED80-42A5-A35B-B54904B01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208B-A02E-4ED2-8D33-EF18801738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48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16C-ED80-42A5-A35B-B54904B01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208B-A02E-4ED2-8D33-EF18801738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31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16C-ED80-42A5-A35B-B54904B01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208B-A02E-4ED2-8D33-EF18801738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21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16C-ED80-42A5-A35B-B54904B01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208B-A02E-4ED2-8D33-EF18801738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D08-0FFF-40E6-9D7C-1DB9317C36F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62C-4D18-4278-AB45-2B21AECA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52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16C-ED80-42A5-A35B-B54904B01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208B-A02E-4ED2-8D33-EF18801738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60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16C-ED80-42A5-A35B-B54904B01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208B-A02E-4ED2-8D33-EF18801738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4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D16C-ED80-42A5-A35B-B54904B01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208B-A02E-4ED2-8D33-EF18801738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0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D08-0FFF-40E6-9D7C-1DB9317C36F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62C-4D18-4278-AB45-2B21AECA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1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D08-0FFF-40E6-9D7C-1DB9317C36F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62C-4D18-4278-AB45-2B21AECA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D08-0FFF-40E6-9D7C-1DB9317C36F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62C-4D18-4278-AB45-2B21AECA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5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D08-0FFF-40E6-9D7C-1DB9317C36F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62C-4D18-4278-AB45-2B21AECA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8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D08-0FFF-40E6-9D7C-1DB9317C36F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62C-4D18-4278-AB45-2B21AECA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3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D08-0FFF-40E6-9D7C-1DB9317C36F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62C-4D18-4278-AB45-2B21AECA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5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D08-0FFF-40E6-9D7C-1DB9317C36F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62C-4D18-4278-AB45-2B21AECA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47D08-0FFF-40E6-9D7C-1DB9317C36F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E462C-4D18-4278-AB45-2B21AECA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3D16C-ED80-42A5-A35B-B54904B01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C208B-A02E-4ED2-8D33-EF18801738E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2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763000" cy="42672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 on feasibility studies, a mining method is selected for a particular ore-body</a:t>
            </a:r>
          </a:p>
          <a:p>
            <a:pPr algn="l"/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mining methods are generically classified as:</a:t>
            </a:r>
          </a:p>
          <a:p>
            <a:pPr algn="l"/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Surface mining; and</a:t>
            </a:r>
          </a:p>
          <a:p>
            <a:pPr marL="514350" lvl="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Underground mining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609601"/>
            <a:ext cx="8153400" cy="6857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Classification of Mining Methods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9175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Auger mining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Image result for auger mining image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5" t="35868" b="11647"/>
          <a:stretch/>
        </p:blipFill>
        <p:spPr bwMode="auto">
          <a:xfrm>
            <a:off x="762000" y="990600"/>
            <a:ext cx="7543800" cy="48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92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68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Quarrying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534400" cy="47244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Quarrying of dimension stone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l">
              <a:buFont typeface="Wingdings" pitchFamily="2" charset="2"/>
              <a:buChar char="§"/>
            </a:pP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Quarries resemble open pits, but the benches (called faces) are lower and nearly vertical</a:t>
            </a:r>
          </a:p>
          <a:p>
            <a:pPr marL="171450" indent="-171450" algn="l">
              <a:buFont typeface="Wingdings" pitchFamily="2" charset="2"/>
              <a:buChar char="§"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overall appearance, the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highwall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a quarry is often of imposing height and steepness, some attaining a vertical dimension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Quarrying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Image result for quarrying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886691"/>
            <a:ext cx="7024255" cy="52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8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8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Quarrying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e result for quarrying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705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6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609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1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1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3100" b="1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Open pit and open cast mining</a:t>
            </a:r>
            <a:br>
              <a:rPr lang="en-US" sz="3100" b="1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31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763000" cy="4419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Open pit and open cast methods employ a conventional mining cycle of operations to extract mineral:</a:t>
            </a:r>
          </a:p>
          <a:p>
            <a:pPr algn="l"/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Rock breakage</a:t>
            </a:r>
          </a:p>
          <a:p>
            <a:pPr marL="914400" lvl="1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Drilling and blasting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Materials handling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Open Cast Mining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382000" cy="4572000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Open cast mining is a surface exploitation method, used mainly for coal</a:t>
            </a:r>
          </a:p>
          <a:p>
            <a:pPr marL="171450" indent="-171450" algn="l">
              <a:buFont typeface="Wingdings" pitchFamily="2" charset="2"/>
              <a:buChar char="§"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Open cast resembles open pit</a:t>
            </a:r>
          </a:p>
          <a:p>
            <a:pPr marL="171450" indent="-171450" algn="l">
              <a:buFont typeface="Wingdings" pitchFamily="2" charset="2"/>
              <a:buChar char="§"/>
            </a:pP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open cast, overburden is not transported to waste dumps for disposal but cast or hauled directly into adjacent mined-out panels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Open Cast Mining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382000" cy="34290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open cast: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Materials handling consists of excavation and haulage (= casting), generally combined in one unit operation and performed by a single machine</a:t>
            </a:r>
          </a:p>
          <a:p>
            <a:pPr algn="l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89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Open cast mining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age result for open cast mining image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" t="22120"/>
          <a:stretch/>
        </p:blipFill>
        <p:spPr bwMode="auto">
          <a:xfrm>
            <a:off x="1066800" y="838200"/>
            <a:ext cx="7010400" cy="502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49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685799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3100" b="1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Open Pit mining</a:t>
            </a:r>
            <a:r>
              <a:rPr lang="en-US" sz="31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31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42672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open pit mining: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Overburden is stripped and transported to a disposal area</a:t>
            </a:r>
          </a:p>
          <a:p>
            <a:pPr marL="171450" indent="-171450" algn="l">
              <a:buFont typeface="Wingdings" pitchFamily="2" charset="2"/>
              <a:buChar char="Ø"/>
            </a:pP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Both stripping and mining are conducted from  one or a sequence of benches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7425"/>
            <a:ext cx="7772400" cy="84137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Open Pit Mining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153400" cy="4038600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Common large-scale surface mining</a:t>
            </a:r>
          </a:p>
          <a:p>
            <a:pPr marL="914400" lvl="1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Mechanised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surface mining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Mechanical extraction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Bulk production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Provision of multiple benches </a:t>
            </a:r>
          </a:p>
        </p:txBody>
      </p:sp>
    </p:spTree>
    <p:extLst>
      <p:ext uri="{BB962C8B-B14F-4D97-AF65-F5344CB8AC3E}">
        <p14:creationId xmlns:p14="http://schemas.microsoft.com/office/powerpoint/2010/main" val="4719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533400"/>
            <a:ext cx="8153401" cy="5203844"/>
            <a:chOff x="2004" y="2816"/>
            <a:chExt cx="8769" cy="4020"/>
          </a:xfrm>
        </p:grpSpPr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2004" y="2816"/>
              <a:ext cx="8769" cy="6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Classification of Mining Method</a:t>
              </a: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2134" y="3956"/>
              <a:ext cx="8557" cy="2880"/>
              <a:chOff x="1434" y="3732"/>
              <a:chExt cx="8557" cy="2880"/>
            </a:xfrm>
          </p:grpSpPr>
          <p:sp>
            <p:nvSpPr>
              <p:cNvPr id="2067" name="Text Box 19"/>
              <p:cNvSpPr txBox="1">
                <a:spLocks noChangeArrowheads="1"/>
              </p:cNvSpPr>
              <p:nvPr/>
            </p:nvSpPr>
            <p:spPr bwMode="auto">
              <a:xfrm>
                <a:off x="2885" y="3732"/>
                <a:ext cx="5257" cy="5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Mining Method</a:t>
                </a:r>
              </a:p>
            </p:txBody>
          </p:sp>
          <p:sp>
            <p:nvSpPr>
              <p:cNvPr id="2068" name="Text Box 20"/>
              <p:cNvSpPr txBox="1">
                <a:spLocks noChangeArrowheads="1"/>
              </p:cNvSpPr>
              <p:nvPr/>
            </p:nvSpPr>
            <p:spPr bwMode="auto">
              <a:xfrm>
                <a:off x="1434" y="5645"/>
                <a:ext cx="3822" cy="9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Surface Mining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Techniques</a:t>
                </a:r>
              </a:p>
            </p:txBody>
          </p:sp>
          <p:sp>
            <p:nvSpPr>
              <p:cNvPr id="2069" name="Text Box 21"/>
              <p:cNvSpPr txBox="1">
                <a:spLocks noChangeArrowheads="1"/>
              </p:cNvSpPr>
              <p:nvPr/>
            </p:nvSpPr>
            <p:spPr bwMode="auto">
              <a:xfrm>
                <a:off x="5620" y="5686"/>
                <a:ext cx="4371" cy="9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Underground Mining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Techniques</a:t>
                </a:r>
              </a:p>
            </p:txBody>
          </p:sp>
          <p:cxnSp>
            <p:nvCxnSpPr>
              <p:cNvPr id="2070" name="AutoShape 22"/>
              <p:cNvCxnSpPr>
                <a:cxnSpLocks noChangeShapeType="1"/>
              </p:cNvCxnSpPr>
              <p:nvPr/>
            </p:nvCxnSpPr>
            <p:spPr bwMode="auto">
              <a:xfrm>
                <a:off x="3299" y="5054"/>
                <a:ext cx="1" cy="60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71" name="AutoShape 23"/>
              <p:cNvCxnSpPr>
                <a:cxnSpLocks noChangeShapeType="1"/>
              </p:cNvCxnSpPr>
              <p:nvPr/>
            </p:nvCxnSpPr>
            <p:spPr bwMode="auto">
              <a:xfrm>
                <a:off x="7377" y="5054"/>
                <a:ext cx="1" cy="646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72" name="AutoShape 24"/>
              <p:cNvCxnSpPr>
                <a:cxnSpLocks noChangeShapeType="1"/>
              </p:cNvCxnSpPr>
              <p:nvPr/>
            </p:nvCxnSpPr>
            <p:spPr bwMode="auto">
              <a:xfrm>
                <a:off x="3299" y="5054"/>
                <a:ext cx="40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73" name="AutoShape 25"/>
              <p:cNvCxnSpPr>
                <a:cxnSpLocks noChangeShapeType="1"/>
              </p:cNvCxnSpPr>
              <p:nvPr/>
            </p:nvCxnSpPr>
            <p:spPr bwMode="auto">
              <a:xfrm>
                <a:off x="5407" y="4302"/>
                <a:ext cx="0" cy="752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7746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3657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Open Pit mining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age result for open pit mining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543799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9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61277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Open Pit Mining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382000" cy="46482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mining cycle of operations consists of: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Drilling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Blasting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Excavation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Haulage, and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Hoisting (for steep pits) 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RMINOLOGY       ISN 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0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6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open pit slope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6200" y="457201"/>
            <a:ext cx="8991600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8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open pit slope imag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94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76200"/>
            <a:ext cx="3733800" cy="612775"/>
          </a:xfrm>
        </p:spPr>
        <p:txBody>
          <a:bodyPr>
            <a:noAutofit/>
          </a:bodyPr>
          <a:lstStyle/>
          <a:p>
            <a:r>
              <a:rPr lang="en-US" sz="3600" dirty="0" smtClean="0"/>
              <a:t>Terminology</a:t>
            </a:r>
            <a:endParaRPr lang="en-US" sz="3600" dirty="0"/>
          </a:p>
        </p:txBody>
      </p:sp>
      <p:pic>
        <p:nvPicPr>
          <p:cNvPr id="5122" name="Picture 2" descr="Image result for open pit slope imag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763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4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0225"/>
            <a:ext cx="7772400" cy="6127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Open pit mining – benches and berms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Image result for open pit mining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6"/>
          <a:stretch/>
        </p:blipFill>
        <p:spPr bwMode="auto">
          <a:xfrm>
            <a:off x="685800" y="1143000"/>
            <a:ext cx="7239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Terminology</a:t>
            </a:r>
            <a:endParaRPr lang="en-US" sz="3600" dirty="0"/>
          </a:p>
        </p:txBody>
      </p:sp>
      <p:pic>
        <p:nvPicPr>
          <p:cNvPr id="6146" name="Picture 2" descr="Image result for open pit terminology imag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39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1277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Advantages of Open Pit Mining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077200" cy="52578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productivity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 cost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production rate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Early production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labour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requirement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Relatively flexible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Suitable for large equipment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Simple development and access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Less support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Good health and safety</a:t>
            </a:r>
          </a:p>
          <a:p>
            <a:pPr marL="514350" indent="-514350" algn="l">
              <a:buFont typeface="+mj-lt"/>
              <a:buAutoNum type="arabicPeriod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533399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Disadvantages of Open Pit Mining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458200" cy="49530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Limited by depth (&lt;500m)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Limited by stripping ratio (0.8 to 4.0m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tonne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capital investment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Large surface damage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Requires large deposit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Weather detrimental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Slope stability must be maintained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Must provide waste disposal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533400"/>
            <a:ext cx="8153401" cy="5203844"/>
            <a:chOff x="2004" y="2816"/>
            <a:chExt cx="8769" cy="4020"/>
          </a:xfrm>
        </p:grpSpPr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2004" y="2816"/>
              <a:ext cx="8769" cy="6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Classification of Mining Method</a:t>
              </a: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2134" y="3956"/>
              <a:ext cx="8557" cy="2880"/>
              <a:chOff x="1434" y="3732"/>
              <a:chExt cx="8557" cy="2880"/>
            </a:xfrm>
          </p:grpSpPr>
          <p:sp>
            <p:nvSpPr>
              <p:cNvPr id="2067" name="Text Box 19"/>
              <p:cNvSpPr txBox="1">
                <a:spLocks noChangeArrowheads="1"/>
              </p:cNvSpPr>
              <p:nvPr/>
            </p:nvSpPr>
            <p:spPr bwMode="auto">
              <a:xfrm>
                <a:off x="2885" y="3732"/>
                <a:ext cx="5257" cy="5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Mining Method</a:t>
                </a:r>
              </a:p>
            </p:txBody>
          </p:sp>
          <p:sp>
            <p:nvSpPr>
              <p:cNvPr id="2068" name="Text Box 20"/>
              <p:cNvSpPr txBox="1">
                <a:spLocks noChangeArrowheads="1"/>
              </p:cNvSpPr>
              <p:nvPr/>
            </p:nvSpPr>
            <p:spPr bwMode="auto">
              <a:xfrm>
                <a:off x="1434" y="5645"/>
                <a:ext cx="3822" cy="96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Surface Mining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Techniques</a:t>
                </a:r>
              </a:p>
            </p:txBody>
          </p:sp>
          <p:sp>
            <p:nvSpPr>
              <p:cNvPr id="2069" name="Text Box 21"/>
              <p:cNvSpPr txBox="1">
                <a:spLocks noChangeArrowheads="1"/>
              </p:cNvSpPr>
              <p:nvPr/>
            </p:nvSpPr>
            <p:spPr bwMode="auto">
              <a:xfrm>
                <a:off x="5620" y="5686"/>
                <a:ext cx="4371" cy="9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Underground Mining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Techniques</a:t>
                </a:r>
              </a:p>
            </p:txBody>
          </p:sp>
          <p:cxnSp>
            <p:nvCxnSpPr>
              <p:cNvPr id="2070" name="AutoShape 22"/>
              <p:cNvCxnSpPr>
                <a:cxnSpLocks noChangeShapeType="1"/>
              </p:cNvCxnSpPr>
              <p:nvPr/>
            </p:nvCxnSpPr>
            <p:spPr bwMode="auto">
              <a:xfrm>
                <a:off x="3299" y="5054"/>
                <a:ext cx="1" cy="60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71" name="AutoShape 23"/>
              <p:cNvCxnSpPr>
                <a:cxnSpLocks noChangeShapeType="1"/>
              </p:cNvCxnSpPr>
              <p:nvPr/>
            </p:nvCxnSpPr>
            <p:spPr bwMode="auto">
              <a:xfrm>
                <a:off x="7377" y="5054"/>
                <a:ext cx="1" cy="646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72" name="AutoShape 24"/>
              <p:cNvCxnSpPr>
                <a:cxnSpLocks noChangeShapeType="1"/>
              </p:cNvCxnSpPr>
              <p:nvPr/>
            </p:nvCxnSpPr>
            <p:spPr bwMode="auto">
              <a:xfrm>
                <a:off x="3299" y="5054"/>
                <a:ext cx="40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73" name="AutoShape 25"/>
              <p:cNvCxnSpPr>
                <a:cxnSpLocks noChangeShapeType="1"/>
              </p:cNvCxnSpPr>
              <p:nvPr/>
            </p:nvCxnSpPr>
            <p:spPr bwMode="auto">
              <a:xfrm>
                <a:off x="5407" y="4302"/>
                <a:ext cx="0" cy="752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4140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61277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Pit Planning and Design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229600" cy="52578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Factors 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considered include:</a:t>
            </a:r>
          </a:p>
          <a:p>
            <a:pPr lvl="0" algn="l"/>
            <a:endParaRPr lang="en-US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Geologic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factors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Geologic conditions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Ore type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Hydrologic conditions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Topography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Metallurgical characteristics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8153400" cy="61277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Pit Planning and Design: Factors Considered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001000" cy="4114800"/>
          </a:xfrm>
        </p:spPr>
        <p:txBody>
          <a:bodyPr>
            <a:normAutofit/>
          </a:bodyPr>
          <a:lstStyle/>
          <a:p>
            <a:pPr lvl="0"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Economic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factors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Ore grade and tonnage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Stripping ratio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Cutoff grade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Operating cost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Investment cost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Production rate</a:t>
            </a:r>
          </a:p>
          <a:p>
            <a:pPr lvl="0" algn="l"/>
            <a:endParaRPr lang="en-US" sz="3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8153400" cy="61277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Pit Planning and Design: Factors Considered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7848600" cy="4191000"/>
          </a:xfrm>
        </p:spPr>
        <p:txBody>
          <a:bodyPr>
            <a:normAutofit/>
          </a:bodyPr>
          <a:lstStyle/>
          <a:p>
            <a:pPr lvl="0"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Technological factors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Equipment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Pit slope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Bench height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Road grade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Pit limits</a:t>
            </a:r>
          </a:p>
          <a:p>
            <a:pPr lvl="0" algn="l"/>
            <a:endParaRPr lang="en-US" sz="3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46037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Open Pit Layout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s://html2-f.scribdassets.com/2r6kfjdef44an6h0/images/8-c7ebeb4ecf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1" t="72059" r="15251" b="1612"/>
          <a:stretch/>
        </p:blipFill>
        <p:spPr bwMode="auto">
          <a:xfrm>
            <a:off x="76200" y="685800"/>
            <a:ext cx="8991600" cy="6172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27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Stripping Ratio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763000" cy="57912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stripping ratio is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important measurement related to the open-pit mining process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l">
              <a:buFont typeface="Wingdings" pitchFamily="2" charset="2"/>
              <a:buChar char="§"/>
            </a:pP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represents the amount of waste material, also known as overburden that must be moved in order to extract a given amount of ore.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Stripping ratio (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SR) - Quantity of waste : Quantity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ore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SR = waste (volume) / Ore (volume) or</a:t>
            </a:r>
          </a:p>
          <a:p>
            <a:pPr lvl="1" algn="l"/>
            <a:r>
              <a:rPr 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SR = overburden / ore or coal</a:t>
            </a:r>
          </a:p>
          <a:p>
            <a:pPr algn="l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8915400" cy="63246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60000"/>
              </a:lnSpc>
              <a:spcAft>
                <a:spcPts val="0"/>
              </a:spcAft>
            </a:pPr>
            <a:r>
              <a:rPr lang="en-US" sz="30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Determination of the maximum allowable stripping ratio (</a:t>
            </a:r>
            <a:r>
              <a:rPr lang="en-US" sz="3000" dirty="0" err="1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SR</a:t>
            </a:r>
            <a:r>
              <a:rPr lang="en-US" sz="3000" baseline="-25000" dirty="0" err="1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max</a:t>
            </a:r>
            <a:r>
              <a:rPr lang="en-US" sz="30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)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en-US" sz="15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Break-even ratio</a:t>
            </a:r>
            <a:endParaRPr lang="en-US" sz="30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Based on economics</a:t>
            </a:r>
            <a:endParaRPr lang="en-US" sz="30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Establishes the pit limit</a:t>
            </a:r>
            <a:endParaRPr lang="en-US" sz="30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15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en-US" sz="15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0" indent="-457200" algn="l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3000" dirty="0" err="1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SR</a:t>
            </a:r>
            <a:r>
              <a:rPr lang="en-US" sz="3000" baseline="-25000" dirty="0" err="1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max</a:t>
            </a:r>
            <a:r>
              <a:rPr lang="en-US" sz="30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is defined as the ratio of overburden to ore at the ultimate boundary of the pit where profit margin is zero.</a:t>
            </a:r>
            <a:endParaRPr lang="en-US" sz="30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15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en-US" sz="15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0" indent="-457200" algn="l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3000" dirty="0" err="1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SR</a:t>
            </a:r>
            <a:r>
              <a:rPr lang="en-US" sz="3000" baseline="-25000" dirty="0" err="1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max</a:t>
            </a:r>
            <a:r>
              <a:rPr lang="en-US" sz="30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 = (value of ore – production cost) / stripping cost</a:t>
            </a:r>
            <a:endParaRPr lang="en-US" sz="14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38200"/>
            <a:ext cx="8915400" cy="381000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</a:pPr>
            <a:r>
              <a:rPr lang="en-US" sz="28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Maximum allowable stripping ratio (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SR</a:t>
            </a:r>
            <a:r>
              <a:rPr lang="en-US" sz="2800" baseline="-25000" dirty="0" err="1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max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) enables:</a:t>
            </a:r>
          </a:p>
          <a:p>
            <a:pPr algn="l">
              <a:lnSpc>
                <a:spcPct val="115000"/>
              </a:lnSpc>
            </a:pPr>
            <a:endParaRPr lang="en-US" sz="1200" dirty="0" smtClean="0">
              <a:solidFill>
                <a:schemeClr val="tx1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L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ocation the ultimate pit boundary or pit limit for: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P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revailing economic conditions and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E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xisting physical and geometric conditions.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1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19200"/>
            <a:ext cx="4953000" cy="68579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Surface Mining Equipment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057400"/>
            <a:ext cx="7162800" cy="2819400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Selection of surface mining equipment</a:t>
            </a:r>
          </a:p>
          <a:p>
            <a:pPr marL="914400" lvl="1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Factors to be considered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Types of equipment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19256" cy="490066"/>
          </a:xfrm>
        </p:spPr>
        <p:txBody>
          <a:bodyPr>
            <a:noAutofit/>
          </a:bodyPr>
          <a:lstStyle/>
          <a:p>
            <a:pPr algn="ctr"/>
            <a:r>
              <a:rPr lang="en-AU" sz="2800" dirty="0" smtClean="0">
                <a:latin typeface="Arial" pitchFamily="34" charset="0"/>
                <a:cs typeface="Arial" pitchFamily="34" charset="0"/>
              </a:rPr>
              <a:t>Surface Mining Equipment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838200"/>
            <a:ext cx="864096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800" dirty="0" smtClean="0">
                <a:latin typeface="Arial" pitchFamily="34" charset="0"/>
                <a:cs typeface="Arial" pitchFamily="34" charset="0"/>
              </a:rPr>
              <a:t>Factors to be considered:</a:t>
            </a:r>
          </a:p>
          <a:p>
            <a:pPr marL="0" indent="0">
              <a:buNone/>
            </a:pPr>
            <a:r>
              <a:rPr lang="en-AU" sz="2800" dirty="0" smtClean="0">
                <a:latin typeface="Arial" pitchFamily="34" charset="0"/>
                <a:cs typeface="Arial" pitchFamily="34" charset="0"/>
              </a:rPr>
              <a:t>The main operations </a:t>
            </a:r>
          </a:p>
          <a:p>
            <a:r>
              <a:rPr lang="en-AU" sz="2800" dirty="0" smtClean="0">
                <a:latin typeface="Arial" pitchFamily="34" charset="0"/>
                <a:cs typeface="Arial" pitchFamily="34" charset="0"/>
              </a:rPr>
              <a:t>Ground preparation</a:t>
            </a:r>
          </a:p>
          <a:p>
            <a:r>
              <a:rPr lang="en-AU" sz="2800" dirty="0" smtClean="0">
                <a:latin typeface="Arial" pitchFamily="34" charset="0"/>
                <a:cs typeface="Arial" pitchFamily="34" charset="0"/>
              </a:rPr>
              <a:t>Excavation</a:t>
            </a:r>
          </a:p>
          <a:p>
            <a:r>
              <a:rPr lang="en-AU" sz="2800" dirty="0" smtClean="0">
                <a:latin typeface="Arial" pitchFamily="34" charset="0"/>
                <a:cs typeface="Arial" pitchFamily="34" charset="0"/>
              </a:rPr>
              <a:t>Loading</a:t>
            </a:r>
          </a:p>
          <a:p>
            <a:r>
              <a:rPr lang="en-AU" sz="2800" dirty="0" smtClean="0">
                <a:latin typeface="Arial" pitchFamily="34" charset="0"/>
                <a:cs typeface="Arial" pitchFamily="34" charset="0"/>
              </a:rPr>
              <a:t>Transportation</a:t>
            </a:r>
          </a:p>
          <a:p>
            <a:pPr marL="0" indent="0">
              <a:buNone/>
            </a:pPr>
            <a:endParaRPr lang="en-AU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AU" sz="2800" dirty="0" smtClean="0">
                <a:latin typeface="Arial" pitchFamily="34" charset="0"/>
                <a:cs typeface="Arial" pitchFamily="34" charset="0"/>
              </a:rPr>
              <a:t>In many cases, these are interdependent.</a:t>
            </a:r>
          </a:p>
          <a:p>
            <a:r>
              <a:rPr lang="en-AU" sz="2800" dirty="0">
                <a:latin typeface="Arial" pitchFamily="34" charset="0"/>
                <a:cs typeface="Arial" pitchFamily="34" charset="0"/>
              </a:rPr>
              <a:t>Production rate</a:t>
            </a:r>
          </a:p>
          <a:p>
            <a:r>
              <a:rPr lang="en-AU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AU" sz="2800" dirty="0">
                <a:latin typeface="Arial" pitchFamily="34" charset="0"/>
                <a:cs typeface="Arial" pitchFamily="34" charset="0"/>
              </a:rPr>
              <a:t>ptimum cost per tonne</a:t>
            </a:r>
          </a:p>
          <a:p>
            <a:pPr marL="0" indent="0">
              <a:buNone/>
            </a:pPr>
            <a:endParaRPr lang="en-AU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6889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Surface mining equipment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age result for open pit mining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0866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4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05830" y="691314"/>
            <a:ext cx="8709570" cy="5105938"/>
            <a:chOff x="129630" y="691314"/>
            <a:chExt cx="8709570" cy="5105938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129630" y="691314"/>
              <a:ext cx="7871370" cy="5105938"/>
              <a:chOff x="1125" y="2333"/>
              <a:chExt cx="8656" cy="4145"/>
            </a:xfrm>
          </p:grpSpPr>
          <p:sp>
            <p:nvSpPr>
              <p:cNvPr id="17411" name="Text Box 3"/>
              <p:cNvSpPr txBox="1">
                <a:spLocks noChangeArrowheads="1"/>
              </p:cNvSpPr>
              <p:nvPr/>
            </p:nvSpPr>
            <p:spPr bwMode="auto">
              <a:xfrm>
                <a:off x="3585" y="2333"/>
                <a:ext cx="5257" cy="7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Surface Mining</a:t>
                </a:r>
              </a:p>
            </p:txBody>
          </p:sp>
          <p:sp>
            <p:nvSpPr>
              <p:cNvPr id="17412" name="Text Box 4"/>
              <p:cNvSpPr txBox="1">
                <a:spLocks noChangeArrowheads="1"/>
              </p:cNvSpPr>
              <p:nvPr/>
            </p:nvSpPr>
            <p:spPr bwMode="auto">
              <a:xfrm>
                <a:off x="1125" y="5983"/>
                <a:ext cx="1945" cy="4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Open Pit</a:t>
                </a:r>
              </a:p>
            </p:txBody>
          </p:sp>
          <p:sp>
            <p:nvSpPr>
              <p:cNvPr id="17413" name="Text Box 5"/>
              <p:cNvSpPr txBox="1">
                <a:spLocks noChangeArrowheads="1"/>
              </p:cNvSpPr>
              <p:nvPr/>
            </p:nvSpPr>
            <p:spPr bwMode="auto">
              <a:xfrm>
                <a:off x="3348" y="5986"/>
                <a:ext cx="2317" cy="4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Open Cast</a:t>
                </a:r>
              </a:p>
            </p:txBody>
          </p:sp>
          <p:cxnSp>
            <p:nvCxnSpPr>
              <p:cNvPr id="17414" name="AutoShape 6"/>
              <p:cNvCxnSpPr>
                <a:cxnSpLocks noChangeShapeType="1"/>
              </p:cNvCxnSpPr>
              <p:nvPr/>
            </p:nvCxnSpPr>
            <p:spPr bwMode="auto">
              <a:xfrm>
                <a:off x="2087" y="5339"/>
                <a:ext cx="1" cy="644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16" name="AutoShape 8"/>
              <p:cNvCxnSpPr>
                <a:cxnSpLocks noChangeShapeType="1"/>
              </p:cNvCxnSpPr>
              <p:nvPr/>
            </p:nvCxnSpPr>
            <p:spPr bwMode="auto">
              <a:xfrm>
                <a:off x="2098" y="5339"/>
                <a:ext cx="7385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417" name="AutoShape 9"/>
              <p:cNvCxnSpPr>
                <a:cxnSpLocks noChangeShapeType="1"/>
              </p:cNvCxnSpPr>
              <p:nvPr/>
            </p:nvCxnSpPr>
            <p:spPr bwMode="auto">
              <a:xfrm>
                <a:off x="6107" y="4587"/>
                <a:ext cx="0" cy="752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7418" name="Text Box 10"/>
              <p:cNvSpPr txBox="1">
                <a:spLocks noChangeArrowheads="1"/>
              </p:cNvSpPr>
              <p:nvPr/>
            </p:nvSpPr>
            <p:spPr bwMode="auto">
              <a:xfrm>
                <a:off x="3070" y="3837"/>
                <a:ext cx="6711" cy="7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Mining Method Techniques</a:t>
                </a:r>
              </a:p>
            </p:txBody>
          </p:sp>
          <p:cxnSp>
            <p:nvCxnSpPr>
              <p:cNvPr id="17419" name="AutoShape 11"/>
              <p:cNvCxnSpPr>
                <a:cxnSpLocks noChangeShapeType="1"/>
              </p:cNvCxnSpPr>
              <p:nvPr/>
            </p:nvCxnSpPr>
            <p:spPr bwMode="auto">
              <a:xfrm>
                <a:off x="6107" y="3075"/>
                <a:ext cx="0" cy="762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7420" name="Text Box 12"/>
              <p:cNvSpPr txBox="1">
                <a:spLocks noChangeArrowheads="1"/>
              </p:cNvSpPr>
              <p:nvPr/>
            </p:nvSpPr>
            <p:spPr bwMode="auto">
              <a:xfrm>
                <a:off x="5921" y="5986"/>
                <a:ext cx="2044" cy="4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Quarrying</a:t>
                </a:r>
              </a:p>
            </p:txBody>
          </p:sp>
          <p:cxnSp>
            <p:nvCxnSpPr>
              <p:cNvPr id="17421" name="AutoShape 13"/>
              <p:cNvCxnSpPr>
                <a:cxnSpLocks noChangeShapeType="1"/>
              </p:cNvCxnSpPr>
              <p:nvPr/>
            </p:nvCxnSpPr>
            <p:spPr bwMode="auto">
              <a:xfrm>
                <a:off x="9483" y="5339"/>
                <a:ext cx="0" cy="647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3153679" y="4388301"/>
              <a:ext cx="5685521" cy="1399360"/>
              <a:chOff x="3153679" y="4388301"/>
              <a:chExt cx="5685521" cy="1399360"/>
            </a:xfrm>
          </p:grpSpPr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6477000" y="5181600"/>
                <a:ext cx="2362200" cy="60606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Auger Mining</a:t>
                </a:r>
              </a:p>
            </p:txBody>
          </p:sp>
          <p:cxnSp>
            <p:nvCxnSpPr>
              <p:cNvPr id="20" name="AutoShape 6"/>
              <p:cNvCxnSpPr>
                <a:cxnSpLocks noChangeShapeType="1"/>
              </p:cNvCxnSpPr>
              <p:nvPr/>
            </p:nvCxnSpPr>
            <p:spPr bwMode="auto">
              <a:xfrm>
                <a:off x="3153679" y="4394197"/>
                <a:ext cx="895" cy="79329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1" name="AutoShape 6"/>
              <p:cNvCxnSpPr>
                <a:cxnSpLocks noChangeShapeType="1"/>
              </p:cNvCxnSpPr>
              <p:nvPr/>
            </p:nvCxnSpPr>
            <p:spPr bwMode="auto">
              <a:xfrm>
                <a:off x="5354539" y="4388301"/>
                <a:ext cx="895" cy="79329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2944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9134"/>
            <a:ext cx="8219256" cy="490066"/>
          </a:xfrm>
        </p:spPr>
        <p:txBody>
          <a:bodyPr>
            <a:noAutofit/>
          </a:bodyPr>
          <a:lstStyle/>
          <a:p>
            <a:pPr algn="ctr"/>
            <a:r>
              <a:rPr lang="en-AU" sz="2800" dirty="0" smtClean="0">
                <a:latin typeface="Arial" pitchFamily="34" charset="0"/>
                <a:cs typeface="Arial" pitchFamily="34" charset="0"/>
              </a:rPr>
              <a:t>Surface Mining Equipment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371600"/>
            <a:ext cx="8640960" cy="4814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800" dirty="0" smtClean="0">
                <a:latin typeface="Arial" pitchFamily="34" charset="0"/>
                <a:cs typeface="Arial" pitchFamily="34" charset="0"/>
              </a:rPr>
              <a:t>Other factors to be considered include:</a:t>
            </a:r>
          </a:p>
          <a:p>
            <a:pPr marL="0" indent="0">
              <a:buNone/>
            </a:pPr>
            <a:endParaRPr lang="en-AU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2800" dirty="0" err="1" smtClean="0">
                <a:latin typeface="Arial" pitchFamily="34" charset="0"/>
                <a:cs typeface="Arial" pitchFamily="34" charset="0"/>
              </a:rPr>
              <a:t>Diggability</a:t>
            </a:r>
            <a:endParaRPr lang="en-AU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2800" dirty="0" err="1" smtClean="0">
                <a:latin typeface="Arial" pitchFamily="34" charset="0"/>
                <a:cs typeface="Arial" pitchFamily="34" charset="0"/>
              </a:rPr>
              <a:t>Maneuverability</a:t>
            </a:r>
            <a:endParaRPr lang="en-AU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2800" dirty="0" smtClean="0">
                <a:latin typeface="Arial" pitchFamily="34" charset="0"/>
                <a:cs typeface="Arial" pitchFamily="34" charset="0"/>
              </a:rPr>
              <a:t>Power supply</a:t>
            </a:r>
          </a:p>
          <a:p>
            <a:pPr>
              <a:buFont typeface="Wingdings" pitchFamily="2" charset="2"/>
              <a:buChar char="§"/>
            </a:pPr>
            <a:r>
              <a:rPr lang="en-AU" sz="2800" dirty="0" smtClean="0">
                <a:latin typeface="Arial" pitchFamily="34" charset="0"/>
                <a:cs typeface="Arial" pitchFamily="34" charset="0"/>
              </a:rPr>
              <a:t>Capacity</a:t>
            </a:r>
          </a:p>
          <a:p>
            <a:pPr>
              <a:buFont typeface="Wingdings" pitchFamily="2" charset="2"/>
              <a:buChar char="§"/>
            </a:pPr>
            <a:r>
              <a:rPr lang="en-AU" sz="2800" dirty="0" smtClean="0">
                <a:latin typeface="Arial" pitchFamily="34" charset="0"/>
                <a:cs typeface="Arial" pitchFamily="34" charset="0"/>
              </a:rPr>
              <a:t>Machine geometry</a:t>
            </a:r>
          </a:p>
          <a:p>
            <a:pPr>
              <a:buFont typeface="Wingdings" pitchFamily="2" charset="2"/>
              <a:buChar char="§"/>
            </a:pPr>
            <a:r>
              <a:rPr lang="en-AU" sz="2800" dirty="0" smtClean="0">
                <a:latin typeface="Arial" pitchFamily="34" charset="0"/>
                <a:cs typeface="Arial" pitchFamily="34" charset="0"/>
              </a:rPr>
              <a:t>Cost of equipment</a:t>
            </a:r>
          </a:p>
          <a:p>
            <a:pPr>
              <a:buFont typeface="Wingdings" pitchFamily="2" charset="2"/>
              <a:buChar char="§"/>
            </a:pPr>
            <a:r>
              <a:rPr lang="en-AU" sz="2800" dirty="0" smtClean="0">
                <a:latin typeface="Arial" pitchFamily="34" charset="0"/>
                <a:cs typeface="Arial" pitchFamily="34" charset="0"/>
              </a:rPr>
              <a:t>Cycle time</a:t>
            </a:r>
          </a:p>
        </p:txBody>
      </p:sp>
    </p:spTree>
    <p:extLst>
      <p:ext uri="{BB962C8B-B14F-4D97-AF65-F5344CB8AC3E}">
        <p14:creationId xmlns:p14="http://schemas.microsoft.com/office/powerpoint/2010/main" val="33243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4572000" cy="7651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Types of equipment: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219200"/>
            <a:ext cx="4343400" cy="3962400"/>
          </a:xfrm>
        </p:spPr>
        <p:txBody>
          <a:bodyPr>
            <a:normAutofit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Loaders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Excavators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Draglines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Scrapers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Trucks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Belt conveyors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Bulldozers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Shovels</a:t>
            </a: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3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53657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Open Pit Mining Equipment</a:t>
            </a:r>
            <a:endParaRPr lang="en-US" sz="2800" dirty="0"/>
          </a:p>
        </p:txBody>
      </p:sp>
      <p:pic>
        <p:nvPicPr>
          <p:cNvPr id="4" name="Picture 3" descr="Image result for Nchanga open pit image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57"/>
          <a:stretch/>
        </p:blipFill>
        <p:spPr bwMode="auto">
          <a:xfrm>
            <a:off x="152400" y="1600200"/>
            <a:ext cx="8686800" cy="4212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28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490066"/>
          </a:xfrm>
        </p:spPr>
        <p:txBody>
          <a:bodyPr>
            <a:noAutofit/>
          </a:bodyPr>
          <a:lstStyle/>
          <a:p>
            <a:pPr algn="ctr"/>
            <a:r>
              <a:rPr lang="en-A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Bucket wheel excavator</a:t>
            </a:r>
            <a:endParaRPr lang="en-A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B9AE1F-9CED-4463-82D4-74005BCA4289}" type="slidenum">
              <a:rPr lang="en-AU" smtClean="0"/>
              <a:pPr/>
              <a:t>43</a:t>
            </a:fld>
            <a:endParaRPr lang="en-AU"/>
          </a:p>
        </p:txBody>
      </p:sp>
      <p:pic>
        <p:nvPicPr>
          <p:cNvPr id="6" name="Content Placeholder 5" descr="mining-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052736"/>
            <a:ext cx="756084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>
            <a:noAutofit/>
          </a:bodyPr>
          <a:lstStyle/>
          <a:p>
            <a:pPr algn="ctr"/>
            <a:r>
              <a:rPr lang="en-AU" sz="2800" dirty="0" smtClean="0">
                <a:latin typeface="Arial" pitchFamily="34" charset="0"/>
                <a:cs typeface="Arial" pitchFamily="34" charset="0"/>
              </a:rPr>
              <a:t>Walking dragline</a:t>
            </a:r>
            <a:endParaRPr lang="en-A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3186" name="Picture 2" descr="http://www.zyconmodels.com/images/Big-Musk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7723628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7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648072"/>
          </a:xfrm>
        </p:spPr>
        <p:txBody>
          <a:bodyPr>
            <a:normAutofit/>
          </a:bodyPr>
          <a:lstStyle/>
          <a:p>
            <a:pPr algn="ctr"/>
            <a:r>
              <a:rPr lang="en-AU" sz="2800" dirty="0" smtClean="0">
                <a:latin typeface="Arial" pitchFamily="34" charset="0"/>
                <a:cs typeface="Arial" pitchFamily="34" charset="0"/>
              </a:rPr>
              <a:t>Stripping shovel</a:t>
            </a:r>
            <a:endParaRPr lang="en-A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B9AE1F-9CED-4463-82D4-74005BCA428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2" name="Picture 4" descr="http://www.zyconmodels.com/images/catalog/ccm-mar6360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052736"/>
            <a:ext cx="5760640" cy="5486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61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562074"/>
          </a:xfrm>
        </p:spPr>
        <p:txBody>
          <a:bodyPr>
            <a:noAutofit/>
          </a:bodyPr>
          <a:lstStyle/>
          <a:p>
            <a:pPr algn="ctr"/>
            <a:r>
              <a:rPr lang="en-AU" sz="2800" dirty="0" smtClean="0">
                <a:latin typeface="Arial" pitchFamily="34" charset="0"/>
                <a:cs typeface="Arial" pitchFamily="34" charset="0"/>
              </a:rPr>
              <a:t>Bucket chain excavator</a:t>
            </a:r>
            <a:endParaRPr lang="en-A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1618" name="Picture 2" descr="http://www.womp-int.com/images/story/2008vol4/1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7109695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09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/>
          </a:bodyPr>
          <a:lstStyle/>
          <a:p>
            <a:pPr algn="ctr"/>
            <a:r>
              <a:rPr lang="en-AU" sz="2800" dirty="0" smtClean="0">
                <a:latin typeface="Arial" pitchFamily="34" charset="0"/>
                <a:cs typeface="Arial" pitchFamily="34" charset="0"/>
              </a:rPr>
              <a:t>Bucket wheel excavator</a:t>
            </a:r>
            <a:endParaRPr lang="en-A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W EX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724404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1277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Class work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686800" cy="6019800"/>
          </a:xfrm>
        </p:spPr>
        <p:txBody>
          <a:bodyPr>
            <a:normAutofit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an outcrop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Describe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five environmental concerns considered in surface mine planning?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Describe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details three advantages and three disadvantages of open pit mining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Give five examples of geologic conditions considered in in pit planning and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Differentiate between w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orking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pit slope and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overall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pit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slope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 Write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brief notes on: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Machine geometry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Cycle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1000"/>
            <a:ext cx="8686800" cy="51054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7.  Given the following per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tonne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Drilling cost of ore-body = $13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Blasting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 of ore-body = $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Transportation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 of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$21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Drilling cost of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overburden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$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Blasting cost of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overburden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$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Transportation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 of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waste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$17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 of ore = $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132</a:t>
            </a:r>
          </a:p>
          <a:p>
            <a:pPr algn="l"/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Calculate the stripping ratio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686800" cy="685799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36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31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Sequence of surface mine development</a:t>
            </a:r>
            <a:r>
              <a:rPr lang="en-US" sz="3600" dirty="0" smtClean="0">
                <a:ea typeface="Times New Roman"/>
                <a:cs typeface="Times New Roman"/>
              </a:rPr>
              <a:t/>
            </a:r>
            <a:br>
              <a:rPr lang="en-US" sz="3600" dirty="0" smtClean="0">
                <a:ea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838200"/>
            <a:ext cx="8610600" cy="5867400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Plant layout</a:t>
            </a:r>
            <a:endParaRPr lang="en-US" sz="2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Land clearing</a:t>
            </a:r>
            <a:endParaRPr lang="en-US" sz="2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800100" lvl="1" indent="-342900" algn="l">
              <a:lnSpc>
                <a:spcPct val="150000"/>
              </a:lnSpc>
              <a:buFont typeface="Symbol"/>
              <a:buChar char=""/>
            </a:pP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Take into consideration environmental impact</a:t>
            </a:r>
            <a:endParaRPr lang="en-US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Provision of stockpiles and waste-disposal dumps</a:t>
            </a:r>
            <a:endParaRPr lang="en-US" sz="2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Stripping of overburden</a:t>
            </a:r>
          </a:p>
          <a:p>
            <a:pPr marL="914400" lvl="1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To gain access to the deposit</a:t>
            </a:r>
            <a:endParaRPr lang="en-US" dirty="0" smtClean="0">
              <a:solidFill>
                <a:schemeClr val="tx1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Exploitation </a:t>
            </a:r>
            <a:endParaRPr lang="en-US" sz="2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800100" lvl="1" indent="-342900" algn="l">
              <a:lnSpc>
                <a:spcPct val="150000"/>
              </a:lnSpc>
              <a:buFont typeface="Symbol"/>
              <a:buChar char=""/>
            </a:pP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Ore extraction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685800"/>
            <a:ext cx="8991600" cy="5181600"/>
          </a:xfrm>
        </p:spPr>
        <p:txBody>
          <a:bodyPr>
            <a:normAutofit fontScale="92500"/>
          </a:bodyPr>
          <a:lstStyle/>
          <a:p>
            <a:pPr lvl="1" algn="l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8.  a)  An open pit project has a 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cylindrical ore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body</a:t>
            </a:r>
          </a:p>
          <a:p>
            <a:pPr lvl="1" algn="l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with 110m height and 20m diameter, calculate 	     the stripping ratio if the overburden is cone 	     shaped with 29m diameter and 160m height.</a:t>
            </a:r>
          </a:p>
          <a:p>
            <a:pPr marL="514350" indent="-514350" algn="l">
              <a:buFont typeface="+mj-lt"/>
              <a:buAutoNum type="arabicPeriod"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b)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the cost of removing waste is as same as the</a:t>
            </a:r>
          </a:p>
          <a:p>
            <a:pPr lvl="2" algn="l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 of extracting ore, comment 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viability of </a:t>
            </a:r>
            <a:endParaRPr lang="en-US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 algn="l"/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the project.</a:t>
            </a:r>
          </a:p>
          <a:p>
            <a:pPr algn="l"/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c) 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help of diagrams, explain how the</a:t>
            </a:r>
          </a:p>
          <a:p>
            <a:pPr algn="l"/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profitability of the project can be improved.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Auger Mining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763000" cy="50292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Auger mining is a method for surface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highwall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outcrop recovery of coal by boring or excavating openings into the seam beneath the overburden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Recovering of coal from horizontal or nearly horizontal seams</a:t>
            </a:r>
          </a:p>
          <a:p>
            <a:pPr marL="285750" indent="-285750" algn="l">
              <a:buFont typeface="Wingdings" pitchFamily="2" charset="2"/>
              <a:buChar char="§"/>
            </a:pPr>
            <a:endParaRPr lang="en-US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Auger mining is usually on small-scale</a:t>
            </a:r>
          </a:p>
          <a:p>
            <a:pPr marL="171450" indent="-171450" algn="l">
              <a:buFont typeface="Wingdings" pitchFamily="2" charset="2"/>
              <a:buChar char="§"/>
            </a:pP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Low-cost mining method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Auger Mining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763000" cy="54864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Auger drills are mounted with cutter heads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to 60m in length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0.5 to 2.5m in diameter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Thin-Seam Miner (TSM)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Modern machine used in auger mining method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Modification of surface auger miner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TSM is a continuous miner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3657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Auger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drill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cutter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head</a:t>
            </a:r>
            <a:endParaRPr lang="en-US" sz="2800" dirty="0"/>
          </a:p>
        </p:txBody>
      </p:sp>
      <p:pic>
        <p:nvPicPr>
          <p:cNvPr id="4" name="Picture 3" descr="Image result for auger mining image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t="30220"/>
          <a:stretch/>
        </p:blipFill>
        <p:spPr bwMode="auto">
          <a:xfrm>
            <a:off x="1025236" y="1143001"/>
            <a:ext cx="6975764" cy="449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84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8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Auger mining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Image result for auger mining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705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9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883</Words>
  <Application>Microsoft Office PowerPoint</Application>
  <PresentationFormat>On-screen Show (4:3)</PresentationFormat>
  <Paragraphs>248</Paragraphs>
  <Slides>50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1_Office Theme</vt:lpstr>
      <vt:lpstr>Classification of Mining Methods</vt:lpstr>
      <vt:lpstr>PowerPoint Presentation</vt:lpstr>
      <vt:lpstr>PowerPoint Presentation</vt:lpstr>
      <vt:lpstr>PowerPoint Presentation</vt:lpstr>
      <vt:lpstr> Sequence of surface mine development </vt:lpstr>
      <vt:lpstr>Auger Mining</vt:lpstr>
      <vt:lpstr>Auger Mining</vt:lpstr>
      <vt:lpstr>Auger drill cutter head</vt:lpstr>
      <vt:lpstr>Auger mining</vt:lpstr>
      <vt:lpstr>Auger mining</vt:lpstr>
      <vt:lpstr>Quarrying</vt:lpstr>
      <vt:lpstr>Quarrying</vt:lpstr>
      <vt:lpstr>Quarrying</vt:lpstr>
      <vt:lpstr>  Open pit and open cast mining  </vt:lpstr>
      <vt:lpstr>Open Cast Mining</vt:lpstr>
      <vt:lpstr>Open Cast Mining</vt:lpstr>
      <vt:lpstr>Open cast mining</vt:lpstr>
      <vt:lpstr> Open Pit mining </vt:lpstr>
      <vt:lpstr>Open Pit Mining</vt:lpstr>
      <vt:lpstr>Open Pit mining</vt:lpstr>
      <vt:lpstr>Open Pit Mining</vt:lpstr>
      <vt:lpstr>PowerPoint Presentation</vt:lpstr>
      <vt:lpstr>PowerPoint Presentation</vt:lpstr>
      <vt:lpstr>PowerPoint Presentation</vt:lpstr>
      <vt:lpstr>Terminology</vt:lpstr>
      <vt:lpstr>Open pit mining – benches and berms</vt:lpstr>
      <vt:lpstr>Terminology</vt:lpstr>
      <vt:lpstr>Advantages of Open Pit Mining</vt:lpstr>
      <vt:lpstr>Disadvantages of Open Pit Mining</vt:lpstr>
      <vt:lpstr>Pit Planning and Design</vt:lpstr>
      <vt:lpstr>Pit Planning and Design: Factors Considered</vt:lpstr>
      <vt:lpstr>Pit Planning and Design: Factors Considered</vt:lpstr>
      <vt:lpstr>Open Pit Layout</vt:lpstr>
      <vt:lpstr>Stripping Ratio</vt:lpstr>
      <vt:lpstr>PowerPoint Presentation</vt:lpstr>
      <vt:lpstr>PowerPoint Presentation</vt:lpstr>
      <vt:lpstr>Surface Mining Equipment</vt:lpstr>
      <vt:lpstr>Surface Mining Equipment Selection</vt:lpstr>
      <vt:lpstr>Surface mining equipment</vt:lpstr>
      <vt:lpstr>Surface Mining Equipment Selection</vt:lpstr>
      <vt:lpstr>Types of equipment:</vt:lpstr>
      <vt:lpstr>Open Pit Mining Equipment</vt:lpstr>
      <vt:lpstr>Bucket wheel excavator</vt:lpstr>
      <vt:lpstr>Walking dragline</vt:lpstr>
      <vt:lpstr>Stripping shovel</vt:lpstr>
      <vt:lpstr>Bucket chain excavator</vt:lpstr>
      <vt:lpstr>Bucket wheel excavator</vt:lpstr>
      <vt:lpstr>Class work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Mining</dc:title>
  <dc:creator>kangwa</dc:creator>
  <cp:lastModifiedBy>kangwa</cp:lastModifiedBy>
  <cp:revision>68</cp:revision>
  <dcterms:created xsi:type="dcterms:W3CDTF">2017-02-09T08:24:52Z</dcterms:created>
  <dcterms:modified xsi:type="dcterms:W3CDTF">2018-04-25T11:31:33Z</dcterms:modified>
</cp:coreProperties>
</file>