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7" r:id="rId2"/>
    <p:sldId id="339" r:id="rId3"/>
    <p:sldId id="340" r:id="rId4"/>
    <p:sldId id="341" r:id="rId5"/>
    <p:sldId id="342" r:id="rId6"/>
    <p:sldId id="343" r:id="rId7"/>
    <p:sldId id="338" r:id="rId8"/>
    <p:sldId id="319" r:id="rId9"/>
    <p:sldId id="332" r:id="rId10"/>
    <p:sldId id="331" r:id="rId11"/>
    <p:sldId id="330" r:id="rId12"/>
    <p:sldId id="333" r:id="rId13"/>
    <p:sldId id="334" r:id="rId14"/>
    <p:sldId id="280" r:id="rId15"/>
    <p:sldId id="259" r:id="rId16"/>
    <p:sldId id="289" r:id="rId17"/>
    <p:sldId id="335" r:id="rId18"/>
    <p:sldId id="300" r:id="rId19"/>
    <p:sldId id="301" r:id="rId20"/>
    <p:sldId id="324" r:id="rId21"/>
    <p:sldId id="325" r:id="rId22"/>
    <p:sldId id="307" r:id="rId23"/>
    <p:sldId id="326" r:id="rId24"/>
    <p:sldId id="313" r:id="rId25"/>
    <p:sldId id="317" r:id="rId26"/>
    <p:sldId id="285" r:id="rId27"/>
    <p:sldId id="286" r:id="rId28"/>
    <p:sldId id="261" r:id="rId29"/>
    <p:sldId id="290" r:id="rId30"/>
    <p:sldId id="262" r:id="rId31"/>
    <p:sldId id="263" r:id="rId32"/>
    <p:sldId id="327" r:id="rId33"/>
    <p:sldId id="328" r:id="rId34"/>
    <p:sldId id="329" r:id="rId35"/>
    <p:sldId id="318" r:id="rId36"/>
    <p:sldId id="316" r:id="rId37"/>
    <p:sldId id="308" r:id="rId38"/>
    <p:sldId id="309" r:id="rId39"/>
    <p:sldId id="310" r:id="rId40"/>
    <p:sldId id="311" r:id="rId41"/>
    <p:sldId id="344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CF5F-0A35-45C6-8805-A3B3E4C35521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D08D-4FF9-481B-8C08-9165AC920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8EE4-9632-4A4D-8592-8BB9755F2831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00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8EE4-9632-4A4D-8592-8BB9755F2831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79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26FA-5437-44FF-A0E3-648B5A583766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BB7D-0FC6-4CB7-934F-516B6C0AF333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A5F6-90C6-4895-99D5-D9777B8BD95A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D688-A961-4417-9EBD-3A90CA51D0CF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0CF0-4852-4C82-8D48-356D7CE6C02D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8232-1997-4337-8262-4934980B5D30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FED3-1436-4097-BB65-6B63B79DC7AF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E46-42F3-44EC-AE72-8194F74C3949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EB10-0C39-4BAC-96FA-DE798D48A388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187F-1610-4193-8B31-A4CA31434B9B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72A8-8928-4811-9640-E973E2494BF9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E007-C678-49EF-BAF5-817CFFEB4E84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3626-E6F2-4E45-933A-B89872EA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m.kangwa@unza.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.wikipedia.org/wiki/File:Layne_Rig57.jpg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 TO MINING ENGINEERING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r>
              <a:rPr 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Kangwa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sam.kangwa@unza.zm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557A-EF11-4446-9690-7142978A45B7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95A-4811-4182-820A-E17260A6CB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9248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Mining Unit Operation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763000" cy="5029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operations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are the basic steps used to produce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from the deposit, and the auxiliary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that are used to support them. The steps contributing directly to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mineral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extraction are production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which constitute the production cycle of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0"/>
            <a:ext cx="41148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Operations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371600"/>
            <a:ext cx="5410200" cy="5105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Auxiliary operations include: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Ventilation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 supply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Pumping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7150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Operations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153400" cy="5105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Units operations employed to produce minerals from deposits are: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Hauling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cycle = drill + blast + load + haul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543800" cy="3886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 is the first unit operation employed to produce ore, therefore need to understand basic principles of drilling.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50292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rock drilling?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674463" cy="557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Definition of rock drilling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6388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penetration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cutting or boring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 be applied to the rock by direct or indirect means to fragment 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is generated by rock drills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Rock Drills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8991600" cy="5638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rock drill is a drilling device designed specifically for penetrating rock.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drill is a tool fitted with a cutting tool, usually a drill bit. 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many types of rock drills including: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Electrical machines (electric drills)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Pneumatic drills (Compressed air machines) 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Hydraulic drills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95400"/>
            <a:ext cx="8915400" cy="3352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drills can be hand-held or attached to drill rigs.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Hand-held drills are manually controlled by an operator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4495800" cy="82539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Hand- held rock Drills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30192"/>
            <a:ext cx="6400800" cy="534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0648"/>
            <a:ext cx="8915400" cy="958552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US" sz="32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DTH Hydraulic Crawler Drill and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Held-held Drill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AU" sz="3200" b="1" dirty="0" smtClean="0"/>
          </a:p>
        </p:txBody>
      </p:sp>
      <p:pic>
        <p:nvPicPr>
          <p:cNvPr id="1026" name="Picture 2" descr="http://www.drillingrigmachine.com/photo/pl794084-hydraulic_rock_drill_rig_multi_functional_rock_blsting_wagon_drilling_rig_machine_cm35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8602"/>
          <a:stretch/>
        </p:blipFill>
        <p:spPr bwMode="auto">
          <a:xfrm>
            <a:off x="152400" y="1676400"/>
            <a:ext cx="44149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ilderbill-diy-help.com/image-files/rock-dri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8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3C708B-39DA-4561-A98D-F1BCC1AF0CB1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94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801"/>
            <a:ext cx="42672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RECAP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Mining terminologies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Five stages of the life of a mine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Prospecting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Exploration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Exploitation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Mine closure / reclamation</a:t>
            </a:r>
          </a:p>
          <a:p>
            <a:pPr marL="914400" lvl="1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Mineral resources and mineral reserves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Boomer H120 Hydraulic Drilling Rig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:\Users\kangwa\AppData\Local\Microsoft\Windows\Temporary Internet Files\Content.Word\IMG_0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57400" y="1066800"/>
            <a:ext cx="510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6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59772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Rotary drill rig</a:t>
            </a:r>
            <a:endParaRPr lang="en-AU" dirty="0"/>
          </a:p>
        </p:txBody>
      </p:sp>
      <p:pic>
        <p:nvPicPr>
          <p:cNvPr id="7" name="Picture 5" descr="2019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14356"/>
            <a:ext cx="5976664" cy="60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2FB8A6-B00F-4F4E-BE43-EBA1E83CA27C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70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1"/>
            <a:ext cx="6781800" cy="60959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Core Drilling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upload.wikimedia.org/wikipedia/en/thumb/c/c3/Layne_Rig57.jpg/220px-Layne_Rig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6858000" cy="5715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09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Purpose of Drilling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general purpose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holes drilled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include: 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Prospecting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Exploration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Core drilling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Anchorage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Blast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Purpose of Drilling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mining geologists, drill holes are specifically intended for: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Geological information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Establishment of stratigraphic column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Determination of presence of ore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Evaluation of ore and country rock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Estimation of tonnage and grade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Purpose of Drilling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4876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mining engineers, drill holes are intended for: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Anchorage or support systems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Drainage, and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Blast holes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main purpose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Blast-holes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8991600" cy="6172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principle and economics of rock blasting in mining depends on the type and characteristics of drill-holes.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Explosives are loaded in the drill-holes and blasting techniques depends on: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Size of the blast-holes,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Depth, 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Spacing of drill-holes.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Blast-holes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86800" cy="4724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choice of explosives and the size of the most economics drill-hole size and drilling depth is dictated by the cost of drilling.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cost of drilling depends on penetration and wear characteristics of the rock.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Drill Holes Characteristics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82000" cy="4419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 holes are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characterised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four factors:</a:t>
            </a:r>
          </a:p>
          <a:p>
            <a:pPr lvl="0" algn="l"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74295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Diameter</a:t>
            </a:r>
          </a:p>
          <a:p>
            <a:pPr marL="742950" lvl="0" indent="-74295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Length</a:t>
            </a:r>
          </a:p>
          <a:p>
            <a:pPr marL="742950" lvl="0" indent="-74295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Straightness</a:t>
            </a:r>
          </a:p>
          <a:p>
            <a:pPr marL="742950" lvl="0" indent="-74295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Stability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57200"/>
            <a:ext cx="8991600" cy="6172200"/>
          </a:xfrm>
        </p:spPr>
        <p:txBody>
          <a:bodyPr>
            <a:normAutofit fontScale="92500"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of drilling according to </a:t>
            </a:r>
            <a:r>
              <a:rPr lang="en-US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used: 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mainly done by </a:t>
            </a: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 attack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other methods of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cutting holes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 to energy used include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Thermal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hydraulic</a:t>
            </a:r>
          </a:p>
          <a:p>
            <a:pPr lvl="0" algn="l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Electric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Electromagnetic</a:t>
            </a:r>
          </a:p>
          <a:p>
            <a:pPr lvl="0" algn="l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Sonic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frequency vibration</a:t>
            </a:r>
          </a:p>
          <a:p>
            <a:pPr lvl="0" algn="l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Light-laser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42672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RECAP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Classification of mining methods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Selection of mining methods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Surface mining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pit mining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cast mining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Quarrying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Auger mining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Underground mining and accessing underground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mineral deposits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7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Classification of Drilling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267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principles of drilling: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Percussive action (hammer drills)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Rotary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Rotary-percussive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Trends in Drilling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534400" cy="5867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Advanced Drilling Methods 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Better technology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 design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 efficiency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 lose of energy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Modern equipment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Automated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Safe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Environmental control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61722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Trends in Drilling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Advanced Drilling Methods 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Higher productivity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Effective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Low manpower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 pay load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 yield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Knowledge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mechanics 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More knowledge of rock properties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Properties affecting drilling</a:t>
            </a:r>
          </a:p>
          <a:p>
            <a:pPr lvl="1" algn="l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6705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Trends in Drilling Equipment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53340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Basic drillin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 tools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 of hammer and chisel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Hydraulic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equipment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ITH high pressure drilling equipment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Diesel powered drilling equipment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Electro-hydraulic drilling equipment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Automation of Drilling Equipment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6096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Automated or computerized drilling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Eliminates the human factor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 in positioning and aligning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Rig orientates itself on its axis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Accurately collar and drill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Controls drilling parameters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Programmed coordinates, angles and depth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Optimum drilling of pattern of holes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6294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Automated Drilling rig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7577"/>
            <a:ext cx="6934200" cy="47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Drilling Rig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igure shows &quot;Slim-size&quot; machines including drill rigs, jumbos, and 2 m3 bucket LHDs, are available&#10;for working in drifts ..."/>
          <p:cNvPicPr/>
          <p:nvPr/>
        </p:nvPicPr>
        <p:blipFill>
          <a:blip r:embed="rId2" cstate="print"/>
          <a:srcRect t="4452" r="1378" b="21956"/>
          <a:stretch>
            <a:fillRect/>
          </a:stretch>
        </p:blipFill>
        <p:spPr bwMode="auto">
          <a:xfrm>
            <a:off x="228600" y="1143000"/>
            <a:ext cx="8763000" cy="5562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Factors  Considered in Selection of Drilling Equipment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534400" cy="54864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Length of holes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Diameter of holes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Rock characteristics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space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 of drilling energy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Penetration rate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Factors  Affecting Drilling Performance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3962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1. Operating variables (controllable factors)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 power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Speed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Thrust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 and rod design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Blow energy and frequency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z="2000" b="1" smtClean="0"/>
              <a:pPr/>
              <a:t>38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7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7619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Factors  Affecting Drilling Performance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2. Rock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(independent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variables)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Properties of rock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Geologic conditions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State of stress acting on the drill-hole</a:t>
            </a:r>
          </a:p>
          <a:p>
            <a:pPr marL="914400" lvl="1" indent="-457200" algn="l">
              <a:buFont typeface="Wingdings" pitchFamily="2" charset="2"/>
              <a:buChar char="Ø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 Service factors (external variables)    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supervision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Power supply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z="2000" b="1" smtClean="0"/>
              <a:pPr/>
              <a:t>39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98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42672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RECAP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839200" cy="6096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Underground mining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Self-supported 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Room and Pillar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Sublevel open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stoping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Artificially supported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Cut and fill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VCR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Caving methods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 caving</a:t>
            </a:r>
          </a:p>
          <a:p>
            <a:pPr marL="1371600" lvl="2" indent="-457200"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Sublevel caving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7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1"/>
            <a:ext cx="6781800" cy="6095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Performance Parameters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8991600" cy="548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selecting the optimal drilling system or evaluating drill performance, four parameters are measured or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estimated: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Process energy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Penetration rate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 wear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Ownership + Operating = Overall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z="2000" b="1" smtClean="0"/>
              <a:pPr/>
              <a:t>40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92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Revision Questions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8991600" cy="60198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technology has evolved from hand held pneumatic machines to automated drilling equipment. Explain how advanced drilling methods have affected the hole characteristics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 five units operations involved in stage four of the life of a mine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four parameters  considered in selection of optimal drilling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Revision Questions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8991600" cy="59436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how bit wear affects drilling performance</a:t>
            </a:r>
          </a:p>
          <a:p>
            <a:pPr marL="514350" indent="-514350" algn="l">
              <a:lnSpc>
                <a:spcPct val="150000"/>
              </a:lnSpc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and mechanical properties which affect drilling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</a:t>
            </a:r>
          </a:p>
          <a:p>
            <a:pPr marL="514350" indent="-514350" algn="l">
              <a:lnSpc>
                <a:spcPct val="150000"/>
              </a:lnSpc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how rock strength properties relate to energy required for mechanical rock penetration?</a:t>
            </a:r>
          </a:p>
          <a:p>
            <a:pPr marL="514350" indent="-514350" algn="l">
              <a:lnSpc>
                <a:spcPct val="150000"/>
              </a:lnSpc>
              <a:buAutoNum type="arabicPeriod" startAt="4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reference to drilling performance, differentiate between rock factors and service factors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524000"/>
            <a:ext cx="5943600" cy="1447800"/>
          </a:xfrm>
        </p:spPr>
        <p:txBody>
          <a:bodyPr>
            <a:normAutofit/>
          </a:bodyPr>
          <a:lstStyle/>
          <a:p>
            <a:pPr marL="914400" lvl="1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Tutorial or Revision Questions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392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surface and underground mining, the primarily purpose is to extract mineral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 deposit has to be fragmented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order to break the rock, there is need to drill blast holes place in explosives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137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INTRODUCTION TO HARD ROCK DRILLING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MECHANICAL ROCK PENETRATION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Rock drilling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4864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915400" cy="381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  PRINCIPLES OF DRILLING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557A-EF11-4446-9690-7142978A45B7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95A-4811-4182-820A-E17260A6CB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5025"/>
            <a:ext cx="6553200" cy="9175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Operations of mining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305800" cy="2514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two types of unit operations of mining: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operations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Auxiliary operations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626-E6F2-4E45-933A-B89872EA1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978</Words>
  <Application>Microsoft Office PowerPoint</Application>
  <PresentationFormat>On-screen Show (4:3)</PresentationFormat>
  <Paragraphs>279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RECAP</vt:lpstr>
      <vt:lpstr>RECAP</vt:lpstr>
      <vt:lpstr>RECAP</vt:lpstr>
      <vt:lpstr>PowerPoint Presentation</vt:lpstr>
      <vt:lpstr>PowerPoint Presentation</vt:lpstr>
      <vt:lpstr>INTRODUCTION TO HARD ROCK DRILLING MECHANICAL ROCK PENETRATION</vt:lpstr>
      <vt:lpstr>PowerPoint Presentation</vt:lpstr>
      <vt:lpstr>Unit Operations of mining</vt:lpstr>
      <vt:lpstr>Mining Unit Operation</vt:lpstr>
      <vt:lpstr>Unit Operations</vt:lpstr>
      <vt:lpstr>Unit Operations</vt:lpstr>
      <vt:lpstr>PowerPoint Presentation</vt:lpstr>
      <vt:lpstr>What is rock drilling?</vt:lpstr>
      <vt:lpstr>Definition of rock drilling</vt:lpstr>
      <vt:lpstr>Rock Drills</vt:lpstr>
      <vt:lpstr>PowerPoint Presentation</vt:lpstr>
      <vt:lpstr>Hand- held rock Drills</vt:lpstr>
      <vt:lpstr>  DTH Hydraulic Crawler Drill and Held-held Drill  </vt:lpstr>
      <vt:lpstr> Boomer H120 Hydraulic Drilling Rig </vt:lpstr>
      <vt:lpstr>Rotary drill rig</vt:lpstr>
      <vt:lpstr>Core Drilling</vt:lpstr>
      <vt:lpstr>Purpose of Drilling</vt:lpstr>
      <vt:lpstr>Purpose of Drilling</vt:lpstr>
      <vt:lpstr>Purpose of Drilling</vt:lpstr>
      <vt:lpstr>Blast-holes </vt:lpstr>
      <vt:lpstr>Blast-holes </vt:lpstr>
      <vt:lpstr>Drill Holes Characteristics </vt:lpstr>
      <vt:lpstr>PowerPoint Presentation</vt:lpstr>
      <vt:lpstr>Classification of Drilling </vt:lpstr>
      <vt:lpstr> Trends in Drilling </vt:lpstr>
      <vt:lpstr> Trends in Drilling </vt:lpstr>
      <vt:lpstr>Trends in Drilling Equipment </vt:lpstr>
      <vt:lpstr> Automation of Drilling Equipment </vt:lpstr>
      <vt:lpstr>Automated Drilling rig</vt:lpstr>
      <vt:lpstr>Drilling Rig</vt:lpstr>
      <vt:lpstr> Factors  Considered in Selection of Drilling Equipment </vt:lpstr>
      <vt:lpstr> Factors  Affecting Drilling Performance </vt:lpstr>
      <vt:lpstr> Factors  Affecting Drilling Performance </vt:lpstr>
      <vt:lpstr> Performance Parameters </vt:lpstr>
      <vt:lpstr>Revision Questions</vt:lpstr>
      <vt:lpstr>Revision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COURSE:   MIN 2109 – INTRODUCTION TO MINING ENGINEERING</dc:title>
  <dc:creator>kangwa</dc:creator>
  <cp:lastModifiedBy>kangwa</cp:lastModifiedBy>
  <cp:revision>89</cp:revision>
  <dcterms:created xsi:type="dcterms:W3CDTF">2015-12-30T11:59:42Z</dcterms:created>
  <dcterms:modified xsi:type="dcterms:W3CDTF">2021-05-12T12:30:12Z</dcterms:modified>
</cp:coreProperties>
</file>