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89" r:id="rId7"/>
    <p:sldId id="287" r:id="rId8"/>
    <p:sldId id="262" r:id="rId9"/>
    <p:sldId id="263" r:id="rId10"/>
    <p:sldId id="264" r:id="rId11"/>
    <p:sldId id="280" r:id="rId12"/>
    <p:sldId id="266" r:id="rId13"/>
    <p:sldId id="267" r:id="rId14"/>
    <p:sldId id="268" r:id="rId15"/>
    <p:sldId id="269" r:id="rId16"/>
    <p:sldId id="274" r:id="rId17"/>
    <p:sldId id="275" r:id="rId18"/>
    <p:sldId id="276" r:id="rId19"/>
    <p:sldId id="277" r:id="rId20"/>
    <p:sldId id="278" r:id="rId21"/>
    <p:sldId id="279" r:id="rId22"/>
    <p:sldId id="282" r:id="rId23"/>
    <p:sldId id="29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30EF-DF85-4107-9E2F-6238E66DC0A4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6A88-BD10-4212-B77F-99A093503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30EF-DF85-4107-9E2F-6238E66DC0A4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6A88-BD10-4212-B77F-99A093503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30EF-DF85-4107-9E2F-6238E66DC0A4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6A88-BD10-4212-B77F-99A093503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30EF-DF85-4107-9E2F-6238E66DC0A4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6A88-BD10-4212-B77F-99A093503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30EF-DF85-4107-9E2F-6238E66DC0A4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6A88-BD10-4212-B77F-99A093503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30EF-DF85-4107-9E2F-6238E66DC0A4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6A88-BD10-4212-B77F-99A093503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30EF-DF85-4107-9E2F-6238E66DC0A4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6A88-BD10-4212-B77F-99A093503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30EF-DF85-4107-9E2F-6238E66DC0A4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6A88-BD10-4212-B77F-99A093503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30EF-DF85-4107-9E2F-6238E66DC0A4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6A88-BD10-4212-B77F-99A093503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30EF-DF85-4107-9E2F-6238E66DC0A4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6A88-BD10-4212-B77F-99A093503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B30EF-DF85-4107-9E2F-6238E66DC0A4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D6A88-BD10-4212-B77F-99A093503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B30EF-DF85-4107-9E2F-6238E66DC0A4}" type="datetimeFigureOut">
              <a:rPr lang="en-US" smtClean="0"/>
              <a:pPr/>
              <a:t>3/22/2018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D6A88-BD10-4212-B77F-99A0935036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152400"/>
            <a:ext cx="5029200" cy="144779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COURSE MIN 2019</a:t>
            </a:r>
            <a:br>
              <a:rPr lang="en-US" sz="3100" b="1" dirty="0" smtClean="0">
                <a:latin typeface="Arial" pitchFamily="34" charset="0"/>
                <a:cs typeface="Arial" pitchFamily="34" charset="0"/>
              </a:rPr>
            </a:b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INTRODUCTION </a:t>
            </a:r>
            <a:r>
              <a:rPr lang="en-US" sz="3100" b="1" dirty="0">
                <a:latin typeface="Arial" pitchFamily="34" charset="0"/>
                <a:cs typeface="Arial" pitchFamily="34" charset="0"/>
              </a:rPr>
              <a:t>TO MINING</a:t>
            </a:r>
            <a:r>
              <a:rPr lang="en-US" dirty="0">
                <a:latin typeface="Arial" pitchFamily="34" charset="0"/>
                <a:cs typeface="Arial" pitchFamily="34" charset="0"/>
              </a:rPr>
              <a:t/>
            </a:r>
            <a:br>
              <a:rPr lang="en-US" dirty="0">
                <a:latin typeface="Arial" pitchFamily="34" charset="0"/>
                <a:cs typeface="Arial" pitchFamily="34" charset="0"/>
              </a:rPr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6019800"/>
            <a:ext cx="4343400" cy="554182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LECTURER – SAM KANGWA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Image result for mine shaft image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76200"/>
            <a:ext cx="4191000" cy="548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Image result for mining image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4876800" cy="5105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7619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Contribution </a:t>
            </a:r>
            <a:r>
              <a:rPr lang="en-US" sz="3100" b="1" dirty="0">
                <a:latin typeface="Arial" pitchFamily="34" charset="0"/>
                <a:cs typeface="Arial" pitchFamily="34" charset="0"/>
              </a:rPr>
              <a:t>and Trend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/>
            </a:r>
            <a:br>
              <a:rPr lang="en-US" sz="3100" dirty="0">
                <a:latin typeface="Arial" pitchFamily="34" charset="0"/>
                <a:cs typeface="Arial" pitchFamily="34" charset="0"/>
              </a:rPr>
            </a:b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295400"/>
            <a:ext cx="8839200" cy="4267200"/>
          </a:xfrm>
        </p:spPr>
        <p:txBody>
          <a:bodyPr>
            <a:normAutofit lnSpcReduction="10000"/>
          </a:bodyPr>
          <a:lstStyle/>
          <a:p>
            <a:pPr algn="l"/>
            <a:endParaRPr lang="en-US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Mining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Global civilization and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development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Early domestic and industrial tools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Equipment and ornaments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Building material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Economic development</a:t>
            </a:r>
          </a:p>
          <a:p>
            <a:pPr lvl="1" algn="l">
              <a:spcBef>
                <a:spcPts val="0"/>
              </a:spcBef>
            </a:pPr>
            <a:r>
              <a:rPr lang="en-US" sz="3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1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1752600"/>
            <a:ext cx="5257800" cy="1981200"/>
          </a:xfrm>
        </p:spPr>
        <p:txBody>
          <a:bodyPr>
            <a:normAutofit fontScale="62500" lnSpcReduction="20000"/>
          </a:bodyPr>
          <a:lstStyle/>
          <a:p>
            <a:pPr algn="l"/>
            <a:endParaRPr lang="en-US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4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MINING TECHNOLOGY</a:t>
            </a:r>
          </a:p>
          <a:p>
            <a:r>
              <a:rPr lang="en-US" sz="4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AND</a:t>
            </a:r>
          </a:p>
          <a:p>
            <a:r>
              <a:rPr lang="en-US" sz="4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DISTINCTIVE FEATURES</a:t>
            </a:r>
            <a:r>
              <a:rPr lang="en-US" sz="45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500" dirty="0" smtClean="0">
                <a:latin typeface="Arial" pitchFamily="34" charset="0"/>
                <a:cs typeface="Arial" pitchFamily="34" charset="0"/>
              </a:rPr>
            </a:br>
            <a:endParaRPr lang="en-US" sz="45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81000"/>
            <a:ext cx="8686800" cy="624840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Descriptive common terms used in mining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sz="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lvl="0" algn="l">
              <a:lnSpc>
                <a:spcPct val="20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Ore deposit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Minerals in sufficient concentration</a:t>
            </a:r>
          </a:p>
          <a:p>
            <a:pPr lvl="0" algn="l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Ore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is mineral that can be extracted from the ground at a profit</a:t>
            </a:r>
          </a:p>
          <a:p>
            <a:pPr lvl="0" algn="l">
              <a:lnSpc>
                <a:spcPct val="20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Ore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naturally occurring mineral aggregate of economic importance, from which one or more valuable constituents may be recovered by treatment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609600"/>
            <a:ext cx="8839200" cy="5105400"/>
          </a:xfrm>
        </p:spPr>
        <p:txBody>
          <a:bodyPr>
            <a:normAutofit fontScale="92500" lnSpcReduction="10000"/>
          </a:bodyPr>
          <a:lstStyle/>
          <a:p>
            <a:pPr lvl="0">
              <a:spcBef>
                <a:spcPts val="0"/>
              </a:spcBef>
            </a:pPr>
            <a:endParaRPr lang="en-US" sz="800" dirty="0" smtClean="0">
              <a:solidFill>
                <a:schemeClr val="tx1"/>
              </a:solidFill>
            </a:endParaRPr>
          </a:p>
          <a:p>
            <a:pPr lvl="0" algn="l">
              <a:lnSpc>
                <a:spcPct val="150000"/>
              </a:lnSpc>
            </a:pPr>
            <a:r>
              <a:rPr lang="en-US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Ore body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 a mass of ore of any shape and characteristics which may include low-grade and waste as well as valuable minerals but is separate in form and character from the surrounding country rock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0" algn="l"/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Mining Technology – Some common mining terms and distinctive features are listed below</a:t>
            </a:r>
            <a:r>
              <a:rPr lang="en-US" sz="3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lvl="0" algn="l"/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5356130"/>
              </p:ext>
            </p:extLst>
          </p:nvPr>
        </p:nvGraphicFramePr>
        <p:xfrm>
          <a:off x="304800" y="228600"/>
          <a:ext cx="8610600" cy="6324600"/>
        </p:xfrm>
        <a:graphic>
          <a:graphicData uri="http://schemas.openxmlformats.org/drawingml/2006/table">
            <a:tbl>
              <a:tblPr/>
              <a:tblGrid>
                <a:gridCol w="3052435"/>
                <a:gridCol w="2790472"/>
                <a:gridCol w="2767693"/>
              </a:tblGrid>
              <a:tr h="7905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Cut (blasting)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Drive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Hanging-wall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05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Stripping Ratio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Crosscut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Footwall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05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Free face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Ramp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Cut off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05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Shaft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Tramming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Grade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05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Winze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Country rock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Gangue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05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Raise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Overburden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Ore pass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05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Level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Adit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Slot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0575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Dip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Open pit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Hole spacing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076291"/>
              </p:ext>
            </p:extLst>
          </p:nvPr>
        </p:nvGraphicFramePr>
        <p:xfrm>
          <a:off x="380999" y="457201"/>
          <a:ext cx="8458201" cy="5978746"/>
        </p:xfrm>
        <a:graphic>
          <a:graphicData uri="http://schemas.openxmlformats.org/drawingml/2006/table">
            <a:tbl>
              <a:tblPr/>
              <a:tblGrid>
                <a:gridCol w="2743201"/>
                <a:gridCol w="3048000"/>
                <a:gridCol w="2667000"/>
              </a:tblGrid>
              <a:tr h="7819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Drift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Cage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Ring burden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30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Haulage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Skip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Underbreak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93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Development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Undercut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Overbreak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30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Drawpoint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Overcut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Ore chute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4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Ladderway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Stope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Beam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39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Chute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Muck / Mucking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err="1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Tramdrift</a:t>
                      </a:r>
                      <a:endParaRPr lang="en-US" sz="2800" dirty="0" smtClean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159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Pillar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Strike</a:t>
                      </a:r>
                      <a:endParaRPr lang="en-US" sz="28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Toe burden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Mining Policies and Rights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100" dirty="0" smtClean="0">
                <a:latin typeface="Arial" pitchFamily="34" charset="0"/>
                <a:cs typeface="Arial" pitchFamily="34" charset="0"/>
              </a:rPr>
            </a:b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86800" cy="3810000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Before mining commences, there is need to understand the mining policy and rights.</a:t>
            </a:r>
          </a:p>
          <a:p>
            <a:pPr lvl="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Government policies - promises</a:t>
            </a:r>
          </a:p>
          <a:p>
            <a:pPr lvl="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Rights – Legal authority</a:t>
            </a:r>
          </a:p>
          <a:p>
            <a:pPr lvl="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The Act of Parliament – Law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8381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Development Procedures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371600"/>
            <a:ext cx="7772400" cy="3276600"/>
          </a:xfrm>
        </p:spPr>
        <p:txBody>
          <a:bodyPr/>
          <a:lstStyle/>
          <a:p>
            <a:endParaRPr lang="en-US" dirty="0" smtClean="0"/>
          </a:p>
          <a:p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How is a mine developed?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 </a:t>
            </a:r>
          </a:p>
          <a:p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Five Stages of the life of a mine</a:t>
            </a:r>
            <a:endParaRPr lang="en-US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6095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Stages in the life of a mine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295400"/>
            <a:ext cx="8763000" cy="5257800"/>
          </a:xfrm>
        </p:spPr>
        <p:txBody>
          <a:bodyPr>
            <a:normAutofit/>
          </a:bodyPr>
          <a:lstStyle/>
          <a:p>
            <a:pPr marL="514350" lvl="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Prospecting – Search for ore (mineral deposit)</a:t>
            </a:r>
          </a:p>
          <a:p>
            <a:pPr marL="971550" lvl="1" indent="-51435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Prerequisite of geologic maps</a:t>
            </a:r>
          </a:p>
          <a:p>
            <a:pPr marL="971550" lvl="1" indent="-51435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Regional approach - natural setting</a:t>
            </a:r>
          </a:p>
          <a:p>
            <a:pPr marL="514350" lvl="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Exploration – Defining extent and value of ore</a:t>
            </a:r>
          </a:p>
          <a:p>
            <a:pPr marL="971550" lvl="1" indent="-51435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Delineating and evaluation</a:t>
            </a:r>
          </a:p>
          <a:p>
            <a:pPr marL="971550" lvl="1" indent="-51435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ascertain economic extraction of minerals – extract at profit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/>
              <a:t>Stages in the Life of a Mine</a:t>
            </a:r>
            <a:r>
              <a:rPr lang="en-US" sz="3100" dirty="0" smtClean="0"/>
              <a:t/>
            </a:r>
            <a:br>
              <a:rPr lang="en-US" sz="3100" dirty="0" smtClean="0"/>
            </a:b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143000"/>
            <a:ext cx="8839200" cy="5486400"/>
          </a:xfrm>
        </p:spPr>
        <p:txBody>
          <a:bodyPr>
            <a:normAutofit fontScale="92500" lnSpcReduction="10000"/>
          </a:bodyPr>
          <a:lstStyle/>
          <a:p>
            <a:pPr lvl="0" algn="l"/>
            <a:r>
              <a:rPr lang="en-US" dirty="0" smtClean="0">
                <a:solidFill>
                  <a:schemeClr val="tx1"/>
                </a:solidFill>
              </a:rPr>
              <a:t>3.  </a:t>
            </a: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Development - opening up ore deposit for 	production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Access to the ore body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Provision for materials handling</a:t>
            </a:r>
          </a:p>
          <a:p>
            <a:pPr lvl="0" algn="l"/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 Exploitation – Actual ore recovery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Selection of mining methods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Use of mining techniques</a:t>
            </a:r>
          </a:p>
          <a:p>
            <a:pPr lvl="0" algn="l"/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  Reclamation – mine closure 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Environmental impact control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Restoration of land disturbed by the mining activities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52400"/>
            <a:ext cx="4495800" cy="6095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COURSE </a:t>
            </a:r>
            <a:r>
              <a:rPr lang="en-US" sz="3100" b="1" dirty="0">
                <a:latin typeface="Arial" pitchFamily="34" charset="0"/>
                <a:cs typeface="Arial" pitchFamily="34" charset="0"/>
              </a:rPr>
              <a:t>OUTLINE 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/>
            </a:r>
            <a:br>
              <a:rPr lang="en-US" sz="3100" dirty="0">
                <a:latin typeface="Arial" pitchFamily="34" charset="0"/>
                <a:cs typeface="Arial" pitchFamily="34" charset="0"/>
              </a:rPr>
            </a:b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838200"/>
            <a:ext cx="8839200" cy="58674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Course materials to be covered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include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algn="l">
              <a:spcBef>
                <a:spcPts val="0"/>
              </a:spcBef>
            </a:pPr>
            <a:r>
              <a:rPr lang="en-US" sz="9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 lvl="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Mining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technology, development procedures, distinctive features, and major technological processes for surface and underground mines, classification of mining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methods</a:t>
            </a:r>
          </a:p>
          <a:p>
            <a:pPr lvl="0" algn="l"/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Exploration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sampling: Procedures, estimation of grade and tonnage, areas and volumes,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ore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reserve classification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systems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76200"/>
            <a:ext cx="8839200" cy="4495800"/>
          </a:xfrm>
        </p:spPr>
        <p:txBody>
          <a:bodyPr>
            <a:normAutofit fontScale="90000"/>
          </a:bodyPr>
          <a:lstStyle/>
          <a:p>
            <a:pPr lvl="0" algn="l">
              <a:lnSpc>
                <a:spcPct val="150000"/>
              </a:lnSpc>
            </a:pPr>
            <a:r>
              <a:rPr lang="en-U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100" dirty="0" smtClean="0">
                <a:latin typeface="Arial" pitchFamily="34" charset="0"/>
                <a:cs typeface="Arial" pitchFamily="34" charset="0"/>
              </a:rPr>
            </a:br>
            <a:r>
              <a:rPr lang="en-US" sz="3100" dirty="0" smtClean="0">
                <a:latin typeface="Arial" pitchFamily="34" charset="0"/>
                <a:cs typeface="Arial" pitchFamily="34" charset="0"/>
              </a:rPr>
              <a:t>                       </a:t>
            </a: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Production Cycle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100" dirty="0" smtClean="0">
                <a:latin typeface="Arial" pitchFamily="34" charset="0"/>
                <a:cs typeface="Arial" pitchFamily="34" charset="0"/>
              </a:rPr>
            </a:br>
            <a:r>
              <a:rPr lang="en-US" sz="3100" dirty="0" smtClean="0">
                <a:latin typeface="Arial" pitchFamily="34" charset="0"/>
                <a:cs typeface="Arial" pitchFamily="34" charset="0"/>
              </a:rPr>
              <a:t>In development and exploitation, the production cycle mainly involves:</a:t>
            </a:r>
            <a:br>
              <a:rPr lang="en-US" sz="31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. Loosening of rock or rock-fragmentation (drilling of blast-holes and blasting)</a:t>
            </a:r>
            <a:br>
              <a:rPr lang="en-US" sz="31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Materials handling (loading and hauling)</a:t>
            </a:r>
            <a:br>
              <a:rPr lang="en-US" sz="3100" dirty="0" smtClean="0">
                <a:latin typeface="Arial" pitchFamily="34" charset="0"/>
                <a:cs typeface="Arial" pitchFamily="34" charset="0"/>
              </a:rPr>
            </a:b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724400"/>
            <a:ext cx="9144000" cy="1447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Thus: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Production cycle = cut + drill + blast + load + haul + hoist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/>
              <a:t>MINE LAYOUT</a:t>
            </a:r>
            <a:r>
              <a:rPr lang="en-US" sz="3100" dirty="0" smtClean="0"/>
              <a:t/>
            </a:r>
            <a:br>
              <a:rPr lang="en-US" sz="3100" dirty="0" smtClean="0"/>
            </a:b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066800"/>
            <a:ext cx="8686800" cy="49530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Before mining proper commences, there is need to determine and plan the locations (in relation to the ore body) of: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Shafts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Processing plants (Concentrator, Smelter, Refinery)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Effluent (dam)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Mine waste disposal sites (dumps)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Offices and workshops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Road network, and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Other operation sites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609599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MAJOR TECHNOLOGICAL PROCESSES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100" dirty="0" smtClean="0">
                <a:latin typeface="Arial" pitchFamily="34" charset="0"/>
                <a:cs typeface="Arial" pitchFamily="34" charset="0"/>
              </a:rPr>
            </a:b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838200"/>
            <a:ext cx="8686800" cy="5181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major technological processes in mining include:</a:t>
            </a:r>
          </a:p>
          <a:p>
            <a:pPr algn="l"/>
            <a:endParaRPr lang="en-US" sz="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Mine planning process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Mine valuation process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Mine designing (underground and pit design)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Open pit and underground mine </a:t>
            </a:r>
            <a:r>
              <a:rPr lang="en-US" sz="3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optimisation</a:t>
            </a:r>
            <a:endParaRPr lang="en-US" sz="3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Cut-off grade and limits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Mine schedules – drilling, blasting and production planning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 of CAD (Computer Aided Design), </a:t>
            </a:r>
            <a:r>
              <a:rPr lang="en-US" sz="3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Surpac</a:t>
            </a:r>
            <a:endParaRPr lang="en-US" sz="3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en-US" sz="3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Ventilation planning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"/>
            <a:ext cx="7772400" cy="609599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Revision Questions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685800"/>
            <a:ext cx="8991600" cy="60960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Q1. With reference to mining and with help of diagrams, differentiate between:</a:t>
            </a:r>
          </a:p>
          <a:p>
            <a:pPr marL="971550" lvl="1" indent="-514350" algn="l">
              <a:buFont typeface="+mj-lt"/>
              <a:buAutoNum type="alphaLcParenR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Ore deposit and ore body</a:t>
            </a:r>
          </a:p>
          <a:p>
            <a:pPr marL="971550" lvl="1" indent="-514350" algn="l">
              <a:buFont typeface="+mj-lt"/>
              <a:buAutoNum type="alphaLcParenR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Crosscut and drive</a:t>
            </a:r>
          </a:p>
          <a:p>
            <a:pPr marL="971550" lvl="1" indent="-514350" algn="l">
              <a:buFont typeface="+mj-lt"/>
              <a:buAutoNum type="alphaLcParenR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Winze and raise</a:t>
            </a:r>
          </a:p>
          <a:p>
            <a:pPr marL="971550" lvl="1" indent="-514350" algn="l">
              <a:buFont typeface="+mj-lt"/>
              <a:buAutoNum type="alphaLcParenR"/>
            </a:pPr>
            <a:r>
              <a:rPr lang="en-US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Hangingwall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and footwall</a:t>
            </a:r>
          </a:p>
          <a:p>
            <a:pPr marL="971550" lvl="1" indent="-514350" algn="l">
              <a:buFont typeface="+mj-lt"/>
              <a:buAutoNum type="alphaLcParenR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Level and haulage</a:t>
            </a:r>
          </a:p>
          <a:p>
            <a:pPr marL="971550" lvl="1" indent="-514350" algn="l">
              <a:buFont typeface="+mj-lt"/>
              <a:buAutoNum type="alphaLcParenR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Ring burden and toe burden</a:t>
            </a:r>
          </a:p>
          <a:p>
            <a:pPr marL="971550" lvl="1" indent="-514350" algn="l">
              <a:buFont typeface="+mj-lt"/>
              <a:buAutoNum type="alphaLcParenR"/>
            </a:pPr>
            <a:endParaRPr lang="en-US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Q2. Explain factors that determine a cut off grade</a:t>
            </a: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Q3. Describe what is involved in mine planning and scheduling</a:t>
            </a:r>
            <a:endParaRPr lang="en-US" sz="1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79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76200"/>
            <a:ext cx="4876800" cy="6095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COURSE </a:t>
            </a:r>
            <a:r>
              <a:rPr lang="en-US" sz="3100" b="1" dirty="0">
                <a:latin typeface="Arial" pitchFamily="34" charset="0"/>
                <a:cs typeface="Arial" pitchFamily="34" charset="0"/>
              </a:rPr>
              <a:t>OUTLINE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609600"/>
            <a:ext cx="8991600" cy="6172200"/>
          </a:xfrm>
        </p:spPr>
        <p:txBody>
          <a:bodyPr>
            <a:normAutofit lnSpcReduction="10000"/>
          </a:bodyPr>
          <a:lstStyle/>
          <a:p>
            <a:pPr lvl="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Drilling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rock penetration: Mechanical attack, churn drilling, hand-held drills, air legs, stoppers, sinkers, drifters, jumbos. Rotary-drag bit, diamond drilling, rotary-percussive. Other methods: Thermal hydraulic, electric and electromagnetic, sonic high frequency vibration, light-laser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systems</a:t>
            </a:r>
          </a:p>
          <a:p>
            <a:pPr lvl="0" algn="l"/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l"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Support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of excavations: Timbering, roof bolting, rock bolting,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swelex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systems, grouted rebar, cable bolting, installation procedures, pillar support steel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arches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533401"/>
            <a:ext cx="4953000" cy="6095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COURSE </a:t>
            </a:r>
            <a:r>
              <a:rPr lang="en-US" sz="3100" b="1" dirty="0">
                <a:latin typeface="Arial" pitchFamily="34" charset="0"/>
                <a:cs typeface="Arial" pitchFamily="34" charset="0"/>
              </a:rPr>
              <a:t>OUTLINE </a:t>
            </a:r>
            <a:r>
              <a:rPr lang="en-US" sz="3100" dirty="0"/>
              <a:t/>
            </a:r>
            <a:br>
              <a:rPr lang="en-US" sz="3100" dirty="0"/>
            </a:b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371600"/>
            <a:ext cx="8839200" cy="3962400"/>
          </a:xfrm>
        </p:spPr>
        <p:txBody>
          <a:bodyPr>
            <a:normAutofit/>
          </a:bodyPr>
          <a:lstStyle/>
          <a:p>
            <a:pPr lvl="0" algn="l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Shaft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sinking: Shaft and its components, types of shafts, shaft shape and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size</a:t>
            </a:r>
          </a:p>
          <a:p>
            <a:pPr lvl="0" algn="l">
              <a:buFont typeface="Wingdings" pitchFamily="2" charset="2"/>
              <a:buChar char="§"/>
            </a:pP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l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Surface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mining: Opening up and development of ore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deposits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l"/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l"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Underground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mining: Terminology. Opening up and development of ore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bodies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ASSESSMENT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1828800"/>
            <a:ext cx="6858000" cy="32004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Assignments		-	10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 </a:t>
            </a:r>
          </a:p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Tests				-	20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 </a:t>
            </a:r>
          </a:p>
          <a:p>
            <a:pPr algn="l">
              <a:lnSpc>
                <a:spcPct val="150000"/>
              </a:lnSpc>
            </a:pP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Field visit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report		-	10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 </a:t>
            </a:r>
          </a:p>
          <a:p>
            <a:pPr algn="l">
              <a:lnSpc>
                <a:spcPct val="15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Examination		-	60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%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References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219200"/>
            <a:ext cx="8458200" cy="5181600"/>
          </a:xfrm>
        </p:spPr>
        <p:txBody>
          <a:bodyPr>
            <a:normAutofit/>
          </a:bodyPr>
          <a:lstStyle/>
          <a:p>
            <a:pPr marL="514350" lvl="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Introductory Mining Engineering by Howard L. Hartman, 1987</a:t>
            </a:r>
          </a:p>
          <a:p>
            <a:pPr marL="514350" lvl="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SME Mining Engineering Handbook, volume 1 by Cummins and Given, 1973</a:t>
            </a:r>
          </a:p>
          <a:p>
            <a:pPr marL="514350" lvl="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Thomas, L. J. An Introduction to Mining; Methuen of Australia and Son, 1985</a:t>
            </a:r>
          </a:p>
          <a:p>
            <a:pPr marL="514350" lvl="0" indent="-514350" algn="l">
              <a:lnSpc>
                <a:spcPct val="150000"/>
              </a:lnSpc>
              <a:buFont typeface="+mj-lt"/>
              <a:buAutoNum type="arabicPeriod"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Zambia Mining and Mineral Act, 1995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86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828800"/>
            <a:ext cx="8229600" cy="990600"/>
          </a:xfrm>
        </p:spPr>
        <p:txBody>
          <a:bodyPr>
            <a:normAutofit/>
          </a:bodyPr>
          <a:lstStyle/>
          <a:p>
            <a:endParaRPr lang="en-US" sz="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DEFINITIONS,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CONTRIBUTION AND TREND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28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6095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100" b="1" dirty="0" smtClean="0">
                <a:latin typeface="Arial" pitchFamily="34" charset="0"/>
                <a:cs typeface="Arial" pitchFamily="34" charset="0"/>
              </a:rPr>
              <a:t>What </a:t>
            </a:r>
            <a:r>
              <a:rPr lang="en-US" sz="3100" b="1" dirty="0">
                <a:latin typeface="Arial" pitchFamily="34" charset="0"/>
                <a:cs typeface="Arial" pitchFamily="34" charset="0"/>
              </a:rPr>
              <a:t>is mining?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>
                <a:latin typeface="Arial" pitchFamily="34" charset="0"/>
                <a:cs typeface="Arial" pitchFamily="34" charset="0"/>
              </a:rPr>
            </a:b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066800"/>
            <a:ext cx="8839200" cy="5029200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According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A. B. Cummins (</a:t>
            </a:r>
            <a:r>
              <a:rPr lang="en-US" sz="2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SME, Mining Engineering Handbook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Mining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is defined as the act, process or work of extracting minerals or coal from their natural environment and transporting them to the point of processing or use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>
              <a:buFont typeface="Wingdings" pitchFamily="2" charset="2"/>
              <a:buChar char="§"/>
            </a:pPr>
            <a:endParaRPr lang="en-US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Mining 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techniques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are applied to extracting metallic minerals, such as ores of copper, zinc, lead or gold;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fuels such as coal, anthracite, lignite and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tar;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nonmetallic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minerals, such as limestone, sand and gravel, clay and stone, sulfur and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salt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609599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Mining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8534400" cy="4343400"/>
          </a:xfrm>
        </p:spPr>
        <p:txBody>
          <a:bodyPr>
            <a:normAutofit/>
          </a:bodyPr>
          <a:lstStyle/>
          <a:p>
            <a:pPr algn="l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Mining therefore is the activity, occupation, and industry concerned with the extraction of minerals while </a:t>
            </a:r>
            <a:r>
              <a:rPr lang="en-US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Mining Engineering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 the art and science applied to the processes of mining and the operation of </a:t>
            </a: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mines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Bef>
                <a:spcPts val="0"/>
              </a:spcBef>
            </a:pP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Emphasis 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 productivity, cost, safety and environmental controls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750</Words>
  <Application>Microsoft Office PowerPoint</Application>
  <PresentationFormat>On-screen Show (4:3)</PresentationFormat>
  <Paragraphs>167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   COURSE MIN 2019 INTRODUCTION TO MINING    </vt:lpstr>
      <vt:lpstr> COURSE OUTLINE  </vt:lpstr>
      <vt:lpstr> COURSE OUTLINE  </vt:lpstr>
      <vt:lpstr> COURSE OUTLINE  </vt:lpstr>
      <vt:lpstr>   ASSESSMENT  </vt:lpstr>
      <vt:lpstr> References </vt:lpstr>
      <vt:lpstr>PowerPoint Presentation</vt:lpstr>
      <vt:lpstr> What is mining? </vt:lpstr>
      <vt:lpstr>Mining</vt:lpstr>
      <vt:lpstr> Contribution and Trend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Mining Policies and Rights </vt:lpstr>
      <vt:lpstr> Development Procedures </vt:lpstr>
      <vt:lpstr> Stages in the life of a mine </vt:lpstr>
      <vt:lpstr> Stages in the Life of a Mine </vt:lpstr>
      <vt:lpstr>                        Production Cycle In development and exploitation, the production cycle mainly involves: 1. Loosening of rock or rock-fragmentation (drilling of blast-holes and blasting) 2. Materials handling (loading and hauling) </vt:lpstr>
      <vt:lpstr> MINE LAYOUT </vt:lpstr>
      <vt:lpstr> MAJOR TECHNOLOGICAL PROCESSES </vt:lpstr>
      <vt:lpstr>Revision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MIN 2019 INTRODUCTION TO MINING</dc:title>
  <dc:creator>kangwa</dc:creator>
  <cp:lastModifiedBy>kangwa</cp:lastModifiedBy>
  <cp:revision>64</cp:revision>
  <dcterms:created xsi:type="dcterms:W3CDTF">2015-10-19T07:46:20Z</dcterms:created>
  <dcterms:modified xsi:type="dcterms:W3CDTF">2018-03-22T11:25:20Z</dcterms:modified>
</cp:coreProperties>
</file>