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2" r:id="rId2"/>
    <p:sldId id="333" r:id="rId3"/>
    <p:sldId id="323" r:id="rId4"/>
    <p:sldId id="326" r:id="rId5"/>
    <p:sldId id="325" r:id="rId6"/>
    <p:sldId id="260" r:id="rId7"/>
    <p:sldId id="261" r:id="rId8"/>
    <p:sldId id="267" r:id="rId9"/>
    <p:sldId id="269" r:id="rId10"/>
    <p:sldId id="271" r:id="rId11"/>
    <p:sldId id="275" r:id="rId12"/>
    <p:sldId id="291" r:id="rId13"/>
    <p:sldId id="279" r:id="rId14"/>
    <p:sldId id="282" r:id="rId15"/>
    <p:sldId id="294" r:id="rId16"/>
    <p:sldId id="295" r:id="rId17"/>
    <p:sldId id="296" r:id="rId18"/>
    <p:sldId id="297" r:id="rId19"/>
    <p:sldId id="298" r:id="rId20"/>
    <p:sldId id="299" r:id="rId21"/>
    <p:sldId id="300" r:id="rId22"/>
    <p:sldId id="311" r:id="rId23"/>
    <p:sldId id="313" r:id="rId24"/>
    <p:sldId id="322" r:id="rId25"/>
    <p:sldId id="330" r:id="rId26"/>
    <p:sldId id="328" r:id="rId27"/>
    <p:sldId id="318" r:id="rId28"/>
    <p:sldId id="319" r:id="rId29"/>
    <p:sldId id="316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06" autoAdjust="0"/>
    <p:restoredTop sz="94660"/>
  </p:normalViewPr>
  <p:slideViewPr>
    <p:cSldViewPr>
      <p:cViewPr>
        <p:scale>
          <a:sx n="66" d="100"/>
          <a:sy n="66" d="100"/>
        </p:scale>
        <p:origin x="-1428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E196F-4E72-41CD-92B3-15FA61D87460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C44F4-BBFA-4481-A319-37C2FE1169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E196F-4E72-41CD-92B3-15FA61D87460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C44F4-BBFA-4481-A319-37C2FE1169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E196F-4E72-41CD-92B3-15FA61D87460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C44F4-BBFA-4481-A319-37C2FE1169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E196F-4E72-41CD-92B3-15FA61D87460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C44F4-BBFA-4481-A319-37C2FE1169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E196F-4E72-41CD-92B3-15FA61D87460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C44F4-BBFA-4481-A319-37C2FE1169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E196F-4E72-41CD-92B3-15FA61D87460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C44F4-BBFA-4481-A319-37C2FE1169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E196F-4E72-41CD-92B3-15FA61D87460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C44F4-BBFA-4481-A319-37C2FE1169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E196F-4E72-41CD-92B3-15FA61D87460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C44F4-BBFA-4481-A319-37C2FE1169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E196F-4E72-41CD-92B3-15FA61D87460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C44F4-BBFA-4481-A319-37C2FE1169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E196F-4E72-41CD-92B3-15FA61D87460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C44F4-BBFA-4481-A319-37C2FE1169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E196F-4E72-41CD-92B3-15FA61D87460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C44F4-BBFA-4481-A319-37C2FE1169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E196F-4E72-41CD-92B3-15FA61D87460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C44F4-BBFA-4481-A319-37C2FE11697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152401"/>
            <a:ext cx="5029200" cy="12954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100" dirty="0" smtClean="0">
                <a:latin typeface="Arial" pitchFamily="34" charset="0"/>
                <a:cs typeface="Arial" pitchFamily="34" charset="0"/>
              </a:rPr>
              <a:t>COURSE: MIN 2019</a:t>
            </a:r>
            <a:br>
              <a:rPr lang="en-US" sz="3100" dirty="0" smtClean="0">
                <a:latin typeface="Arial" pitchFamily="34" charset="0"/>
                <a:cs typeface="Arial" pitchFamily="34" charset="0"/>
              </a:rPr>
            </a:br>
            <a:r>
              <a:rPr lang="en-US" sz="3100" dirty="0" smtClean="0">
                <a:latin typeface="Arial" pitchFamily="34" charset="0"/>
                <a:cs typeface="Arial" pitchFamily="34" charset="0"/>
              </a:rPr>
              <a:t>INTRODUCTION 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TO MINING</a:t>
            </a:r>
            <a:r>
              <a:rPr lang="en-US" dirty="0">
                <a:latin typeface="Arial" pitchFamily="34" charset="0"/>
                <a:cs typeface="Arial" pitchFamily="34" charset="0"/>
              </a:rPr>
              <a:t/>
            </a:r>
            <a:br>
              <a:rPr lang="en-US" dirty="0">
                <a:latin typeface="Arial" pitchFamily="34" charset="0"/>
                <a:cs typeface="Arial" pitchFamily="34" charset="0"/>
              </a:rPr>
            </a:b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6019800"/>
            <a:ext cx="4343400" cy="554182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LECTURER – SAM KANGWA</a:t>
            </a:r>
            <a:endParaRPr lang="en-US" sz="24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Image result for mine shaft image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76200"/>
            <a:ext cx="4191000" cy="5486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Image result for mining images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0"/>
            <a:ext cx="4876800" cy="5105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9485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81001"/>
            <a:ext cx="7315200" cy="685799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Mineral Resource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066800"/>
            <a:ext cx="8839200" cy="50292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'Mineral Resource' is a concentration or occurrence of material of intrinsic economic interest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Quality and quantity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Economic extraction.</a:t>
            </a:r>
          </a:p>
          <a:p>
            <a:pPr algn="l"/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Mineral Resources are further sub-divided, in order of increasing geological confidence, into: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Inferred,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Indicated and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Measured categories.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685799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Resources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990600"/>
            <a:ext cx="8915400" cy="5334000"/>
          </a:xfrm>
        </p:spPr>
        <p:txBody>
          <a:bodyPr/>
          <a:lstStyle/>
          <a:p>
            <a:pPr algn="l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Resources may also make up portions of a mineral deposit classified as a mineral reserve, but have not been sufficiently drilled out to qualify for reserve status; or have yet to meet all criteria for reserve status.</a:t>
            </a:r>
          </a:p>
          <a:p>
            <a:pPr algn="l"/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Mineral reserves are resources known to be economically feasible for extraction. Reserves are either:</a:t>
            </a:r>
          </a:p>
          <a:p>
            <a:pPr algn="l"/>
            <a:endParaRPr lang="en-US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Probable Reserves or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Proved Reserves.</a:t>
            </a:r>
          </a:p>
          <a:p>
            <a:pPr algn="l"/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 result for classification of copper ore reserve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678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659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762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Resource into Reserves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838200"/>
            <a:ext cx="8991600" cy="54102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Generally the conversion of resources into reserves requires the application of various modifying factors that include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lvl="0" algn="l"/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l"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Mining and geological factors</a:t>
            </a:r>
          </a:p>
          <a:p>
            <a:pPr lvl="0" algn="l"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Sufficient knowledge of the geology of the deposit</a:t>
            </a:r>
          </a:p>
          <a:p>
            <a:pPr lvl="0" algn="l"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Extraction and mine plans based on ore models</a:t>
            </a:r>
          </a:p>
          <a:p>
            <a:pPr lvl="0" algn="l"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Sufficient geotechnical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information</a:t>
            </a:r>
          </a:p>
          <a:p>
            <a:pPr lvl="0" algn="l"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Metallurgical factors</a:t>
            </a:r>
          </a:p>
          <a:p>
            <a:pPr marL="457200" indent="-457200" algn="l">
              <a:buFont typeface="Wingdings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Assay data</a:t>
            </a:r>
          </a:p>
          <a:p>
            <a:pPr marL="457200" indent="-457200" algn="l">
              <a:buFont typeface="Wingdings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Economic status – profitable for mineral processing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762000"/>
            <a:ext cx="8153400" cy="5029200"/>
          </a:xfrm>
        </p:spPr>
        <p:txBody>
          <a:bodyPr>
            <a:normAutofit/>
          </a:bodyPr>
          <a:lstStyle/>
          <a:p>
            <a:pPr lvl="0" algn="l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Other modifying factors include:</a:t>
            </a:r>
          </a:p>
          <a:p>
            <a:pPr lvl="0" algn="l"/>
            <a:endParaRPr lang="en-US" sz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Political </a:t>
            </a: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l"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Economic</a:t>
            </a:r>
          </a:p>
          <a:p>
            <a:pPr lvl="0"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Social</a:t>
            </a:r>
          </a:p>
          <a:p>
            <a:pPr lvl="0" algn="l"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Technological</a:t>
            </a:r>
          </a:p>
          <a:p>
            <a:pPr lvl="0"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Legal</a:t>
            </a:r>
          </a:p>
          <a:p>
            <a:pPr lvl="0"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Environmental</a:t>
            </a:r>
          </a:p>
          <a:p>
            <a:pPr lvl="0" algn="l"/>
            <a:endParaRPr lang="en-US" sz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l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(PESTLE factors)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761999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Reserve Estimates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295400"/>
            <a:ext cx="8534400" cy="46482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Estimation of defined mineral resources and reserves:</a:t>
            </a:r>
          </a:p>
          <a:p>
            <a:pPr algn="l"/>
            <a:endParaRPr lang="en-US" sz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Extent of the ore body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Average grade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Tonnage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Mineral content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841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609599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Reserve Estimates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219200"/>
            <a:ext cx="8458200" cy="3733800"/>
          </a:xfrm>
        </p:spPr>
        <p:txBody>
          <a:bodyPr/>
          <a:lstStyle/>
          <a:p>
            <a:pPr algn="l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Ore estimation is a process: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Begins with exploration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Feasibility studies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Continuous refining</a:t>
            </a:r>
          </a:p>
          <a:p>
            <a:pPr algn="l"/>
            <a:endParaRPr lang="en-US" sz="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Ore estimation determines if a mine has to be developed or not.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3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609599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Reserve Estimates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990600"/>
            <a:ext cx="8763000" cy="56388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Two general methods:</a:t>
            </a:r>
          </a:p>
          <a:p>
            <a:pPr algn="l"/>
            <a:endParaRPr lang="en-US" sz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l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Classical  </a:t>
            </a:r>
          </a:p>
          <a:p>
            <a:pPr marL="514350" indent="-514350" algn="l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Geostatistical</a:t>
            </a: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endParaRPr lang="en-US" sz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l">
              <a:lnSpc>
                <a:spcPct val="15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Classical method employs two-dimensional</a:t>
            </a:r>
          </a:p>
          <a:p>
            <a:pPr marL="514350" indent="-514350" algn="l">
              <a:lnSpc>
                <a:spcPct val="15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maps and is hand calculations. It is satisfactory</a:t>
            </a:r>
          </a:p>
          <a:p>
            <a:pPr marL="514350" indent="-514350" algn="l">
              <a:lnSpc>
                <a:spcPct val="15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 small, uncomplicated ore bodies.</a:t>
            </a:r>
          </a:p>
          <a:p>
            <a:pPr marL="514350" indent="-514350" algn="l">
              <a:spcBef>
                <a:spcPts val="0"/>
              </a:spcBef>
            </a:pPr>
            <a:endParaRPr lang="en-US" sz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l">
              <a:lnSpc>
                <a:spcPct val="150000"/>
              </a:lnSpc>
              <a:spcBef>
                <a:spcPts val="0"/>
              </a:spcBef>
            </a:pP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Geostatistical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is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digitalised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method and may</a:t>
            </a:r>
          </a:p>
          <a:p>
            <a:pPr marL="514350" indent="-514350" algn="l">
              <a:lnSpc>
                <a:spcPct val="15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require audit by another procedure. </a:t>
            </a:r>
          </a:p>
        </p:txBody>
      </p:sp>
    </p:spTree>
    <p:extLst>
      <p:ext uri="{BB962C8B-B14F-4D97-AF65-F5344CB8AC3E}">
        <p14:creationId xmlns:p14="http://schemas.microsoft.com/office/powerpoint/2010/main" val="124565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685799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Reserve Estimates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990600"/>
            <a:ext cx="8686800" cy="54102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Raw data  for reserve estimates is derived from sampling of the deposit.</a:t>
            </a:r>
          </a:p>
          <a:p>
            <a:pPr algn="l"/>
            <a:endParaRPr lang="en-US" sz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average grade of the deposit is based on assay of samples.</a:t>
            </a:r>
          </a:p>
          <a:p>
            <a:pPr algn="l"/>
            <a:endParaRPr lang="en-US" sz="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tonnage of an ore deposit is calculated from the measurements of area and volume converted to tonnage.</a:t>
            </a:r>
          </a:p>
        </p:txBody>
      </p:sp>
    </p:spTree>
    <p:extLst>
      <p:ext uri="{BB962C8B-B14F-4D97-AF65-F5344CB8AC3E}">
        <p14:creationId xmlns:p14="http://schemas.microsoft.com/office/powerpoint/2010/main" val="2932806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609599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Reserve Estimates - Tonnage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914400"/>
            <a:ext cx="8763000" cy="5791200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50000"/>
              </a:lnSpc>
            </a:pPr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 regular ore deposit with known dimensions, an area can be calculated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l">
              <a:lnSpc>
                <a:spcPct val="160000"/>
              </a:lnSpc>
            </a:pPr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 irregular deposits, a </a:t>
            </a:r>
            <a:r>
              <a:rPr lang="en-US" sz="3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planimeter</a:t>
            </a:r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an integrating measurement device, can be used to determine the area.</a:t>
            </a:r>
          </a:p>
          <a:p>
            <a:pPr algn="l"/>
            <a:endParaRPr lang="en-US" sz="13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70000"/>
              </a:lnSpc>
            </a:pPr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Knowing the width of influence, the area can be converted to volume.</a:t>
            </a:r>
          </a:p>
          <a:p>
            <a:pPr algn="l"/>
            <a:endParaRPr lang="en-US" sz="13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tonnage can be calculated from the volume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1985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990600"/>
            <a:ext cx="3581400" cy="688975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Lecture: 1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7848600" cy="3886200"/>
          </a:xfrm>
        </p:spPr>
        <p:txBody>
          <a:bodyPr>
            <a:normAutofit/>
          </a:bodyPr>
          <a:lstStyle/>
          <a:p>
            <a:pPr marL="457200" indent="-45720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Course outline</a:t>
            </a:r>
          </a:p>
          <a:p>
            <a:pPr marL="457200" indent="-45720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Assessment</a:t>
            </a:r>
          </a:p>
          <a:p>
            <a:pPr marL="457200" indent="-45720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References</a:t>
            </a:r>
          </a:p>
          <a:p>
            <a:pPr marL="457200" indent="-45720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Definitions</a:t>
            </a:r>
          </a:p>
          <a:p>
            <a:pPr marL="457200" indent="-45720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Stages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 the life of a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mine</a:t>
            </a:r>
          </a:p>
          <a:p>
            <a:pPr marL="457200" indent="-457200" algn="l">
              <a:lnSpc>
                <a:spcPct val="150000"/>
              </a:lnSpc>
              <a:buFont typeface="Wingdings" pitchFamily="2" charset="2"/>
              <a:buChar char="Ø"/>
            </a:pP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40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609599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Reserve Estimates - Tonnage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762000"/>
            <a:ext cx="8763000" cy="59436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estimated reserves need to be checked and modified by technical and economic realism.</a:t>
            </a:r>
          </a:p>
          <a:p>
            <a:pPr algn="l"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 least three factors must be estimated: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Mining and processing recoveries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Waste dilution during mining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Cut off grade.</a:t>
            </a:r>
          </a:p>
          <a:p>
            <a:pPr marL="514350" indent="-514350" algn="l">
              <a:buFont typeface="+mj-lt"/>
              <a:buAutoNum type="arabicPeriod"/>
            </a:pPr>
            <a:endParaRPr lang="en-US" sz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incorporation of the above into estimated reserves, provide a much more accurate result.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7772400" cy="609599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Reserve Estimation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838200"/>
            <a:ext cx="8763000" cy="58674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Use of: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Classical procedures - Polygon method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Triangle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Method  - modification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of the polygon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method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Section method - blocks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of ore are outlined on regularly or evenly spaced cross sections of the ore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body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Computer application in calculation of ore reserves and grade is used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65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609599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Ore Grade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838200"/>
            <a:ext cx="8839200" cy="5943600"/>
          </a:xfrm>
        </p:spPr>
        <p:txBody>
          <a:bodyPr>
            <a:normAutofit lnSpcReduction="10000"/>
          </a:bodyPr>
          <a:lstStyle/>
          <a:p>
            <a:pPr marL="457200" indent="-45720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concentration of a valuable mineral within an ore.</a:t>
            </a:r>
          </a:p>
          <a:p>
            <a:pPr marL="171450" indent="-171450" algn="l">
              <a:buFont typeface="Wingdings" pitchFamily="2" charset="2"/>
              <a:buChar char="§"/>
            </a:pPr>
            <a:endParaRPr lang="en-US" sz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Grade is the percentage of each valuable mineral in an ore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171450" indent="-171450" algn="l">
              <a:buFont typeface="Wingdings" pitchFamily="2" charset="2"/>
              <a:buChar char="§"/>
            </a:pPr>
            <a:endParaRPr lang="en-US" sz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average grade of a block of ore is calculated from the average grades.</a:t>
            </a:r>
          </a:p>
          <a:p>
            <a:pPr marL="457200" indent="-457200" algn="l">
              <a:buFont typeface="Wingdings" pitchFamily="2" charset="2"/>
              <a:buChar char="§"/>
            </a:pPr>
            <a:endParaRPr lang="en-US" sz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>
              <a:lnSpc>
                <a:spcPct val="160000"/>
              </a:lnSpc>
              <a:buFont typeface="Wingdings" pitchFamily="2" charset="2"/>
              <a:buChar char="§"/>
            </a:pPr>
            <a:r>
              <a:rPr lang="en-GB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most important factor in the profitability of a mine is usually the price of the </a:t>
            </a:r>
            <a:r>
              <a:rPr lang="en-GB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metal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49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81001"/>
            <a:ext cx="7772400" cy="6096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Volume of ore body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143000"/>
            <a:ext cx="8534400" cy="4191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weight of a block of ore is estimated by first calculating the volume and then applying a factor to convert volume into tonnage.</a:t>
            </a:r>
          </a:p>
          <a:p>
            <a:pPr algn="l">
              <a:lnSpc>
                <a:spcPct val="150000"/>
              </a:lnSpc>
            </a:pPr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Volume = Thickness x Area.</a:t>
            </a:r>
          </a:p>
          <a:p>
            <a:pPr algn="l">
              <a:lnSpc>
                <a:spcPct val="150000"/>
              </a:lnSpc>
            </a:pPr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Tonnage = volume x specific gravity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79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676400"/>
            <a:ext cx="7010400" cy="16002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End of lecture II</a:t>
            </a:r>
          </a:p>
          <a:p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Class work</a:t>
            </a: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747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7772400" cy="685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Class work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990600"/>
            <a:ext cx="8915400" cy="4876800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Q1.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Differentiate between:</a:t>
            </a:r>
          </a:p>
          <a:p>
            <a:pPr marL="1428750" lvl="2" indent="-514350" algn="l">
              <a:lnSpc>
                <a:spcPct val="150000"/>
              </a:lnSpc>
              <a:buFont typeface="+mj-lt"/>
              <a:buAutoNum type="alphaLcParenR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Prospecting and exploration</a:t>
            </a: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428750" lvl="2" indent="-514350" algn="l">
              <a:lnSpc>
                <a:spcPct val="150000"/>
              </a:lnSpc>
              <a:buFont typeface="+mj-lt"/>
              <a:buAutoNum type="alphaLcParenR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Mineral resources and mineral reserves</a:t>
            </a:r>
          </a:p>
          <a:p>
            <a:pPr algn="l"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Q2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	Explain how PESTLE factors affect the mining</a:t>
            </a:r>
          </a:p>
          <a:p>
            <a:pPr algn="l"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industry operations</a:t>
            </a:r>
          </a:p>
          <a:p>
            <a:pPr algn="l"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Q3.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Describe what is involved in mine project</a:t>
            </a:r>
          </a:p>
          <a:p>
            <a:pPr algn="l"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feasibility studies </a:t>
            </a: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820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304800"/>
            <a:ext cx="8991600" cy="20574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Q4.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With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reference to the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copper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ore-body below, calculate the tonnage and grade if refined copper is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72,000T, take SG as 2.5 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657" y="2209800"/>
            <a:ext cx="914400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587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295400"/>
            <a:ext cx="8915400" cy="2743200"/>
          </a:xfrm>
        </p:spPr>
        <p:txBody>
          <a:bodyPr>
            <a:normAutofit/>
          </a:bodyPr>
          <a:lstStyle/>
          <a:p>
            <a:pPr marL="514350" indent="-514350" algn="l"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Q5.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Given a cylindrical-like ore body;</a:t>
            </a:r>
          </a:p>
          <a:p>
            <a:pPr marL="514350" indent="-514350" algn="l"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r = 164m, h = 387m and rock density of    </a:t>
            </a:r>
          </a:p>
          <a:p>
            <a:pPr marL="514350" indent="-514350" algn="l"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2.5. Estimate the total tonnage of the ore-body. </a:t>
            </a: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43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52400"/>
            <a:ext cx="8839200" cy="2514600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Q6.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With reference to an irregular ore-body ABCD and given AB = 430m; AD = 660 and the average ore-body thickness is 350m, estimate the total tonnage of the ore-body, state all assumptions (if any). 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35" name="Group 11"/>
          <p:cNvGrpSpPr>
            <a:grpSpLocks/>
          </p:cNvGrpSpPr>
          <p:nvPr/>
        </p:nvGrpSpPr>
        <p:grpSpPr bwMode="auto">
          <a:xfrm>
            <a:off x="228600" y="2819400"/>
            <a:ext cx="8610600" cy="3962400"/>
            <a:chOff x="1245" y="2212"/>
            <a:chExt cx="6877" cy="3899"/>
          </a:xfrm>
        </p:grpSpPr>
        <p:cxnSp>
          <p:nvCxnSpPr>
            <p:cNvPr id="1036" name="AutoShape 12"/>
            <p:cNvCxnSpPr>
              <a:cxnSpLocks noChangeShapeType="1"/>
            </p:cNvCxnSpPr>
            <p:nvPr/>
          </p:nvCxnSpPr>
          <p:spPr bwMode="auto">
            <a:xfrm>
              <a:off x="2011" y="2355"/>
              <a:ext cx="1" cy="348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37" name="AutoShape 13"/>
            <p:cNvCxnSpPr>
              <a:cxnSpLocks noChangeShapeType="1"/>
            </p:cNvCxnSpPr>
            <p:nvPr/>
          </p:nvCxnSpPr>
          <p:spPr bwMode="auto">
            <a:xfrm flipV="1">
              <a:off x="1649" y="5490"/>
              <a:ext cx="6346" cy="75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38" name="AutoShape 14"/>
            <p:cNvCxnSpPr>
              <a:cxnSpLocks noChangeShapeType="1"/>
            </p:cNvCxnSpPr>
            <p:nvPr/>
          </p:nvCxnSpPr>
          <p:spPr bwMode="auto">
            <a:xfrm>
              <a:off x="7230" y="2212"/>
              <a:ext cx="105" cy="3542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039" name="Text Box 15"/>
            <p:cNvSpPr txBox="1">
              <a:spLocks noChangeArrowheads="1"/>
            </p:cNvSpPr>
            <p:nvPr/>
          </p:nvSpPr>
          <p:spPr bwMode="auto">
            <a:xfrm>
              <a:off x="1245" y="5213"/>
              <a:ext cx="652" cy="77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0" name="Text Box 16"/>
            <p:cNvSpPr txBox="1">
              <a:spLocks noChangeArrowheads="1"/>
            </p:cNvSpPr>
            <p:nvPr/>
          </p:nvSpPr>
          <p:spPr bwMode="auto">
            <a:xfrm>
              <a:off x="1350" y="2355"/>
              <a:ext cx="531" cy="77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B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1" name="Text Box 17"/>
            <p:cNvSpPr txBox="1">
              <a:spLocks noChangeArrowheads="1"/>
            </p:cNvSpPr>
            <p:nvPr/>
          </p:nvSpPr>
          <p:spPr bwMode="auto">
            <a:xfrm>
              <a:off x="7470" y="5332"/>
              <a:ext cx="652" cy="77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2" name="Text Box 18"/>
            <p:cNvSpPr txBox="1">
              <a:spLocks noChangeArrowheads="1"/>
            </p:cNvSpPr>
            <p:nvPr/>
          </p:nvSpPr>
          <p:spPr bwMode="auto">
            <a:xfrm>
              <a:off x="7350" y="2212"/>
              <a:ext cx="457" cy="77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auto">
            <a:xfrm>
              <a:off x="1995" y="2356"/>
              <a:ext cx="5280" cy="245"/>
            </a:xfrm>
            <a:custGeom>
              <a:avLst/>
              <a:gdLst/>
              <a:ahLst/>
              <a:cxnLst>
                <a:cxn ang="0">
                  <a:pos x="0" y="168"/>
                </a:cxn>
                <a:cxn ang="0">
                  <a:pos x="255" y="198"/>
                </a:cxn>
                <a:cxn ang="0">
                  <a:pos x="840" y="168"/>
                </a:cxn>
                <a:cxn ang="0">
                  <a:pos x="1470" y="213"/>
                </a:cxn>
                <a:cxn ang="0">
                  <a:pos x="1725" y="198"/>
                </a:cxn>
                <a:cxn ang="0">
                  <a:pos x="1800" y="183"/>
                </a:cxn>
                <a:cxn ang="0">
                  <a:pos x="2475" y="153"/>
                </a:cxn>
                <a:cxn ang="0">
                  <a:pos x="3360" y="138"/>
                </a:cxn>
                <a:cxn ang="0">
                  <a:pos x="4350" y="108"/>
                </a:cxn>
                <a:cxn ang="0">
                  <a:pos x="5280" y="93"/>
                </a:cxn>
              </a:cxnLst>
              <a:rect l="0" t="0" r="r" b="b"/>
              <a:pathLst>
                <a:path w="5280" h="238">
                  <a:moveTo>
                    <a:pt x="0" y="168"/>
                  </a:moveTo>
                  <a:cubicBezTo>
                    <a:pt x="85" y="176"/>
                    <a:pt x="169" y="198"/>
                    <a:pt x="255" y="198"/>
                  </a:cubicBezTo>
                  <a:cubicBezTo>
                    <a:pt x="384" y="198"/>
                    <a:pt x="691" y="177"/>
                    <a:pt x="840" y="168"/>
                  </a:cubicBezTo>
                  <a:cubicBezTo>
                    <a:pt x="1400" y="200"/>
                    <a:pt x="1191" y="173"/>
                    <a:pt x="1470" y="213"/>
                  </a:cubicBezTo>
                  <a:cubicBezTo>
                    <a:pt x="1555" y="208"/>
                    <a:pt x="1640" y="206"/>
                    <a:pt x="1725" y="198"/>
                  </a:cubicBezTo>
                  <a:cubicBezTo>
                    <a:pt x="1750" y="196"/>
                    <a:pt x="1775" y="185"/>
                    <a:pt x="1800" y="183"/>
                  </a:cubicBezTo>
                  <a:cubicBezTo>
                    <a:pt x="2025" y="170"/>
                    <a:pt x="2475" y="153"/>
                    <a:pt x="2475" y="153"/>
                  </a:cubicBezTo>
                  <a:cubicBezTo>
                    <a:pt x="2792" y="118"/>
                    <a:pt x="2996" y="129"/>
                    <a:pt x="3360" y="138"/>
                  </a:cubicBezTo>
                  <a:cubicBezTo>
                    <a:pt x="3660" y="238"/>
                    <a:pt x="4031" y="143"/>
                    <a:pt x="4350" y="108"/>
                  </a:cubicBezTo>
                  <a:cubicBezTo>
                    <a:pt x="4675" y="0"/>
                    <a:pt x="4379" y="93"/>
                    <a:pt x="5280" y="93"/>
                  </a:cubicBez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4948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229600" cy="761999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Q7.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	Estimation of Profit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990600"/>
            <a:ext cx="8915400" cy="56388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a)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Estimate the unit profit in mining and processing of 0.6% copper ore deposit if the selling price of copper in concentrate is US$1.63 per kg and overall unit costs are US$7.50 per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tonne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Overall recovery is 92%</a:t>
            </a:r>
          </a:p>
          <a:p>
            <a:pPr algn="l"/>
            <a:endParaRPr lang="en-US" sz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b)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Calculate the cut-off grade for the same copper deposit</a:t>
            </a:r>
          </a:p>
          <a:p>
            <a:pPr algn="l"/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Method</a:t>
            </a:r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First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calculate the value of the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ore as:</a:t>
            </a: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Value = grade x recovery x price</a:t>
            </a:r>
          </a:p>
          <a:p>
            <a:pPr algn="l"/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Profit = value – cost</a:t>
            </a:r>
          </a:p>
          <a:p>
            <a:pPr algn="l"/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Cut-off grade = Cost / (price x recovery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47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4648200" cy="609599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Stages in the life of a mine</a:t>
            </a:r>
            <a:endParaRPr lang="en-US" sz="2800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Double Bracket 7"/>
          <p:cNvSpPr/>
          <p:nvPr/>
        </p:nvSpPr>
        <p:spPr>
          <a:xfrm>
            <a:off x="0" y="838200"/>
            <a:ext cx="4572000" cy="3429000"/>
          </a:xfrm>
          <a:prstGeom prst="bracketPair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Open pit operations at the Mount Margaret Mining Project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76200"/>
            <a:ext cx="4495800" cy="3505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Image result for underground copper mining images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657600"/>
            <a:ext cx="4495800" cy="31242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4648200" cy="5562600"/>
          </a:xfrm>
        </p:spPr>
        <p:txBody>
          <a:bodyPr>
            <a:normAutofit lnSpcReduction="10000"/>
          </a:bodyPr>
          <a:lstStyle/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</a:rPr>
              <a:t>Precursors to mining</a:t>
            </a:r>
          </a:p>
          <a:p>
            <a:pPr marL="914400" lvl="1" indent="-45720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Prospecting</a:t>
            </a:r>
          </a:p>
          <a:p>
            <a:pPr marL="914400" lvl="1" indent="-45720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Exploration</a:t>
            </a:r>
          </a:p>
          <a:p>
            <a:pPr marL="914400" lvl="1" indent="-45720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Mineral resources</a:t>
            </a:r>
          </a:p>
          <a:p>
            <a:pPr marL="914400" lvl="1" indent="-45720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Ore reserves estimation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</a:rPr>
              <a:t>Mining proper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</a:rPr>
              <a:t>Metallurgical processes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</a:rPr>
              <a:t>Post mining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100" dirty="0" smtClean="0">
                <a:latin typeface="Arial" pitchFamily="34" charset="0"/>
                <a:cs typeface="Arial" pitchFamily="34" charset="0"/>
              </a:rPr>
              <a:t>What is Prospecting?</a:t>
            </a:r>
            <a:br>
              <a:rPr lang="en-US" sz="3100" dirty="0" smtClean="0">
                <a:latin typeface="Arial" pitchFamily="34" charset="0"/>
                <a:cs typeface="Arial" pitchFamily="34" charset="0"/>
              </a:rPr>
            </a:br>
            <a:endParaRPr lang="en-US" sz="3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990600"/>
            <a:ext cx="8991600" cy="5486400"/>
          </a:xfrm>
        </p:spPr>
        <p:txBody>
          <a:bodyPr>
            <a:normAutofit/>
          </a:bodyPr>
          <a:lstStyle/>
          <a:p>
            <a:pPr lvl="0" algn="l"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Prospecting is the initial stage in the life of a mine. It is the process of searching for valuable minerals which can be economically extracted.</a:t>
            </a:r>
          </a:p>
          <a:p>
            <a:pPr marL="457200" indent="-45720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Direct and indirect methods are used in prospecting</a:t>
            </a:r>
          </a:p>
          <a:p>
            <a:pPr marL="457200" indent="-45720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Direct methods include physical and geologic  search</a:t>
            </a:r>
          </a:p>
          <a:p>
            <a:pPr marL="457200" indent="-45720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Indirect methods include geophysical and geochemical</a:t>
            </a:r>
          </a:p>
        </p:txBody>
      </p:sp>
    </p:spTree>
    <p:extLst>
      <p:ext uri="{BB962C8B-B14F-4D97-AF65-F5344CB8AC3E}">
        <p14:creationId xmlns:p14="http://schemas.microsoft.com/office/powerpoint/2010/main" val="113325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685800"/>
            <a:ext cx="8763000" cy="4724400"/>
          </a:xfrm>
        </p:spPr>
        <p:txBody>
          <a:bodyPr>
            <a:normAutofit/>
          </a:bodyPr>
          <a:lstStyle/>
          <a:p>
            <a:pPr lvl="0" algn="l"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Prospecting – Search for ore (mineral deposit)</a:t>
            </a:r>
          </a:p>
          <a:p>
            <a:pPr marL="971550" lvl="1" indent="-51435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Prerequisite of geologic maps</a:t>
            </a:r>
          </a:p>
          <a:p>
            <a:pPr marL="971550" lvl="1" indent="-51435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Regional approach - natural setting</a:t>
            </a:r>
          </a:p>
          <a:p>
            <a:pPr marL="971550" lvl="1" indent="-51435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Locate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favourable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loci</a:t>
            </a:r>
          </a:p>
          <a:p>
            <a:pPr marL="971550" lvl="1" indent="-51435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Aerial survey</a:t>
            </a:r>
          </a:p>
          <a:p>
            <a:pPr marL="971550" lvl="1" indent="-51435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Spot anomaly</a:t>
            </a:r>
          </a:p>
          <a:p>
            <a:pPr marL="971550" lvl="1" indent="-514350" algn="l">
              <a:buFont typeface="Wingdings" pitchFamily="2" charset="2"/>
              <a:buChar char="§"/>
            </a:pPr>
            <a:endParaRPr lang="en-US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59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60959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100" dirty="0" smtClean="0">
                <a:latin typeface="Arial" pitchFamily="34" charset="0"/>
                <a:cs typeface="Arial" pitchFamily="34" charset="0"/>
              </a:rPr>
              <a:t>Mineral Exploration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990600"/>
            <a:ext cx="8763000" cy="5410200"/>
          </a:xfrm>
        </p:spPr>
        <p:txBody>
          <a:bodyPr/>
          <a:lstStyle/>
          <a:p>
            <a:pPr marL="457200" indent="-45720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Mineral exploration is the process of delineating and evaluation of ore deposits</a:t>
            </a:r>
          </a:p>
          <a:p>
            <a:pPr marL="457200" indent="-457200" algn="l">
              <a:buFont typeface="Wingdings" pitchFamily="2" charset="2"/>
              <a:buChar char="§"/>
            </a:pPr>
            <a:endParaRPr lang="en-US" sz="1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Commercially viable concentrations of minerals to mine.</a:t>
            </a:r>
          </a:p>
          <a:p>
            <a:pPr marL="171450" indent="-171450" algn="l">
              <a:buFont typeface="Wingdings" pitchFamily="2" charset="2"/>
              <a:buChar char="§"/>
            </a:pPr>
            <a:endParaRPr lang="en-US" sz="1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Mineral exploration is a much more intensive,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organised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and professional form of mineral prospecting.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685799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Exploration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838200"/>
            <a:ext cx="8839200" cy="5334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Exploration involves geological mapping and surveying. Various methods are employed in exploration including:</a:t>
            </a:r>
          </a:p>
          <a:p>
            <a:pPr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Geochemical exploration</a:t>
            </a:r>
          </a:p>
          <a:p>
            <a:pPr lvl="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Trenching and sampling </a:t>
            </a:r>
          </a:p>
          <a:p>
            <a:pPr lvl="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Core drilling and logging</a:t>
            </a:r>
          </a:p>
          <a:p>
            <a:pPr lvl="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Sampling and mapping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685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Exploration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066800"/>
            <a:ext cx="8763000" cy="56388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Exploration is more precise than prospecting.</a:t>
            </a:r>
          </a:p>
          <a:p>
            <a:pPr algn="l"/>
            <a:endParaRPr lang="en-US" sz="1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Exploration determines:</a:t>
            </a:r>
          </a:p>
          <a:p>
            <a:pPr algn="l"/>
            <a:endParaRPr lang="en-US" sz="1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Size and value of the ore-body</a:t>
            </a:r>
          </a:p>
          <a:p>
            <a:pPr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Geometry </a:t>
            </a:r>
          </a:p>
          <a:p>
            <a:pPr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Extent</a:t>
            </a:r>
          </a:p>
          <a:p>
            <a:pPr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Worth of an ore</a:t>
            </a:r>
          </a:p>
          <a:p>
            <a:pPr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Mineral resource classification </a:t>
            </a: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685799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Mineral Resource Classification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143000"/>
            <a:ext cx="8839200" cy="51054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Classification of mineral resources is based on their geologic certainty and economic value.</a:t>
            </a:r>
          </a:p>
          <a:p>
            <a:pPr algn="l"/>
            <a:endParaRPr lang="en-US" sz="1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Mineral deposits can be classified as:</a:t>
            </a:r>
          </a:p>
          <a:p>
            <a:pPr lvl="0" algn="l"/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Mineral resources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that are potentially valuable, and for which reasonable prospects exist for eventual economic extraction.</a:t>
            </a:r>
          </a:p>
          <a:p>
            <a:pPr lvl="0" algn="l"/>
            <a:endParaRPr lang="en-US" sz="13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l"/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Mineral reserves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or 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Ore reserves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that are valuable, legally, economically and technically feasible to extract.</a:t>
            </a: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1759</TotalTime>
  <Words>1068</Words>
  <Application>Microsoft Office PowerPoint</Application>
  <PresentationFormat>On-screen Show (4:3)</PresentationFormat>
  <Paragraphs>189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   COURSE: MIN 2019 INTRODUCTION TO MINING    </vt:lpstr>
      <vt:lpstr>Lecture: 1</vt:lpstr>
      <vt:lpstr>Stages in the life of a mine</vt:lpstr>
      <vt:lpstr> What is Prospecting? </vt:lpstr>
      <vt:lpstr>PowerPoint Presentation</vt:lpstr>
      <vt:lpstr> Mineral Exploration </vt:lpstr>
      <vt:lpstr>Exploration</vt:lpstr>
      <vt:lpstr>Exploration</vt:lpstr>
      <vt:lpstr>Mineral Resource Classification</vt:lpstr>
      <vt:lpstr>Mineral Resource</vt:lpstr>
      <vt:lpstr>Resources</vt:lpstr>
      <vt:lpstr>PowerPoint Presentation</vt:lpstr>
      <vt:lpstr>Resource into Reserves</vt:lpstr>
      <vt:lpstr>PowerPoint Presentation</vt:lpstr>
      <vt:lpstr>Reserve Estimates</vt:lpstr>
      <vt:lpstr>Reserve Estimates</vt:lpstr>
      <vt:lpstr>Reserve Estimates</vt:lpstr>
      <vt:lpstr>Reserve Estimates</vt:lpstr>
      <vt:lpstr>Reserve Estimates - Tonnage</vt:lpstr>
      <vt:lpstr>Reserve Estimates - Tonnage</vt:lpstr>
      <vt:lpstr>Reserve Estimation</vt:lpstr>
      <vt:lpstr>Ore Grade</vt:lpstr>
      <vt:lpstr>Volume of ore body</vt:lpstr>
      <vt:lpstr>PowerPoint Presentation</vt:lpstr>
      <vt:lpstr>Class work</vt:lpstr>
      <vt:lpstr>PowerPoint Presentation</vt:lpstr>
      <vt:lpstr>PowerPoint Presentation</vt:lpstr>
      <vt:lpstr>Q6. With reference to an irregular ore-body ABCD and given AB = 430m; AD = 660 and the average ore-body thickness is 350m, estimate the total tonnage of the ore-body, state all assumptions (if any).  </vt:lpstr>
      <vt:lpstr>Q7. Estimation of Profit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EXPLORATION AND SAMPLING PROCEDURES</dc:title>
  <dc:creator>kangwa</dc:creator>
  <cp:lastModifiedBy>kangwa</cp:lastModifiedBy>
  <cp:revision>107</cp:revision>
  <dcterms:created xsi:type="dcterms:W3CDTF">2015-11-11T07:08:08Z</dcterms:created>
  <dcterms:modified xsi:type="dcterms:W3CDTF">2018-04-11T13:31:26Z</dcterms:modified>
</cp:coreProperties>
</file>