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260" r:id="rId4"/>
    <p:sldId id="262" r:id="rId5"/>
    <p:sldId id="276" r:id="rId6"/>
    <p:sldId id="279" r:id="rId7"/>
    <p:sldId id="284" r:id="rId8"/>
    <p:sldId id="280" r:id="rId9"/>
    <p:sldId id="285" r:id="rId10"/>
    <p:sldId id="283" r:id="rId11"/>
    <p:sldId id="286" r:id="rId12"/>
    <p:sldId id="287" r:id="rId13"/>
    <p:sldId id="301" r:id="rId14"/>
    <p:sldId id="289" r:id="rId15"/>
    <p:sldId id="291" r:id="rId16"/>
    <p:sldId id="292" r:id="rId17"/>
    <p:sldId id="294" r:id="rId18"/>
    <p:sldId id="295" r:id="rId19"/>
    <p:sldId id="296" r:id="rId20"/>
    <p:sldId id="302" r:id="rId21"/>
    <p:sldId id="299" r:id="rId22"/>
    <p:sldId id="308" r:id="rId23"/>
    <p:sldId id="306" r:id="rId24"/>
    <p:sldId id="311" r:id="rId25"/>
    <p:sldId id="309" r:id="rId26"/>
    <p:sldId id="310" r:id="rId27"/>
    <p:sldId id="313" r:id="rId28"/>
    <p:sldId id="312" r:id="rId29"/>
    <p:sldId id="297" r:id="rId30"/>
    <p:sldId id="305" r:id="rId31"/>
    <p:sldId id="314" r:id="rId32"/>
    <p:sldId id="315" r:id="rId33"/>
    <p:sldId id="323" r:id="rId34"/>
    <p:sldId id="316" r:id="rId35"/>
    <p:sldId id="317" r:id="rId36"/>
    <p:sldId id="318" r:id="rId37"/>
    <p:sldId id="319" r:id="rId38"/>
    <p:sldId id="320" r:id="rId39"/>
    <p:sldId id="32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3654F-224C-40F1-8CA7-7BF693F75597}" type="datetimeFigureOut">
              <a:rPr lang="en-US" smtClean="0"/>
              <a:t>10/10/2018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1A9AB-72AD-4794-A075-0A9A14536A34}" type="slidenum">
              <a:rPr lang="en-US" smtClean="0"/>
              <a:t>‹#›</a:t>
            </a:fld>
            <a:endParaRPr lang="en-US"/>
          </a:p>
        </p:txBody>
      </p:sp>
    </p:spTree>
    <p:extLst>
      <p:ext uri="{BB962C8B-B14F-4D97-AF65-F5344CB8AC3E}">
        <p14:creationId xmlns:p14="http://schemas.microsoft.com/office/powerpoint/2010/main" val="291294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1A9AB-72AD-4794-A075-0A9A14536A34}" type="slidenum">
              <a:rPr lang="en-US" smtClean="0"/>
              <a:t>5</a:t>
            </a:fld>
            <a:endParaRPr lang="en-US"/>
          </a:p>
        </p:txBody>
      </p:sp>
    </p:spTree>
    <p:extLst>
      <p:ext uri="{BB962C8B-B14F-4D97-AF65-F5344CB8AC3E}">
        <p14:creationId xmlns:p14="http://schemas.microsoft.com/office/powerpoint/2010/main" val="193955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2B3D63E-1309-4C0F-948E-B875D089C4BE}" type="slidenum">
              <a:rPr lang="en-AU" smtClean="0"/>
              <a:pPr/>
              <a:t>35</a:t>
            </a:fld>
            <a:endParaRPr lang="en-AU"/>
          </a:p>
        </p:txBody>
      </p:sp>
    </p:spTree>
    <p:extLst>
      <p:ext uri="{BB962C8B-B14F-4D97-AF65-F5344CB8AC3E}">
        <p14:creationId xmlns:p14="http://schemas.microsoft.com/office/powerpoint/2010/main" val="274629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2B3D63E-1309-4C0F-948E-B875D089C4BE}" type="slidenum">
              <a:rPr lang="en-AU" smtClean="0"/>
              <a:pPr/>
              <a:t>36</a:t>
            </a:fld>
            <a:endParaRPr lang="en-AU"/>
          </a:p>
        </p:txBody>
      </p:sp>
    </p:spTree>
    <p:extLst>
      <p:ext uri="{BB962C8B-B14F-4D97-AF65-F5344CB8AC3E}">
        <p14:creationId xmlns:p14="http://schemas.microsoft.com/office/powerpoint/2010/main" val="63306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2B3D63E-1309-4C0F-948E-B875D089C4BE}" type="slidenum">
              <a:rPr lang="en-AU" smtClean="0"/>
              <a:pPr/>
              <a:t>37</a:t>
            </a:fld>
            <a:endParaRPr lang="en-AU"/>
          </a:p>
        </p:txBody>
      </p:sp>
    </p:spTree>
    <p:extLst>
      <p:ext uri="{BB962C8B-B14F-4D97-AF65-F5344CB8AC3E}">
        <p14:creationId xmlns:p14="http://schemas.microsoft.com/office/powerpoint/2010/main" val="400186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2B3D63E-1309-4C0F-948E-B875D089C4BE}" type="slidenum">
              <a:rPr lang="en-AU" smtClean="0"/>
              <a:pPr/>
              <a:t>38</a:t>
            </a:fld>
            <a:endParaRPr lang="en-AU"/>
          </a:p>
        </p:txBody>
      </p:sp>
    </p:spTree>
    <p:extLst>
      <p:ext uri="{BB962C8B-B14F-4D97-AF65-F5344CB8AC3E}">
        <p14:creationId xmlns:p14="http://schemas.microsoft.com/office/powerpoint/2010/main" val="372035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4BD0F-4EBB-488A-BE18-6E176617D06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223875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4BD0F-4EBB-488A-BE18-6E176617D06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275278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4BD0F-4EBB-488A-BE18-6E176617D06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384110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4BD0F-4EBB-488A-BE18-6E176617D06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1699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4BD0F-4EBB-488A-BE18-6E176617D06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7335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4BD0F-4EBB-488A-BE18-6E176617D060}"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388090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4BD0F-4EBB-488A-BE18-6E176617D060}"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392266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4BD0F-4EBB-488A-BE18-6E176617D060}"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297493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4BD0F-4EBB-488A-BE18-6E176617D060}"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231659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4BD0F-4EBB-488A-BE18-6E176617D060}"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78769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4BD0F-4EBB-488A-BE18-6E176617D060}"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A7AC7-AC80-43CA-A0C6-58F9461D75E5}" type="slidenum">
              <a:rPr lang="en-US" smtClean="0"/>
              <a:t>‹#›</a:t>
            </a:fld>
            <a:endParaRPr lang="en-US"/>
          </a:p>
        </p:txBody>
      </p:sp>
    </p:spTree>
    <p:extLst>
      <p:ext uri="{BB962C8B-B14F-4D97-AF65-F5344CB8AC3E}">
        <p14:creationId xmlns:p14="http://schemas.microsoft.com/office/powerpoint/2010/main" val="380472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4BD0F-4EBB-488A-BE18-6E176617D060}" type="datetimeFigureOut">
              <a:rPr lang="en-US" smtClean="0"/>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7AC7-AC80-43CA-A0C6-58F9461D75E5}" type="slidenum">
              <a:rPr lang="en-US" smtClean="0"/>
              <a:t>‹#›</a:t>
            </a:fld>
            <a:endParaRPr lang="en-US"/>
          </a:p>
        </p:txBody>
      </p:sp>
    </p:spTree>
    <p:extLst>
      <p:ext uri="{BB962C8B-B14F-4D97-AF65-F5344CB8AC3E}">
        <p14:creationId xmlns:p14="http://schemas.microsoft.com/office/powerpoint/2010/main" val="146480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1066799"/>
          </a:xfrm>
        </p:spPr>
        <p:txBody>
          <a:bodyPr>
            <a:normAutofit/>
          </a:bodyPr>
          <a:lstStyle/>
          <a:p>
            <a:r>
              <a:rPr lang="en-US" sz="2800" b="1" dirty="0" smtClean="0">
                <a:latin typeface="Arial" pitchFamily="34" charset="0"/>
                <a:cs typeface="Arial" pitchFamily="34" charset="0"/>
              </a:rPr>
              <a:t>Mine Materials Handling</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968506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Autofit/>
          </a:bodyPr>
          <a:lstStyle/>
          <a:p>
            <a:r>
              <a:rPr lang="en-US" sz="2800" b="1" dirty="0" smtClean="0">
                <a:latin typeface="Arial" pitchFamily="34" charset="0"/>
                <a:cs typeface="Arial" pitchFamily="34" charset="0"/>
              </a:rPr>
              <a:t>Belt Conveyor</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52400" y="914400"/>
            <a:ext cx="8839200" cy="5410200"/>
          </a:xfrm>
        </p:spPr>
        <p:txBody>
          <a:bodyPr>
            <a:normAutofit/>
          </a:bodyPr>
          <a:lstStyle/>
          <a:p>
            <a:pPr algn="l"/>
            <a:r>
              <a:rPr lang="en-US" sz="2800" dirty="0" smtClean="0">
                <a:solidFill>
                  <a:schemeClr val="tx1"/>
                </a:solidFill>
                <a:latin typeface="Arial" pitchFamily="34" charset="0"/>
                <a:cs typeface="Arial" pitchFamily="34" charset="0"/>
              </a:rPr>
              <a:t>Power </a:t>
            </a:r>
            <a:r>
              <a:rPr lang="en-US" sz="2800" dirty="0">
                <a:solidFill>
                  <a:schemeClr val="tx1"/>
                </a:solidFill>
                <a:latin typeface="Arial" pitchFamily="34" charset="0"/>
                <a:cs typeface="Arial" pitchFamily="34" charset="0"/>
              </a:rPr>
              <a:t>is produced by effective tension (</a:t>
            </a:r>
            <a:r>
              <a:rPr lang="en-US" sz="2800" dirty="0" err="1">
                <a:solidFill>
                  <a:schemeClr val="tx1"/>
                </a:solidFill>
                <a:latin typeface="Arial" pitchFamily="34" charset="0"/>
                <a:cs typeface="Arial" pitchFamily="34" charset="0"/>
              </a:rPr>
              <a:t>T</a:t>
            </a:r>
            <a:r>
              <a:rPr lang="en-US" sz="2800" baseline="-25000" dirty="0" err="1">
                <a:solidFill>
                  <a:schemeClr val="tx1"/>
                </a:solidFill>
                <a:latin typeface="Arial" pitchFamily="34" charset="0"/>
                <a:cs typeface="Arial" pitchFamily="34" charset="0"/>
              </a:rPr>
              <a:t>e</a:t>
            </a:r>
            <a:r>
              <a:rPr lang="en-US" sz="2800" dirty="0" smtClean="0">
                <a:solidFill>
                  <a:schemeClr val="tx1"/>
                </a:solidFill>
                <a:latin typeface="Arial" pitchFamily="34" charset="0"/>
                <a:cs typeface="Arial" pitchFamily="34" charset="0"/>
              </a:rPr>
              <a:t>)</a:t>
            </a:r>
          </a:p>
          <a:p>
            <a:pPr algn="l"/>
            <a:endParaRPr lang="en-US" sz="1000" dirty="0">
              <a:solidFill>
                <a:schemeClr val="tx1"/>
              </a:solidFill>
              <a:latin typeface="Arial" pitchFamily="34" charset="0"/>
              <a:cs typeface="Arial" pitchFamily="34" charset="0"/>
            </a:endParaRPr>
          </a:p>
          <a:p>
            <a:pPr algn="l">
              <a:lnSpc>
                <a:spcPct val="110000"/>
              </a:lnSpc>
            </a:pPr>
            <a:r>
              <a:rPr lang="en-US" sz="2800" dirty="0" err="1" smtClean="0">
                <a:solidFill>
                  <a:schemeClr val="tx1"/>
                </a:solidFill>
                <a:latin typeface="Arial" pitchFamily="34" charset="0"/>
                <a:cs typeface="Arial" pitchFamily="34" charset="0"/>
              </a:rPr>
              <a:t>T</a:t>
            </a:r>
            <a:r>
              <a:rPr lang="en-US" sz="2800" baseline="-25000" dirty="0" err="1" smtClean="0">
                <a:solidFill>
                  <a:schemeClr val="tx1"/>
                </a:solidFill>
                <a:latin typeface="Arial" pitchFamily="34" charset="0"/>
                <a:cs typeface="Arial" pitchFamily="34" charset="0"/>
              </a:rPr>
              <a:t>e</a:t>
            </a:r>
            <a:r>
              <a:rPr lang="en-US" sz="2800" dirty="0" smtClean="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 T</a:t>
            </a:r>
            <a:r>
              <a:rPr lang="en-US" sz="2800" baseline="-25000" dirty="0">
                <a:solidFill>
                  <a:schemeClr val="tx1"/>
                </a:solidFill>
                <a:latin typeface="Arial" pitchFamily="34" charset="0"/>
                <a:cs typeface="Arial" pitchFamily="34" charset="0"/>
              </a:rPr>
              <a:t>1</a:t>
            </a:r>
            <a:r>
              <a:rPr lang="en-US" sz="2800" dirty="0">
                <a:solidFill>
                  <a:schemeClr val="tx1"/>
                </a:solidFill>
                <a:latin typeface="Arial" pitchFamily="34" charset="0"/>
                <a:cs typeface="Arial" pitchFamily="34" charset="0"/>
              </a:rPr>
              <a:t> - T</a:t>
            </a:r>
            <a:r>
              <a:rPr lang="en-US" sz="2800" baseline="-25000" dirty="0">
                <a:solidFill>
                  <a:schemeClr val="tx1"/>
                </a:solidFill>
                <a:latin typeface="Arial" pitchFamily="34" charset="0"/>
                <a:cs typeface="Arial" pitchFamily="34" charset="0"/>
              </a:rPr>
              <a:t>2</a:t>
            </a:r>
            <a:r>
              <a:rPr lang="en-US" sz="2800" dirty="0">
                <a:solidFill>
                  <a:schemeClr val="tx1"/>
                </a:solidFill>
                <a:latin typeface="Arial" pitchFamily="34" charset="0"/>
                <a:cs typeface="Arial" pitchFamily="34" charset="0"/>
              </a:rPr>
              <a:t> = effective belt tension (ideal)</a:t>
            </a:r>
          </a:p>
          <a:p>
            <a:pPr algn="l">
              <a:lnSpc>
                <a:spcPct val="110000"/>
              </a:lnSpc>
            </a:pPr>
            <a:r>
              <a:rPr lang="en-US" sz="2800" dirty="0">
                <a:solidFill>
                  <a:schemeClr val="tx1"/>
                </a:solidFill>
                <a:latin typeface="Arial" pitchFamily="34" charset="0"/>
                <a:cs typeface="Arial" pitchFamily="34" charset="0"/>
              </a:rPr>
              <a:t>T</a:t>
            </a:r>
            <a:r>
              <a:rPr lang="en-US" sz="2800" baseline="-25000" dirty="0">
                <a:solidFill>
                  <a:schemeClr val="tx1"/>
                </a:solidFill>
                <a:latin typeface="Arial" pitchFamily="34" charset="0"/>
                <a:cs typeface="Arial" pitchFamily="34" charset="0"/>
              </a:rPr>
              <a:t>1</a:t>
            </a:r>
            <a:r>
              <a:rPr lang="en-US" sz="2800" dirty="0">
                <a:solidFill>
                  <a:schemeClr val="tx1"/>
                </a:solidFill>
                <a:latin typeface="Arial" pitchFamily="34" charset="0"/>
                <a:cs typeface="Arial" pitchFamily="34" charset="0"/>
              </a:rPr>
              <a:t> = tight-side tension at pulley</a:t>
            </a:r>
          </a:p>
          <a:p>
            <a:pPr algn="l">
              <a:lnSpc>
                <a:spcPct val="110000"/>
              </a:lnSpc>
            </a:pPr>
            <a:r>
              <a:rPr lang="en-US" sz="2800" dirty="0">
                <a:solidFill>
                  <a:schemeClr val="tx1"/>
                </a:solidFill>
                <a:latin typeface="Arial" pitchFamily="34" charset="0"/>
                <a:cs typeface="Arial" pitchFamily="34" charset="0"/>
              </a:rPr>
              <a:t>T</a:t>
            </a:r>
            <a:r>
              <a:rPr lang="en-US" sz="2800" baseline="-25000" dirty="0">
                <a:solidFill>
                  <a:schemeClr val="tx1"/>
                </a:solidFill>
                <a:latin typeface="Arial" pitchFamily="34" charset="0"/>
                <a:cs typeface="Arial" pitchFamily="34" charset="0"/>
              </a:rPr>
              <a:t>2</a:t>
            </a:r>
            <a:r>
              <a:rPr lang="en-US" sz="2800" dirty="0">
                <a:solidFill>
                  <a:schemeClr val="tx1"/>
                </a:solidFill>
                <a:latin typeface="Arial" pitchFamily="34" charset="0"/>
                <a:cs typeface="Arial" pitchFamily="34" charset="0"/>
              </a:rPr>
              <a:t> = slack-side tension at pulley</a:t>
            </a:r>
          </a:p>
          <a:p>
            <a:pPr algn="l"/>
            <a:endParaRPr lang="en-US" sz="1800" dirty="0" smtClean="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Wrap Factor, </a:t>
            </a:r>
            <a:r>
              <a:rPr lang="en-US" sz="2800" i="1" dirty="0" err="1">
                <a:solidFill>
                  <a:schemeClr val="tx1"/>
                </a:solidFill>
                <a:latin typeface="Arial" pitchFamily="34" charset="0"/>
                <a:cs typeface="Arial" pitchFamily="34" charset="0"/>
              </a:rPr>
              <a:t>Cw</a:t>
            </a:r>
            <a:r>
              <a:rPr lang="en-US" sz="2800" dirty="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is used </a:t>
            </a:r>
            <a:r>
              <a:rPr lang="en-US" sz="2800" dirty="0">
                <a:solidFill>
                  <a:schemeClr val="tx1"/>
                </a:solidFill>
                <a:latin typeface="Arial" pitchFamily="34" charset="0"/>
                <a:cs typeface="Arial" pitchFamily="34" charset="0"/>
              </a:rPr>
              <a:t>in the determination of the effective (driving) belt </a:t>
            </a:r>
            <a:r>
              <a:rPr lang="en-US" sz="2800" dirty="0" smtClean="0">
                <a:solidFill>
                  <a:schemeClr val="tx1"/>
                </a:solidFill>
                <a:latin typeface="Arial" pitchFamily="34" charset="0"/>
                <a:cs typeface="Arial" pitchFamily="34" charset="0"/>
              </a:rPr>
              <a:t>tension</a:t>
            </a:r>
            <a:r>
              <a:rPr lang="en-US" sz="2800" baseline="-25000" dirty="0" smtClean="0">
                <a:solidFill>
                  <a:schemeClr val="tx1"/>
                </a:solidFill>
                <a:latin typeface="Arial" pitchFamily="34" charset="0"/>
                <a:cs typeface="Arial" pitchFamily="34" charset="0"/>
              </a:rPr>
              <a:t>.</a:t>
            </a:r>
          </a:p>
          <a:p>
            <a:pPr algn="l"/>
            <a:endParaRPr lang="en-US" sz="1200" dirty="0">
              <a:solidFill>
                <a:schemeClr val="tx1"/>
              </a:solidFill>
              <a:latin typeface="Arial" pitchFamily="34" charset="0"/>
              <a:cs typeface="Arial" pitchFamily="34" charset="0"/>
            </a:endParaRPr>
          </a:p>
          <a:p>
            <a:pPr algn="l">
              <a:buFont typeface="Wingdings" pitchFamily="2" charset="2"/>
              <a:buChar char="§"/>
            </a:pP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T</a:t>
            </a:r>
            <a:r>
              <a:rPr lang="en-US" sz="2800" baseline="-25000" dirty="0" err="1">
                <a:solidFill>
                  <a:schemeClr val="tx1"/>
                </a:solidFill>
                <a:latin typeface="Arial" pitchFamily="34" charset="0"/>
                <a:cs typeface="Arial" pitchFamily="34" charset="0"/>
              </a:rPr>
              <a:t>e</a:t>
            </a:r>
            <a:r>
              <a:rPr lang="en-US" sz="2800" i="1"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is directly a function of coefficient of </a:t>
            </a:r>
            <a:r>
              <a:rPr lang="en-US" sz="2800" dirty="0" smtClean="0">
                <a:solidFill>
                  <a:schemeClr val="tx1"/>
                </a:solidFill>
                <a:latin typeface="Arial" pitchFamily="34" charset="0"/>
                <a:cs typeface="Arial" pitchFamily="34" charset="0"/>
              </a:rPr>
              <a:t>friction </a:t>
            </a:r>
            <a:r>
              <a:rPr lang="en-US" sz="2800" dirty="0">
                <a:solidFill>
                  <a:schemeClr val="tx1"/>
                </a:solidFill>
                <a:latin typeface="Arial" pitchFamily="34" charset="0"/>
                <a:cs typeface="Arial" pitchFamily="34" charset="0"/>
              </a:rPr>
              <a:t>and the values of T</a:t>
            </a:r>
            <a:r>
              <a:rPr lang="en-US" sz="2800" baseline="-25000" dirty="0">
                <a:solidFill>
                  <a:schemeClr val="tx1"/>
                </a:solidFill>
                <a:latin typeface="Arial" pitchFamily="34" charset="0"/>
                <a:cs typeface="Arial" pitchFamily="34" charset="0"/>
              </a:rPr>
              <a:t>1</a:t>
            </a:r>
            <a:r>
              <a:rPr lang="en-US" sz="2800" dirty="0">
                <a:solidFill>
                  <a:schemeClr val="tx1"/>
                </a:solidFill>
                <a:latin typeface="Arial" pitchFamily="34" charset="0"/>
                <a:cs typeface="Arial" pitchFamily="34" charset="0"/>
              </a:rPr>
              <a:t> and </a:t>
            </a:r>
            <a:r>
              <a:rPr lang="en-US" sz="2800" dirty="0" smtClean="0">
                <a:solidFill>
                  <a:schemeClr val="tx1"/>
                </a:solidFill>
                <a:latin typeface="Arial" pitchFamily="34" charset="0"/>
                <a:cs typeface="Arial" pitchFamily="34" charset="0"/>
              </a:rPr>
              <a:t>T</a:t>
            </a:r>
            <a:r>
              <a:rPr lang="en-US" sz="2800" baseline="-25000" dirty="0" smtClean="0">
                <a:solidFill>
                  <a:schemeClr val="tx1"/>
                </a:solidFill>
                <a:latin typeface="Arial" pitchFamily="34" charset="0"/>
                <a:cs typeface="Arial" pitchFamily="34" charset="0"/>
              </a:rPr>
              <a:t>2</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0141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686800" cy="685799"/>
          </a:xfrm>
        </p:spPr>
        <p:txBody>
          <a:bodyPr>
            <a:noAutofit/>
          </a:bodyPr>
          <a:lstStyle/>
          <a:p>
            <a:r>
              <a:rPr lang="en-US" sz="3200" dirty="0" smtClean="0">
                <a:latin typeface="Arial" pitchFamily="34" charset="0"/>
                <a:cs typeface="Arial" pitchFamily="34" charset="0"/>
              </a:rPr>
              <a:t>Single-pulley drive</a:t>
            </a:r>
            <a:endParaRPr lang="en-US" sz="3200" dirty="0">
              <a:latin typeface="Arial" pitchFamily="34" charset="0"/>
              <a:cs typeface="Arial" pitchFamily="34" charset="0"/>
            </a:endParaRPr>
          </a:p>
        </p:txBody>
      </p:sp>
      <p:pic>
        <p:nvPicPr>
          <p:cNvPr id="5" name="Picture 4"/>
          <p:cNvPicPr/>
          <p:nvPr/>
        </p:nvPicPr>
        <p:blipFill>
          <a:blip r:embed="rId2" cstate="print"/>
          <a:srcRect/>
          <a:stretch>
            <a:fillRect/>
          </a:stretch>
        </p:blipFill>
        <p:spPr bwMode="auto">
          <a:xfrm>
            <a:off x="381000" y="1447800"/>
            <a:ext cx="8153400" cy="4572000"/>
          </a:xfrm>
          <a:prstGeom prst="rect">
            <a:avLst/>
          </a:prstGeom>
          <a:noFill/>
          <a:ln w="9525">
            <a:noFill/>
            <a:miter lim="800000"/>
            <a:headEnd/>
            <a:tailEnd/>
          </a:ln>
        </p:spPr>
      </p:pic>
    </p:spTree>
    <p:extLst>
      <p:ext uri="{BB962C8B-B14F-4D97-AF65-F5344CB8AC3E}">
        <p14:creationId xmlns:p14="http://schemas.microsoft.com/office/powerpoint/2010/main" val="2686090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067800" cy="1143000"/>
          </a:xfrm>
        </p:spPr>
        <p:txBody>
          <a:bodyPr>
            <a:noAutofit/>
          </a:bodyPr>
          <a:lstStyle/>
          <a:p>
            <a:r>
              <a:rPr lang="en-US" sz="2800" b="1" dirty="0" smtClean="0">
                <a:latin typeface="Arial" pitchFamily="34" charset="0"/>
                <a:cs typeface="Arial" pitchFamily="34" charset="0"/>
              </a:rPr>
              <a:t>Materials </a:t>
            </a:r>
            <a:r>
              <a:rPr lang="en-US" sz="2800" b="1" dirty="0">
                <a:latin typeface="Arial" pitchFamily="34" charset="0"/>
                <a:cs typeface="Arial" pitchFamily="34" charset="0"/>
              </a:rPr>
              <a:t>h</a:t>
            </a:r>
            <a:r>
              <a:rPr lang="en-US" sz="2800" b="1" dirty="0" smtClean="0">
                <a:latin typeface="Arial" pitchFamily="34" charset="0"/>
                <a:cs typeface="Arial" pitchFamily="34" charset="0"/>
              </a:rPr>
              <a:t>andling for haulage system - Locomotive</a:t>
            </a:r>
            <a:endParaRPr lang="en-US" sz="2800" b="1" dirty="0">
              <a:latin typeface="Arial" pitchFamily="34" charset="0"/>
              <a:cs typeface="Arial" pitchFamily="34" charset="0"/>
            </a:endParaRPr>
          </a:p>
        </p:txBody>
      </p:sp>
      <p:pic>
        <p:nvPicPr>
          <p:cNvPr id="18434" name="Picture 2"/>
          <p:cNvPicPr>
            <a:picLocks noChangeAspect="1" noChangeArrowheads="1"/>
          </p:cNvPicPr>
          <p:nvPr/>
        </p:nvPicPr>
        <p:blipFill>
          <a:blip r:embed="rId2" cstate="print"/>
          <a:srcRect/>
          <a:stretch>
            <a:fillRect/>
          </a:stretch>
        </p:blipFill>
        <p:spPr bwMode="auto">
          <a:xfrm>
            <a:off x="228600" y="1676400"/>
            <a:ext cx="8686800" cy="3810000"/>
          </a:xfrm>
          <a:prstGeom prst="rect">
            <a:avLst/>
          </a:prstGeom>
          <a:noFill/>
          <a:ln w="9525">
            <a:noFill/>
            <a:miter lim="800000"/>
            <a:headEnd/>
            <a:tailEnd/>
          </a:ln>
        </p:spPr>
      </p:pic>
    </p:spTree>
    <p:extLst>
      <p:ext uri="{BB962C8B-B14F-4D97-AF65-F5344CB8AC3E}">
        <p14:creationId xmlns:p14="http://schemas.microsoft.com/office/powerpoint/2010/main" val="3359785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derground mine locomotiv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96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30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533400"/>
          </a:xfrm>
        </p:spPr>
        <p:txBody>
          <a:bodyPr>
            <a:normAutofit/>
          </a:bodyPr>
          <a:lstStyle/>
          <a:p>
            <a:r>
              <a:rPr lang="en-US" sz="2800" b="1" dirty="0" smtClean="0">
                <a:latin typeface="Arial" pitchFamily="34" charset="0"/>
                <a:cs typeface="Arial" pitchFamily="34" charset="0"/>
              </a:rPr>
              <a:t>Locomotive Haulage</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52400" y="609600"/>
            <a:ext cx="8915400" cy="6096000"/>
          </a:xfrm>
        </p:spPr>
        <p:txBody>
          <a:bodyPr>
            <a:normAutofit fontScale="92500" lnSpcReduction="20000"/>
          </a:bodyPr>
          <a:lstStyle/>
          <a:p>
            <a:pPr algn="l"/>
            <a:r>
              <a:rPr lang="en-US" sz="3000" dirty="0" smtClean="0">
                <a:solidFill>
                  <a:schemeClr val="tx1"/>
                </a:solidFill>
                <a:latin typeface="Arial" pitchFamily="34" charset="0"/>
                <a:cs typeface="Arial" pitchFamily="34" charset="0"/>
              </a:rPr>
              <a:t>Locomotive haulages are mainly used for bulk material handling:</a:t>
            </a:r>
          </a:p>
          <a:p>
            <a:pPr algn="l"/>
            <a:endParaRPr lang="en-US" sz="900" dirty="0" smtClean="0">
              <a:solidFill>
                <a:schemeClr val="tx1"/>
              </a:solidFill>
              <a:latin typeface="Arial" pitchFamily="34" charset="0"/>
              <a:cs typeface="Arial" pitchFamily="34" charset="0"/>
            </a:endParaRPr>
          </a:p>
          <a:p>
            <a:pPr algn="l">
              <a:buFont typeface="Wingdings" pitchFamily="2" charset="2"/>
              <a:buChar char="§"/>
            </a:pPr>
            <a:r>
              <a:rPr lang="en-US" sz="3000" dirty="0" smtClean="0">
                <a:solidFill>
                  <a:schemeClr val="tx1"/>
                </a:solidFill>
                <a:latin typeface="Arial" pitchFamily="34" charset="0"/>
                <a:cs typeface="Arial" pitchFamily="34" charset="0"/>
              </a:rPr>
              <a:t> Ore</a:t>
            </a:r>
          </a:p>
          <a:p>
            <a:pPr algn="l">
              <a:buFont typeface="Wingdings" pitchFamily="2" charset="2"/>
              <a:buChar char="§"/>
            </a:pPr>
            <a:r>
              <a:rPr lang="en-US" sz="3000" dirty="0" smtClean="0">
                <a:solidFill>
                  <a:schemeClr val="tx1"/>
                </a:solidFill>
                <a:latin typeface="Arial" pitchFamily="34" charset="0"/>
                <a:cs typeface="Arial" pitchFamily="34" charset="0"/>
              </a:rPr>
              <a:t> Waste rock</a:t>
            </a:r>
          </a:p>
          <a:p>
            <a:pPr algn="l">
              <a:buFont typeface="Wingdings" pitchFamily="2" charset="2"/>
              <a:buChar char="§"/>
            </a:pPr>
            <a:r>
              <a:rPr lang="en-US" sz="3000" dirty="0" smtClean="0">
                <a:solidFill>
                  <a:schemeClr val="tx1"/>
                </a:solidFill>
                <a:latin typeface="Arial" pitchFamily="34" charset="0"/>
                <a:cs typeface="Arial" pitchFamily="34" charset="0"/>
              </a:rPr>
              <a:t> Mine equipment</a:t>
            </a:r>
          </a:p>
          <a:p>
            <a:pPr algn="l">
              <a:buFont typeface="Wingdings" pitchFamily="2" charset="2"/>
              <a:buChar char="§"/>
            </a:pPr>
            <a:r>
              <a:rPr lang="en-US" sz="3000" dirty="0" smtClean="0">
                <a:solidFill>
                  <a:schemeClr val="tx1"/>
                </a:solidFill>
                <a:latin typeface="Arial" pitchFamily="34" charset="0"/>
                <a:cs typeface="Arial" pitchFamily="34" charset="0"/>
              </a:rPr>
              <a:t> Man riding</a:t>
            </a:r>
          </a:p>
          <a:p>
            <a:pPr algn="l"/>
            <a:endParaRPr lang="en-US" sz="1300" dirty="0" smtClean="0">
              <a:latin typeface="Arial" pitchFamily="34" charset="0"/>
              <a:cs typeface="Arial" pitchFamily="34" charset="0"/>
            </a:endParaRPr>
          </a:p>
          <a:p>
            <a:pPr algn="l"/>
            <a:r>
              <a:rPr lang="en-US" sz="3000" b="1" dirty="0">
                <a:solidFill>
                  <a:schemeClr val="tx1"/>
                </a:solidFill>
                <a:latin typeface="Arial" pitchFamily="34" charset="0"/>
                <a:cs typeface="Arial" pitchFamily="34" charset="0"/>
              </a:rPr>
              <a:t>The main factors considered </a:t>
            </a:r>
            <a:r>
              <a:rPr lang="en-US" sz="3000" b="1" dirty="0" smtClean="0">
                <a:solidFill>
                  <a:schemeClr val="tx1"/>
                </a:solidFill>
                <a:latin typeface="Arial" pitchFamily="34" charset="0"/>
                <a:cs typeface="Arial" pitchFamily="34" charset="0"/>
              </a:rPr>
              <a:t>in selection of the type of locomotive include:</a:t>
            </a:r>
          </a:p>
          <a:p>
            <a:pPr algn="l"/>
            <a:endParaRPr lang="en-US" sz="900" b="1" dirty="0">
              <a:solidFill>
                <a:schemeClr val="tx1"/>
              </a:solidFill>
              <a:latin typeface="Arial" pitchFamily="34" charset="0"/>
              <a:cs typeface="Arial" pitchFamily="34" charset="0"/>
            </a:endParaRPr>
          </a:p>
          <a:p>
            <a:pPr marL="514350" indent="-514350" algn="l">
              <a:buFont typeface="+mj-lt"/>
              <a:buAutoNum type="arabicPeriod"/>
            </a:pPr>
            <a:r>
              <a:rPr lang="en-US" sz="3000" dirty="0">
                <a:solidFill>
                  <a:schemeClr val="tx1"/>
                </a:solidFill>
                <a:latin typeface="Arial" pitchFamily="34" charset="0"/>
                <a:cs typeface="Arial" pitchFamily="34" charset="0"/>
              </a:rPr>
              <a:t>Tonnage to be hauled</a:t>
            </a:r>
          </a:p>
          <a:p>
            <a:pPr marL="514350" indent="-514350" algn="l">
              <a:buFont typeface="+mj-lt"/>
              <a:buAutoNum type="arabicPeriod"/>
            </a:pPr>
            <a:r>
              <a:rPr lang="en-US" sz="3000" dirty="0">
                <a:solidFill>
                  <a:schemeClr val="tx1"/>
                </a:solidFill>
                <a:latin typeface="Arial" pitchFamily="34" charset="0"/>
                <a:cs typeface="Arial" pitchFamily="34" charset="0"/>
              </a:rPr>
              <a:t>Haul length</a:t>
            </a:r>
          </a:p>
          <a:p>
            <a:pPr marL="514350" indent="-514350" algn="l">
              <a:buFont typeface="+mj-lt"/>
              <a:buAutoNum type="arabicPeriod"/>
            </a:pPr>
            <a:r>
              <a:rPr lang="en-US" sz="3000" dirty="0">
                <a:solidFill>
                  <a:schemeClr val="tx1"/>
                </a:solidFill>
                <a:latin typeface="Arial" pitchFamily="34" charset="0"/>
                <a:cs typeface="Arial" pitchFamily="34" charset="0"/>
              </a:rPr>
              <a:t>Gradient</a:t>
            </a:r>
          </a:p>
          <a:p>
            <a:pPr marL="514350" indent="-514350" algn="l">
              <a:buFont typeface="+mj-lt"/>
              <a:buAutoNum type="arabicPeriod"/>
            </a:pPr>
            <a:r>
              <a:rPr lang="en-US" sz="3000" dirty="0">
                <a:solidFill>
                  <a:schemeClr val="tx1"/>
                </a:solidFill>
                <a:latin typeface="Arial" pitchFamily="34" charset="0"/>
                <a:cs typeface="Arial" pitchFamily="34" charset="0"/>
              </a:rPr>
              <a:t>Shape and cross-sectional area</a:t>
            </a:r>
          </a:p>
          <a:p>
            <a:pPr marL="514350" indent="-514350" algn="l">
              <a:buFont typeface="+mj-lt"/>
              <a:buAutoNum type="arabicPeriod"/>
            </a:pPr>
            <a:r>
              <a:rPr lang="en-US" sz="3000" dirty="0">
                <a:solidFill>
                  <a:schemeClr val="tx1"/>
                </a:solidFill>
                <a:latin typeface="Arial" pitchFamily="34" charset="0"/>
                <a:cs typeface="Arial" pitchFamily="34" charset="0"/>
              </a:rPr>
              <a:t>Track </a:t>
            </a:r>
            <a:r>
              <a:rPr lang="en-US" sz="3000" dirty="0" smtClean="0">
                <a:solidFill>
                  <a:schemeClr val="tx1"/>
                </a:solidFill>
                <a:latin typeface="Arial" pitchFamily="34" charset="0"/>
                <a:cs typeface="Arial" pitchFamily="34" charset="0"/>
              </a:rPr>
              <a:t>gauge</a:t>
            </a:r>
            <a:endParaRPr lang="en-US" dirty="0"/>
          </a:p>
        </p:txBody>
      </p:sp>
    </p:spTree>
    <p:extLst>
      <p:ext uri="{BB962C8B-B14F-4D97-AF65-F5344CB8AC3E}">
        <p14:creationId xmlns:p14="http://schemas.microsoft.com/office/powerpoint/2010/main" val="2106396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305800" cy="5791200"/>
          </a:xfrm>
        </p:spPr>
        <p:txBody>
          <a:bodyPr>
            <a:normAutofit/>
          </a:bodyPr>
          <a:lstStyle/>
          <a:p>
            <a:pPr marL="514350" indent="-514350" algn="l"/>
            <a:r>
              <a:rPr lang="en-US" sz="2800" dirty="0" smtClean="0">
                <a:solidFill>
                  <a:schemeClr val="tx1"/>
                </a:solidFill>
                <a:latin typeface="Arial" pitchFamily="34" charset="0"/>
                <a:cs typeface="Arial" pitchFamily="34" charset="0"/>
              </a:rPr>
              <a:t>The above factors will determine:</a:t>
            </a:r>
          </a:p>
          <a:p>
            <a:pPr marL="514350" indent="-514350" algn="l">
              <a:buFont typeface="Wingdings" pitchFamily="2" charset="2"/>
              <a:buChar char="§"/>
            </a:pPr>
            <a:r>
              <a:rPr lang="en-US" sz="2800" dirty="0" smtClean="0">
                <a:solidFill>
                  <a:schemeClr val="tx1"/>
                </a:solidFill>
                <a:latin typeface="Arial" pitchFamily="34" charset="0"/>
                <a:cs typeface="Arial" pitchFamily="34" charset="0"/>
              </a:rPr>
              <a:t>Weight of locomotive</a:t>
            </a:r>
          </a:p>
          <a:p>
            <a:pPr marL="514350" indent="-514350" algn="l">
              <a:buFont typeface="Wingdings" pitchFamily="2" charset="2"/>
              <a:buChar char="§"/>
            </a:pPr>
            <a:r>
              <a:rPr lang="en-US" sz="2800" dirty="0" smtClean="0">
                <a:solidFill>
                  <a:schemeClr val="tx1"/>
                </a:solidFill>
                <a:latin typeface="Arial" pitchFamily="34" charset="0"/>
                <a:cs typeface="Arial" pitchFamily="34" charset="0"/>
              </a:rPr>
              <a:t>Weight of train</a:t>
            </a:r>
          </a:p>
          <a:p>
            <a:pPr marL="514350" indent="-514350" algn="l">
              <a:buFont typeface="Wingdings" pitchFamily="2" charset="2"/>
              <a:buChar char="§"/>
            </a:pPr>
            <a:r>
              <a:rPr lang="en-US" sz="2800" dirty="0" smtClean="0">
                <a:solidFill>
                  <a:schemeClr val="tx1"/>
                </a:solidFill>
                <a:latin typeface="Arial" pitchFamily="34" charset="0"/>
                <a:cs typeface="Arial" pitchFamily="34" charset="0"/>
              </a:rPr>
              <a:t>Speed</a:t>
            </a:r>
          </a:p>
          <a:p>
            <a:pPr marL="514350" indent="-514350" algn="l">
              <a:buFont typeface="Wingdings" pitchFamily="2" charset="2"/>
              <a:buChar char="§"/>
            </a:pPr>
            <a:r>
              <a:rPr lang="en-US" sz="2800" dirty="0" smtClean="0">
                <a:solidFill>
                  <a:schemeClr val="tx1"/>
                </a:solidFill>
                <a:latin typeface="Arial" pitchFamily="34" charset="0"/>
                <a:cs typeface="Arial" pitchFamily="34" charset="0"/>
              </a:rPr>
              <a:t>Number of locomotives to be used</a:t>
            </a:r>
          </a:p>
          <a:p>
            <a:pPr algn="l"/>
            <a:endParaRPr lang="en-US" sz="1700" dirty="0" smtClean="0">
              <a:solidFill>
                <a:schemeClr val="tx1"/>
              </a:solidFill>
              <a:latin typeface="Arial" pitchFamily="34" charset="0"/>
              <a:cs typeface="Arial" pitchFamily="34" charset="0"/>
            </a:endParaRPr>
          </a:p>
          <a:p>
            <a:pPr algn="l"/>
            <a:r>
              <a:rPr lang="en-US" sz="2800" b="1" dirty="0" smtClean="0">
                <a:solidFill>
                  <a:schemeClr val="tx1"/>
                </a:solidFill>
                <a:latin typeface="Arial" pitchFamily="34" charset="0"/>
                <a:cs typeface="Arial" pitchFamily="34" charset="0"/>
              </a:rPr>
              <a:t>Classification of locomotives:</a:t>
            </a:r>
            <a:endParaRPr lang="en-US" sz="2800" b="1" dirty="0">
              <a:solidFill>
                <a:schemeClr val="tx1"/>
              </a:solidFill>
              <a:latin typeface="Arial" pitchFamily="34" charset="0"/>
              <a:cs typeface="Arial" pitchFamily="34" charset="0"/>
            </a:endParaRPr>
          </a:p>
          <a:p>
            <a:pPr algn="l">
              <a:buFont typeface="Wingdings" pitchFamily="2" charset="2"/>
              <a:buChar char="§"/>
            </a:pPr>
            <a:endParaRPr lang="en-US" sz="800" dirty="0">
              <a:solidFill>
                <a:schemeClr val="tx1"/>
              </a:solidFill>
              <a:latin typeface="Arial" pitchFamily="34" charset="0"/>
              <a:cs typeface="Arial" pitchFamily="34" charset="0"/>
            </a:endParaRPr>
          </a:p>
          <a:p>
            <a:pPr algn="l">
              <a:buFont typeface="Wingdings" pitchFamily="2" charset="2"/>
              <a:buChar char="§"/>
            </a:pPr>
            <a:r>
              <a:rPr lang="en-US"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Battery powered locomotives</a:t>
            </a:r>
          </a:p>
          <a:p>
            <a:pPr algn="l">
              <a:buFont typeface="Wingdings" pitchFamily="2" charset="2"/>
              <a:buChar char="§"/>
            </a:pPr>
            <a:r>
              <a:rPr lang="en-US" sz="2800" dirty="0">
                <a:solidFill>
                  <a:schemeClr val="tx1"/>
                </a:solidFill>
                <a:latin typeface="Arial" pitchFamily="34" charset="0"/>
                <a:cs typeface="Arial" pitchFamily="34" charset="0"/>
              </a:rPr>
              <a:t> Electric locomotives</a:t>
            </a:r>
          </a:p>
          <a:p>
            <a:pPr lvl="1" algn="l">
              <a:buFont typeface="Wingdings" pitchFamily="2" charset="2"/>
              <a:buChar char="Ø"/>
            </a:pPr>
            <a:r>
              <a:rPr lang="en-US" dirty="0">
                <a:solidFill>
                  <a:schemeClr val="tx1"/>
                </a:solidFill>
                <a:latin typeface="Arial" pitchFamily="34" charset="0"/>
                <a:cs typeface="Arial" pitchFamily="34" charset="0"/>
              </a:rPr>
              <a:t>Overhead trolley electric wire</a:t>
            </a:r>
          </a:p>
          <a:p>
            <a:pPr algn="l">
              <a:buFont typeface="Wingdings" pitchFamily="2" charset="2"/>
              <a:buChar char="§"/>
            </a:pPr>
            <a:r>
              <a:rPr lang="en-US" sz="2800" dirty="0">
                <a:solidFill>
                  <a:schemeClr val="tx1"/>
                </a:solidFill>
                <a:latin typeface="Arial" pitchFamily="34" charset="0"/>
                <a:cs typeface="Arial" pitchFamily="34" charset="0"/>
              </a:rPr>
              <a:t> Diesel locomotives</a:t>
            </a:r>
          </a:p>
          <a:p>
            <a:pPr marL="514350" indent="-514350" algn="l"/>
            <a:endParaRPr lang="en-US" dirty="0" smtClean="0">
              <a:solidFill>
                <a:schemeClr val="tx1"/>
              </a:solidFill>
              <a:latin typeface="Arial" pitchFamily="34" charset="0"/>
              <a:cs typeface="Arial" pitchFamily="34" charset="0"/>
            </a:endParaRPr>
          </a:p>
          <a:p>
            <a:pPr marL="514350" indent="-514350" algn="l"/>
            <a:endParaRPr lang="en-US" dirty="0" smtClean="0">
              <a:solidFill>
                <a:schemeClr val="tx1"/>
              </a:solidFill>
              <a:latin typeface="Arial" pitchFamily="34" charset="0"/>
              <a:cs typeface="Arial" pitchFamily="34" charset="0"/>
            </a:endParaRPr>
          </a:p>
          <a:p>
            <a:pPr marL="514350" indent="-514350" algn="l"/>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51508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en-US" sz="2800" b="1" dirty="0" smtClean="0">
                <a:latin typeface="Arial" pitchFamily="34" charset="0"/>
                <a:cs typeface="Arial" pitchFamily="34" charset="0"/>
              </a:rPr>
              <a:t>Locomotive force</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52400" y="762000"/>
            <a:ext cx="8839200" cy="5867400"/>
          </a:xfrm>
        </p:spPr>
        <p:txBody>
          <a:bodyPr>
            <a:normAutofit/>
          </a:bodyPr>
          <a:lstStyle/>
          <a:p>
            <a:pPr algn="l">
              <a:lnSpc>
                <a:spcPct val="150000"/>
              </a:lnSpc>
            </a:pPr>
            <a:r>
              <a:rPr lang="en-US" sz="2800" dirty="0" smtClean="0">
                <a:solidFill>
                  <a:schemeClr val="tx1"/>
                </a:solidFill>
                <a:latin typeface="Arial" pitchFamily="34" charset="0"/>
                <a:cs typeface="Arial" pitchFamily="34" charset="0"/>
              </a:rPr>
              <a:t>The Force which a locomotive can exert is a function of its weight and is known as the </a:t>
            </a:r>
            <a:r>
              <a:rPr lang="en-US" sz="2800" dirty="0" err="1" smtClean="0">
                <a:solidFill>
                  <a:schemeClr val="tx1"/>
                </a:solidFill>
                <a:latin typeface="Arial" pitchFamily="34" charset="0"/>
                <a:cs typeface="Arial" pitchFamily="34" charset="0"/>
              </a:rPr>
              <a:t>Tractive</a:t>
            </a:r>
            <a:r>
              <a:rPr lang="en-US" sz="2800" dirty="0" smtClean="0">
                <a:solidFill>
                  <a:schemeClr val="tx1"/>
                </a:solidFill>
                <a:latin typeface="Arial" pitchFamily="34" charset="0"/>
                <a:cs typeface="Arial" pitchFamily="34" charset="0"/>
              </a:rPr>
              <a:t> Effort.</a:t>
            </a:r>
          </a:p>
          <a:p>
            <a:pPr algn="l"/>
            <a:endParaRPr lang="en-US" sz="800" dirty="0" smtClean="0">
              <a:solidFill>
                <a:schemeClr val="tx1"/>
              </a:solidFill>
              <a:latin typeface="Arial" pitchFamily="34" charset="0"/>
              <a:cs typeface="Arial" pitchFamily="34" charset="0"/>
            </a:endParaRPr>
          </a:p>
          <a:p>
            <a:pPr algn="l">
              <a:lnSpc>
                <a:spcPct val="150000"/>
              </a:lnSpc>
            </a:pPr>
            <a:r>
              <a:rPr lang="en-US" sz="2800" dirty="0" smtClean="0">
                <a:solidFill>
                  <a:schemeClr val="tx1"/>
                </a:solidFill>
                <a:latin typeface="Arial" pitchFamily="34" charset="0"/>
                <a:cs typeface="Arial" pitchFamily="34" charset="0"/>
              </a:rPr>
              <a:t>The locomotive can only exert this force if the friction between driving wheels and rails is sufficient and this depends upon the Coefficient of adhesion or static friction between the wheel and rail.</a:t>
            </a:r>
          </a:p>
          <a:p>
            <a:pPr algn="l">
              <a:lnSpc>
                <a:spcPct val="150000"/>
              </a:lnSpc>
            </a:pPr>
            <a:endParaRPr lang="en-US" sz="1000" dirty="0" smtClean="0">
              <a:solidFill>
                <a:schemeClr val="tx1"/>
              </a:solidFill>
              <a:latin typeface="Arial" pitchFamily="34" charset="0"/>
              <a:cs typeface="Arial" pitchFamily="34" charset="0"/>
            </a:endParaRPr>
          </a:p>
          <a:p>
            <a:pPr algn="l">
              <a:lnSpc>
                <a:spcPct val="150000"/>
              </a:lnSpc>
            </a:pP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50606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533399"/>
          </a:xfrm>
        </p:spPr>
        <p:txBody>
          <a:bodyPr>
            <a:noAutofit/>
          </a:bodyPr>
          <a:lstStyle/>
          <a:p>
            <a:r>
              <a:rPr lang="en-US" sz="2800" b="1" dirty="0" smtClean="0">
                <a:latin typeface="Arial" pitchFamily="34" charset="0"/>
                <a:cs typeface="Arial" pitchFamily="34" charset="0"/>
              </a:rPr>
              <a:t>Locomotive </a:t>
            </a:r>
            <a:r>
              <a:rPr lang="en-US" sz="2800" b="1" dirty="0" err="1" smtClean="0">
                <a:latin typeface="Arial" pitchFamily="34" charset="0"/>
                <a:cs typeface="Arial" pitchFamily="34" charset="0"/>
              </a:rPr>
              <a:t>Tractive</a:t>
            </a:r>
            <a:r>
              <a:rPr lang="en-US" sz="2800" b="1" dirty="0" smtClean="0">
                <a:latin typeface="Arial" pitchFamily="34" charset="0"/>
                <a:cs typeface="Arial" pitchFamily="34" charset="0"/>
              </a:rPr>
              <a:t> Effort</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52400" y="609600"/>
            <a:ext cx="8915400" cy="5867400"/>
          </a:xfrm>
        </p:spPr>
        <p:txBody>
          <a:bodyPr>
            <a:normAutofit lnSpcReduction="10000"/>
          </a:bodyPr>
          <a:lstStyle/>
          <a:p>
            <a:pPr algn="l">
              <a:lnSpc>
                <a:spcPct val="150000"/>
              </a:lnSpc>
            </a:pPr>
            <a:r>
              <a:rPr lang="en-US" sz="2800" dirty="0" smtClean="0">
                <a:solidFill>
                  <a:schemeClr val="tx1"/>
                </a:solidFill>
                <a:latin typeface="Arial" pitchFamily="34" charset="0"/>
                <a:cs typeface="Arial" pitchFamily="34" charset="0"/>
              </a:rPr>
              <a:t>Tractive effort is the pulling force - it is equal to the coefficient of friction times the weight of locomotive. Coefficient of friction is in the order of 0.25 for metal on metal</a:t>
            </a:r>
          </a:p>
          <a:p>
            <a:pPr algn="l">
              <a:buFont typeface="Wingdings" pitchFamily="2" charset="2"/>
              <a:buChar char="Ø"/>
            </a:pPr>
            <a:r>
              <a:rPr lang="en-US" sz="2800" dirty="0" smtClean="0">
                <a:solidFill>
                  <a:schemeClr val="tx1"/>
                </a:solidFill>
                <a:latin typeface="Arial" pitchFamily="34" charset="0"/>
                <a:cs typeface="Arial" pitchFamily="34" charset="0"/>
              </a:rPr>
              <a:t>metal wheel on metal rail</a:t>
            </a:r>
          </a:p>
          <a:p>
            <a:pPr algn="l">
              <a:buFont typeface="Wingdings" pitchFamily="2" charset="2"/>
              <a:buChar char="Ø"/>
            </a:pPr>
            <a:endParaRPr lang="en-US" sz="1000" dirty="0" smtClean="0">
              <a:solidFill>
                <a:schemeClr val="tx1"/>
              </a:solidFill>
              <a:latin typeface="Arial" pitchFamily="34" charset="0"/>
              <a:cs typeface="Arial" pitchFamily="34" charset="0"/>
            </a:endParaRPr>
          </a:p>
          <a:p>
            <a:pPr algn="l">
              <a:lnSpc>
                <a:spcPct val="150000"/>
              </a:lnSpc>
            </a:pPr>
            <a:r>
              <a:rPr lang="en-US" sz="2800" dirty="0" smtClean="0">
                <a:solidFill>
                  <a:schemeClr val="tx1"/>
                </a:solidFill>
                <a:latin typeface="Arial" pitchFamily="34" charset="0"/>
                <a:cs typeface="Arial" pitchFamily="34" charset="0"/>
              </a:rPr>
              <a:t>Tractive effort is the force that a locomotive can apply to its coupler to pull a train.</a:t>
            </a:r>
          </a:p>
          <a:p>
            <a:pPr algn="l">
              <a:lnSpc>
                <a:spcPct val="150000"/>
              </a:lnSpc>
            </a:pPr>
            <a:r>
              <a:rPr lang="en-US" sz="2800" dirty="0">
                <a:solidFill>
                  <a:schemeClr val="tx1"/>
                </a:solidFill>
                <a:latin typeface="Arial" pitchFamily="34" charset="0"/>
                <a:cs typeface="Arial" pitchFamily="34" charset="0"/>
              </a:rPr>
              <a:t>In mathematical terms:</a:t>
            </a:r>
          </a:p>
          <a:p>
            <a:pPr algn="l">
              <a:lnSpc>
                <a:spcPct val="150000"/>
              </a:lnSpc>
            </a:pPr>
            <a:r>
              <a:rPr lang="en-US" sz="2800" dirty="0">
                <a:solidFill>
                  <a:schemeClr val="tx1"/>
                </a:solidFill>
                <a:latin typeface="Arial" pitchFamily="34" charset="0"/>
                <a:cs typeface="Arial" pitchFamily="34" charset="0"/>
              </a:rPr>
              <a:t>Tractive effort = tractive force + rolling resistance</a:t>
            </a:r>
          </a:p>
          <a:p>
            <a:pPr algn="l"/>
            <a:endParaRPr lang="en-US" dirty="0" smtClean="0">
              <a:solidFill>
                <a:schemeClr val="tx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2776449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8991600" cy="1905000"/>
          </a:xfrm>
        </p:spPr>
        <p:txBody>
          <a:bodyPr>
            <a:noAutofit/>
          </a:bodyPr>
          <a:lstStyle/>
          <a:p>
            <a:pPr algn="l"/>
            <a:r>
              <a:rPr lang="en-US" sz="2800" b="1" dirty="0" smtClean="0">
                <a:latin typeface="Arial" pitchFamily="34" charset="0"/>
                <a:cs typeface="Arial" pitchFamily="34" charset="0"/>
              </a:rPr>
              <a:t>Forces </a:t>
            </a:r>
            <a:r>
              <a:rPr lang="en-US" sz="2800" b="1" dirty="0">
                <a:latin typeface="Arial" pitchFamily="34" charset="0"/>
                <a:cs typeface="Arial" pitchFamily="34" charset="0"/>
              </a:rPr>
              <a:t>acting on a </a:t>
            </a:r>
            <a:r>
              <a:rPr lang="en-US" sz="2800" b="1" dirty="0" smtClean="0">
                <a:latin typeface="Arial" pitchFamily="34" charset="0"/>
                <a:cs typeface="Arial" pitchFamily="34" charset="0"/>
              </a:rPr>
              <a:t>train</a:t>
            </a:r>
            <a:r>
              <a:rPr lang="en-US" sz="2800" dirty="0">
                <a:latin typeface="Arial" pitchFamily="34" charset="0"/>
                <a:cs typeface="Arial" pitchFamily="34" charset="0"/>
              </a:rPr>
              <a:t/>
            </a:r>
            <a:br>
              <a:rPr lang="en-US" sz="2800" dirty="0">
                <a:latin typeface="Arial" pitchFamily="34" charset="0"/>
                <a:cs typeface="Arial" pitchFamily="34" charset="0"/>
              </a:rPr>
            </a:br>
            <a:r>
              <a:rPr lang="en-GB" sz="2800" dirty="0">
                <a:latin typeface="Arial" pitchFamily="34" charset="0"/>
                <a:cs typeface="Arial" pitchFamily="34" charset="0"/>
              </a:rPr>
              <a:t>The dynamics of a train moving with speed </a:t>
            </a:r>
            <a:r>
              <a:rPr lang="en-GB" sz="2800" i="1" dirty="0">
                <a:latin typeface="Arial" pitchFamily="34" charset="0"/>
                <a:cs typeface="Arial" pitchFamily="34" charset="0"/>
              </a:rPr>
              <a:t>v</a:t>
            </a:r>
            <a:r>
              <a:rPr lang="en-GB" sz="2800" dirty="0">
                <a:latin typeface="Arial" pitchFamily="34" charset="0"/>
                <a:cs typeface="Arial" pitchFamily="34" charset="0"/>
              </a:rPr>
              <a:t> along a track inclined at an angle </a:t>
            </a:r>
            <a:r>
              <a:rPr lang="en-US" sz="2800" dirty="0">
                <a:latin typeface="Arial" pitchFamily="34" charset="0"/>
                <a:cs typeface="Arial" pitchFamily="34" charset="0"/>
              </a:rPr>
              <a:t>α</a:t>
            </a:r>
            <a:r>
              <a:rPr lang="en-GB" sz="2800" dirty="0" smtClean="0">
                <a:latin typeface="Arial" pitchFamily="34" charset="0"/>
                <a:cs typeface="Arial" pitchFamily="34" charset="0"/>
              </a:rPr>
              <a:t> </a:t>
            </a:r>
            <a:r>
              <a:rPr lang="en-GB" sz="2800" dirty="0">
                <a:latin typeface="Arial" pitchFamily="34" charset="0"/>
                <a:cs typeface="Arial" pitchFamily="34" charset="0"/>
              </a:rPr>
              <a:t>to the horizontal are determined by the forces shown in the Figure</a:t>
            </a:r>
            <a:r>
              <a:rPr lang="en-GB" sz="2800" dirty="0" smtClean="0">
                <a:latin typeface="Arial" pitchFamily="34" charset="0"/>
                <a:cs typeface="Arial" pitchFamily="34" charset="0"/>
              </a:rPr>
              <a:t>.</a:t>
            </a:r>
            <a:endParaRPr lang="en-US" sz="2800" dirty="0"/>
          </a:p>
        </p:txBody>
      </p:sp>
      <p:graphicFrame>
        <p:nvGraphicFramePr>
          <p:cNvPr id="3074" name="Object 2"/>
          <p:cNvGraphicFramePr>
            <a:graphicFrameLocks noChangeAspect="1"/>
          </p:cNvGraphicFramePr>
          <p:nvPr>
            <p:extLst>
              <p:ext uri="{D42A27DB-BD31-4B8C-83A1-F6EECF244321}">
                <p14:modId xmlns:p14="http://schemas.microsoft.com/office/powerpoint/2010/main" val="1485284126"/>
              </p:ext>
            </p:extLst>
          </p:nvPr>
        </p:nvGraphicFramePr>
        <p:xfrm>
          <a:off x="381000" y="1981200"/>
          <a:ext cx="8229600" cy="4648200"/>
        </p:xfrm>
        <a:graphic>
          <a:graphicData uri="http://schemas.openxmlformats.org/presentationml/2006/ole">
            <mc:AlternateContent xmlns:mc="http://schemas.openxmlformats.org/markup-compatibility/2006">
              <mc:Choice xmlns:v="urn:schemas-microsoft-com:vml" Requires="v">
                <p:oleObj spid="_x0000_s2109" name="Picture" r:id="rId3" imgW="3714840" imgH="1695600" progId="Word.Picture.8">
                  <p:embed/>
                </p:oleObj>
              </mc:Choice>
              <mc:Fallback>
                <p:oleObj name="Picture" r:id="rId3" imgW="3714840" imgH="16956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8229600" cy="4648200"/>
                      </a:xfrm>
                      <a:prstGeom prst="rect">
                        <a:avLst/>
                      </a:prstGeom>
                      <a:noFill/>
                    </p:spPr>
                  </p:pic>
                </p:oleObj>
              </mc:Fallback>
            </mc:AlternateContent>
          </a:graphicData>
        </a:graphic>
      </p:graphicFrame>
    </p:spTree>
    <p:extLst>
      <p:ext uri="{BB962C8B-B14F-4D97-AF65-F5344CB8AC3E}">
        <p14:creationId xmlns:p14="http://schemas.microsoft.com/office/powerpoint/2010/main" val="4031614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33400"/>
          </a:xfrm>
        </p:spPr>
        <p:txBody>
          <a:bodyPr>
            <a:normAutofit/>
          </a:bodyPr>
          <a:lstStyle/>
          <a:p>
            <a:r>
              <a:rPr lang="en-US" sz="2800" b="1" dirty="0" smtClean="0">
                <a:latin typeface="Arial" pitchFamily="34" charset="0"/>
                <a:cs typeface="Arial" pitchFamily="34" charset="0"/>
              </a:rPr>
              <a:t>Drawbar Pull</a:t>
            </a:r>
            <a:endParaRPr lang="en-US" sz="2800" b="1" dirty="0"/>
          </a:p>
        </p:txBody>
      </p:sp>
      <p:sp>
        <p:nvSpPr>
          <p:cNvPr id="3" name="Subtitle 2"/>
          <p:cNvSpPr>
            <a:spLocks noGrp="1"/>
          </p:cNvSpPr>
          <p:nvPr>
            <p:ph type="subTitle" idx="1"/>
          </p:nvPr>
        </p:nvSpPr>
        <p:spPr>
          <a:xfrm>
            <a:off x="228600" y="1066800"/>
            <a:ext cx="8763000" cy="4572000"/>
          </a:xfrm>
        </p:spPr>
        <p:txBody>
          <a:bodyPr>
            <a:normAutofit/>
          </a:bodyPr>
          <a:lstStyle/>
          <a:p>
            <a:pPr algn="l">
              <a:lnSpc>
                <a:spcPct val="150000"/>
              </a:lnSpc>
            </a:pPr>
            <a:r>
              <a:rPr lang="en-US" sz="2800" dirty="0">
                <a:solidFill>
                  <a:schemeClr val="tx1"/>
                </a:solidFill>
                <a:latin typeface="Arial" pitchFamily="34" charset="0"/>
                <a:cs typeface="Arial" pitchFamily="34" charset="0"/>
              </a:rPr>
              <a:t>Drawbar pull is the pulling power exerted at the drawbar. It is the amount of horizontal force available to a locomotive at </a:t>
            </a:r>
            <a:r>
              <a:rPr lang="en-US" sz="2800" dirty="0" smtClean="0">
                <a:solidFill>
                  <a:schemeClr val="tx1"/>
                </a:solidFill>
                <a:latin typeface="Arial" pitchFamily="34" charset="0"/>
                <a:cs typeface="Arial" pitchFamily="34" charset="0"/>
              </a:rPr>
              <a:t>the drawbar.</a:t>
            </a:r>
          </a:p>
          <a:p>
            <a:pPr algn="l"/>
            <a:endParaRPr lang="en-US" sz="1200" dirty="0" smtClean="0">
              <a:solidFill>
                <a:schemeClr val="tx1"/>
              </a:solidFill>
              <a:latin typeface="Arial" pitchFamily="34" charset="0"/>
              <a:cs typeface="Arial" pitchFamily="34" charset="0"/>
            </a:endParaRPr>
          </a:p>
          <a:p>
            <a:pPr algn="l">
              <a:lnSpc>
                <a:spcPct val="150000"/>
              </a:lnSpc>
            </a:pPr>
            <a:r>
              <a:rPr lang="en-US" sz="2800" dirty="0" smtClean="0">
                <a:solidFill>
                  <a:schemeClr val="tx1"/>
                </a:solidFill>
                <a:latin typeface="Arial" pitchFamily="34" charset="0"/>
                <a:cs typeface="Arial" pitchFamily="34" charset="0"/>
              </a:rPr>
              <a:t>Drawbar pull is the difference between tractive effort available and tractive effort required to overcome resistance at a specified speed.</a:t>
            </a:r>
            <a:endParaRPr lang="en-US" sz="2800" dirty="0"/>
          </a:p>
        </p:txBody>
      </p:sp>
    </p:spTree>
    <p:extLst>
      <p:ext uri="{BB962C8B-B14F-4D97-AF65-F5344CB8AC3E}">
        <p14:creationId xmlns:p14="http://schemas.microsoft.com/office/powerpoint/2010/main" val="87410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8915400" cy="2133600"/>
          </a:xfrm>
        </p:spPr>
        <p:txBody>
          <a:bodyPr>
            <a:normAutofit/>
          </a:bodyPr>
          <a:lstStyle/>
          <a:p>
            <a:pPr algn="l">
              <a:lnSpc>
                <a:spcPct val="150000"/>
              </a:lnSpc>
            </a:pPr>
            <a:r>
              <a:rPr lang="en-US" sz="2800" b="1" dirty="0">
                <a:latin typeface="Arial" pitchFamily="34" charset="0"/>
                <a:cs typeface="Arial" pitchFamily="34" charset="0"/>
              </a:rPr>
              <a:t>Technology in materials handling </a:t>
            </a:r>
            <a:r>
              <a:rPr lang="en-US" sz="2800" dirty="0">
                <a:latin typeface="Arial" pitchFamily="34" charset="0"/>
                <a:cs typeface="Arial" pitchFamily="34" charset="0"/>
              </a:rPr>
              <a:t>has evolved from rudimental application of elementary equipment to application of advanced and automated </a:t>
            </a:r>
            <a:r>
              <a:rPr lang="en-US" sz="2800" dirty="0" smtClean="0">
                <a:latin typeface="Arial" pitchFamily="34" charset="0"/>
                <a:cs typeface="Arial" pitchFamily="34" charset="0"/>
              </a:rPr>
              <a:t>equipment.</a:t>
            </a: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 y="2438400"/>
            <a:ext cx="8991600" cy="3810000"/>
          </a:xfrm>
        </p:spPr>
        <p:txBody>
          <a:bodyPr>
            <a:normAutofit/>
          </a:bodyPr>
          <a:lstStyle/>
          <a:p>
            <a:pPr lvl="0" algn="l"/>
            <a:r>
              <a:rPr lang="en-US" sz="2800" b="1" dirty="0">
                <a:solidFill>
                  <a:schemeClr val="tx1"/>
                </a:solidFill>
                <a:latin typeface="Arial" pitchFamily="34" charset="0"/>
                <a:cs typeface="Arial" pitchFamily="34" charset="0"/>
              </a:rPr>
              <a:t>The earlier equipment included</a:t>
            </a:r>
            <a:r>
              <a:rPr lang="en-US" sz="2800" b="1" dirty="0" smtClean="0">
                <a:solidFill>
                  <a:schemeClr val="tx1"/>
                </a:solidFill>
                <a:latin typeface="Arial" pitchFamily="34" charset="0"/>
                <a:cs typeface="Arial" pitchFamily="34" charset="0"/>
              </a:rPr>
              <a:t>:</a:t>
            </a:r>
          </a:p>
          <a:p>
            <a:pPr lvl="0" algn="l"/>
            <a:r>
              <a:rPr lang="en-US" sz="1000" dirty="0" smtClean="0">
                <a:solidFill>
                  <a:schemeClr val="tx1"/>
                </a:solidFill>
                <a:latin typeface="Arial" pitchFamily="34" charset="0"/>
                <a:cs typeface="Arial" pitchFamily="34" charset="0"/>
              </a:rPr>
              <a:t> </a:t>
            </a:r>
            <a:endParaRPr lang="en-US" sz="800" dirty="0" smtClean="0">
              <a:solidFill>
                <a:schemeClr val="tx1"/>
              </a:solidFill>
              <a:latin typeface="Arial" pitchFamily="34" charset="0"/>
              <a:cs typeface="Arial" pitchFamily="34" charset="0"/>
            </a:endParaRPr>
          </a:p>
          <a:p>
            <a:pPr lvl="0" algn="l">
              <a:lnSpc>
                <a:spcPct val="150000"/>
              </a:lnSpc>
              <a:buFont typeface="Wingdings" pitchFamily="2" charset="2"/>
              <a:buChar char="§"/>
            </a:pPr>
            <a:r>
              <a:rPr lang="en-US" sz="2800" dirty="0" smtClean="0">
                <a:solidFill>
                  <a:schemeClr val="tx1"/>
                </a:solidFill>
                <a:latin typeface="Arial" pitchFamily="34" charset="0"/>
                <a:cs typeface="Arial" pitchFamily="34" charset="0"/>
              </a:rPr>
              <a:t> Use of sacks to transport material (ore and waste)</a:t>
            </a:r>
          </a:p>
          <a:p>
            <a:pPr lvl="0" algn="l">
              <a:lnSpc>
                <a:spcPct val="150000"/>
              </a:lnSpc>
              <a:buFont typeface="Wingdings" pitchFamily="2" charset="2"/>
              <a:buChar char="§"/>
            </a:pPr>
            <a:r>
              <a:rPr lang="en-US" sz="2800" dirty="0" smtClean="0">
                <a:solidFill>
                  <a:schemeClr val="tx1"/>
                </a:solidFill>
                <a:latin typeface="Arial" pitchFamily="34" charset="0"/>
                <a:cs typeface="Arial" pitchFamily="34" charset="0"/>
              </a:rPr>
              <a:t> Use </a:t>
            </a:r>
            <a:r>
              <a:rPr lang="en-US" sz="2800" dirty="0">
                <a:solidFill>
                  <a:schemeClr val="tx1"/>
                </a:solidFill>
                <a:latin typeface="Arial" pitchFamily="34" charset="0"/>
                <a:cs typeface="Arial" pitchFamily="34" charset="0"/>
              </a:rPr>
              <a:t>of pick and shovel to loosen material</a:t>
            </a:r>
          </a:p>
          <a:p>
            <a:pPr lvl="0" algn="l">
              <a:lnSpc>
                <a:spcPct val="150000"/>
              </a:lnSpc>
              <a:buFont typeface="Wingdings" pitchFamily="2" charset="2"/>
              <a:buChar char="§"/>
            </a:pPr>
            <a:r>
              <a:rPr lang="en-US" sz="2800" dirty="0" smtClean="0">
                <a:solidFill>
                  <a:schemeClr val="tx1"/>
                </a:solidFill>
                <a:latin typeface="Arial" pitchFamily="34" charset="0"/>
                <a:cs typeface="Arial" pitchFamily="34" charset="0"/>
              </a:rPr>
              <a:t> Use </a:t>
            </a:r>
            <a:r>
              <a:rPr lang="en-US" sz="2800" dirty="0">
                <a:solidFill>
                  <a:schemeClr val="tx1"/>
                </a:solidFill>
                <a:latin typeface="Arial" pitchFamily="34" charset="0"/>
                <a:cs typeface="Arial" pitchFamily="34" charset="0"/>
              </a:rPr>
              <a:t>of wheelbarrow to transport material</a:t>
            </a:r>
          </a:p>
          <a:p>
            <a:pPr lvl="0" algn="l">
              <a:lnSpc>
                <a:spcPct val="150000"/>
              </a:lnSpc>
              <a:buFont typeface="Wingdings" pitchFamily="2" charset="2"/>
              <a:buChar char="§"/>
            </a:pPr>
            <a:r>
              <a:rPr lang="en-US" sz="2800" dirty="0" smtClean="0">
                <a:solidFill>
                  <a:schemeClr val="tx1"/>
                </a:solidFill>
                <a:latin typeface="Arial" pitchFamily="34" charset="0"/>
                <a:cs typeface="Arial" pitchFamily="34" charset="0"/>
              </a:rPr>
              <a:t> Use </a:t>
            </a:r>
            <a:r>
              <a:rPr lang="en-US" sz="2800" dirty="0">
                <a:solidFill>
                  <a:schemeClr val="tx1"/>
                </a:solidFill>
                <a:latin typeface="Arial" pitchFamily="34" charset="0"/>
                <a:cs typeface="Arial" pitchFamily="34" charset="0"/>
              </a:rPr>
              <a:t>of wooden </a:t>
            </a:r>
            <a:r>
              <a:rPr lang="en-US" sz="2800" dirty="0" smtClean="0">
                <a:solidFill>
                  <a:schemeClr val="tx1"/>
                </a:solidFill>
                <a:latin typeface="Arial" pitchFamily="34" charset="0"/>
                <a:cs typeface="Arial" pitchFamily="34" charset="0"/>
              </a:rPr>
              <a:t>wagon for </a:t>
            </a:r>
            <a:r>
              <a:rPr lang="en-US" sz="2800" dirty="0">
                <a:solidFill>
                  <a:schemeClr val="tx1"/>
                </a:solidFill>
                <a:latin typeface="Arial" pitchFamily="34" charset="0"/>
                <a:cs typeface="Arial" pitchFamily="34" charset="0"/>
              </a:rPr>
              <a:t>materials </a:t>
            </a:r>
            <a:r>
              <a:rPr lang="en-US" sz="2800" dirty="0" smtClean="0">
                <a:solidFill>
                  <a:schemeClr val="tx1"/>
                </a:solidFill>
                <a:latin typeface="Arial" pitchFamily="34" charset="0"/>
                <a:cs typeface="Arial" pitchFamily="34" charset="0"/>
              </a:rPr>
              <a:t>handling.</a:t>
            </a:r>
            <a:endParaRPr lang="en-US" dirty="0"/>
          </a:p>
        </p:txBody>
      </p:sp>
    </p:spTree>
    <p:extLst>
      <p:ext uri="{BB962C8B-B14F-4D97-AF65-F5344CB8AC3E}">
        <p14:creationId xmlns:p14="http://schemas.microsoft.com/office/powerpoint/2010/main" val="91010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228600" y="995893"/>
            <a:ext cx="8686800" cy="4495800"/>
            <a:chOff x="709" y="1632"/>
            <a:chExt cx="11151" cy="4290"/>
          </a:xfrm>
        </p:grpSpPr>
        <p:sp>
          <p:nvSpPr>
            <p:cNvPr id="1059" name="Text Box 35"/>
            <p:cNvSpPr txBox="1">
              <a:spLocks noChangeArrowheads="1"/>
            </p:cNvSpPr>
            <p:nvPr/>
          </p:nvSpPr>
          <p:spPr bwMode="auto">
            <a:xfrm>
              <a:off x="2273" y="4996"/>
              <a:ext cx="3104" cy="92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Mine Cars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60" name="AutoShape 36"/>
            <p:cNvCxnSpPr>
              <a:cxnSpLocks noChangeShapeType="1"/>
            </p:cNvCxnSpPr>
            <p:nvPr/>
          </p:nvCxnSpPr>
          <p:spPr bwMode="auto">
            <a:xfrm flipH="1" flipV="1">
              <a:off x="2094" y="4012"/>
              <a:ext cx="356" cy="1094"/>
            </a:xfrm>
            <a:prstGeom prst="straightConnector1">
              <a:avLst/>
            </a:prstGeom>
            <a:noFill/>
            <a:ln w="9525">
              <a:solidFill>
                <a:srgbClr val="000000"/>
              </a:solidFill>
              <a:round/>
              <a:headEnd/>
              <a:tailEnd type="triangle" w="med" len="med"/>
            </a:ln>
          </p:spPr>
        </p:cxnSp>
        <p:cxnSp>
          <p:nvCxnSpPr>
            <p:cNvPr id="1061" name="AutoShape 37"/>
            <p:cNvCxnSpPr>
              <a:cxnSpLocks noChangeShapeType="1"/>
            </p:cNvCxnSpPr>
            <p:nvPr/>
          </p:nvCxnSpPr>
          <p:spPr bwMode="auto">
            <a:xfrm flipV="1">
              <a:off x="3909" y="4067"/>
              <a:ext cx="486" cy="1039"/>
            </a:xfrm>
            <a:prstGeom prst="straightConnector1">
              <a:avLst/>
            </a:prstGeom>
            <a:noFill/>
            <a:ln w="9525">
              <a:solidFill>
                <a:srgbClr val="000000"/>
              </a:solidFill>
              <a:round/>
              <a:headEnd/>
              <a:tailEnd type="triangle" w="med" len="med"/>
            </a:ln>
          </p:spPr>
        </p:cxnSp>
        <p:cxnSp>
          <p:nvCxnSpPr>
            <p:cNvPr id="1062" name="AutoShape 38"/>
            <p:cNvCxnSpPr>
              <a:cxnSpLocks noChangeShapeType="1"/>
            </p:cNvCxnSpPr>
            <p:nvPr/>
          </p:nvCxnSpPr>
          <p:spPr bwMode="auto">
            <a:xfrm flipV="1">
              <a:off x="4395" y="4067"/>
              <a:ext cx="1692" cy="1039"/>
            </a:xfrm>
            <a:prstGeom prst="straightConnector1">
              <a:avLst/>
            </a:prstGeom>
            <a:noFill/>
            <a:ln w="9525">
              <a:solidFill>
                <a:srgbClr val="000000"/>
              </a:solidFill>
              <a:round/>
              <a:headEnd/>
              <a:tailEnd type="triangle" w="med" len="med"/>
            </a:ln>
          </p:spPr>
        </p:cxnSp>
        <p:cxnSp>
          <p:nvCxnSpPr>
            <p:cNvPr id="1063" name="AutoShape 39"/>
            <p:cNvCxnSpPr>
              <a:cxnSpLocks noChangeShapeType="1"/>
            </p:cNvCxnSpPr>
            <p:nvPr/>
          </p:nvCxnSpPr>
          <p:spPr bwMode="auto">
            <a:xfrm flipH="1" flipV="1">
              <a:off x="2749" y="4067"/>
              <a:ext cx="224" cy="1039"/>
            </a:xfrm>
            <a:prstGeom prst="straightConnector1">
              <a:avLst/>
            </a:prstGeom>
            <a:noFill/>
            <a:ln w="9525">
              <a:solidFill>
                <a:srgbClr val="000000"/>
              </a:solidFill>
              <a:round/>
              <a:headEnd/>
              <a:tailEnd type="triangle" w="med" len="med"/>
            </a:ln>
          </p:spPr>
        </p:cxnSp>
        <p:sp>
          <p:nvSpPr>
            <p:cNvPr id="1064" name="Rectangle 40"/>
            <p:cNvSpPr>
              <a:spLocks noChangeArrowheads="1"/>
            </p:cNvSpPr>
            <p:nvPr/>
          </p:nvSpPr>
          <p:spPr bwMode="auto">
            <a:xfrm>
              <a:off x="991" y="3225"/>
              <a:ext cx="1272" cy="842"/>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2641" y="3225"/>
              <a:ext cx="1268" cy="842"/>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4292" y="3225"/>
              <a:ext cx="1246" cy="842"/>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6087" y="3225"/>
              <a:ext cx="1419" cy="842"/>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8486" y="3170"/>
              <a:ext cx="1593" cy="842"/>
            </a:xfrm>
            <a:prstGeom prst="rect">
              <a:avLst/>
            </a:prstGeom>
            <a:solidFill>
              <a:srgbClr val="D8D8D8"/>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10079" y="2814"/>
              <a:ext cx="977" cy="1198"/>
            </a:xfrm>
            <a:prstGeom prst="rect">
              <a:avLst/>
            </a:prstGeom>
            <a:solidFill>
              <a:srgbClr val="D8D8D8"/>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70" name="AutoShape 46"/>
            <p:cNvCxnSpPr>
              <a:cxnSpLocks noChangeShapeType="1"/>
            </p:cNvCxnSpPr>
            <p:nvPr/>
          </p:nvCxnSpPr>
          <p:spPr bwMode="auto">
            <a:xfrm flipH="1">
              <a:off x="7506" y="3598"/>
              <a:ext cx="980" cy="19"/>
            </a:xfrm>
            <a:prstGeom prst="straightConnector1">
              <a:avLst/>
            </a:prstGeom>
            <a:noFill/>
            <a:ln w="57150">
              <a:solidFill>
                <a:srgbClr val="000000"/>
              </a:solidFill>
              <a:round/>
              <a:headEnd/>
              <a:tailEnd/>
            </a:ln>
          </p:spPr>
        </p:cxnSp>
        <p:cxnSp>
          <p:nvCxnSpPr>
            <p:cNvPr id="1071" name="AutoShape 47"/>
            <p:cNvCxnSpPr>
              <a:cxnSpLocks noChangeShapeType="1"/>
            </p:cNvCxnSpPr>
            <p:nvPr/>
          </p:nvCxnSpPr>
          <p:spPr bwMode="auto">
            <a:xfrm>
              <a:off x="2263" y="3617"/>
              <a:ext cx="378" cy="0"/>
            </a:xfrm>
            <a:prstGeom prst="straightConnector1">
              <a:avLst/>
            </a:prstGeom>
            <a:noFill/>
            <a:ln w="28575">
              <a:solidFill>
                <a:srgbClr val="000000"/>
              </a:solidFill>
              <a:round/>
              <a:headEnd/>
              <a:tailEnd/>
            </a:ln>
          </p:spPr>
        </p:cxnSp>
        <p:cxnSp>
          <p:nvCxnSpPr>
            <p:cNvPr id="1072" name="AutoShape 48"/>
            <p:cNvCxnSpPr>
              <a:cxnSpLocks noChangeShapeType="1"/>
            </p:cNvCxnSpPr>
            <p:nvPr/>
          </p:nvCxnSpPr>
          <p:spPr bwMode="auto">
            <a:xfrm>
              <a:off x="3909" y="3617"/>
              <a:ext cx="383" cy="0"/>
            </a:xfrm>
            <a:prstGeom prst="straightConnector1">
              <a:avLst/>
            </a:prstGeom>
            <a:noFill/>
            <a:ln w="28575">
              <a:solidFill>
                <a:srgbClr val="000000"/>
              </a:solidFill>
              <a:round/>
              <a:headEnd/>
              <a:tailEnd/>
            </a:ln>
          </p:spPr>
        </p:cxnSp>
        <p:cxnSp>
          <p:nvCxnSpPr>
            <p:cNvPr id="1073" name="AutoShape 49"/>
            <p:cNvCxnSpPr>
              <a:cxnSpLocks noChangeShapeType="1"/>
            </p:cNvCxnSpPr>
            <p:nvPr/>
          </p:nvCxnSpPr>
          <p:spPr bwMode="auto">
            <a:xfrm>
              <a:off x="5538" y="3617"/>
              <a:ext cx="549" cy="0"/>
            </a:xfrm>
            <a:prstGeom prst="straightConnector1">
              <a:avLst/>
            </a:prstGeom>
            <a:noFill/>
            <a:ln w="28575">
              <a:solidFill>
                <a:srgbClr val="000000"/>
              </a:solidFill>
              <a:round/>
              <a:headEnd/>
              <a:tailEnd/>
            </a:ln>
          </p:spPr>
        </p:cxnSp>
        <p:sp>
          <p:nvSpPr>
            <p:cNvPr id="1074" name="AutoShape 50"/>
            <p:cNvSpPr>
              <a:spLocks noChangeArrowheads="1"/>
            </p:cNvSpPr>
            <p:nvPr/>
          </p:nvSpPr>
          <p:spPr bwMode="auto">
            <a:xfrm>
              <a:off x="10472" y="4012"/>
              <a:ext cx="300" cy="309"/>
            </a:xfrm>
            <a:prstGeom prst="flowChartDisplay">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AutoShape 51"/>
            <p:cNvSpPr>
              <a:spLocks noChangeArrowheads="1"/>
            </p:cNvSpPr>
            <p:nvPr/>
          </p:nvSpPr>
          <p:spPr bwMode="auto">
            <a:xfrm>
              <a:off x="8958" y="4012"/>
              <a:ext cx="430" cy="309"/>
            </a:xfrm>
            <a:prstGeom prst="flowChartDisplay">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AutoShape 52"/>
            <p:cNvSpPr>
              <a:spLocks noChangeArrowheads="1"/>
            </p:cNvSpPr>
            <p:nvPr/>
          </p:nvSpPr>
          <p:spPr bwMode="auto">
            <a:xfrm>
              <a:off x="6638" y="4067"/>
              <a:ext cx="355" cy="254"/>
            </a:xfrm>
            <a:prstGeom prst="flowChartDisp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AutoShape 53"/>
            <p:cNvSpPr>
              <a:spLocks noChangeArrowheads="1"/>
            </p:cNvSpPr>
            <p:nvPr/>
          </p:nvSpPr>
          <p:spPr bwMode="auto">
            <a:xfrm>
              <a:off x="4731" y="4067"/>
              <a:ext cx="355" cy="254"/>
            </a:xfrm>
            <a:prstGeom prst="flowChartDisp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AutoShape 54"/>
            <p:cNvSpPr>
              <a:spLocks noChangeArrowheads="1"/>
            </p:cNvSpPr>
            <p:nvPr/>
          </p:nvSpPr>
          <p:spPr bwMode="auto">
            <a:xfrm>
              <a:off x="3103" y="4067"/>
              <a:ext cx="337" cy="254"/>
            </a:xfrm>
            <a:prstGeom prst="flowChartDisp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AutoShape 55"/>
            <p:cNvSpPr>
              <a:spLocks noChangeArrowheads="1"/>
            </p:cNvSpPr>
            <p:nvPr/>
          </p:nvSpPr>
          <p:spPr bwMode="auto">
            <a:xfrm>
              <a:off x="1438" y="4067"/>
              <a:ext cx="374" cy="254"/>
            </a:xfrm>
            <a:prstGeom prst="flowChartDisp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Text Box 56"/>
            <p:cNvSpPr txBox="1">
              <a:spLocks noChangeArrowheads="1"/>
            </p:cNvSpPr>
            <p:nvPr/>
          </p:nvSpPr>
          <p:spPr bwMode="auto">
            <a:xfrm>
              <a:off x="8210" y="1632"/>
              <a:ext cx="2972" cy="11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Prime Mover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Locomotive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Text Box 57"/>
            <p:cNvSpPr txBox="1">
              <a:spLocks noChangeArrowheads="1"/>
            </p:cNvSpPr>
            <p:nvPr/>
          </p:nvSpPr>
          <p:spPr bwMode="auto">
            <a:xfrm>
              <a:off x="1140" y="1734"/>
              <a:ext cx="6027" cy="8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Train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200" dirty="0" smtClean="0">
                  <a:latin typeface="Arial" pitchFamily="34" charset="0"/>
                  <a:cs typeface="Arial" pitchFamily="34" charset="0"/>
                </a:rPr>
                <a:t>(</a:t>
              </a:r>
              <a:r>
                <a:rPr lang="en-US" sz="2200" dirty="0" err="1" smtClean="0">
                  <a:latin typeface="Arial" pitchFamily="34" charset="0"/>
                  <a:cs typeface="Arial" pitchFamily="34" charset="0"/>
                </a:rPr>
                <a:t>Unbraked</a:t>
              </a:r>
              <a:r>
                <a:rPr lang="en-US" sz="2200" dirty="0" smtClean="0">
                  <a:latin typeface="Arial" pitchFamily="34" charset="0"/>
                  <a:cs typeface="Arial" pitchFamily="34" charset="0"/>
                </a:rPr>
                <a:t> rolling stock)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Text Box 58"/>
            <p:cNvSpPr txBox="1">
              <a:spLocks noChangeArrowheads="1"/>
            </p:cNvSpPr>
            <p:nvPr/>
          </p:nvSpPr>
          <p:spPr bwMode="auto">
            <a:xfrm>
              <a:off x="5487" y="4996"/>
              <a:ext cx="2936" cy="7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Drawbar Pull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83" name="AutoShape 59"/>
            <p:cNvCxnSpPr>
              <a:cxnSpLocks noChangeShapeType="1"/>
            </p:cNvCxnSpPr>
            <p:nvPr/>
          </p:nvCxnSpPr>
          <p:spPr bwMode="auto">
            <a:xfrm flipV="1">
              <a:off x="7794" y="3617"/>
              <a:ext cx="0" cy="1489"/>
            </a:xfrm>
            <a:prstGeom prst="straightConnector1">
              <a:avLst/>
            </a:prstGeom>
            <a:noFill/>
            <a:ln w="9525">
              <a:solidFill>
                <a:srgbClr val="000000"/>
              </a:solidFill>
              <a:round/>
              <a:headEnd/>
              <a:tailEnd type="triangle" w="med" len="med"/>
            </a:ln>
          </p:spPr>
        </p:cxnSp>
        <p:cxnSp>
          <p:nvCxnSpPr>
            <p:cNvPr id="1084" name="AutoShape 60"/>
            <p:cNvCxnSpPr>
              <a:cxnSpLocks noChangeShapeType="1"/>
            </p:cNvCxnSpPr>
            <p:nvPr/>
          </p:nvCxnSpPr>
          <p:spPr bwMode="auto">
            <a:xfrm>
              <a:off x="7506" y="1756"/>
              <a:ext cx="1" cy="1085"/>
            </a:xfrm>
            <a:prstGeom prst="straightConnector1">
              <a:avLst/>
            </a:prstGeom>
            <a:noFill/>
            <a:ln w="9525">
              <a:solidFill>
                <a:srgbClr val="000000"/>
              </a:solidFill>
              <a:round/>
              <a:headEnd/>
              <a:tailEnd/>
            </a:ln>
          </p:spPr>
        </p:cxnSp>
        <p:cxnSp>
          <p:nvCxnSpPr>
            <p:cNvPr id="1085" name="AutoShape 61"/>
            <p:cNvCxnSpPr>
              <a:cxnSpLocks noChangeShapeType="1"/>
            </p:cNvCxnSpPr>
            <p:nvPr/>
          </p:nvCxnSpPr>
          <p:spPr bwMode="auto">
            <a:xfrm>
              <a:off x="991" y="1734"/>
              <a:ext cx="0" cy="926"/>
            </a:xfrm>
            <a:prstGeom prst="straightConnector1">
              <a:avLst/>
            </a:prstGeom>
            <a:noFill/>
            <a:ln w="9525">
              <a:solidFill>
                <a:srgbClr val="000000"/>
              </a:solidFill>
              <a:round/>
              <a:headEnd/>
              <a:tailEnd/>
            </a:ln>
          </p:spPr>
        </p:cxnSp>
        <p:cxnSp>
          <p:nvCxnSpPr>
            <p:cNvPr id="1086" name="AutoShape 62"/>
            <p:cNvCxnSpPr>
              <a:cxnSpLocks noChangeShapeType="1"/>
            </p:cNvCxnSpPr>
            <p:nvPr/>
          </p:nvCxnSpPr>
          <p:spPr bwMode="auto">
            <a:xfrm flipH="1">
              <a:off x="991" y="2040"/>
              <a:ext cx="2618" cy="0"/>
            </a:xfrm>
            <a:prstGeom prst="straightConnector1">
              <a:avLst/>
            </a:prstGeom>
            <a:noFill/>
            <a:ln w="9525">
              <a:solidFill>
                <a:srgbClr val="000000"/>
              </a:solidFill>
              <a:round/>
              <a:headEnd/>
              <a:tailEnd type="triangle" w="med" len="med"/>
            </a:ln>
          </p:spPr>
        </p:cxnSp>
        <p:cxnSp>
          <p:nvCxnSpPr>
            <p:cNvPr id="1087" name="AutoShape 63"/>
            <p:cNvCxnSpPr>
              <a:cxnSpLocks noChangeShapeType="1"/>
            </p:cNvCxnSpPr>
            <p:nvPr/>
          </p:nvCxnSpPr>
          <p:spPr bwMode="auto">
            <a:xfrm>
              <a:off x="4731" y="2040"/>
              <a:ext cx="2775" cy="0"/>
            </a:xfrm>
            <a:prstGeom prst="straightConnector1">
              <a:avLst/>
            </a:prstGeom>
            <a:noFill/>
            <a:ln w="9525">
              <a:solidFill>
                <a:srgbClr val="000000"/>
              </a:solidFill>
              <a:round/>
              <a:headEnd/>
              <a:tailEnd type="triangle" w="med" len="med"/>
            </a:ln>
          </p:spPr>
        </p:cxnSp>
        <p:cxnSp>
          <p:nvCxnSpPr>
            <p:cNvPr id="1088" name="AutoShape 64"/>
            <p:cNvCxnSpPr>
              <a:cxnSpLocks noChangeShapeType="1"/>
            </p:cNvCxnSpPr>
            <p:nvPr/>
          </p:nvCxnSpPr>
          <p:spPr bwMode="auto">
            <a:xfrm>
              <a:off x="709" y="4321"/>
              <a:ext cx="10977" cy="0"/>
            </a:xfrm>
            <a:prstGeom prst="straightConnector1">
              <a:avLst/>
            </a:prstGeom>
            <a:noFill/>
            <a:ln w="38100">
              <a:solidFill>
                <a:srgbClr val="000000"/>
              </a:solidFill>
              <a:prstDash val="lgDash"/>
              <a:round/>
              <a:headEnd/>
              <a:tailEnd/>
            </a:ln>
          </p:spPr>
        </p:cxnSp>
        <p:sp>
          <p:nvSpPr>
            <p:cNvPr id="1089" name="Text Box 65"/>
            <p:cNvSpPr txBox="1">
              <a:spLocks noChangeArrowheads="1"/>
            </p:cNvSpPr>
            <p:nvPr/>
          </p:nvSpPr>
          <p:spPr bwMode="auto">
            <a:xfrm>
              <a:off x="8486" y="4996"/>
              <a:ext cx="3374" cy="4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Driving Wheels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90" name="AutoShape 66"/>
            <p:cNvCxnSpPr>
              <a:cxnSpLocks noChangeShapeType="1"/>
            </p:cNvCxnSpPr>
            <p:nvPr/>
          </p:nvCxnSpPr>
          <p:spPr bwMode="auto">
            <a:xfrm flipH="1" flipV="1">
              <a:off x="9257" y="4321"/>
              <a:ext cx="822" cy="785"/>
            </a:xfrm>
            <a:prstGeom prst="straightConnector1">
              <a:avLst/>
            </a:prstGeom>
            <a:noFill/>
            <a:ln w="9525">
              <a:solidFill>
                <a:srgbClr val="000000"/>
              </a:solidFill>
              <a:round/>
              <a:headEnd/>
              <a:tailEnd type="triangle" w="med" len="med"/>
            </a:ln>
          </p:spPr>
        </p:cxnSp>
        <p:cxnSp>
          <p:nvCxnSpPr>
            <p:cNvPr id="1091" name="AutoShape 67"/>
            <p:cNvCxnSpPr>
              <a:cxnSpLocks noChangeShapeType="1"/>
            </p:cNvCxnSpPr>
            <p:nvPr/>
          </p:nvCxnSpPr>
          <p:spPr bwMode="auto">
            <a:xfrm flipV="1">
              <a:off x="10079" y="4321"/>
              <a:ext cx="543" cy="785"/>
            </a:xfrm>
            <a:prstGeom prst="straightConnector1">
              <a:avLst/>
            </a:prstGeom>
            <a:noFill/>
            <a:ln w="9525">
              <a:solidFill>
                <a:srgbClr val="000000"/>
              </a:solidFill>
              <a:round/>
              <a:headEnd/>
              <a:tailEnd type="triangle" w="med" len="med"/>
            </a:ln>
          </p:spPr>
        </p:cxnSp>
        <p:sp>
          <p:nvSpPr>
            <p:cNvPr id="1092" name="Text Box 68"/>
            <p:cNvSpPr txBox="1">
              <a:spLocks noChangeArrowheads="1"/>
            </p:cNvSpPr>
            <p:nvPr/>
          </p:nvSpPr>
          <p:spPr bwMode="auto">
            <a:xfrm>
              <a:off x="853" y="5048"/>
              <a:ext cx="1241" cy="6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Rail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93" name="AutoShape 69"/>
            <p:cNvCxnSpPr>
              <a:cxnSpLocks noChangeShapeType="1"/>
            </p:cNvCxnSpPr>
            <p:nvPr/>
          </p:nvCxnSpPr>
          <p:spPr bwMode="auto">
            <a:xfrm flipH="1" flipV="1">
              <a:off x="1140" y="4321"/>
              <a:ext cx="94" cy="785"/>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1892370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20775"/>
            <a:ext cx="8382000" cy="2308225"/>
          </a:xfrm>
        </p:spPr>
        <p:txBody>
          <a:bodyPr>
            <a:normAutofit/>
          </a:bodyPr>
          <a:lstStyle/>
          <a:p>
            <a:r>
              <a:rPr lang="en-US" sz="2800" b="1" dirty="0" err="1">
                <a:latin typeface="Arial" pitchFamily="34" charset="0"/>
                <a:cs typeface="Arial" pitchFamily="34" charset="0"/>
              </a:rPr>
              <a:t>Mechanised</a:t>
            </a:r>
            <a:r>
              <a:rPr lang="en-US" sz="2800" b="1" dirty="0">
                <a:latin typeface="Arial" pitchFamily="34" charset="0"/>
                <a:cs typeface="Arial" pitchFamily="34" charset="0"/>
              </a:rPr>
              <a:t> Loading and </a:t>
            </a:r>
            <a:r>
              <a:rPr lang="en-US" sz="2800" b="1" dirty="0" smtClean="0">
                <a:latin typeface="Arial" pitchFamily="34" charset="0"/>
                <a:cs typeface="Arial" pitchFamily="34" charset="0"/>
              </a:rPr>
              <a:t>Hauling Equipment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129212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0737"/>
            <a:ext cx="7772400" cy="576063"/>
          </a:xfrm>
        </p:spPr>
        <p:txBody>
          <a:bodyPr>
            <a:normAutofit/>
          </a:bodyPr>
          <a:lstStyle/>
          <a:p>
            <a:r>
              <a:rPr lang="en-US" sz="2800" b="1" dirty="0" err="1" smtClean="0">
                <a:latin typeface="Arial" pitchFamily="34" charset="0"/>
                <a:cs typeface="Arial" pitchFamily="34" charset="0"/>
              </a:rPr>
              <a:t>Mechanised</a:t>
            </a:r>
            <a:r>
              <a:rPr lang="en-US" sz="2800" b="1" dirty="0" smtClean="0">
                <a:latin typeface="Arial" pitchFamily="34" charset="0"/>
                <a:cs typeface="Arial" pitchFamily="34" charset="0"/>
              </a:rPr>
              <a:t> Loading and Hauling</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52400" y="1284784"/>
            <a:ext cx="8839200" cy="3744416"/>
          </a:xfrm>
        </p:spPr>
        <p:txBody>
          <a:bodyPr/>
          <a:lstStyle/>
          <a:p>
            <a:pPr marL="457200" indent="-457200" algn="l">
              <a:buFont typeface="Wingdings" pitchFamily="2" charset="2"/>
              <a:buChar char="§"/>
            </a:pPr>
            <a:r>
              <a:rPr lang="en-US" sz="2800" dirty="0" smtClean="0">
                <a:solidFill>
                  <a:schemeClr val="tx1"/>
                </a:solidFill>
                <a:latin typeface="Arial" pitchFamily="34" charset="0"/>
                <a:cs typeface="Arial" pitchFamily="34" charset="0"/>
              </a:rPr>
              <a:t>Most mining operations are </a:t>
            </a:r>
            <a:r>
              <a:rPr lang="en-US" sz="2800" dirty="0" err="1" smtClean="0">
                <a:solidFill>
                  <a:schemeClr val="tx1"/>
                </a:solidFill>
                <a:latin typeface="Arial" pitchFamily="34" charset="0"/>
                <a:cs typeface="Arial" pitchFamily="34" charset="0"/>
              </a:rPr>
              <a:t>mechanised</a:t>
            </a:r>
            <a:r>
              <a:rPr lang="en-US" sz="2800" dirty="0" smtClean="0">
                <a:solidFill>
                  <a:schemeClr val="tx1"/>
                </a:solidFill>
                <a:latin typeface="Arial" pitchFamily="34" charset="0"/>
                <a:cs typeface="Arial" pitchFamily="34" charset="0"/>
              </a:rPr>
              <a:t>.</a:t>
            </a:r>
          </a:p>
          <a:p>
            <a:pPr marL="171450" indent="-171450" algn="l">
              <a:buFont typeface="Wingdings" pitchFamily="2" charset="2"/>
              <a:buChar char="§"/>
            </a:pPr>
            <a:endParaRPr lang="en-US" sz="1200" dirty="0" smtClean="0">
              <a:solidFill>
                <a:schemeClr val="tx1"/>
              </a:solidFill>
              <a:latin typeface="Arial" pitchFamily="34" charset="0"/>
              <a:cs typeface="Arial" pitchFamily="34" charset="0"/>
            </a:endParaRPr>
          </a:p>
          <a:p>
            <a:pPr marL="457200" indent="-457200" algn="l">
              <a:buFont typeface="Wingdings" pitchFamily="2" charset="2"/>
              <a:buChar char="§"/>
            </a:pPr>
            <a:r>
              <a:rPr lang="en-US" sz="2800" dirty="0" err="1" smtClean="0">
                <a:solidFill>
                  <a:schemeClr val="tx1"/>
                </a:solidFill>
                <a:latin typeface="Arial" pitchFamily="34" charset="0"/>
                <a:cs typeface="Arial" pitchFamily="34" charset="0"/>
              </a:rPr>
              <a:t>Mechanised</a:t>
            </a:r>
            <a:r>
              <a:rPr lang="en-US" sz="2800" dirty="0" smtClean="0">
                <a:solidFill>
                  <a:schemeClr val="tx1"/>
                </a:solidFill>
                <a:latin typeface="Arial" pitchFamily="34" charset="0"/>
                <a:cs typeface="Arial" pitchFamily="34" charset="0"/>
              </a:rPr>
              <a:t> equipment is used for loading, hauling and dumping bulk materials.</a:t>
            </a:r>
          </a:p>
          <a:p>
            <a:pPr marL="171450" indent="-171450" algn="l">
              <a:buFont typeface="Wingdings" pitchFamily="2" charset="2"/>
              <a:buChar char="§"/>
            </a:pPr>
            <a:endParaRPr lang="en-US" sz="1200" dirty="0" smtClean="0">
              <a:solidFill>
                <a:schemeClr val="tx1"/>
              </a:solidFill>
              <a:latin typeface="Arial" pitchFamily="34" charset="0"/>
              <a:cs typeface="Arial" pitchFamily="34" charset="0"/>
            </a:endParaRPr>
          </a:p>
          <a:p>
            <a:pPr marL="457200" indent="-457200" algn="l">
              <a:buFont typeface="Wingdings" pitchFamily="2" charset="2"/>
              <a:buChar char="§"/>
            </a:pPr>
            <a:r>
              <a:rPr lang="en-US" sz="2800" dirty="0" err="1" smtClean="0">
                <a:solidFill>
                  <a:schemeClr val="tx1"/>
                </a:solidFill>
                <a:latin typeface="Arial" pitchFamily="34" charset="0"/>
                <a:cs typeface="Arial" pitchFamily="34" charset="0"/>
              </a:rPr>
              <a:t>Mechanised</a:t>
            </a:r>
            <a:r>
              <a:rPr lang="en-US" sz="2800" dirty="0" smtClean="0">
                <a:solidFill>
                  <a:schemeClr val="tx1"/>
                </a:solidFill>
                <a:latin typeface="Arial" pitchFamily="34" charset="0"/>
                <a:cs typeface="Arial" pitchFamily="34" charset="0"/>
              </a:rPr>
              <a:t> equipment is preferable because of high productivity. </a:t>
            </a:r>
          </a:p>
          <a:p>
            <a:pPr algn="l"/>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33053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5449"/>
            <a:ext cx="9067800" cy="729951"/>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100" b="1" dirty="0" err="1">
                <a:latin typeface="Arial" pitchFamily="34" charset="0"/>
                <a:cs typeface="Arial" pitchFamily="34" charset="0"/>
              </a:rPr>
              <a:t>Mechanised</a:t>
            </a:r>
            <a:r>
              <a:rPr lang="en-US" sz="3100" b="1" dirty="0">
                <a:latin typeface="Arial" pitchFamily="34" charset="0"/>
                <a:cs typeface="Arial" pitchFamily="34" charset="0"/>
              </a:rPr>
              <a:t> </a:t>
            </a:r>
            <a:r>
              <a:rPr lang="en-US" sz="3100" b="1" dirty="0" smtClean="0">
                <a:latin typeface="Arial" pitchFamily="34" charset="0"/>
                <a:cs typeface="Arial" pitchFamily="34" charset="0"/>
              </a:rPr>
              <a:t>loading </a:t>
            </a:r>
            <a:r>
              <a:rPr lang="en-US" sz="3100" b="1" dirty="0">
                <a:latin typeface="Arial" pitchFamily="34" charset="0"/>
                <a:cs typeface="Arial" pitchFamily="34" charset="0"/>
              </a:rPr>
              <a:t>and </a:t>
            </a:r>
            <a:r>
              <a:rPr lang="en-US" sz="3100" b="1" dirty="0" smtClean="0">
                <a:latin typeface="Arial" pitchFamily="34" charset="0"/>
                <a:cs typeface="Arial" pitchFamily="34" charset="0"/>
              </a:rPr>
              <a:t>hauling equipment include:</a:t>
            </a:r>
            <a:r>
              <a:rPr lang="en-US" sz="3100" dirty="0" smtClean="0">
                <a:latin typeface="Arial" pitchFamily="34" charset="0"/>
                <a:cs typeface="Arial" pitchFamily="34" charset="0"/>
              </a:rPr>
              <a:t/>
            </a:r>
            <a:br>
              <a:rPr lang="en-US" sz="3100" dirty="0" smtClean="0">
                <a:latin typeface="Arial" pitchFamily="34" charset="0"/>
                <a:cs typeface="Arial" pitchFamily="34" charset="0"/>
              </a:rPr>
            </a:br>
            <a:endParaRPr lang="en-US" sz="3100" dirty="0"/>
          </a:p>
        </p:txBody>
      </p:sp>
      <p:sp>
        <p:nvSpPr>
          <p:cNvPr id="3" name="Subtitle 2"/>
          <p:cNvSpPr>
            <a:spLocks noGrp="1"/>
          </p:cNvSpPr>
          <p:nvPr>
            <p:ph type="subTitle" idx="1"/>
          </p:nvPr>
        </p:nvSpPr>
        <p:spPr>
          <a:xfrm>
            <a:off x="228600" y="1447800"/>
            <a:ext cx="8591872" cy="3352800"/>
          </a:xfrm>
        </p:spPr>
        <p:txBody>
          <a:bodyPr>
            <a:normAutofit/>
          </a:bodyPr>
          <a:lstStyle/>
          <a:p>
            <a:pPr marL="457200" indent="-457200" algn="l">
              <a:buFont typeface="Wingdings" pitchFamily="2" charset="2"/>
              <a:buChar char="§"/>
            </a:pPr>
            <a:r>
              <a:rPr lang="en-US" sz="2800" dirty="0" smtClean="0">
                <a:solidFill>
                  <a:schemeClr val="tx1"/>
                </a:solidFill>
                <a:latin typeface="Arial" pitchFamily="34" charset="0"/>
                <a:cs typeface="Arial" pitchFamily="34" charset="0"/>
              </a:rPr>
              <a:t>LHD – (Load-haul and dump) loader</a:t>
            </a:r>
          </a:p>
          <a:p>
            <a:pPr algn="l">
              <a:buFont typeface="Wingdings" pitchFamily="2" charset="2"/>
              <a:buChar char="§"/>
            </a:pPr>
            <a:r>
              <a:rPr lang="en-US" sz="2800" dirty="0" smtClean="0">
                <a:solidFill>
                  <a:schemeClr val="tx1"/>
                </a:solidFill>
                <a:latin typeface="Arial" pitchFamily="34" charset="0"/>
                <a:cs typeface="Arial" pitchFamily="34" charset="0"/>
              </a:rPr>
              <a:t>   Dozer</a:t>
            </a:r>
          </a:p>
          <a:p>
            <a:pPr algn="l">
              <a:buFont typeface="Wingdings" pitchFamily="2" charset="2"/>
              <a:buChar char="§"/>
            </a:pPr>
            <a:r>
              <a:rPr lang="en-US" sz="2800" dirty="0" smtClean="0">
                <a:solidFill>
                  <a:schemeClr val="tx1"/>
                </a:solidFill>
                <a:latin typeface="Arial" pitchFamily="34" charset="0"/>
                <a:cs typeface="Arial" pitchFamily="34" charset="0"/>
              </a:rPr>
              <a:t>   Front-end loader</a:t>
            </a:r>
          </a:p>
          <a:p>
            <a:pPr algn="l">
              <a:buFont typeface="Wingdings" pitchFamily="2" charset="2"/>
              <a:buChar char="§"/>
            </a:pPr>
            <a:r>
              <a:rPr lang="en-US" sz="2800" dirty="0" smtClean="0">
                <a:solidFill>
                  <a:schemeClr val="tx1"/>
                </a:solidFill>
                <a:latin typeface="Arial" pitchFamily="34" charset="0"/>
                <a:cs typeface="Arial" pitchFamily="34" charset="0"/>
              </a:rPr>
              <a:t>   Scoop</a:t>
            </a:r>
          </a:p>
          <a:p>
            <a:pPr algn="l">
              <a:buFont typeface="Wingdings" pitchFamily="2" charset="2"/>
              <a:buChar char="§"/>
            </a:pPr>
            <a:r>
              <a:rPr lang="en-US" sz="2800" dirty="0" smtClean="0">
                <a:solidFill>
                  <a:schemeClr val="tx1"/>
                </a:solidFill>
                <a:latin typeface="Arial" pitchFamily="34" charset="0"/>
                <a:cs typeface="Arial" pitchFamily="34" charset="0"/>
              </a:rPr>
              <a:t>   Wheel loader</a:t>
            </a:r>
          </a:p>
          <a:p>
            <a:endParaRPr lang="en-US" dirty="0"/>
          </a:p>
        </p:txBody>
      </p:sp>
    </p:spTree>
    <p:extLst>
      <p:ext uri="{BB962C8B-B14F-4D97-AF65-F5344CB8AC3E}">
        <p14:creationId xmlns:p14="http://schemas.microsoft.com/office/powerpoint/2010/main" val="871603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643137"/>
            <a:ext cx="6400800" cy="576063"/>
          </a:xfrm>
        </p:spPr>
        <p:txBody>
          <a:bodyPr>
            <a:noAutofit/>
          </a:bodyPr>
          <a:lstStyle/>
          <a:p>
            <a:r>
              <a:rPr lang="en-US" sz="2800" b="1" dirty="0" smtClean="0">
                <a:latin typeface="Arial" pitchFamily="34" charset="0"/>
                <a:cs typeface="Arial" pitchFamily="34" charset="0"/>
              </a:rPr>
              <a:t>Front-End Loader</a:t>
            </a:r>
            <a:endParaRPr lang="en-US" sz="2800" b="1" dirty="0"/>
          </a:p>
        </p:txBody>
      </p:sp>
      <p:pic>
        <p:nvPicPr>
          <p:cNvPr id="50178" name="Picture 2" descr="front end loader Archives - OTR Tires, Off Road Tires for Sale ..."/>
          <p:cNvPicPr>
            <a:picLocks noChangeAspect="1" noChangeArrowheads="1"/>
          </p:cNvPicPr>
          <p:nvPr/>
        </p:nvPicPr>
        <p:blipFill>
          <a:blip r:embed="rId2" cstate="print"/>
          <a:srcRect/>
          <a:stretch>
            <a:fillRect/>
          </a:stretch>
        </p:blipFill>
        <p:spPr bwMode="auto">
          <a:xfrm>
            <a:off x="1447800" y="1412776"/>
            <a:ext cx="6400800" cy="4073624"/>
          </a:xfrm>
          <a:prstGeom prst="rect">
            <a:avLst/>
          </a:prstGeom>
          <a:noFill/>
        </p:spPr>
      </p:pic>
    </p:spTree>
    <p:extLst>
      <p:ext uri="{BB962C8B-B14F-4D97-AF65-F5344CB8AC3E}">
        <p14:creationId xmlns:p14="http://schemas.microsoft.com/office/powerpoint/2010/main" val="3714057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13049"/>
            <a:ext cx="6781800" cy="501351"/>
          </a:xfrm>
        </p:spPr>
        <p:txBody>
          <a:bodyPr>
            <a:normAutofit fontScale="90000"/>
          </a:bodyPr>
          <a:lstStyle/>
          <a:p>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Advantages of </a:t>
            </a:r>
            <a:r>
              <a:rPr lang="en-US" sz="3100" b="1" dirty="0" err="1" smtClean="0">
                <a:latin typeface="Arial" pitchFamily="34" charset="0"/>
                <a:cs typeface="Arial" pitchFamily="34" charset="0"/>
              </a:rPr>
              <a:t>mechanised</a:t>
            </a:r>
            <a:r>
              <a:rPr lang="en-US" sz="3100" b="1" dirty="0" smtClean="0">
                <a:latin typeface="Arial" pitchFamily="34" charset="0"/>
                <a:cs typeface="Arial" pitchFamily="34" charset="0"/>
              </a:rPr>
              <a:t> loaders</a:t>
            </a:r>
            <a:br>
              <a:rPr lang="en-US" sz="3100" b="1" dirty="0" smtClean="0">
                <a:latin typeface="Arial" pitchFamily="34" charset="0"/>
                <a:cs typeface="Arial" pitchFamily="34" charset="0"/>
              </a:rPr>
            </a:br>
            <a:endParaRPr lang="en-US" sz="3100" b="1" dirty="0">
              <a:latin typeface="Arial" pitchFamily="34" charset="0"/>
              <a:cs typeface="Arial" pitchFamily="34" charset="0"/>
            </a:endParaRPr>
          </a:p>
        </p:txBody>
      </p:sp>
      <p:sp>
        <p:nvSpPr>
          <p:cNvPr id="3" name="Subtitle 2"/>
          <p:cNvSpPr>
            <a:spLocks noGrp="1"/>
          </p:cNvSpPr>
          <p:nvPr>
            <p:ph type="subTitle" idx="1"/>
          </p:nvPr>
        </p:nvSpPr>
        <p:spPr>
          <a:xfrm>
            <a:off x="228600" y="990600"/>
            <a:ext cx="8763000" cy="5181600"/>
          </a:xfrm>
        </p:spPr>
        <p:txBody>
          <a:bodyPr>
            <a:noAutofit/>
          </a:bodyPr>
          <a:lstStyle/>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Versatility</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High availability</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High productivity</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Lower initial cost</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Adaptability</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May be used for ore, waste or haulage cleaning</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Not severely affected by moderate grade</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95818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81000"/>
            <a:ext cx="8763000" cy="5410200"/>
          </a:xfrm>
        </p:spPr>
        <p:txBody>
          <a:bodyPr>
            <a:normAutofit/>
          </a:bodyPr>
          <a:lstStyle/>
          <a:p>
            <a:pPr algn="l"/>
            <a:r>
              <a:rPr lang="en-US" sz="2800" b="1" dirty="0" smtClean="0">
                <a:solidFill>
                  <a:schemeClr val="tx1"/>
                </a:solidFill>
                <a:latin typeface="Arial" pitchFamily="34" charset="0"/>
                <a:cs typeface="Arial" pitchFamily="34" charset="0"/>
              </a:rPr>
              <a:t>  Disadvantages:</a:t>
            </a:r>
          </a:p>
          <a:p>
            <a:pPr algn="l"/>
            <a:endParaRPr lang="en-US" sz="800" dirty="0" smtClean="0">
              <a:solidFill>
                <a:schemeClr val="tx1"/>
              </a:solidFill>
              <a:latin typeface="Arial" pitchFamily="34" charset="0"/>
              <a:cs typeface="Arial" pitchFamily="34" charset="0"/>
            </a:endParaRP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Require good rock fragmentation</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Costs of tires are high</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Loaders depreciate quickly</a:t>
            </a:r>
            <a:endParaRPr lang="en-US" sz="800" dirty="0" smtClean="0">
              <a:solidFill>
                <a:schemeClr val="tx1"/>
              </a:solidFill>
              <a:latin typeface="Arial" pitchFamily="34" charset="0"/>
              <a:cs typeface="Arial" pitchFamily="34" charset="0"/>
            </a:endParaRP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Loaders reliability is (about 65%)</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Loaders are limited to low muck-pile</a:t>
            </a:r>
          </a:p>
          <a:p>
            <a:pPr algn="l">
              <a:lnSpc>
                <a:spcPct val="150000"/>
              </a:lnSpc>
              <a:buFont typeface="Arial" pitchFamily="34" charset="0"/>
              <a:buChar char="•"/>
            </a:pPr>
            <a:r>
              <a:rPr lang="en-US" sz="2800" dirty="0" smtClean="0">
                <a:solidFill>
                  <a:schemeClr val="tx1"/>
                </a:solidFill>
                <a:latin typeface="Arial" pitchFamily="34" charset="0"/>
                <a:cs typeface="Arial" pitchFamily="34" charset="0"/>
              </a:rPr>
              <a:t> Damage to truck body is common </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73477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7763" y="454025"/>
            <a:ext cx="6846888" cy="536575"/>
          </a:xfrm>
        </p:spPr>
        <p:txBody>
          <a:bodyPr>
            <a:noAutofit/>
          </a:bodyPr>
          <a:lstStyle/>
          <a:p>
            <a:r>
              <a:rPr lang="en-US" sz="2800" dirty="0" smtClean="0">
                <a:latin typeface="Arial" pitchFamily="34" charset="0"/>
                <a:cs typeface="Arial" pitchFamily="34" charset="0"/>
              </a:rPr>
              <a:t>Wheel loader</a:t>
            </a:r>
            <a:endParaRPr lang="en-US" sz="28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066800"/>
            <a:ext cx="6846887"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161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12775"/>
          </a:xfrm>
        </p:spPr>
        <p:txBody>
          <a:bodyPr>
            <a:normAutofit/>
          </a:bodyPr>
          <a:lstStyle/>
          <a:p>
            <a:r>
              <a:rPr lang="en-US" sz="2800" b="1" dirty="0" smtClean="0">
                <a:latin typeface="Arial" pitchFamily="34" charset="0"/>
                <a:cs typeface="Arial" pitchFamily="34" charset="0"/>
              </a:rPr>
              <a:t>LHD</a:t>
            </a:r>
            <a:endParaRPr lang="en-US" sz="2800" b="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914400"/>
            <a:ext cx="70897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48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15200" cy="609600"/>
          </a:xfrm>
        </p:spPr>
        <p:txBody>
          <a:bodyPr>
            <a:normAutofit/>
          </a:bodyPr>
          <a:lstStyle/>
          <a:p>
            <a:r>
              <a:rPr lang="en-GB" sz="2800" b="1" dirty="0" smtClean="0">
                <a:latin typeface="Arial" pitchFamily="34" charset="0"/>
                <a:cs typeface="Arial" pitchFamily="34" charset="0"/>
              </a:rPr>
              <a:t>LHD : General description</a:t>
            </a:r>
            <a:endParaRPr lang="en-GB" sz="2800" b="1" dirty="0">
              <a:latin typeface="Arial" pitchFamily="34" charset="0"/>
              <a:cs typeface="Arial" pitchFamily="34" charset="0"/>
            </a:endParaRPr>
          </a:p>
        </p:txBody>
      </p:sp>
      <p:sp>
        <p:nvSpPr>
          <p:cNvPr id="3" name="Content Placeholder 2"/>
          <p:cNvSpPr>
            <a:spLocks noGrp="1"/>
          </p:cNvSpPr>
          <p:nvPr>
            <p:ph idx="1"/>
          </p:nvPr>
        </p:nvSpPr>
        <p:spPr>
          <a:xfrm>
            <a:off x="76200" y="838200"/>
            <a:ext cx="8991600" cy="5791200"/>
          </a:xfrm>
        </p:spPr>
        <p:txBody>
          <a:bodyPr>
            <a:normAutofit lnSpcReduction="10000"/>
          </a:bodyPr>
          <a:lstStyle/>
          <a:p>
            <a:pPr>
              <a:lnSpc>
                <a:spcPct val="110000"/>
              </a:lnSpc>
            </a:pPr>
            <a:r>
              <a:rPr lang="en-GB" sz="2800" b="1" dirty="0" smtClean="0">
                <a:latin typeface="Arial" pitchFamily="34" charset="0"/>
                <a:cs typeface="Arial" pitchFamily="34" charset="0"/>
              </a:rPr>
              <a:t>LHD</a:t>
            </a:r>
            <a:r>
              <a:rPr lang="en-GB" sz="2800" dirty="0" smtClean="0">
                <a:latin typeface="Arial" pitchFamily="34" charset="0"/>
                <a:cs typeface="Arial" pitchFamily="34" charset="0"/>
              </a:rPr>
              <a:t>s  vehicles combine characteristics of conventional front end loaders and dump trucks.</a:t>
            </a:r>
          </a:p>
          <a:p>
            <a:pPr>
              <a:lnSpc>
                <a:spcPct val="110000"/>
              </a:lnSpc>
            </a:pPr>
            <a:r>
              <a:rPr lang="en-GB" sz="2800" b="1" dirty="0" smtClean="0">
                <a:latin typeface="Arial" pitchFamily="34" charset="0"/>
                <a:cs typeface="Arial" pitchFamily="34" charset="0"/>
              </a:rPr>
              <a:t>Design</a:t>
            </a:r>
            <a:r>
              <a:rPr lang="en-GB" sz="2800" dirty="0" smtClean="0">
                <a:latin typeface="Arial" pitchFamily="34" charset="0"/>
                <a:cs typeface="Arial" pitchFamily="34" charset="0"/>
              </a:rPr>
              <a:t> intent is to provide one vehicle that is capable of loading itself, hauling and dumping the load with one man.</a:t>
            </a:r>
          </a:p>
          <a:p>
            <a:pPr>
              <a:buNone/>
            </a:pPr>
            <a:endParaRPr lang="en-GB" sz="1000" dirty="0" smtClean="0">
              <a:latin typeface="Arial" pitchFamily="34" charset="0"/>
              <a:cs typeface="Arial" pitchFamily="34" charset="0"/>
            </a:endParaRPr>
          </a:p>
          <a:p>
            <a:pPr>
              <a:buNone/>
            </a:pPr>
            <a:r>
              <a:rPr lang="en-GB" sz="3000" b="1" dirty="0" smtClean="0">
                <a:latin typeface="Arial" pitchFamily="34" charset="0"/>
                <a:cs typeface="Arial" pitchFamily="34" charset="0"/>
              </a:rPr>
              <a:t>The </a:t>
            </a:r>
            <a:r>
              <a:rPr lang="en-GB" sz="3000" b="1" dirty="0">
                <a:latin typeface="Arial" pitchFamily="34" charset="0"/>
                <a:cs typeface="Arial" pitchFamily="34" charset="0"/>
              </a:rPr>
              <a:t>selection of LHDs is done based on</a:t>
            </a:r>
            <a:r>
              <a:rPr lang="en-GB" sz="3000" b="1" dirty="0" smtClean="0">
                <a:latin typeface="Arial" pitchFamily="34" charset="0"/>
                <a:cs typeface="Arial" pitchFamily="34" charset="0"/>
              </a:rPr>
              <a:t>:</a:t>
            </a:r>
          </a:p>
          <a:p>
            <a:pPr>
              <a:buNone/>
            </a:pPr>
            <a:endParaRPr lang="en-GB" sz="800" b="1" dirty="0">
              <a:latin typeface="Arial" pitchFamily="34" charset="0"/>
              <a:cs typeface="Arial" pitchFamily="34" charset="0"/>
            </a:endParaRPr>
          </a:p>
          <a:p>
            <a:r>
              <a:rPr lang="en-GB" sz="2800" b="1" dirty="0">
                <a:latin typeface="Arial" pitchFamily="34" charset="0"/>
                <a:cs typeface="Arial" pitchFamily="34" charset="0"/>
              </a:rPr>
              <a:t>Vehicle size -</a:t>
            </a:r>
            <a:r>
              <a:rPr lang="en-GB" sz="2800" dirty="0">
                <a:latin typeface="Arial" pitchFamily="34" charset="0"/>
                <a:cs typeface="Arial" pitchFamily="34" charset="0"/>
              </a:rPr>
              <a:t> whether the LHD will fit into the </a:t>
            </a:r>
            <a:r>
              <a:rPr lang="en-GB" sz="2800" dirty="0" smtClean="0">
                <a:latin typeface="Arial" pitchFamily="34" charset="0"/>
                <a:cs typeface="Arial" pitchFamily="34" charset="0"/>
              </a:rPr>
              <a:t>haulage ways </a:t>
            </a:r>
            <a:r>
              <a:rPr lang="en-GB" sz="2800" dirty="0">
                <a:latin typeface="Arial" pitchFamily="34" charset="0"/>
                <a:cs typeface="Arial" pitchFamily="34" charset="0"/>
              </a:rPr>
              <a:t>of the </a:t>
            </a:r>
            <a:r>
              <a:rPr lang="en-GB" sz="2800" dirty="0" smtClean="0">
                <a:latin typeface="Arial" pitchFamily="34" charset="0"/>
                <a:cs typeface="Arial" pitchFamily="34" charset="0"/>
              </a:rPr>
              <a:t>mine</a:t>
            </a:r>
            <a:endParaRPr lang="en-GB" sz="2800" dirty="0">
              <a:latin typeface="Arial" pitchFamily="34" charset="0"/>
              <a:cs typeface="Arial" pitchFamily="34" charset="0"/>
            </a:endParaRPr>
          </a:p>
          <a:p>
            <a:r>
              <a:rPr lang="en-GB" sz="2800" dirty="0" smtClean="0">
                <a:latin typeface="Arial" pitchFamily="34" charset="0"/>
                <a:cs typeface="Arial" pitchFamily="34" charset="0"/>
              </a:rPr>
              <a:t>Allowances for turning - to </a:t>
            </a:r>
            <a:r>
              <a:rPr lang="en-GB" sz="2800" dirty="0">
                <a:latin typeface="Arial" pitchFamily="34" charset="0"/>
                <a:cs typeface="Arial" pitchFamily="34" charset="0"/>
              </a:rPr>
              <a:t>provide vehicle’s turning </a:t>
            </a:r>
            <a:r>
              <a:rPr lang="en-GB" sz="2800" dirty="0" smtClean="0">
                <a:latin typeface="Arial" pitchFamily="34" charset="0"/>
                <a:cs typeface="Arial" pitchFamily="34" charset="0"/>
              </a:rPr>
              <a:t>radius</a:t>
            </a:r>
          </a:p>
          <a:p>
            <a:r>
              <a:rPr lang="en-GB" sz="2800" dirty="0">
                <a:latin typeface="Arial" pitchFamily="34" charset="0"/>
                <a:cs typeface="Arial" pitchFamily="34" charset="0"/>
              </a:rPr>
              <a:t>Clearance must be provided for operator and auxiliary </a:t>
            </a:r>
            <a:r>
              <a:rPr lang="en-GB" sz="2800" dirty="0" smtClean="0">
                <a:latin typeface="Arial" pitchFamily="34" charset="0"/>
                <a:cs typeface="Arial" pitchFamily="34" charset="0"/>
              </a:rPr>
              <a:t>installations.</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871528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7924800" cy="533400"/>
          </a:xfrm>
        </p:spPr>
        <p:txBody>
          <a:bodyPr>
            <a:normAutofit fontScale="90000"/>
          </a:bodyPr>
          <a:lstStyle/>
          <a:p>
            <a:r>
              <a:rPr lang="en-US" sz="3600" b="1" dirty="0" smtClean="0"/>
              <a:t/>
            </a:r>
            <a:br>
              <a:rPr lang="en-US" sz="3600" b="1" dirty="0" smtClean="0"/>
            </a:br>
            <a:r>
              <a:rPr lang="en-US" sz="3100" b="1" dirty="0" smtClean="0">
                <a:latin typeface="Arial" pitchFamily="34" charset="0"/>
                <a:cs typeface="Arial" pitchFamily="34" charset="0"/>
              </a:rPr>
              <a:t>Fundamentals of equipment selection</a:t>
            </a:r>
            <a:r>
              <a:rPr lang="en-US" sz="3100" dirty="0" smtClean="0">
                <a:latin typeface="Arial" pitchFamily="34" charset="0"/>
                <a:cs typeface="Arial" pitchFamily="34" charset="0"/>
              </a:rPr>
              <a:t/>
            </a:r>
            <a:br>
              <a:rPr lang="en-US" sz="3100" dirty="0" smtClean="0">
                <a:latin typeface="Arial" pitchFamily="34" charset="0"/>
                <a:cs typeface="Arial" pitchFamily="34" charset="0"/>
              </a:rPr>
            </a:br>
            <a:endParaRPr lang="en-US" sz="3100" dirty="0">
              <a:latin typeface="Arial" pitchFamily="34" charset="0"/>
              <a:cs typeface="Arial" pitchFamily="34" charset="0"/>
            </a:endParaRPr>
          </a:p>
        </p:txBody>
      </p:sp>
      <p:sp>
        <p:nvSpPr>
          <p:cNvPr id="3" name="Subtitle 2"/>
          <p:cNvSpPr>
            <a:spLocks noGrp="1"/>
          </p:cNvSpPr>
          <p:nvPr>
            <p:ph type="subTitle" idx="1"/>
          </p:nvPr>
        </p:nvSpPr>
        <p:spPr>
          <a:xfrm>
            <a:off x="152400" y="685800"/>
            <a:ext cx="8915400" cy="5791200"/>
          </a:xfrm>
        </p:spPr>
        <p:txBody>
          <a:bodyPr>
            <a:normAutofit fontScale="92500"/>
          </a:bodyPr>
          <a:lstStyle/>
          <a:p>
            <a:pPr algn="l"/>
            <a:r>
              <a:rPr lang="en-US" sz="3000" dirty="0" smtClean="0">
                <a:solidFill>
                  <a:schemeClr val="tx1"/>
                </a:solidFill>
                <a:latin typeface="Arial" pitchFamily="34" charset="0"/>
                <a:cs typeface="Arial" pitchFamily="34" charset="0"/>
              </a:rPr>
              <a:t>The process of mine equipment selection is extremely important and sensitive as it often has a great impact on mining operations.</a:t>
            </a:r>
          </a:p>
          <a:p>
            <a:pPr algn="l"/>
            <a:endParaRPr lang="en-US" sz="1100" dirty="0">
              <a:solidFill>
                <a:schemeClr val="tx1"/>
              </a:solidFill>
              <a:latin typeface="Arial" pitchFamily="34" charset="0"/>
              <a:cs typeface="Arial" pitchFamily="34" charset="0"/>
            </a:endParaRPr>
          </a:p>
          <a:p>
            <a:pPr algn="l"/>
            <a:r>
              <a:rPr lang="en-US" sz="3000" b="1" dirty="0" smtClean="0">
                <a:solidFill>
                  <a:schemeClr val="tx1"/>
                </a:solidFill>
                <a:latin typeface="Arial" pitchFamily="34" charset="0"/>
                <a:cs typeface="Arial" pitchFamily="34" charset="0"/>
              </a:rPr>
              <a:t>Factors considered include:</a:t>
            </a:r>
          </a:p>
          <a:p>
            <a:pPr algn="l"/>
            <a:endParaRPr lang="en-US" sz="900" dirty="0" smtClean="0">
              <a:solidFill>
                <a:schemeClr val="tx1"/>
              </a:solidFill>
              <a:latin typeface="Arial" pitchFamily="34" charset="0"/>
              <a:cs typeface="Arial" pitchFamily="34" charset="0"/>
            </a:endParaRPr>
          </a:p>
          <a:p>
            <a:pPr marL="514350" lvl="0" indent="-514350" algn="l">
              <a:buFont typeface="+mj-lt"/>
              <a:buAutoNum type="arabicPeriod"/>
            </a:pPr>
            <a:r>
              <a:rPr lang="en-US" sz="3000" dirty="0">
                <a:solidFill>
                  <a:schemeClr val="tx1"/>
                </a:solidFill>
                <a:latin typeface="Arial" pitchFamily="34" charset="0"/>
                <a:cs typeface="Arial" pitchFamily="34" charset="0"/>
              </a:rPr>
              <a:t>Capacity</a:t>
            </a:r>
          </a:p>
          <a:p>
            <a:pPr marL="514350" lvl="0" indent="-514350" algn="l">
              <a:buFont typeface="+mj-lt"/>
              <a:buAutoNum type="arabicPeriod"/>
            </a:pPr>
            <a:r>
              <a:rPr lang="en-US" sz="3000" dirty="0">
                <a:solidFill>
                  <a:schemeClr val="tx1"/>
                </a:solidFill>
                <a:latin typeface="Arial" pitchFamily="34" charset="0"/>
                <a:cs typeface="Arial" pitchFamily="34" charset="0"/>
              </a:rPr>
              <a:t>Haul distances of both ore and waste;</a:t>
            </a:r>
          </a:p>
          <a:p>
            <a:pPr marL="914400" lvl="1" indent="-457200" algn="l">
              <a:buFont typeface="Wingdings" pitchFamily="2" charset="2"/>
              <a:buChar char="§"/>
            </a:pPr>
            <a:r>
              <a:rPr lang="en-US" sz="3000" dirty="0">
                <a:solidFill>
                  <a:schemeClr val="tx1"/>
                </a:solidFill>
                <a:latin typeface="Arial" pitchFamily="34" charset="0"/>
                <a:cs typeface="Arial" pitchFamily="34" charset="0"/>
              </a:rPr>
              <a:t>Cycle time</a:t>
            </a:r>
          </a:p>
          <a:p>
            <a:pPr marL="914400" lvl="1" indent="-457200" algn="l">
              <a:buFont typeface="Wingdings" pitchFamily="2" charset="2"/>
              <a:buChar char="§"/>
            </a:pPr>
            <a:r>
              <a:rPr lang="en-US" sz="3000" dirty="0">
                <a:solidFill>
                  <a:schemeClr val="tx1"/>
                </a:solidFill>
                <a:latin typeface="Arial" pitchFamily="34" charset="0"/>
                <a:cs typeface="Arial" pitchFamily="34" charset="0"/>
              </a:rPr>
              <a:t>Haulage Cycle = Load + Haul + Dump + Return</a:t>
            </a:r>
          </a:p>
          <a:p>
            <a:pPr marL="514350" lvl="0" indent="-514350" algn="l">
              <a:buFont typeface="+mj-lt"/>
              <a:buAutoNum type="arabicPeriod"/>
            </a:pPr>
            <a:r>
              <a:rPr lang="en-US" sz="3000" dirty="0">
                <a:solidFill>
                  <a:schemeClr val="tx1"/>
                </a:solidFill>
                <a:latin typeface="Arial" pitchFamily="34" charset="0"/>
                <a:cs typeface="Arial" pitchFamily="34" charset="0"/>
              </a:rPr>
              <a:t>Operating room within the mine design (surface and underground);</a:t>
            </a:r>
          </a:p>
          <a:p>
            <a:pPr marL="514350" lvl="0" indent="-514350" algn="l">
              <a:buFont typeface="+mj-lt"/>
              <a:buAutoNum type="arabicPeriod"/>
            </a:pPr>
            <a:r>
              <a:rPr lang="en-US" sz="3000" dirty="0">
                <a:solidFill>
                  <a:schemeClr val="tx1"/>
                </a:solidFill>
                <a:latin typeface="Arial" pitchFamily="34" charset="0"/>
                <a:cs typeface="Arial" pitchFamily="34" charset="0"/>
              </a:rPr>
              <a:t>Availability and cost of power, </a:t>
            </a:r>
            <a:r>
              <a:rPr lang="en-US" sz="3000" dirty="0" smtClean="0">
                <a:solidFill>
                  <a:schemeClr val="tx1"/>
                </a:solidFill>
                <a:latin typeface="Arial" pitchFamily="34" charset="0"/>
                <a:cs typeface="Arial" pitchFamily="34" charset="0"/>
              </a:rPr>
              <a:t>fuel and manpower.</a:t>
            </a:r>
            <a:endParaRPr lang="en-US" dirty="0"/>
          </a:p>
        </p:txBody>
      </p:sp>
    </p:spTree>
    <p:extLst>
      <p:ext uri="{BB962C8B-B14F-4D97-AF65-F5344CB8AC3E}">
        <p14:creationId xmlns:p14="http://schemas.microsoft.com/office/powerpoint/2010/main" val="2357129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1"/>
            <a:ext cx="8153400" cy="2152650"/>
          </a:xfrm>
        </p:spPr>
        <p:txBody>
          <a:bodyPr/>
          <a:lstStyle/>
          <a:p>
            <a:r>
              <a:rPr lang="en-US" sz="2800" b="1" dirty="0" smtClean="0">
                <a:latin typeface="Arial" pitchFamily="34" charset="0"/>
                <a:cs typeface="Arial" pitchFamily="34" charset="0"/>
              </a:rPr>
              <a:t>Other materials handling equipment include:</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385011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09600"/>
          </a:xfrm>
        </p:spPr>
        <p:txBody>
          <a:bodyPr>
            <a:normAutofit/>
          </a:bodyPr>
          <a:lstStyle/>
          <a:p>
            <a:r>
              <a:rPr lang="en-US" sz="2800" b="1" dirty="0" smtClean="0">
                <a:latin typeface="Arial" pitchFamily="34" charset="0"/>
                <a:cs typeface="Arial" pitchFamily="34" charset="0"/>
              </a:rPr>
              <a:t>Dump truck</a:t>
            </a:r>
            <a:endParaRPr lang="en-US" sz="2800" b="1" dirty="0">
              <a:latin typeface="Arial" pitchFamily="34" charset="0"/>
              <a:cs typeface="Arial" pitchFamily="34" charset="0"/>
            </a:endParaRPr>
          </a:p>
        </p:txBody>
      </p:sp>
      <p:pic>
        <p:nvPicPr>
          <p:cNvPr id="5" name="Picture 4" descr="Image result for mining dump truck images"/>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257800"/>
          </a:xfrm>
          <a:prstGeom prst="rect">
            <a:avLst/>
          </a:prstGeom>
          <a:noFill/>
          <a:ln>
            <a:noFill/>
          </a:ln>
        </p:spPr>
      </p:pic>
      <p:cxnSp>
        <p:nvCxnSpPr>
          <p:cNvPr id="6" name="Straight Arrow Connector 5"/>
          <p:cNvCxnSpPr/>
          <p:nvPr/>
        </p:nvCxnSpPr>
        <p:spPr>
          <a:xfrm>
            <a:off x="5029200" y="4953000"/>
            <a:ext cx="0" cy="1295400"/>
          </a:xfrm>
          <a:prstGeom prst="straightConnector1">
            <a:avLst/>
          </a:prstGeom>
          <a:ln w="57150">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06092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625" y="228600"/>
            <a:ext cx="6480176" cy="533400"/>
          </a:xfrm>
        </p:spPr>
        <p:txBody>
          <a:bodyPr>
            <a:normAutofit/>
          </a:bodyPr>
          <a:lstStyle/>
          <a:p>
            <a:r>
              <a:rPr lang="en-US" sz="2800" b="1" dirty="0" smtClean="0">
                <a:latin typeface="Arial" pitchFamily="34" charset="0"/>
                <a:cs typeface="Arial" pitchFamily="34" charset="0"/>
              </a:rPr>
              <a:t>Dragline</a:t>
            </a:r>
            <a:endParaRPr lang="en-US" sz="2800" b="1" dirty="0">
              <a:latin typeface="Arial" pitchFamily="34" charset="0"/>
              <a:cs typeface="Arial" pitchFamily="34" charset="0"/>
            </a:endParaRPr>
          </a:p>
        </p:txBody>
      </p:sp>
      <p:pic>
        <p:nvPicPr>
          <p:cNvPr id="4" name="Picture 3" descr="Image result for dragline machine images"/>
          <p:cNvPicPr/>
          <p:nvPr/>
        </p:nvPicPr>
        <p:blipFill rotWithShape="1">
          <a:blip r:embed="rId2">
            <a:extLst>
              <a:ext uri="{28A0092B-C50C-407E-A947-70E740481C1C}">
                <a14:useLocalDpi xmlns:a14="http://schemas.microsoft.com/office/drawing/2010/main" val="0"/>
              </a:ext>
            </a:extLst>
          </a:blip>
          <a:srcRect l="8421" t="11454" r="7368" b="3965"/>
          <a:stretch/>
        </p:blipFill>
        <p:spPr bwMode="auto">
          <a:xfrm>
            <a:off x="1143000" y="838200"/>
            <a:ext cx="6934200" cy="5410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800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432047"/>
          </a:xfrm>
        </p:spPr>
        <p:txBody>
          <a:bodyPr>
            <a:noAutofit/>
          </a:bodyPr>
          <a:lstStyle/>
          <a:p>
            <a:r>
              <a:rPr lang="en-US" sz="2800" b="1" dirty="0" smtClean="0">
                <a:latin typeface="Arial" pitchFamily="34" charset="0"/>
                <a:cs typeface="Arial" pitchFamily="34" charset="0"/>
              </a:rPr>
              <a:t>Conveyor belt on a crusher</a:t>
            </a:r>
            <a:endParaRPr lang="en-US" sz="2800" b="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1" y="914400"/>
            <a:ext cx="7734300"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095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432047"/>
          </a:xfrm>
        </p:spPr>
        <p:txBody>
          <a:bodyPr>
            <a:noAutofit/>
          </a:bodyPr>
          <a:lstStyle/>
          <a:p>
            <a:r>
              <a:rPr lang="en-US" sz="2800" b="1" dirty="0" err="1" smtClean="0">
                <a:latin typeface="Arial" pitchFamily="34" charset="0"/>
                <a:cs typeface="Arial" pitchFamily="34" charset="0"/>
              </a:rPr>
              <a:t>Slusher</a:t>
            </a:r>
            <a:r>
              <a:rPr lang="en-US" sz="2800" b="1" dirty="0" smtClean="0">
                <a:latin typeface="Arial" pitchFamily="34" charset="0"/>
                <a:cs typeface="Arial" pitchFamily="34" charset="0"/>
              </a:rPr>
              <a:t> equipment</a:t>
            </a:r>
            <a:endParaRPr lang="en-US" sz="2800" b="1" dirty="0">
              <a:latin typeface="Arial" pitchFamily="34" charset="0"/>
              <a:cs typeface="Arial" pitchFamily="34" charset="0"/>
            </a:endParaRPr>
          </a:p>
        </p:txBody>
      </p:sp>
      <p:pic>
        <p:nvPicPr>
          <p:cNvPr id="34818" name="Picture 2" descr="much slusher bucket and winch which is used in under ground mines."/>
          <p:cNvPicPr>
            <a:picLocks noChangeAspect="1" noChangeArrowheads="1"/>
          </p:cNvPicPr>
          <p:nvPr/>
        </p:nvPicPr>
        <p:blipFill>
          <a:blip r:embed="rId2" cstate="print"/>
          <a:srcRect/>
          <a:stretch>
            <a:fillRect/>
          </a:stretch>
        </p:blipFill>
        <p:spPr bwMode="auto">
          <a:xfrm>
            <a:off x="251520" y="1052736"/>
            <a:ext cx="8640960" cy="5544616"/>
          </a:xfrm>
          <a:prstGeom prst="rect">
            <a:avLst/>
          </a:prstGeom>
          <a:noFill/>
        </p:spPr>
      </p:pic>
    </p:spTree>
    <p:extLst>
      <p:ext uri="{BB962C8B-B14F-4D97-AF65-F5344CB8AC3E}">
        <p14:creationId xmlns:p14="http://schemas.microsoft.com/office/powerpoint/2010/main" val="377927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500534"/>
            <a:ext cx="7560841" cy="490066"/>
          </a:xfrm>
        </p:spPr>
        <p:txBody>
          <a:bodyPr>
            <a:noAutofit/>
          </a:bodyPr>
          <a:lstStyle/>
          <a:p>
            <a:pPr algn="ctr"/>
            <a:r>
              <a:rPr lang="en-AU" sz="2800" b="1" dirty="0" smtClean="0">
                <a:solidFill>
                  <a:schemeClr val="tx1"/>
                </a:solidFill>
                <a:latin typeface="Arial" pitchFamily="34" charset="0"/>
                <a:cs typeface="Arial" pitchFamily="34" charset="0"/>
              </a:rPr>
              <a:t>Bucket Wheel Excavator</a:t>
            </a:r>
            <a:endParaRPr lang="en-AU" sz="2800" b="1"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fld id="{83B9AE1F-9CED-4463-82D4-74005BCA4289}" type="slidenum">
              <a:rPr lang="en-AU" smtClean="0"/>
              <a:pPr/>
              <a:t>35</a:t>
            </a:fld>
            <a:endParaRPr lang="en-AU"/>
          </a:p>
        </p:txBody>
      </p:sp>
      <p:pic>
        <p:nvPicPr>
          <p:cNvPr id="6" name="Content Placeholder 5" descr="mining-400.jpg"/>
          <p:cNvPicPr>
            <a:picLocks noChangeAspect="1"/>
          </p:cNvPicPr>
          <p:nvPr/>
        </p:nvPicPr>
        <p:blipFill>
          <a:blip r:embed="rId3" cstate="print"/>
          <a:stretch>
            <a:fillRect/>
          </a:stretch>
        </p:blipFill>
        <p:spPr>
          <a:xfrm>
            <a:off x="683568" y="1131640"/>
            <a:ext cx="7560841" cy="5040560"/>
          </a:xfrm>
          <a:prstGeom prst="rect">
            <a:avLst/>
          </a:prstGeom>
        </p:spPr>
      </p:pic>
    </p:spTree>
    <p:extLst>
      <p:ext uri="{BB962C8B-B14F-4D97-AF65-F5344CB8AC3E}">
        <p14:creationId xmlns:p14="http://schemas.microsoft.com/office/powerpoint/2010/main" val="933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56518"/>
            <a:ext cx="7723628" cy="634082"/>
          </a:xfrm>
        </p:spPr>
        <p:txBody>
          <a:bodyPr>
            <a:normAutofit/>
          </a:bodyPr>
          <a:lstStyle/>
          <a:p>
            <a:pPr algn="ctr"/>
            <a:r>
              <a:rPr lang="en-AU" sz="2800" b="1" dirty="0" smtClean="0">
                <a:latin typeface="Arial" pitchFamily="34" charset="0"/>
                <a:cs typeface="Arial" pitchFamily="34" charset="0"/>
              </a:rPr>
              <a:t>Walking dragline</a:t>
            </a:r>
            <a:endParaRPr lang="en-AU" sz="2800" b="1" dirty="0">
              <a:latin typeface="Arial" pitchFamily="34" charset="0"/>
              <a:cs typeface="Arial" pitchFamily="34" charset="0"/>
            </a:endParaRPr>
          </a:p>
        </p:txBody>
      </p:sp>
      <p:pic>
        <p:nvPicPr>
          <p:cNvPr id="93186" name="Picture 2" descr="http://www.zyconmodels.com/images/Big-Muskie.jpg"/>
          <p:cNvPicPr>
            <a:picLocks noChangeAspect="1" noChangeArrowheads="1"/>
          </p:cNvPicPr>
          <p:nvPr/>
        </p:nvPicPr>
        <p:blipFill>
          <a:blip r:embed="rId3" cstate="print"/>
          <a:srcRect/>
          <a:stretch>
            <a:fillRect/>
          </a:stretch>
        </p:blipFill>
        <p:spPr bwMode="auto">
          <a:xfrm>
            <a:off x="683568" y="1124744"/>
            <a:ext cx="7723628" cy="4680520"/>
          </a:xfrm>
          <a:prstGeom prst="rect">
            <a:avLst/>
          </a:prstGeom>
          <a:noFill/>
        </p:spPr>
      </p:pic>
    </p:spTree>
    <p:extLst>
      <p:ext uri="{BB962C8B-B14F-4D97-AF65-F5344CB8AC3E}">
        <p14:creationId xmlns:p14="http://schemas.microsoft.com/office/powerpoint/2010/main" val="2503296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656" y="342528"/>
            <a:ext cx="5915744" cy="571872"/>
          </a:xfrm>
        </p:spPr>
        <p:txBody>
          <a:bodyPr>
            <a:normAutofit/>
          </a:bodyPr>
          <a:lstStyle/>
          <a:p>
            <a:pPr algn="ctr"/>
            <a:r>
              <a:rPr lang="en-AU" sz="2800" b="1" dirty="0" smtClean="0">
                <a:latin typeface="Arial" pitchFamily="34" charset="0"/>
                <a:cs typeface="Arial" pitchFamily="34" charset="0"/>
              </a:rPr>
              <a:t>Stripping Shovel</a:t>
            </a:r>
            <a:endParaRPr lang="en-AU" sz="2800" b="1" dirty="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fld id="{83B9AE1F-9CED-4463-82D4-74005BCA4289}" type="slidenum">
              <a:rPr lang="en-AU" smtClean="0"/>
              <a:pPr/>
              <a:t>37</a:t>
            </a:fld>
            <a:endParaRPr lang="en-AU"/>
          </a:p>
        </p:txBody>
      </p:sp>
      <p:pic>
        <p:nvPicPr>
          <p:cNvPr id="2052" name="Picture 4" descr="http://www.zyconmodels.com/images/catalog/ccm-mar6360_lg.JPG"/>
          <p:cNvPicPr>
            <a:picLocks noChangeAspect="1" noChangeArrowheads="1"/>
          </p:cNvPicPr>
          <p:nvPr/>
        </p:nvPicPr>
        <p:blipFill>
          <a:blip r:embed="rId3" cstate="print"/>
          <a:srcRect/>
          <a:stretch>
            <a:fillRect/>
          </a:stretch>
        </p:blipFill>
        <p:spPr bwMode="auto">
          <a:xfrm>
            <a:off x="1475656" y="1052736"/>
            <a:ext cx="5760640" cy="5486325"/>
          </a:xfrm>
          <a:prstGeom prst="rect">
            <a:avLst/>
          </a:prstGeom>
          <a:noFill/>
        </p:spPr>
      </p:pic>
    </p:spTree>
    <p:extLst>
      <p:ext uri="{BB962C8B-B14F-4D97-AF65-F5344CB8AC3E}">
        <p14:creationId xmlns:p14="http://schemas.microsoft.com/office/powerpoint/2010/main" val="3175777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52326"/>
            <a:ext cx="7109695" cy="562074"/>
          </a:xfrm>
        </p:spPr>
        <p:txBody>
          <a:bodyPr>
            <a:normAutofit/>
          </a:bodyPr>
          <a:lstStyle/>
          <a:p>
            <a:pPr algn="ctr"/>
            <a:r>
              <a:rPr lang="en-AU" sz="2800" b="1" dirty="0" smtClean="0">
                <a:latin typeface="Arial" pitchFamily="34" charset="0"/>
                <a:cs typeface="Arial" pitchFamily="34" charset="0"/>
              </a:rPr>
              <a:t>Bucket Chain Excavator</a:t>
            </a:r>
            <a:endParaRPr lang="en-AU" sz="2800" b="1" dirty="0">
              <a:latin typeface="Arial" pitchFamily="34" charset="0"/>
              <a:cs typeface="Arial" pitchFamily="34" charset="0"/>
            </a:endParaRPr>
          </a:p>
        </p:txBody>
      </p:sp>
      <p:pic>
        <p:nvPicPr>
          <p:cNvPr id="111618" name="Picture 2" descr="http://www.womp-int.com/images/story/2008vol4/12d.jpg"/>
          <p:cNvPicPr>
            <a:picLocks noChangeAspect="1" noChangeArrowheads="1"/>
          </p:cNvPicPr>
          <p:nvPr/>
        </p:nvPicPr>
        <p:blipFill>
          <a:blip r:embed="rId3" cstate="print"/>
          <a:srcRect/>
          <a:stretch>
            <a:fillRect/>
          </a:stretch>
        </p:blipFill>
        <p:spPr bwMode="auto">
          <a:xfrm>
            <a:off x="899592" y="996008"/>
            <a:ext cx="7109695" cy="5328592"/>
          </a:xfrm>
          <a:prstGeom prst="rect">
            <a:avLst/>
          </a:prstGeom>
          <a:noFill/>
        </p:spPr>
      </p:pic>
    </p:spTree>
    <p:extLst>
      <p:ext uri="{BB962C8B-B14F-4D97-AF65-F5344CB8AC3E}">
        <p14:creationId xmlns:p14="http://schemas.microsoft.com/office/powerpoint/2010/main" val="3063776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6934200" cy="533400"/>
          </a:xfrm>
        </p:spPr>
        <p:txBody>
          <a:bodyPr>
            <a:noAutofit/>
          </a:bodyPr>
          <a:lstStyle/>
          <a:p>
            <a:r>
              <a:rPr lang="en-US" sz="2800" dirty="0" smtClean="0">
                <a:latin typeface="Arial" pitchFamily="34" charset="0"/>
                <a:cs typeface="Arial" pitchFamily="34" charset="0"/>
              </a:rPr>
              <a:t>Revision Questions</a:t>
            </a: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 y="990600"/>
            <a:ext cx="8991600" cy="4953000"/>
          </a:xfrm>
        </p:spPr>
        <p:txBody>
          <a:bodyPr>
            <a:noAutofit/>
          </a:bodyPr>
          <a:lstStyle/>
          <a:p>
            <a:pPr marL="514350" indent="-514350" algn="l">
              <a:buFont typeface="+mj-lt"/>
              <a:buAutoNum type="arabicPeriod"/>
            </a:pPr>
            <a:r>
              <a:rPr lang="en-US" sz="2800" dirty="0" smtClean="0">
                <a:solidFill>
                  <a:schemeClr val="tx1"/>
                </a:solidFill>
                <a:latin typeface="Arial" pitchFamily="34" charset="0"/>
                <a:cs typeface="Arial" pitchFamily="34" charset="0"/>
              </a:rPr>
              <a:t>Describe conditions which are suitable for the application of the following as mine materials handling equipment:</a:t>
            </a:r>
          </a:p>
          <a:p>
            <a:pPr marL="971550" lvl="1" indent="-514350" algn="l">
              <a:buFont typeface="+mj-lt"/>
              <a:buAutoNum type="alphaLcParenR"/>
            </a:pPr>
            <a:r>
              <a:rPr lang="en-US" dirty="0" smtClean="0">
                <a:solidFill>
                  <a:schemeClr val="tx1"/>
                </a:solidFill>
                <a:latin typeface="Arial" pitchFamily="34" charset="0"/>
                <a:cs typeface="Arial" pitchFamily="34" charset="0"/>
              </a:rPr>
              <a:t>Belt conveyor</a:t>
            </a:r>
          </a:p>
          <a:p>
            <a:pPr marL="971550" lvl="1" indent="-514350" algn="l">
              <a:buFont typeface="+mj-lt"/>
              <a:buAutoNum type="alphaLcParenR"/>
            </a:pPr>
            <a:r>
              <a:rPr lang="en-US" dirty="0" smtClean="0">
                <a:solidFill>
                  <a:schemeClr val="tx1"/>
                </a:solidFill>
                <a:latin typeface="Arial" pitchFamily="34" charset="0"/>
                <a:cs typeface="Arial" pitchFamily="34" charset="0"/>
              </a:rPr>
              <a:t>Locomotive</a:t>
            </a:r>
          </a:p>
          <a:p>
            <a:pPr marL="971550" lvl="1" indent="-514350" algn="l">
              <a:buFont typeface="+mj-lt"/>
              <a:buAutoNum type="alphaLcParenR"/>
            </a:pPr>
            <a:r>
              <a:rPr lang="en-US" dirty="0" smtClean="0">
                <a:solidFill>
                  <a:schemeClr val="tx1"/>
                </a:solidFill>
                <a:latin typeface="Arial" pitchFamily="34" charset="0"/>
                <a:cs typeface="Arial" pitchFamily="34" charset="0"/>
              </a:rPr>
              <a:t>Load-haul dump equipment</a:t>
            </a:r>
          </a:p>
          <a:p>
            <a:pPr marL="971550" lvl="1" indent="-514350" algn="l">
              <a:buFont typeface="+mj-lt"/>
              <a:buAutoNum type="alphaLcParenR"/>
            </a:pPr>
            <a:endParaRPr lang="en-US" sz="1600" dirty="0" smtClean="0">
              <a:solidFill>
                <a:schemeClr val="tx1"/>
              </a:solidFill>
              <a:latin typeface="Arial" pitchFamily="34" charset="0"/>
              <a:cs typeface="Arial" pitchFamily="34" charset="0"/>
            </a:endParaRPr>
          </a:p>
          <a:p>
            <a:pPr marL="514350" indent="-514350" algn="l">
              <a:buFont typeface="+mj-lt"/>
              <a:buAutoNum type="arabicPeriod"/>
            </a:pPr>
            <a:r>
              <a:rPr lang="en-US" sz="2800" dirty="0" smtClean="0">
                <a:solidFill>
                  <a:schemeClr val="tx1"/>
                </a:solidFill>
                <a:latin typeface="Arial" pitchFamily="34" charset="0"/>
                <a:cs typeface="Arial" pitchFamily="34" charset="0"/>
              </a:rPr>
              <a:t>Calculate slack-side tension of the belt conveyor given effective tension as 49.2kN if the slack-side tension is a third of tight-side tension.</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80265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5334000" cy="533400"/>
          </a:xfrm>
        </p:spPr>
        <p:txBody>
          <a:bodyPr>
            <a:normAutofit fontScale="90000"/>
          </a:bodyPr>
          <a:lstStyle/>
          <a:p>
            <a:pPr algn="l"/>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Factors considered include:</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p>
        </p:txBody>
      </p:sp>
      <p:sp>
        <p:nvSpPr>
          <p:cNvPr id="3" name="Subtitle 2"/>
          <p:cNvSpPr>
            <a:spLocks noGrp="1"/>
          </p:cNvSpPr>
          <p:nvPr>
            <p:ph type="subTitle" idx="1"/>
          </p:nvPr>
        </p:nvSpPr>
        <p:spPr>
          <a:xfrm>
            <a:off x="76200" y="685800"/>
            <a:ext cx="8991600" cy="5791200"/>
          </a:xfrm>
        </p:spPr>
        <p:txBody>
          <a:bodyPr>
            <a:normAutofit lnSpcReduction="10000"/>
          </a:bodyPr>
          <a:lstStyle/>
          <a:p>
            <a:pPr marL="514350" lvl="0" indent="-514350" algn="l"/>
            <a:r>
              <a:rPr lang="en-US" dirty="0" smtClean="0">
                <a:solidFill>
                  <a:schemeClr val="tx1"/>
                </a:solidFill>
              </a:rPr>
              <a:t>5.	</a:t>
            </a:r>
            <a:r>
              <a:rPr lang="en-US" sz="2800" dirty="0" smtClean="0">
                <a:solidFill>
                  <a:schemeClr val="tx1"/>
                </a:solidFill>
                <a:latin typeface="Arial" pitchFamily="34" charset="0"/>
                <a:cs typeface="Arial" pitchFamily="34" charset="0"/>
              </a:rPr>
              <a:t>Weather and environmental conditions;</a:t>
            </a:r>
          </a:p>
          <a:p>
            <a:pPr marL="514350" lvl="0" indent="-514350" algn="l"/>
            <a:r>
              <a:rPr lang="en-US" sz="2800" dirty="0" smtClean="0">
                <a:solidFill>
                  <a:schemeClr val="tx1"/>
                </a:solidFill>
                <a:latin typeface="Arial" pitchFamily="34" charset="0"/>
                <a:cs typeface="Arial" pitchFamily="34" charset="0"/>
              </a:rPr>
              <a:t>6.	Mine life versus capital requirements for a specific mining system;</a:t>
            </a:r>
          </a:p>
          <a:p>
            <a:pPr marL="514350" lvl="0" indent="-514350" algn="l"/>
            <a:r>
              <a:rPr lang="en-US" sz="2800" dirty="0" smtClean="0">
                <a:solidFill>
                  <a:schemeClr val="tx1"/>
                </a:solidFill>
                <a:latin typeface="Arial" pitchFamily="34" charset="0"/>
                <a:cs typeface="Arial" pitchFamily="34" charset="0"/>
              </a:rPr>
              <a:t>7.	Operating characteristics of the equipment;</a:t>
            </a:r>
          </a:p>
          <a:p>
            <a:pPr marL="514350" lvl="0" indent="-514350" algn="l">
              <a:buAutoNum type="arabicPeriod" startAt="8"/>
            </a:pPr>
            <a:r>
              <a:rPr lang="en-US" sz="2800" dirty="0" smtClean="0">
                <a:solidFill>
                  <a:schemeClr val="tx1"/>
                </a:solidFill>
                <a:latin typeface="Arial" pitchFamily="34" charset="0"/>
                <a:cs typeface="Arial" pitchFamily="34" charset="0"/>
              </a:rPr>
              <a:t>Desired flexibility to production requirements and scheduling.</a:t>
            </a:r>
          </a:p>
          <a:p>
            <a:pPr marL="514350" lvl="0" indent="-514350" algn="l">
              <a:buAutoNum type="arabicPeriod" startAt="8"/>
            </a:pPr>
            <a:r>
              <a:rPr lang="en-US" sz="2800" dirty="0" smtClean="0">
                <a:solidFill>
                  <a:schemeClr val="tx1"/>
                </a:solidFill>
                <a:latin typeface="Arial" pitchFamily="34" charset="0"/>
                <a:cs typeface="Arial" pitchFamily="34" charset="0"/>
              </a:rPr>
              <a:t>Safety</a:t>
            </a:r>
          </a:p>
          <a:p>
            <a:pPr marL="514350" lvl="0" indent="-514350" algn="l">
              <a:buAutoNum type="arabicPeriod" startAt="8"/>
            </a:pPr>
            <a:endParaRPr lang="en-US" sz="1000" dirty="0">
              <a:solidFill>
                <a:schemeClr val="tx1"/>
              </a:solidFill>
              <a:latin typeface="Arial" pitchFamily="34" charset="0"/>
              <a:cs typeface="Arial" pitchFamily="34" charset="0"/>
            </a:endParaRPr>
          </a:p>
          <a:p>
            <a:pPr lvl="0" algn="l"/>
            <a:r>
              <a:rPr lang="en-US" sz="2800" b="1" dirty="0" smtClean="0">
                <a:solidFill>
                  <a:schemeClr val="tx1"/>
                </a:solidFill>
                <a:latin typeface="Arial" pitchFamily="34" charset="0"/>
                <a:cs typeface="Arial" pitchFamily="34" charset="0"/>
              </a:rPr>
              <a:t>Modern materials handling equipment include:</a:t>
            </a:r>
          </a:p>
          <a:p>
            <a:pPr marL="514350" lvl="0" indent="-514350" algn="l">
              <a:buFont typeface="+mj-lt"/>
              <a:buAutoNum type="arabicPeriod"/>
            </a:pPr>
            <a:r>
              <a:rPr lang="en-US" sz="2800" dirty="0" smtClean="0">
                <a:solidFill>
                  <a:schemeClr val="tx1"/>
                </a:solidFill>
                <a:latin typeface="Arial" pitchFamily="34" charset="0"/>
                <a:cs typeface="Arial" pitchFamily="34" charset="0"/>
              </a:rPr>
              <a:t>Hoists or winders</a:t>
            </a:r>
          </a:p>
          <a:p>
            <a:pPr marL="514350" lvl="0" indent="-514350" algn="l">
              <a:buFont typeface="+mj-lt"/>
              <a:buAutoNum type="arabicPeriod"/>
            </a:pPr>
            <a:r>
              <a:rPr lang="en-US" sz="2800" dirty="0" smtClean="0">
                <a:solidFill>
                  <a:schemeClr val="tx1"/>
                </a:solidFill>
                <a:latin typeface="Arial" pitchFamily="34" charset="0"/>
                <a:cs typeface="Arial" pitchFamily="34" charset="0"/>
              </a:rPr>
              <a:t>Belt conveyors</a:t>
            </a:r>
          </a:p>
          <a:p>
            <a:pPr marL="514350" lvl="0" indent="-514350" algn="l">
              <a:buFont typeface="+mj-lt"/>
              <a:buAutoNum type="arabicPeriod"/>
            </a:pPr>
            <a:r>
              <a:rPr lang="en-US" sz="2800" dirty="0" smtClean="0">
                <a:solidFill>
                  <a:schemeClr val="tx1"/>
                </a:solidFill>
                <a:latin typeface="Arial" pitchFamily="34" charset="0"/>
                <a:cs typeface="Arial" pitchFamily="34" charset="0"/>
              </a:rPr>
              <a:t>Locomotives</a:t>
            </a:r>
          </a:p>
          <a:p>
            <a:pPr marL="514350" lvl="0" indent="-514350" algn="l">
              <a:buFont typeface="+mj-lt"/>
              <a:buAutoNum type="arabicPeriod"/>
            </a:pPr>
            <a:r>
              <a:rPr lang="en-US" sz="2800" dirty="0" err="1" smtClean="0">
                <a:solidFill>
                  <a:schemeClr val="tx1"/>
                </a:solidFill>
                <a:latin typeface="Arial" pitchFamily="34" charset="0"/>
                <a:cs typeface="Arial" pitchFamily="34" charset="0"/>
              </a:rPr>
              <a:t>Mechanised</a:t>
            </a:r>
            <a:r>
              <a:rPr lang="en-US" sz="2800" dirty="0" smtClean="0">
                <a:solidFill>
                  <a:schemeClr val="tx1"/>
                </a:solidFill>
                <a:latin typeface="Arial" pitchFamily="34" charset="0"/>
                <a:cs typeface="Arial" pitchFamily="34" charset="0"/>
              </a:rPr>
              <a:t> mine loading and hauling equipment</a:t>
            </a:r>
            <a:endParaRPr lang="en-US" dirty="0"/>
          </a:p>
        </p:txBody>
      </p:sp>
    </p:spTree>
    <p:extLst>
      <p:ext uri="{BB962C8B-B14F-4D97-AF65-F5344CB8AC3E}">
        <p14:creationId xmlns:p14="http://schemas.microsoft.com/office/powerpoint/2010/main" val="1095938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533399"/>
          </a:xfrm>
        </p:spPr>
        <p:txBody>
          <a:bodyPr>
            <a:normAutofit fontScale="90000"/>
          </a:bodyPr>
          <a:lstStyle/>
          <a:p>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Mine Conveyor Belt System</a:t>
            </a: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endParaRPr lang="en-US" sz="4000" dirty="0"/>
          </a:p>
        </p:txBody>
      </p:sp>
      <p:sp>
        <p:nvSpPr>
          <p:cNvPr id="3" name="Subtitle 2"/>
          <p:cNvSpPr>
            <a:spLocks noGrp="1"/>
          </p:cNvSpPr>
          <p:nvPr>
            <p:ph type="subTitle" idx="1"/>
          </p:nvPr>
        </p:nvSpPr>
        <p:spPr>
          <a:xfrm>
            <a:off x="152400" y="685800"/>
            <a:ext cx="8915400" cy="5715000"/>
          </a:xfrm>
        </p:spPr>
        <p:txBody>
          <a:bodyPr>
            <a:normAutofit fontScale="92500" lnSpcReduction="10000"/>
          </a:bodyPr>
          <a:lstStyle/>
          <a:p>
            <a:pPr algn="l"/>
            <a:r>
              <a:rPr lang="en-US" sz="3000" dirty="0">
                <a:solidFill>
                  <a:schemeClr val="tx1"/>
                </a:solidFill>
                <a:latin typeface="Arial" pitchFamily="34" charset="0"/>
                <a:cs typeface="Arial" pitchFamily="34" charset="0"/>
              </a:rPr>
              <a:t>Conveyor belt system is </a:t>
            </a:r>
            <a:r>
              <a:rPr lang="en-US" sz="3000" dirty="0" smtClean="0">
                <a:solidFill>
                  <a:schemeClr val="tx1"/>
                </a:solidFill>
                <a:latin typeface="Arial" pitchFamily="34" charset="0"/>
                <a:cs typeface="Arial" pitchFamily="34" charset="0"/>
              </a:rPr>
              <a:t>a conveying system of material. </a:t>
            </a:r>
            <a:r>
              <a:rPr lang="en-US" sz="3000" dirty="0">
                <a:solidFill>
                  <a:schemeClr val="tx1"/>
                </a:solidFill>
                <a:latin typeface="Arial" pitchFamily="34" charset="0"/>
                <a:cs typeface="Arial" pitchFamily="34" charset="0"/>
              </a:rPr>
              <a:t>Friction force drives the belt to achieve continuous transportation.</a:t>
            </a:r>
          </a:p>
          <a:p>
            <a:pPr algn="l"/>
            <a:endParaRPr lang="en-US" sz="1300" dirty="0" smtClean="0">
              <a:solidFill>
                <a:schemeClr val="tx1"/>
              </a:solidFill>
              <a:latin typeface="Arial" pitchFamily="34" charset="0"/>
              <a:cs typeface="Arial" pitchFamily="34" charset="0"/>
            </a:endParaRPr>
          </a:p>
          <a:p>
            <a:pPr algn="l"/>
            <a:r>
              <a:rPr lang="en-US" sz="3000" dirty="0" smtClean="0">
                <a:solidFill>
                  <a:schemeClr val="tx1"/>
                </a:solidFill>
                <a:latin typeface="Arial" pitchFamily="34" charset="0"/>
                <a:cs typeface="Arial" pitchFamily="34" charset="0"/>
              </a:rPr>
              <a:t>The </a:t>
            </a:r>
            <a:r>
              <a:rPr lang="en-US" sz="3000" dirty="0">
                <a:solidFill>
                  <a:schemeClr val="tx1"/>
                </a:solidFill>
                <a:latin typeface="Arial" pitchFamily="34" charset="0"/>
                <a:cs typeface="Arial" pitchFamily="34" charset="0"/>
              </a:rPr>
              <a:t>material on one end will be discharged on the other end driven through the belt, and then the delivery process is completed.</a:t>
            </a:r>
          </a:p>
          <a:p>
            <a:pPr algn="l"/>
            <a:r>
              <a:rPr lang="en-US" sz="1300" dirty="0">
                <a:solidFill>
                  <a:schemeClr val="tx1"/>
                </a:solidFill>
                <a:latin typeface="Arial" pitchFamily="34" charset="0"/>
                <a:cs typeface="Arial" pitchFamily="34" charset="0"/>
              </a:rPr>
              <a:t/>
            </a:r>
            <a:br>
              <a:rPr lang="en-US" sz="1300" dirty="0">
                <a:solidFill>
                  <a:schemeClr val="tx1"/>
                </a:solidFill>
                <a:latin typeface="Arial" pitchFamily="34" charset="0"/>
                <a:cs typeface="Arial" pitchFamily="34" charset="0"/>
              </a:rPr>
            </a:br>
            <a:r>
              <a:rPr lang="en-US" sz="3000" dirty="0">
                <a:solidFill>
                  <a:schemeClr val="tx1"/>
                </a:solidFill>
                <a:latin typeface="Arial" pitchFamily="34" charset="0"/>
                <a:cs typeface="Arial" pitchFamily="34" charset="0"/>
              </a:rPr>
              <a:t>A belt conveyor system consists of two or more </a:t>
            </a:r>
            <a:r>
              <a:rPr lang="en-US" sz="3000" dirty="0" smtClean="0">
                <a:solidFill>
                  <a:schemeClr val="tx1"/>
                </a:solidFill>
                <a:latin typeface="Arial" pitchFamily="34" charset="0"/>
                <a:cs typeface="Arial" pitchFamily="34" charset="0"/>
              </a:rPr>
              <a:t>pulleys, </a:t>
            </a:r>
            <a:r>
              <a:rPr lang="en-US" sz="3000" dirty="0">
                <a:solidFill>
                  <a:schemeClr val="tx1"/>
                </a:solidFill>
                <a:latin typeface="Arial" pitchFamily="34" charset="0"/>
                <a:cs typeface="Arial" pitchFamily="34" charset="0"/>
              </a:rPr>
              <a:t>with an endless loop of carrying medium—the conveyor belt—that rotates about them. One or both of the pulleys are powered, moving the </a:t>
            </a:r>
            <a:r>
              <a:rPr lang="en-US" sz="3000" dirty="0" smtClean="0">
                <a:solidFill>
                  <a:schemeClr val="tx1"/>
                </a:solidFill>
                <a:latin typeface="Arial" pitchFamily="34" charset="0"/>
                <a:cs typeface="Arial" pitchFamily="34" charset="0"/>
              </a:rPr>
              <a:t>belt.</a:t>
            </a:r>
            <a:endParaRPr lang="en-US" sz="3000" dirty="0">
              <a:solidFill>
                <a:schemeClr val="tx1"/>
              </a:solidFill>
              <a:latin typeface="Arial" pitchFamily="34" charset="0"/>
              <a:cs typeface="Arial" pitchFamily="34" charset="0"/>
            </a:endParaRPr>
          </a:p>
          <a:p>
            <a:pPr algn="l"/>
            <a:endParaRPr lang="en-US" sz="1300" dirty="0">
              <a:solidFill>
                <a:schemeClr val="tx1"/>
              </a:solidFill>
              <a:latin typeface="Arial" pitchFamily="34" charset="0"/>
              <a:cs typeface="Arial" pitchFamily="34" charset="0"/>
            </a:endParaRPr>
          </a:p>
          <a:p>
            <a:pPr algn="l"/>
            <a:r>
              <a:rPr lang="en-US" sz="3000" dirty="0">
                <a:solidFill>
                  <a:schemeClr val="tx1"/>
                </a:solidFill>
                <a:latin typeface="Arial" pitchFamily="34" charset="0"/>
                <a:cs typeface="Arial" pitchFamily="34" charset="0"/>
              </a:rPr>
              <a:t>The powered pulley is called the drive pulley while the unpowered pulley is called the idler pulley.</a:t>
            </a:r>
          </a:p>
          <a:p>
            <a:pPr algn="l"/>
            <a:endParaRPr lang="en-US" dirty="0"/>
          </a:p>
        </p:txBody>
      </p:sp>
    </p:spTree>
    <p:extLst>
      <p:ext uri="{BB962C8B-B14F-4D97-AF65-F5344CB8AC3E}">
        <p14:creationId xmlns:p14="http://schemas.microsoft.com/office/powerpoint/2010/main" val="103238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1"/>
            <a:ext cx="6019800" cy="457200"/>
          </a:xfrm>
        </p:spPr>
        <p:txBody>
          <a:bodyPr>
            <a:normAutofit fontScale="90000"/>
          </a:bodyPr>
          <a:lstStyle/>
          <a:p>
            <a:r>
              <a:rPr lang="en-US" sz="2800" b="1" dirty="0" smtClean="0">
                <a:latin typeface="Arial" pitchFamily="34" charset="0"/>
                <a:cs typeface="Arial" pitchFamily="34" charset="0"/>
              </a:rPr>
              <a:t>Conveyor Belt</a:t>
            </a:r>
            <a:endParaRPr lang="en-US" sz="2800" b="1" dirty="0">
              <a:latin typeface="Arial" pitchFamily="34" charset="0"/>
              <a:cs typeface="Arial" pitchFamily="34" charset="0"/>
            </a:endParaRPr>
          </a:p>
        </p:txBody>
      </p:sp>
      <p:pic>
        <p:nvPicPr>
          <p:cNvPr id="2050" name="Picture 2" descr="... Self-Extinguishing Steel-Cord Conveyor Belt – Phoenix Conveyor Belt"/>
          <p:cNvPicPr>
            <a:picLocks noChangeAspect="1" noChangeArrowheads="1"/>
          </p:cNvPicPr>
          <p:nvPr/>
        </p:nvPicPr>
        <p:blipFill>
          <a:blip r:embed="rId2" cstate="print"/>
          <a:srcRect/>
          <a:stretch>
            <a:fillRect/>
          </a:stretch>
        </p:blipFill>
        <p:spPr bwMode="auto">
          <a:xfrm>
            <a:off x="2133600" y="609600"/>
            <a:ext cx="6019800" cy="5791200"/>
          </a:xfrm>
          <a:prstGeom prst="rect">
            <a:avLst/>
          </a:prstGeom>
          <a:noFill/>
        </p:spPr>
      </p:pic>
    </p:spTree>
    <p:extLst>
      <p:ext uri="{BB962C8B-B14F-4D97-AF65-F5344CB8AC3E}">
        <p14:creationId xmlns:p14="http://schemas.microsoft.com/office/powerpoint/2010/main" val="911712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Autofit/>
          </a:bodyPr>
          <a:lstStyle/>
          <a:p>
            <a:r>
              <a:rPr lang="en-US" sz="2800" b="1" dirty="0" smtClean="0">
                <a:latin typeface="Arial" pitchFamily="34" charset="0"/>
                <a:cs typeface="Arial" pitchFamily="34" charset="0"/>
              </a:rPr>
              <a:t>Belt Conveyor</a:t>
            </a:r>
            <a:endParaRPr lang="en-US" sz="2800" b="1" dirty="0">
              <a:latin typeface="Arial" pitchFamily="34" charset="0"/>
              <a:cs typeface="Arial" pitchFamily="34" charset="0"/>
            </a:endParaRPr>
          </a:p>
        </p:txBody>
      </p:sp>
      <p:sp>
        <p:nvSpPr>
          <p:cNvPr id="163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1080747"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Open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9" name="Picture 5" descr="http://www.mining-technology.com/contractor_images/bucyrus/1-belt-system.jpg"/>
          <p:cNvPicPr>
            <a:picLocks noChangeAspect="1" noChangeArrowheads="1"/>
          </p:cNvPicPr>
          <p:nvPr/>
        </p:nvPicPr>
        <p:blipFill>
          <a:blip r:embed="rId2" cstate="print"/>
          <a:srcRect/>
          <a:stretch>
            <a:fillRect/>
          </a:stretch>
        </p:blipFill>
        <p:spPr bwMode="auto">
          <a:xfrm>
            <a:off x="304800" y="762000"/>
            <a:ext cx="8534400" cy="4876800"/>
          </a:xfrm>
          <a:prstGeom prst="rect">
            <a:avLst/>
          </a:prstGeom>
          <a:noFill/>
        </p:spPr>
      </p:pic>
      <p:sp>
        <p:nvSpPr>
          <p:cNvPr id="5" name="Title 1"/>
          <p:cNvSpPr txBox="1">
            <a:spLocks/>
          </p:cNvSpPr>
          <p:nvPr/>
        </p:nvSpPr>
        <p:spPr>
          <a:xfrm>
            <a:off x="304800" y="5791200"/>
            <a:ext cx="8534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itchFamily="34" charset="0"/>
                <a:cs typeface="Arial" pitchFamily="34" charset="0"/>
              </a:rPr>
              <a:t>The </a:t>
            </a:r>
            <a:r>
              <a:rPr lang="en-US" sz="2800" dirty="0" smtClean="0">
                <a:latin typeface="Arial" pitchFamily="34" charset="0"/>
                <a:cs typeface="Arial" pitchFamily="34" charset="0"/>
              </a:rPr>
              <a:t>belt conveyor can stretch up to 50km</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65792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609599"/>
          </a:xfrm>
        </p:spPr>
        <p:txBody>
          <a:bodyPr>
            <a:noAutofit/>
          </a:bodyPr>
          <a:lstStyle/>
          <a:p>
            <a:r>
              <a:rPr lang="en-US" sz="2800" b="1" dirty="0" smtClean="0">
                <a:latin typeface="Arial" pitchFamily="34" charset="0"/>
                <a:cs typeface="Arial" pitchFamily="34" charset="0"/>
              </a:rPr>
              <a:t>Belt Conveyor</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76200" y="1295400"/>
            <a:ext cx="8991600" cy="3886200"/>
          </a:xfrm>
        </p:spPr>
        <p:txBody>
          <a:bodyPr>
            <a:normAutofit/>
          </a:bodyPr>
          <a:lstStyle/>
          <a:p>
            <a:pPr algn="l"/>
            <a:r>
              <a:rPr lang="en-US" sz="2800" dirty="0" smtClean="0">
                <a:solidFill>
                  <a:schemeClr val="tx1"/>
                </a:solidFill>
                <a:latin typeface="Arial" pitchFamily="34" charset="0"/>
                <a:cs typeface="Arial" pitchFamily="34" charset="0"/>
              </a:rPr>
              <a:t>Belt </a:t>
            </a:r>
            <a:r>
              <a:rPr lang="en-US" sz="2800" dirty="0">
                <a:solidFill>
                  <a:schemeClr val="tx1"/>
                </a:solidFill>
                <a:latin typeface="Arial" pitchFamily="34" charset="0"/>
                <a:cs typeface="Arial" pitchFamily="34" charset="0"/>
              </a:rPr>
              <a:t>conveyors </a:t>
            </a:r>
            <a:r>
              <a:rPr lang="en-US" sz="2800" dirty="0" smtClean="0">
                <a:solidFill>
                  <a:schemeClr val="tx1"/>
                </a:solidFill>
                <a:latin typeface="Arial" pitchFamily="34" charset="0"/>
                <a:cs typeface="Arial" pitchFamily="34" charset="0"/>
              </a:rPr>
              <a:t>consist </a:t>
            </a:r>
            <a:r>
              <a:rPr lang="en-US" sz="2800" dirty="0">
                <a:solidFill>
                  <a:schemeClr val="tx1"/>
                </a:solidFill>
                <a:latin typeface="Arial" pitchFamily="34" charset="0"/>
                <a:cs typeface="Arial" pitchFamily="34" charset="0"/>
              </a:rPr>
              <a:t>of a metal frame with </a:t>
            </a:r>
            <a:r>
              <a:rPr lang="en-US" sz="2800" dirty="0" smtClean="0">
                <a:solidFill>
                  <a:schemeClr val="tx1"/>
                </a:solidFill>
                <a:latin typeface="Arial" pitchFamily="34" charset="0"/>
                <a:cs typeface="Arial" pitchFamily="34" charset="0"/>
              </a:rPr>
              <a:t>rollers.</a:t>
            </a:r>
          </a:p>
          <a:p>
            <a:pPr algn="l"/>
            <a:endParaRPr lang="en-US" sz="12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The </a:t>
            </a:r>
            <a:r>
              <a:rPr lang="en-US" sz="2800" dirty="0">
                <a:solidFill>
                  <a:schemeClr val="tx1"/>
                </a:solidFill>
                <a:latin typeface="Arial" pitchFamily="34" charset="0"/>
                <a:cs typeface="Arial" pitchFamily="34" charset="0"/>
              </a:rPr>
              <a:t>force required to drive a belt conveyor is transmitted from the drive pulley by means of friction</a:t>
            </a:r>
            <a:r>
              <a:rPr lang="en-US" sz="2800" dirty="0" smtClean="0">
                <a:solidFill>
                  <a:schemeClr val="tx1"/>
                </a:solidFill>
                <a:latin typeface="Arial" pitchFamily="34" charset="0"/>
                <a:cs typeface="Arial" pitchFamily="34" charset="0"/>
              </a:rPr>
              <a:t>.</a:t>
            </a:r>
          </a:p>
          <a:p>
            <a:pPr algn="l"/>
            <a:endParaRPr lang="en-US" sz="12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Power is produced by effective </a:t>
            </a:r>
            <a:r>
              <a:rPr lang="en-US" sz="2800" dirty="0" smtClean="0">
                <a:solidFill>
                  <a:schemeClr val="tx1"/>
                </a:solidFill>
                <a:latin typeface="Arial" pitchFamily="34" charset="0"/>
                <a:cs typeface="Arial" pitchFamily="34" charset="0"/>
              </a:rPr>
              <a:t>tension</a:t>
            </a:r>
          </a:p>
          <a:p>
            <a:pPr algn="l"/>
            <a:endParaRPr lang="en-US" sz="1200" dirty="0">
              <a:solidFill>
                <a:schemeClr val="tx1"/>
              </a:solidFill>
              <a:latin typeface="Arial" pitchFamily="34" charset="0"/>
              <a:cs typeface="Arial" pitchFamily="34" charset="0"/>
            </a:endParaRPr>
          </a:p>
          <a:p>
            <a:pPr algn="l">
              <a:buFont typeface="Wingdings" pitchFamily="2" charset="2"/>
              <a:buChar char="§"/>
            </a:pPr>
            <a:r>
              <a:rPr lang="en-US" sz="2800" dirty="0">
                <a:solidFill>
                  <a:schemeClr val="tx1"/>
                </a:solidFill>
                <a:latin typeface="Arial" pitchFamily="34" charset="0"/>
                <a:cs typeface="Arial" pitchFamily="34" charset="0"/>
              </a:rPr>
              <a:t> The difference in tensions is supplied by </a:t>
            </a:r>
            <a:r>
              <a:rPr lang="en-US" sz="2800" dirty="0" smtClean="0">
                <a:solidFill>
                  <a:schemeClr val="tx1"/>
                </a:solidFill>
                <a:latin typeface="Arial" pitchFamily="34" charset="0"/>
                <a:cs typeface="Arial" pitchFamily="34" charset="0"/>
              </a:rPr>
              <a:t>the driving</a:t>
            </a:r>
          </a:p>
          <a:p>
            <a:pPr algn="l"/>
            <a:r>
              <a:rPr lang="en-US" sz="2800" dirty="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  power </a:t>
            </a:r>
            <a:r>
              <a:rPr lang="en-US" sz="2800" dirty="0">
                <a:solidFill>
                  <a:schemeClr val="tx1"/>
                </a:solidFill>
                <a:latin typeface="Arial" pitchFamily="34" charset="0"/>
                <a:cs typeface="Arial" pitchFamily="34" charset="0"/>
              </a:rPr>
              <a:t>source.</a:t>
            </a:r>
          </a:p>
          <a:p>
            <a:pPr algn="l"/>
            <a:endParaRPr lang="en-US" sz="1800" dirty="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420075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1"/>
            <a:ext cx="6400800" cy="609599"/>
          </a:xfrm>
        </p:spPr>
        <p:txBody>
          <a:bodyPr>
            <a:normAutofit fontScale="90000"/>
          </a:bodyPr>
          <a:lstStyle/>
          <a:p>
            <a:r>
              <a:rPr lang="en-US" b="1" dirty="0" smtClean="0"/>
              <a:t/>
            </a:r>
            <a:br>
              <a:rPr lang="en-US" b="1" dirty="0" smtClean="0"/>
            </a:br>
            <a:r>
              <a:rPr lang="en-US" sz="3100" dirty="0" smtClean="0">
                <a:latin typeface="Arial" pitchFamily="34" charset="0"/>
                <a:cs typeface="Arial" pitchFamily="34" charset="0"/>
              </a:rPr>
              <a:t>Pulley Driving Belt</a:t>
            </a:r>
            <a:r>
              <a:rPr lang="en-US" dirty="0" smtClean="0"/>
              <a:t/>
            </a:r>
            <a:br>
              <a:rPr lang="en-US" dirty="0" smtClean="0"/>
            </a:br>
            <a:endParaRPr lang="en-US" dirty="0"/>
          </a:p>
        </p:txBody>
      </p:sp>
      <p:pic>
        <p:nvPicPr>
          <p:cNvPr id="4" name="Picture 3"/>
          <p:cNvPicPr/>
          <p:nvPr/>
        </p:nvPicPr>
        <p:blipFill>
          <a:blip r:embed="rId2" cstate="print"/>
          <a:srcRect/>
          <a:stretch>
            <a:fillRect/>
          </a:stretch>
        </p:blipFill>
        <p:spPr bwMode="auto">
          <a:xfrm>
            <a:off x="609600" y="1143000"/>
            <a:ext cx="7924800" cy="4800600"/>
          </a:xfrm>
          <a:prstGeom prst="rect">
            <a:avLst/>
          </a:prstGeom>
          <a:noFill/>
          <a:ln w="9525">
            <a:noFill/>
            <a:miter lim="800000"/>
            <a:headEnd/>
            <a:tailEnd/>
          </a:ln>
        </p:spPr>
      </p:pic>
    </p:spTree>
    <p:extLst>
      <p:ext uri="{BB962C8B-B14F-4D97-AF65-F5344CB8AC3E}">
        <p14:creationId xmlns:p14="http://schemas.microsoft.com/office/powerpoint/2010/main" val="389085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904</Words>
  <Application>Microsoft Office PowerPoint</Application>
  <PresentationFormat>On-screen Show (4:3)</PresentationFormat>
  <Paragraphs>180</Paragraphs>
  <Slides>39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Picture</vt:lpstr>
      <vt:lpstr>Mine Materials Handling</vt:lpstr>
      <vt:lpstr>Technology in materials handling has evolved from rudimental application of elementary equipment to application of advanced and automated equipment.</vt:lpstr>
      <vt:lpstr> Fundamentals of equipment selection </vt:lpstr>
      <vt:lpstr> Factors considered include: </vt:lpstr>
      <vt:lpstr> Mine Conveyor Belt System </vt:lpstr>
      <vt:lpstr>Conveyor Belt</vt:lpstr>
      <vt:lpstr>Belt Conveyor</vt:lpstr>
      <vt:lpstr>Belt Conveyor</vt:lpstr>
      <vt:lpstr> Pulley Driving Belt </vt:lpstr>
      <vt:lpstr>Belt Conveyor</vt:lpstr>
      <vt:lpstr>Single-pulley drive</vt:lpstr>
      <vt:lpstr>Materials handling for haulage system - Locomotive</vt:lpstr>
      <vt:lpstr>PowerPoint Presentation</vt:lpstr>
      <vt:lpstr>Locomotive Haulage</vt:lpstr>
      <vt:lpstr>PowerPoint Presentation</vt:lpstr>
      <vt:lpstr>Locomotive force</vt:lpstr>
      <vt:lpstr>Locomotive Tractive Effort</vt:lpstr>
      <vt:lpstr>Forces acting on a train The dynamics of a train moving with speed v along a track inclined at an angle α to the horizontal are determined by the forces shown in the Figure.</vt:lpstr>
      <vt:lpstr>Drawbar Pull</vt:lpstr>
      <vt:lpstr>PowerPoint Presentation</vt:lpstr>
      <vt:lpstr>Mechanised Loading and Hauling Equipment</vt:lpstr>
      <vt:lpstr>Mechanised Loading and Hauling</vt:lpstr>
      <vt:lpstr> Mechanised loading and hauling equipment include: </vt:lpstr>
      <vt:lpstr>Front-End Loader</vt:lpstr>
      <vt:lpstr> Advantages of mechanised loaders </vt:lpstr>
      <vt:lpstr>PowerPoint Presentation</vt:lpstr>
      <vt:lpstr>Wheel loader</vt:lpstr>
      <vt:lpstr>LHD</vt:lpstr>
      <vt:lpstr>LHD : General description</vt:lpstr>
      <vt:lpstr>Other materials handling equipment include:</vt:lpstr>
      <vt:lpstr>Dump truck</vt:lpstr>
      <vt:lpstr>Dragline</vt:lpstr>
      <vt:lpstr>Conveyor belt on a crusher</vt:lpstr>
      <vt:lpstr>Slusher equipment</vt:lpstr>
      <vt:lpstr>Bucket Wheel Excavator</vt:lpstr>
      <vt:lpstr>Walking dragline</vt:lpstr>
      <vt:lpstr>Stripping Shovel</vt:lpstr>
      <vt:lpstr>Bucket Chain Excavator</vt:lpstr>
      <vt:lpstr>Revision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 Materials Handling</dc:title>
  <dc:creator>kangwa</dc:creator>
  <cp:lastModifiedBy>kangwa</cp:lastModifiedBy>
  <cp:revision>61</cp:revision>
  <dcterms:created xsi:type="dcterms:W3CDTF">2018-09-26T13:28:06Z</dcterms:created>
  <dcterms:modified xsi:type="dcterms:W3CDTF">2018-10-10T11:42:09Z</dcterms:modified>
</cp:coreProperties>
</file>