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329" r:id="rId2"/>
    <p:sldId id="256" r:id="rId3"/>
    <p:sldId id="257" r:id="rId4"/>
    <p:sldId id="282" r:id="rId5"/>
    <p:sldId id="315" r:id="rId6"/>
    <p:sldId id="258" r:id="rId7"/>
    <p:sldId id="343" r:id="rId8"/>
    <p:sldId id="342" r:id="rId9"/>
    <p:sldId id="332" r:id="rId10"/>
    <p:sldId id="333" r:id="rId11"/>
    <p:sldId id="288" r:id="rId12"/>
    <p:sldId id="327" r:id="rId13"/>
    <p:sldId id="319" r:id="rId14"/>
    <p:sldId id="318" r:id="rId15"/>
    <p:sldId id="320" r:id="rId16"/>
    <p:sldId id="279" r:id="rId17"/>
    <p:sldId id="291" r:id="rId18"/>
    <p:sldId id="292" r:id="rId19"/>
    <p:sldId id="295" r:id="rId20"/>
    <p:sldId id="312" r:id="rId21"/>
    <p:sldId id="340" r:id="rId22"/>
    <p:sldId id="341" r:id="rId23"/>
    <p:sldId id="347" r:id="rId24"/>
    <p:sldId id="345" r:id="rId25"/>
    <p:sldId id="346" r:id="rId26"/>
    <p:sldId id="338" r:id="rId27"/>
    <p:sldId id="337" r:id="rId28"/>
    <p:sldId id="348" r:id="rId29"/>
    <p:sldId id="336" r:id="rId30"/>
    <p:sldId id="339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81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D48FD2-D18A-437B-88EC-C837BFE4E075}" type="datetimeFigureOut">
              <a:rPr lang="en-US" smtClean="0"/>
              <a:pPr/>
              <a:t>7/14/2021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0126AE-424A-4E3A-B5D7-9859F1F0B45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343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B28EE4-9632-4A4D-8592-8BB9755F2831}" type="slidenum">
              <a:rPr lang="en-AU" smtClean="0"/>
              <a:pPr/>
              <a:t>7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042181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B28EE4-9632-4A4D-8592-8BB9755F2831}" type="slidenum">
              <a:rPr lang="en-AU" smtClean="0"/>
              <a:pPr/>
              <a:t>8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042181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B28EE4-9632-4A4D-8592-8BB9755F2831}" type="slidenum">
              <a:rPr lang="en-AU" smtClean="0"/>
              <a:pPr/>
              <a:t>12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531101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9E728-C234-48EC-9D70-898208CD9F1A}" type="datetimeFigureOut">
              <a:rPr lang="en-US" smtClean="0"/>
              <a:pPr/>
              <a:t>7/14/2021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B789E-325E-4810-8078-15D087CDE2E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9E728-C234-48EC-9D70-898208CD9F1A}" type="datetimeFigureOut">
              <a:rPr lang="en-US" smtClean="0"/>
              <a:pPr/>
              <a:t>7/14/2021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B789E-325E-4810-8078-15D087CDE2E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9E728-C234-48EC-9D70-898208CD9F1A}" type="datetimeFigureOut">
              <a:rPr lang="en-US" smtClean="0"/>
              <a:pPr/>
              <a:t>7/14/2021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B789E-325E-4810-8078-15D087CDE2E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9E728-C234-48EC-9D70-898208CD9F1A}" type="datetimeFigureOut">
              <a:rPr lang="en-US" smtClean="0"/>
              <a:pPr/>
              <a:t>7/14/2021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B789E-325E-4810-8078-15D087CDE2E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9E728-C234-48EC-9D70-898208CD9F1A}" type="datetimeFigureOut">
              <a:rPr lang="en-US" smtClean="0"/>
              <a:pPr/>
              <a:t>7/14/2021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B789E-325E-4810-8078-15D087CDE2E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9E728-C234-48EC-9D70-898208CD9F1A}" type="datetimeFigureOut">
              <a:rPr lang="en-US" smtClean="0"/>
              <a:pPr/>
              <a:t>7/14/2021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B789E-325E-4810-8078-15D087CDE2E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9E728-C234-48EC-9D70-898208CD9F1A}" type="datetimeFigureOut">
              <a:rPr lang="en-US" smtClean="0"/>
              <a:pPr/>
              <a:t>7/14/2021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B789E-325E-4810-8078-15D087CDE2E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9E728-C234-48EC-9D70-898208CD9F1A}" type="datetimeFigureOut">
              <a:rPr lang="en-US" smtClean="0"/>
              <a:pPr/>
              <a:t>7/14/2021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B789E-325E-4810-8078-15D087CDE2E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9E728-C234-48EC-9D70-898208CD9F1A}" type="datetimeFigureOut">
              <a:rPr lang="en-US" smtClean="0"/>
              <a:pPr/>
              <a:t>7/14/2021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B789E-325E-4810-8078-15D087CDE2E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9E728-C234-48EC-9D70-898208CD9F1A}" type="datetimeFigureOut">
              <a:rPr lang="en-US" smtClean="0"/>
              <a:pPr/>
              <a:t>7/14/2021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B789E-325E-4810-8078-15D087CDE2E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9E728-C234-48EC-9D70-898208CD9F1A}" type="datetimeFigureOut">
              <a:rPr lang="en-US" smtClean="0"/>
              <a:pPr/>
              <a:t>7/14/2021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B789E-325E-4810-8078-15D087CDE2E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B9E728-C234-48EC-9D70-898208CD9F1A}" type="datetimeFigureOut">
              <a:rPr lang="en-US" smtClean="0"/>
              <a:pPr/>
              <a:t>7/14/2021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CB789E-325E-4810-8078-15D087CDE2E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hyperlink" Target="mailto:sam.kangwa@unza.zm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152400"/>
            <a:ext cx="8610600" cy="1142999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BASIC CONCEPTS AND PRINCIPLES OF MECHANICAL ROCK PENETRATION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 descr="Image result for underground rock drilling images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00" r="5832"/>
          <a:stretch/>
        </p:blipFill>
        <p:spPr bwMode="auto">
          <a:xfrm>
            <a:off x="76201" y="1447800"/>
            <a:ext cx="4572000" cy="39624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Picture 4" descr="Image result for underground rock drilling images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42" b="7256"/>
          <a:stretch/>
        </p:blipFill>
        <p:spPr bwMode="auto">
          <a:xfrm>
            <a:off x="4800600" y="1447800"/>
            <a:ext cx="4267200" cy="39624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57078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"/>
            <a:ext cx="7772400" cy="60960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Bit-rock 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interface</a:t>
            </a:r>
            <a:endParaRPr lang="en-US" sz="2800" b="1" dirty="0"/>
          </a:p>
        </p:txBody>
      </p:sp>
      <p:pic>
        <p:nvPicPr>
          <p:cNvPr id="6" name="Picture 5" descr="Image result for hard rock drilling bit and rock interface images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066800"/>
            <a:ext cx="6172200" cy="4495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37230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sites.google.com/site/mininginfosite/miner-s-toolbox/blasting/Drag_bit_rock_breakage.gif?attredirects=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838200"/>
            <a:ext cx="4648200" cy="5473700"/>
          </a:xfrm>
          <a:prstGeom prst="rect">
            <a:avLst/>
          </a:prstGeom>
          <a:noFill/>
        </p:spPr>
      </p:pic>
      <p:pic>
        <p:nvPicPr>
          <p:cNvPr id="3" name="Picture 2" descr="https://sites.google.com/site/mininginfosite/miner-s-toolbox/blasting/Indenter_rock_breakage.gif?attredirects=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24400" y="838200"/>
            <a:ext cx="4368800" cy="5473700"/>
          </a:xfrm>
          <a:prstGeom prst="rect">
            <a:avLst/>
          </a:prstGeom>
          <a:noFill/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685800" y="152400"/>
            <a:ext cx="7772400" cy="533400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Principles of Rock Disintegration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180327"/>
            <a:ext cx="8991600" cy="962673"/>
          </a:xfrm>
        </p:spPr>
        <p:txBody>
          <a:bodyPr>
            <a:normAutofit/>
          </a:bodyPr>
          <a:lstStyle/>
          <a:p>
            <a:r>
              <a:rPr lang="en-AU" sz="2800" b="1" dirty="0" smtClean="0">
                <a:latin typeface="Arial" pitchFamily="34" charset="0"/>
                <a:cs typeface="Arial" pitchFamily="34" charset="0"/>
              </a:rPr>
              <a:t>Functional Components of Drilling System</a:t>
            </a:r>
            <a:endParaRPr lang="en-AU" sz="2800" b="1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" y="1752600"/>
            <a:ext cx="89916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F03C708B-39DA-4561-A98D-F1BCC1AF0CB1}" type="slidenum">
              <a:rPr lang="en-AU" smtClean="0"/>
              <a:pPr>
                <a:defRPr/>
              </a:pPr>
              <a:t>12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4759261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0"/>
            <a:ext cx="7772400" cy="685799"/>
          </a:xfrm>
        </p:spPr>
        <p:txBody>
          <a:bodyPr>
            <a:normAutofit fontScale="90000"/>
          </a:bodyPr>
          <a:lstStyle/>
          <a:p>
            <a:r>
              <a:rPr lang="en-A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A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en-AU" sz="3100" b="1" dirty="0" smtClean="0">
                <a:latin typeface="Arial" pitchFamily="34" charset="0"/>
                <a:cs typeface="Arial" pitchFamily="34" charset="0"/>
              </a:rPr>
              <a:t>The Flushing Fluid</a:t>
            </a:r>
            <a:r>
              <a:rPr lang="en-AU" sz="3100" b="1" dirty="0">
                <a:latin typeface="Arial" pitchFamily="34" charset="0"/>
                <a:cs typeface="Arial" pitchFamily="34" charset="0"/>
              </a:rPr>
              <a:t/>
            </a:r>
            <a:br>
              <a:rPr lang="en-AU" sz="3100" b="1" dirty="0">
                <a:latin typeface="Arial" pitchFamily="34" charset="0"/>
                <a:cs typeface="Arial" pitchFamily="34" charset="0"/>
              </a:rPr>
            </a:br>
            <a:endParaRPr lang="en-US" sz="31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219200"/>
            <a:ext cx="8839200" cy="4572000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AU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lang="en-A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circulation fluid is the flushing medium which is supplied through the flushing-holes in the drill steel and distributed through flushing-holes in the bit front.</a:t>
            </a:r>
          </a:p>
          <a:p>
            <a:pPr algn="l"/>
            <a:endParaRPr lang="en-AU" sz="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>
              <a:lnSpc>
                <a:spcPct val="150000"/>
              </a:lnSpc>
            </a:pPr>
            <a:r>
              <a:rPr lang="en-A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 front of the bit has space for flushing the cuttings or chips rearwards.</a:t>
            </a:r>
          </a:p>
          <a:p>
            <a:pPr algn="l"/>
            <a:endParaRPr lang="en-AU" sz="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A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 flushing medium may be air, water or mud. </a:t>
            </a:r>
          </a:p>
        </p:txBody>
      </p:sp>
    </p:spTree>
    <p:extLst>
      <p:ext uri="{BB962C8B-B14F-4D97-AF65-F5344CB8AC3E}">
        <p14:creationId xmlns:p14="http://schemas.microsoft.com/office/powerpoint/2010/main" val="2814772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1"/>
            <a:ext cx="7772400" cy="533399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Principle of Drilling Fluid 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drillingfluids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4987" y="933450"/>
            <a:ext cx="5534025" cy="52387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80815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0"/>
            <a:ext cx="7772400" cy="761999"/>
          </a:xfrm>
        </p:spPr>
        <p:txBody>
          <a:bodyPr>
            <a:normAutofit fontScale="90000"/>
          </a:bodyPr>
          <a:lstStyle/>
          <a:p>
            <a:r>
              <a:rPr lang="en-A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A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en-AU" sz="3100" b="1" dirty="0" smtClean="0">
                <a:latin typeface="Arial" pitchFamily="34" charset="0"/>
                <a:cs typeface="Arial" pitchFamily="34" charset="0"/>
              </a:rPr>
              <a:t>The Circulation Fluid</a:t>
            </a:r>
            <a:r>
              <a:rPr lang="en-AU" sz="3100" b="1" dirty="0">
                <a:latin typeface="Arial" pitchFamily="34" charset="0"/>
                <a:cs typeface="Arial" pitchFamily="34" charset="0"/>
              </a:rPr>
              <a:t/>
            </a:r>
            <a:br>
              <a:rPr lang="en-AU" sz="3100" b="1" dirty="0">
                <a:latin typeface="Arial" pitchFamily="34" charset="0"/>
                <a:cs typeface="Arial" pitchFamily="34" charset="0"/>
              </a:rPr>
            </a:br>
            <a:endParaRPr lang="en-US" sz="31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143000"/>
            <a:ext cx="8839200" cy="4724400"/>
          </a:xfrm>
        </p:spPr>
        <p:txBody>
          <a:bodyPr>
            <a:normAutofit/>
          </a:bodyPr>
          <a:lstStyle/>
          <a:p>
            <a:pPr marL="457200" indent="-457200" algn="l">
              <a:lnSpc>
                <a:spcPct val="150000"/>
              </a:lnSpc>
              <a:buFont typeface="Wingdings" pitchFamily="2" charset="2"/>
              <a:buChar char="§"/>
            </a:pPr>
            <a:r>
              <a:rPr lang="en-A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Cleans </a:t>
            </a:r>
            <a:r>
              <a:rPr lang="en-AU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lang="en-A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hole</a:t>
            </a:r>
          </a:p>
          <a:p>
            <a:pPr marL="457200" indent="-457200" algn="l">
              <a:lnSpc>
                <a:spcPct val="150000"/>
              </a:lnSpc>
              <a:buFont typeface="Wingdings" pitchFamily="2" charset="2"/>
              <a:buChar char="§"/>
            </a:pPr>
            <a:r>
              <a:rPr lang="en-A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Cools </a:t>
            </a:r>
            <a:r>
              <a:rPr lang="en-AU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 bit </a:t>
            </a:r>
            <a:r>
              <a:rPr lang="en-A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and</a:t>
            </a:r>
          </a:p>
          <a:p>
            <a:pPr marL="457200" indent="-457200" algn="l">
              <a:lnSpc>
                <a:spcPct val="150000"/>
              </a:lnSpc>
              <a:buFont typeface="Wingdings" pitchFamily="2" charset="2"/>
              <a:buChar char="§"/>
            </a:pPr>
            <a:r>
              <a:rPr lang="en-A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Stabilises </a:t>
            </a:r>
            <a:r>
              <a:rPr lang="en-AU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lang="en-A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hole</a:t>
            </a:r>
          </a:p>
          <a:p>
            <a:pPr marL="457200" indent="-457200" algn="l">
              <a:lnSpc>
                <a:spcPct val="150000"/>
              </a:lnSpc>
              <a:buFont typeface="Wingdings" pitchFamily="2" charset="2"/>
              <a:buChar char="§"/>
            </a:pPr>
            <a:r>
              <a:rPr lang="en-A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Supports the penetration through removal of cuttings</a:t>
            </a:r>
          </a:p>
          <a:p>
            <a:pPr algn="l"/>
            <a:endParaRPr lang="en-AU" sz="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n-AU" sz="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A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Air</a:t>
            </a:r>
            <a:r>
              <a:rPr lang="en-AU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water or sometimes mud is used for this </a:t>
            </a:r>
            <a:r>
              <a:rPr lang="en-A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purpose.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48352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6200"/>
            <a:ext cx="7772400" cy="6096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3100" b="1" dirty="0" err="1" smtClean="0">
                <a:latin typeface="Arial" pitchFamily="34" charset="0"/>
                <a:cs typeface="Arial" pitchFamily="34" charset="0"/>
              </a:rPr>
              <a:t>Drillability</a:t>
            </a:r>
            <a:r>
              <a:rPr lang="en-US" sz="31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3100" b="1" dirty="0" smtClean="0">
                <a:latin typeface="Arial" pitchFamily="34" charset="0"/>
                <a:cs typeface="Arial" pitchFamily="34" charset="0"/>
              </a:rPr>
            </a:br>
            <a:endParaRPr lang="en-US" sz="31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762000"/>
            <a:ext cx="8686800" cy="5562600"/>
          </a:xfrm>
        </p:spPr>
        <p:txBody>
          <a:bodyPr/>
          <a:lstStyle/>
          <a:p>
            <a:pPr algn="l">
              <a:lnSpc>
                <a:spcPct val="150000"/>
              </a:lnSpc>
            </a:pP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Drillability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means rate of drill bit penetration into rock [</a:t>
            </a:r>
            <a:r>
              <a:rPr lang="en-US" sz="28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Tamrock</a:t>
            </a:r>
            <a:r>
              <a:rPr lang="en-US" sz="28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..1983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]. </a:t>
            </a:r>
            <a:r>
              <a:rPr lang="en-US" sz="28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Schmidt R. L. [1972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] defines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drillability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as the resistance of rock to penetration. </a:t>
            </a:r>
            <a:r>
              <a:rPr lang="en-US" sz="28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Paithanker</a:t>
            </a:r>
            <a:r>
              <a:rPr lang="en-US" sz="28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et al [1980] 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have shown that any stage of bit wear has a complex function of several rock properties,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viz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compressive strength, modulus of elasticity, density and coefficient of friction between rock and bit.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1"/>
            <a:ext cx="7772400" cy="914399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3100" b="1" dirty="0" smtClean="0">
                <a:latin typeface="Arial" pitchFamily="34" charset="0"/>
                <a:cs typeface="Arial" pitchFamily="34" charset="0"/>
              </a:rPr>
              <a:t>Factors Affecting </a:t>
            </a:r>
            <a:r>
              <a:rPr lang="en-US" sz="3100" b="1" dirty="0" err="1" smtClean="0">
                <a:latin typeface="Arial" pitchFamily="34" charset="0"/>
                <a:cs typeface="Arial" pitchFamily="34" charset="0"/>
              </a:rPr>
              <a:t>Drillability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3100" dirty="0" smtClean="0">
                <a:latin typeface="Arial" pitchFamily="34" charset="0"/>
                <a:cs typeface="Arial" pitchFamily="34" charset="0"/>
              </a:rPr>
            </a:br>
            <a:endParaRPr lang="en-US" sz="3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1219200"/>
            <a:ext cx="8534400" cy="4876800"/>
          </a:xfrm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Factors affecting the rate of penetration (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drillability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 include:</a:t>
            </a:r>
          </a:p>
          <a:p>
            <a:pPr marL="514350" indent="-514350" algn="l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Rock properties</a:t>
            </a:r>
          </a:p>
          <a:p>
            <a:pPr marL="514350" lvl="0" indent="-514350" algn="l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Drilling parameters</a:t>
            </a:r>
          </a:p>
          <a:p>
            <a:pPr marL="971550" lvl="1" indent="-514350" algn="l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Thrust</a:t>
            </a:r>
          </a:p>
          <a:p>
            <a:pPr marL="971550" lvl="1" indent="-514350" algn="l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Torque</a:t>
            </a:r>
          </a:p>
          <a:p>
            <a:pPr marL="971550" lvl="1" indent="-514350" algn="l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Flushing</a:t>
            </a:r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304800"/>
            <a:ext cx="8686800" cy="762000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Rock properties influence on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drillability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066800"/>
            <a:ext cx="8839200" cy="5029200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Among the important rock material properties having an over-all effect on the drilling techniques and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drillability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include: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endParaRPr lang="en-US" sz="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Hardness</a:t>
            </a:r>
          </a:p>
          <a:p>
            <a:pPr algn="l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Abrasiveness</a:t>
            </a:r>
          </a:p>
          <a:p>
            <a:pPr algn="l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Texture</a:t>
            </a:r>
          </a:p>
          <a:p>
            <a:pPr algn="l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Structure 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0219845"/>
              </p:ext>
            </p:extLst>
          </p:nvPr>
        </p:nvGraphicFramePr>
        <p:xfrm>
          <a:off x="228600" y="228599"/>
          <a:ext cx="8686800" cy="6400802"/>
        </p:xfrm>
        <a:graphic>
          <a:graphicData uri="http://schemas.openxmlformats.org/drawingml/2006/table">
            <a:tbl>
              <a:tblPr/>
              <a:tblGrid>
                <a:gridCol w="3424604"/>
                <a:gridCol w="2672862"/>
                <a:gridCol w="2589334"/>
              </a:tblGrid>
              <a:tr h="1230924"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latin typeface="Arial"/>
                          <a:ea typeface="Calibri"/>
                          <a:cs typeface="Times New Roman"/>
                        </a:rPr>
                        <a:t>Degree </a:t>
                      </a:r>
                      <a:r>
                        <a:rPr lang="en-US" sz="2800" b="1" dirty="0">
                          <a:latin typeface="Arial"/>
                          <a:ea typeface="Calibri"/>
                          <a:cs typeface="Times New Roman"/>
                        </a:rPr>
                        <a:t>of rock hardness related to compressive strength of rock</a:t>
                      </a:r>
                      <a:endParaRPr lang="en-US" sz="2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3855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latin typeface="Arial"/>
                          <a:ea typeface="Calibri"/>
                          <a:cs typeface="Times New Roman"/>
                        </a:rPr>
                        <a:t>Hardness</a:t>
                      </a: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latin typeface="Arial"/>
                          <a:ea typeface="Calibri"/>
                          <a:cs typeface="Times New Roman"/>
                        </a:rPr>
                        <a:t>Mohs Level</a:t>
                      </a: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latin typeface="Arial"/>
                          <a:ea typeface="Calibri"/>
                          <a:cs typeface="Times New Roman"/>
                        </a:rPr>
                        <a:t>MPa</a:t>
                      </a: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855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Arial"/>
                          <a:ea typeface="Calibri"/>
                          <a:cs typeface="Times New Roman"/>
                        </a:rPr>
                        <a:t>Extremely hard</a:t>
                      </a: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Arial"/>
                          <a:ea typeface="Calibri"/>
                          <a:cs typeface="Times New Roman"/>
                        </a:rPr>
                        <a:t>7 and above</a:t>
                      </a: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latin typeface="Arial"/>
                          <a:ea typeface="Calibri"/>
                          <a:cs typeface="Times New Roman"/>
                        </a:rPr>
                        <a:t>200 and above</a:t>
                      </a: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855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latin typeface="Arial"/>
                          <a:ea typeface="Calibri"/>
                          <a:cs typeface="Times New Roman"/>
                        </a:rPr>
                        <a:t>Hard</a:t>
                      </a: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Arial"/>
                          <a:ea typeface="Calibri"/>
                          <a:cs typeface="Times New Roman"/>
                        </a:rPr>
                        <a:t>6 - 7</a:t>
                      </a: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latin typeface="Arial"/>
                          <a:ea typeface="Calibri"/>
                          <a:cs typeface="Times New Roman"/>
                        </a:rPr>
                        <a:t>120 - 200</a:t>
                      </a: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855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latin typeface="Arial"/>
                          <a:ea typeface="Calibri"/>
                          <a:cs typeface="Times New Roman"/>
                        </a:rPr>
                        <a:t>Medium hard</a:t>
                      </a: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Arial"/>
                          <a:ea typeface="Calibri"/>
                          <a:cs typeface="Times New Roman"/>
                        </a:rPr>
                        <a:t>4 - 6</a:t>
                      </a: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latin typeface="Arial"/>
                          <a:ea typeface="Calibri"/>
                          <a:cs typeface="Times New Roman"/>
                        </a:rPr>
                        <a:t>60 - 120</a:t>
                      </a: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855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Arial"/>
                          <a:ea typeface="Calibri"/>
                          <a:cs typeface="Times New Roman"/>
                        </a:rPr>
                        <a:t>Somewhat soft</a:t>
                      </a: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Arial"/>
                          <a:ea typeface="Calibri"/>
                          <a:cs typeface="Times New Roman"/>
                        </a:rPr>
                        <a:t>3 - 5</a:t>
                      </a: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latin typeface="Arial"/>
                          <a:ea typeface="Calibri"/>
                          <a:cs typeface="Times New Roman"/>
                        </a:rPr>
                        <a:t>30 - 60</a:t>
                      </a: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855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latin typeface="Arial"/>
                          <a:ea typeface="Calibri"/>
                          <a:cs typeface="Times New Roman"/>
                        </a:rPr>
                        <a:t>Soft</a:t>
                      </a: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Arial"/>
                          <a:ea typeface="Calibri"/>
                          <a:cs typeface="Times New Roman"/>
                        </a:rPr>
                        <a:t>2 - 3</a:t>
                      </a: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Arial"/>
                          <a:ea typeface="Calibri"/>
                          <a:cs typeface="Times New Roman"/>
                        </a:rPr>
                        <a:t>10 - 30</a:t>
                      </a: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855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latin typeface="Arial"/>
                          <a:ea typeface="Calibri"/>
                          <a:cs typeface="Times New Roman"/>
                        </a:rPr>
                        <a:t>Extremely soft</a:t>
                      </a: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latin typeface="Arial"/>
                          <a:ea typeface="Calibri"/>
                          <a:cs typeface="Times New Roman"/>
                        </a:rPr>
                        <a:t>1 - 2</a:t>
                      </a: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Arial"/>
                          <a:ea typeface="Calibri"/>
                          <a:cs typeface="Times New Roman"/>
                        </a:rPr>
                        <a:t>10 and below</a:t>
                      </a: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457200"/>
            <a:ext cx="8839200" cy="5410200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To appreciate the 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concepts and principles 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of drilling, one needs to understand:</a:t>
            </a:r>
          </a:p>
          <a:p>
            <a:pPr algn="l">
              <a:spcBef>
                <a:spcPts val="0"/>
              </a:spcBef>
            </a:pPr>
            <a:r>
              <a:rPr lang="en-US" sz="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</a:t>
            </a:r>
            <a:endParaRPr lang="en-US" sz="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514350" lvl="0" indent="-514350" algn="l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Mechanics of rock penetration</a:t>
            </a:r>
          </a:p>
          <a:p>
            <a:pPr marL="514350" lvl="0" indent="-514350" algn="l">
              <a:lnSpc>
                <a:spcPct val="150000"/>
              </a:lnSpc>
              <a:buFont typeface="+mj-lt"/>
              <a:buAutoNum type="arabicPeriod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Factors 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influencing penetration rate</a:t>
            </a:r>
          </a:p>
          <a:p>
            <a:pPr marL="514350" lvl="0" indent="-514350" algn="l">
              <a:lnSpc>
                <a:spcPct val="150000"/>
              </a:lnSpc>
              <a:buFont typeface="+mj-lt"/>
              <a:buAutoNum type="arabicPeriod"/>
            </a:pP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Strength characteristics of 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rock</a:t>
            </a:r>
          </a:p>
          <a:p>
            <a:pPr marL="514350" lvl="0" indent="-514350" algn="l">
              <a:lnSpc>
                <a:spcPct val="150000"/>
              </a:lnSpc>
              <a:buFont typeface="+mj-lt"/>
              <a:buAutoNum type="arabicPeriod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Rock type</a:t>
            </a:r>
          </a:p>
          <a:p>
            <a:pPr marL="971550" lvl="1" indent="-514350" algn="l">
              <a:lnSpc>
                <a:spcPct val="150000"/>
              </a:lnSpc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Homogeneous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Anisotropy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Isotropy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600"/>
            <a:ext cx="7772400" cy="533400"/>
          </a:xfrm>
        </p:spPr>
        <p:txBody>
          <a:bodyPr>
            <a:normAutofit/>
          </a:bodyPr>
          <a:lstStyle/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Consumption of drilling components</a:t>
            </a:r>
            <a:endParaRPr lang="en-US" sz="2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762000"/>
            <a:ext cx="8763000" cy="5562600"/>
          </a:xfrm>
        </p:spPr>
        <p:txBody>
          <a:bodyPr>
            <a:normAutofit fontScale="92500" lnSpcReduction="10000"/>
          </a:bodyPr>
          <a:lstStyle/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3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Drilling components including bits</a:t>
            </a:r>
            <a:r>
              <a:rPr lang="en-US" sz="3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rods, coupling sleeves, shank </a:t>
            </a:r>
            <a:r>
              <a:rPr lang="en-US" sz="3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adapters wear out and become obsolete. The life-span of drilling components depends on:</a:t>
            </a:r>
          </a:p>
          <a:p>
            <a:pPr algn="l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en-US" sz="3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Rock hardness</a:t>
            </a:r>
            <a:endParaRPr lang="en-US" sz="3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en-US" sz="3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Abrasiveness</a:t>
            </a:r>
          </a:p>
          <a:p>
            <a:pPr algn="l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en-US" sz="3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Texture</a:t>
            </a:r>
          </a:p>
          <a:p>
            <a:pPr algn="l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en-US" sz="3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Structure </a:t>
            </a:r>
            <a:endParaRPr lang="en-US" sz="3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en-US" sz="3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Hole diameter and length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7772400" cy="612775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Drilling 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components</a:t>
            </a:r>
            <a:endParaRPr lang="en-US" sz="2800" b="1" dirty="0"/>
          </a:p>
        </p:txBody>
      </p:sp>
      <p:pic>
        <p:nvPicPr>
          <p:cNvPr id="4" name="Picture 3" descr="Image result for drilling rod, coupling, shank and bit images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371600"/>
            <a:ext cx="8991600" cy="4038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62143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04800"/>
            <a:ext cx="7772400" cy="612775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Drilling 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components</a:t>
            </a:r>
            <a:endParaRPr lang="en-US" sz="2800" b="1" dirty="0"/>
          </a:p>
        </p:txBody>
      </p:sp>
      <p:pic>
        <p:nvPicPr>
          <p:cNvPr id="5" name="Picture 4" descr="Image result for drilling rod, coupling, shank and bit images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446"/>
          <a:stretch/>
        </p:blipFill>
        <p:spPr bwMode="auto">
          <a:xfrm>
            <a:off x="76200" y="990600"/>
            <a:ext cx="8991600" cy="5334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0761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752600"/>
            <a:ext cx="6400800" cy="838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Revision Questions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607976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" y="228600"/>
            <a:ext cx="8991600" cy="5791200"/>
          </a:xfrm>
        </p:spPr>
        <p:txBody>
          <a:bodyPr>
            <a:noAutofit/>
          </a:bodyPr>
          <a:lstStyle/>
          <a:p>
            <a:pPr algn="l"/>
            <a:r>
              <a:rPr lang="en-US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Q1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List five intrinsic environmental factors which affect the rate of rock penetration</a:t>
            </a:r>
          </a:p>
          <a:p>
            <a:pPr lvl="0" algn="l"/>
            <a:endParaRPr lang="en-US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0" algn="l"/>
            <a:r>
              <a:rPr lang="en-US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Q2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In 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rock drilling, force of 15kN is applied on two circular bits with diameters 0.15m and 0.3m, calculate:</a:t>
            </a:r>
          </a:p>
          <a:p>
            <a:pPr marL="514350" lvl="0" indent="-514350" algn="l">
              <a:buAutoNum type="alphaLcParenR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stresses produced by each bit on the rock</a:t>
            </a:r>
          </a:p>
          <a:p>
            <a:pPr marL="514350" lvl="0" indent="-514350" algn="l">
              <a:buAutoNum type="alphaLcParenR"/>
            </a:pP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Make comments on stresses produced</a:t>
            </a:r>
          </a:p>
          <a:p>
            <a:pPr marL="514350" lvl="0" indent="-514350" algn="l">
              <a:buAutoNum type="alphaLcParenR"/>
            </a:pP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Which bit has high penetration rate</a:t>
            </a:r>
          </a:p>
          <a:p>
            <a:pPr algn="l"/>
            <a:endParaRPr lang="en-US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Q3. 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With reference to stress/strain curve, explain the behavior of rock under drilling forces and why the rock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behavour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is different from steel under the same forces.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40821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" y="381000"/>
            <a:ext cx="8915400" cy="5867400"/>
          </a:xfrm>
        </p:spPr>
        <p:txBody>
          <a:bodyPr>
            <a:normAutofit fontScale="92500"/>
          </a:bodyPr>
          <a:lstStyle/>
          <a:p>
            <a:pPr lvl="0" algn="l"/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 rock drilling, force of 15kN is applied on two circular bits with diameters 0.15m and 0.3m, calculate:</a:t>
            </a:r>
          </a:p>
          <a:p>
            <a:pPr marL="514350" lvl="0" indent="-514350" algn="l">
              <a:buAutoNum type="alphaLcParenR"/>
            </a:pP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 stresses produced by each bit on the rock</a:t>
            </a:r>
          </a:p>
          <a:p>
            <a:pPr marL="514350" lvl="0" indent="-514350" algn="l">
              <a:buAutoNum type="alphaLcParenR"/>
            </a:pP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Make comments on stresses produced</a:t>
            </a:r>
          </a:p>
          <a:p>
            <a:pPr marL="514350" lvl="0" indent="-514350" algn="l">
              <a:buAutoNum type="alphaLcParenR"/>
            </a:pP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Which bit has high penetration rate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Area bit 1 = 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Load (force) = 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Stress = Force/Area = 848. 8kNm2 for bit 1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Stress = 212.2kNm2  (for bit 2)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Bit I is producing more stress than bit 2 (3marks)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Bit is producing 4 times more stress than bit 2(5marks)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018064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304801"/>
            <a:ext cx="8839200" cy="533399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Example: Consumption of drilling components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990600"/>
            <a:ext cx="8610600" cy="5410200"/>
          </a:xfrm>
        </p:spPr>
        <p:txBody>
          <a:bodyPr>
            <a:normAutofit fontScale="77500" lnSpcReduction="20000"/>
          </a:bodyPr>
          <a:lstStyle/>
          <a:p>
            <a:pPr lvl="0" algn="l"/>
            <a:r>
              <a:rPr lang="en-US" sz="3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Calculate</a:t>
            </a:r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the required bits, rods, coupling sleeves, shank adapters and production in cubic </a:t>
            </a:r>
            <a:r>
              <a:rPr lang="en-US" sz="3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metres</a:t>
            </a:r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given:</a:t>
            </a:r>
          </a:p>
          <a:p>
            <a:pPr algn="l"/>
            <a:endParaRPr lang="en-US" sz="15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Tunnel length	=	300m</a:t>
            </a:r>
          </a:p>
          <a:p>
            <a:pPr algn="l"/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Tunnel area	=	</a:t>
            </a:r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40m</a:t>
            </a:r>
            <a:r>
              <a:rPr lang="en-US" sz="3600" baseline="30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US" sz="3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Depth of round	=	4.6m (with 95% advance)</a:t>
            </a:r>
          </a:p>
          <a:p>
            <a:pPr algn="l"/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Number of holes	=	55 holes per round</a:t>
            </a:r>
          </a:p>
          <a:p>
            <a:pPr algn="l"/>
            <a:endParaRPr lang="en-US" sz="15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Average service life:</a:t>
            </a:r>
          </a:p>
          <a:p>
            <a:pPr algn="l"/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45mm button bit	=	300m</a:t>
            </a:r>
          </a:p>
          <a:p>
            <a:pPr algn="l"/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Coupling sleeves=	1,600m</a:t>
            </a:r>
          </a:p>
          <a:p>
            <a:pPr algn="l"/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Rods</a:t>
            </a:r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=</a:t>
            </a:r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1,600m</a:t>
            </a:r>
          </a:p>
          <a:p>
            <a:pPr algn="l"/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Shank adapters	=	2,500m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408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76200"/>
            <a:ext cx="8001000" cy="457199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Solution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609600"/>
            <a:ext cx="8839200" cy="5791200"/>
          </a:xfrm>
        </p:spPr>
        <p:txBody>
          <a:bodyPr>
            <a:normAutofit fontScale="85000" lnSpcReduction="10000"/>
          </a:bodyPr>
          <a:lstStyle/>
          <a:p>
            <a:pPr algn="l"/>
            <a:r>
              <a:rPr lang="en-US" sz="33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Total drilled </a:t>
            </a:r>
            <a:r>
              <a:rPr lang="en-US" sz="33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metres</a:t>
            </a:r>
            <a:r>
              <a:rPr lang="en-US" sz="33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= Tunnel length x holes per round + 5% </a:t>
            </a:r>
            <a:r>
              <a:rPr lang="en-US" sz="33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overdrill</a:t>
            </a:r>
            <a:r>
              <a:rPr lang="en-US" sz="33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	= (300 x 55) + (300 x 55 x 0.5) = 16,500 + 825 = 17,325m</a:t>
            </a:r>
          </a:p>
          <a:p>
            <a:pPr algn="l"/>
            <a:endParaRPr lang="en-US" sz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33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Required bits = Total drilled </a:t>
            </a:r>
            <a:r>
              <a:rPr lang="en-US" sz="33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metres</a:t>
            </a:r>
            <a:r>
              <a:rPr lang="en-US" sz="33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/Average service life = 17,325/300 = 57.75 therefore 58 bits required</a:t>
            </a:r>
          </a:p>
          <a:p>
            <a:pPr algn="l"/>
            <a:endParaRPr lang="en-US" sz="11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33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Required sleeves = 17,325/1,600 = 10.83; therefore 11 sleeves required</a:t>
            </a:r>
          </a:p>
          <a:p>
            <a:pPr algn="l"/>
            <a:endParaRPr lang="en-US" sz="11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33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Required rods = 17,325/1,600 = 10.83; therefore 11 rods required</a:t>
            </a:r>
          </a:p>
          <a:p>
            <a:pPr algn="l"/>
            <a:endParaRPr lang="en-US" sz="11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33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Required adapters = 17,325/2,500 = 6.93; therefore 7 adapters</a:t>
            </a:r>
          </a:p>
          <a:p>
            <a:pPr algn="l"/>
            <a:r>
              <a:rPr lang="en-US" sz="33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Production = Area x Length = 40 x 300 = 12,000m</a:t>
            </a:r>
            <a:r>
              <a:rPr lang="en-US" sz="3300" baseline="30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</a:t>
            </a:r>
            <a:endParaRPr lang="en-US" sz="33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902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133600"/>
            <a:ext cx="6400800" cy="9144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Assignment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77546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0"/>
            <a:ext cx="8229600" cy="68658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/>
            <a:r>
              <a:rPr lang="en-US" sz="2800" b="1" dirty="0" smtClean="0"/>
              <a:t>Q1: Calculate the required</a:t>
            </a:r>
            <a:r>
              <a:rPr lang="en-US" sz="2800" dirty="0" smtClean="0"/>
              <a:t>: </a:t>
            </a:r>
          </a:p>
          <a:p>
            <a:pPr marL="1885950" lvl="3" indent="-514350">
              <a:buFont typeface="+mj-lt"/>
              <a:buAutoNum type="alphaLcParenR"/>
            </a:pPr>
            <a:r>
              <a:rPr lang="en-US" sz="2800" dirty="0" smtClean="0"/>
              <a:t>Bits; </a:t>
            </a:r>
          </a:p>
          <a:p>
            <a:pPr marL="1885950" lvl="3" indent="-514350">
              <a:buFont typeface="+mj-lt"/>
              <a:buAutoNum type="alphaLcParenR"/>
            </a:pPr>
            <a:r>
              <a:rPr lang="en-US" sz="2800" dirty="0" smtClean="0"/>
              <a:t>Shank adapters</a:t>
            </a:r>
          </a:p>
          <a:p>
            <a:pPr marL="1885950" lvl="3" indent="-514350">
              <a:buFont typeface="+mj-lt"/>
              <a:buAutoNum type="alphaLcParenR"/>
            </a:pPr>
            <a:r>
              <a:rPr lang="en-US" sz="2800" dirty="0" smtClean="0"/>
              <a:t>Sleeves; and</a:t>
            </a:r>
          </a:p>
          <a:p>
            <a:pPr marL="1885950" lvl="3" indent="-514350">
              <a:buFont typeface="+mj-lt"/>
              <a:buAutoNum type="alphaLcParenR"/>
            </a:pPr>
            <a:r>
              <a:rPr lang="en-US" sz="2800" dirty="0" smtClean="0"/>
              <a:t>Rods </a:t>
            </a:r>
          </a:p>
          <a:p>
            <a:pPr lvl="2"/>
            <a:r>
              <a:rPr lang="en-US" sz="2800" dirty="0" smtClean="0"/>
              <a:t>Given: </a:t>
            </a:r>
          </a:p>
          <a:p>
            <a:pPr lvl="2"/>
            <a:r>
              <a:rPr lang="en-US" sz="2800" dirty="0" smtClean="0"/>
              <a:t>Production		=	1,000,000 </a:t>
            </a:r>
            <a:r>
              <a:rPr lang="en-US" sz="2800" dirty="0" err="1" smtClean="0"/>
              <a:t>tonnes</a:t>
            </a:r>
            <a:endParaRPr lang="en-US" sz="2800" dirty="0" smtClean="0"/>
          </a:p>
          <a:p>
            <a:pPr lvl="2"/>
            <a:r>
              <a:rPr lang="en-US" sz="2800" dirty="0" smtClean="0"/>
              <a:t>Density		=	4 </a:t>
            </a:r>
            <a:r>
              <a:rPr lang="en-US" sz="2800" dirty="0" err="1" smtClean="0"/>
              <a:t>tonnes</a:t>
            </a:r>
            <a:r>
              <a:rPr lang="en-US" sz="2800" dirty="0" smtClean="0"/>
              <a:t>/m</a:t>
            </a:r>
            <a:r>
              <a:rPr lang="en-US" sz="2800" baseline="30000" dirty="0" smtClean="0"/>
              <a:t>3</a:t>
            </a:r>
            <a:endParaRPr lang="en-US" sz="2800" dirty="0" smtClean="0"/>
          </a:p>
          <a:p>
            <a:pPr lvl="2"/>
            <a:r>
              <a:rPr lang="en-US" sz="2800" dirty="0" smtClean="0"/>
              <a:t>Specific drilling	=	0.5</a:t>
            </a:r>
          </a:p>
          <a:p>
            <a:pPr lvl="2"/>
            <a:r>
              <a:rPr lang="en-US" sz="2800" dirty="0" smtClean="0"/>
              <a:t>Average service life (life span) of:</a:t>
            </a:r>
          </a:p>
          <a:p>
            <a:pPr lvl="2"/>
            <a:r>
              <a:rPr lang="en-US" sz="2800" dirty="0" smtClean="0"/>
              <a:t>51mm button bit	=	450m</a:t>
            </a:r>
          </a:p>
          <a:p>
            <a:pPr lvl="2"/>
            <a:r>
              <a:rPr lang="en-US" sz="2800" dirty="0" smtClean="0"/>
              <a:t>Shank adapters	=	3,500m</a:t>
            </a:r>
          </a:p>
          <a:p>
            <a:pPr lvl="2"/>
            <a:r>
              <a:rPr lang="en-US" sz="2800" dirty="0" smtClean="0"/>
              <a:t>Sleeves		=	250m</a:t>
            </a:r>
          </a:p>
          <a:p>
            <a:pPr lvl="2"/>
            <a:r>
              <a:rPr lang="en-US" sz="2800" dirty="0" smtClean="0"/>
              <a:t>R32 rods		=	150 holes</a:t>
            </a:r>
          </a:p>
          <a:p>
            <a:pPr lvl="2"/>
            <a:r>
              <a:rPr lang="en-US" sz="2800" dirty="0" smtClean="0"/>
              <a:t>R32 rod length	=	1.8m</a:t>
            </a:r>
          </a:p>
          <a:p>
            <a:pPr>
              <a:lnSpc>
                <a:spcPct val="120000"/>
              </a:lnSpc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31357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457200"/>
            <a:ext cx="8686800" cy="5562600"/>
          </a:xfrm>
        </p:spPr>
        <p:txBody>
          <a:bodyPr>
            <a:normAutofit/>
          </a:bodyPr>
          <a:lstStyle/>
          <a:p>
            <a:pPr marL="514350" lvl="0" indent="-514350" algn="l">
              <a:lnSpc>
                <a:spcPct val="150000"/>
              </a:lnSpc>
              <a:buAutoNum type="arabicPeriod" startAt="5"/>
            </a:pP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Drillability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factors</a:t>
            </a:r>
          </a:p>
          <a:p>
            <a:pPr marL="971550" lvl="1" indent="-514350" algn="l">
              <a:lnSpc>
                <a:spcPct val="150000"/>
              </a:lnSpc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Intrinsic 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environmental 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factors</a:t>
            </a:r>
          </a:p>
          <a:p>
            <a:pPr marL="1428750" lvl="2" indent="-514350" algn="l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Geologic conditions</a:t>
            </a:r>
          </a:p>
          <a:p>
            <a:pPr marL="971550" lvl="1" indent="-514350" algn="l">
              <a:lnSpc>
                <a:spcPct val="150000"/>
              </a:lnSpc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State 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of stress of 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rock</a:t>
            </a:r>
          </a:p>
          <a:p>
            <a:pPr marL="971550" lvl="1" indent="-514350" algn="l">
              <a:lnSpc>
                <a:spcPct val="150000"/>
              </a:lnSpc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Internal 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structure of rock and resistance to penetration</a:t>
            </a:r>
          </a:p>
          <a:p>
            <a:pPr marL="514350" lvl="0" indent="-514350" algn="l">
              <a:lnSpc>
                <a:spcPct val="150000"/>
              </a:lnSpc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6. Engineering properties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" y="381000"/>
            <a:ext cx="8915400" cy="5486400"/>
          </a:xfrm>
        </p:spPr>
        <p:txBody>
          <a:bodyPr/>
          <a:lstStyle/>
          <a:p>
            <a:pPr marL="742950" indent="-742950" algn="l">
              <a:buFont typeface="+mj-lt"/>
              <a:buAutoNum type="arabicPeriod"/>
            </a:pPr>
            <a:r>
              <a:rPr lang="en-US" sz="3600" dirty="0" smtClean="0">
                <a:solidFill>
                  <a:schemeClr val="tx1"/>
                </a:solidFill>
              </a:rPr>
              <a:t>Assignment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dirty="0" smtClean="0">
                <a:solidFill>
                  <a:schemeClr val="tx1"/>
                </a:solidFill>
              </a:rPr>
              <a:t>Hand in on Friday 16</a:t>
            </a:r>
            <a:r>
              <a:rPr lang="en-US" sz="3600" baseline="30000" dirty="0" smtClean="0">
                <a:solidFill>
                  <a:schemeClr val="tx1"/>
                </a:solidFill>
              </a:rPr>
              <a:t>th</a:t>
            </a:r>
            <a:r>
              <a:rPr lang="en-US" sz="3600" dirty="0" smtClean="0">
                <a:solidFill>
                  <a:schemeClr val="tx1"/>
                </a:solidFill>
              </a:rPr>
              <a:t> July, 2021 before 12.00 hours 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dirty="0" smtClean="0">
                <a:solidFill>
                  <a:schemeClr val="tx1"/>
                </a:solidFill>
              </a:rPr>
              <a:t>Email the assignment to: </a:t>
            </a:r>
            <a:r>
              <a:rPr lang="en-US" sz="3600" dirty="0" smtClean="0">
                <a:solidFill>
                  <a:schemeClr val="tx1"/>
                </a:solidFill>
                <a:hlinkClick r:id="rId2"/>
              </a:rPr>
              <a:t>sam.kangwa@unza.zm</a:t>
            </a:r>
            <a:endParaRPr lang="en-US" sz="3600" dirty="0" smtClean="0">
              <a:solidFill>
                <a:schemeClr val="tx1"/>
              </a:solidFill>
            </a:endParaRPr>
          </a:p>
          <a:p>
            <a:pPr marL="742950" indent="-742950" algn="l">
              <a:buFont typeface="+mj-lt"/>
              <a:buAutoNum type="arabicPeriod"/>
            </a:pPr>
            <a:r>
              <a:rPr lang="en-US" sz="3600" dirty="0" smtClean="0">
                <a:solidFill>
                  <a:schemeClr val="tx1"/>
                </a:solidFill>
              </a:rPr>
              <a:t>Show all the steps and calculations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dirty="0" smtClean="0">
                <a:solidFill>
                  <a:schemeClr val="tx1"/>
                </a:solidFill>
              </a:rPr>
              <a:t>Indicate the correct units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dirty="0" smtClean="0">
                <a:solidFill>
                  <a:schemeClr val="tx1"/>
                </a:solidFill>
              </a:rPr>
              <a:t>Type the assignment </a:t>
            </a:r>
            <a:endParaRPr lang="en-US" dirty="0">
              <a:solidFill>
                <a:schemeClr val="tx1"/>
              </a:solidFill>
            </a:endParaRPr>
          </a:p>
          <a:p>
            <a:pPr algn="l"/>
            <a:endParaRPr lang="en-US" dirty="0" smtClean="0">
              <a:solidFill>
                <a:schemeClr val="tx1"/>
              </a:solidFill>
            </a:endParaRPr>
          </a:p>
          <a:p>
            <a:pPr algn="l"/>
            <a:endParaRPr lang="en-US" dirty="0" smtClean="0">
              <a:solidFill>
                <a:schemeClr val="tx1"/>
              </a:solidFill>
            </a:endParaRPr>
          </a:p>
          <a:p>
            <a:pPr algn="l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9167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" y="228601"/>
            <a:ext cx="8991600" cy="533399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Some terms related to rock disintegration include: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76200" y="914400"/>
            <a:ext cx="4343400" cy="54864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  <a:spcAft>
                <a:spcPts val="1000"/>
              </a:spcAft>
              <a:buFont typeface="Wingdings" pitchFamily="2" charset="2"/>
              <a:buChar char="§"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Force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  <a:spcAft>
                <a:spcPts val="1000"/>
              </a:spcAft>
              <a:buFont typeface="Wingdings" pitchFamily="2" charset="2"/>
              <a:buChar char="§"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Friction</a:t>
            </a: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Angle of friction</a:t>
            </a: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Torque</a:t>
            </a: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Resistance</a:t>
            </a: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Energy ; kinetic energy,</a:t>
            </a: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Compressive strength 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4572000" y="914400"/>
            <a:ext cx="4495800" cy="54864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  <a:spcAft>
                <a:spcPts val="1000"/>
              </a:spcAft>
              <a:buFont typeface="Wingdings" pitchFamily="2" charset="2"/>
              <a:buChar char="§"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Tensile strength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  <a:spcAft>
                <a:spcPts val="1000"/>
              </a:spcAft>
              <a:buFont typeface="Wingdings" pitchFamily="2" charset="2"/>
              <a:buChar char="§"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Stress</a:t>
            </a: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Shear stress</a:t>
            </a: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Strain</a:t>
            </a: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Stress/strain curve</a:t>
            </a: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Theories of elasticity</a:t>
            </a: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Thrust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" y="152400"/>
            <a:ext cx="8991600" cy="6324600"/>
          </a:xfrm>
        </p:spPr>
        <p:txBody>
          <a:bodyPr>
            <a:noAutofit/>
          </a:bodyPr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Force</a:t>
            </a:r>
            <a:r>
              <a:rPr lang="en-US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is a push or a pull on an object with mass that can cause it to change its velocity (to accelerate). A force is a vector, which means it has both magnitude and direction</a:t>
            </a:r>
          </a:p>
          <a:p>
            <a:pPr algn="l"/>
            <a:r>
              <a:rPr lang="en-US" sz="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Friction</a:t>
            </a:r>
            <a:r>
              <a:rPr lang="en-US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is the resistance to motion of one object moving relative to another. It is not a fundamental force. Friction is the force resisting the relative motion of solid surfaces, fluid layers, and material elements sliding against each other.  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When a system expels or accelerates mass in one direction, the accelerated mass will cause a force of equal magnitude but opposite direction on that system</a:t>
            </a:r>
            <a:r>
              <a:rPr lang="en-US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The </a:t>
            </a:r>
            <a:r>
              <a:rPr lang="en-US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force applied on a surface in a direction perpendicular or normal to the surface is </a:t>
            </a:r>
            <a:r>
              <a:rPr lang="en-US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called </a:t>
            </a:r>
            <a:r>
              <a:rPr lang="en-US" sz="1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Thrust</a:t>
            </a:r>
            <a:r>
              <a:rPr lang="en-US" sz="1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l"/>
            <a:r>
              <a:rPr lang="en-US" sz="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Torque</a:t>
            </a:r>
            <a:r>
              <a:rPr lang="en-US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is a twisting (torsion) or turning force that tends to cause rotation around an axis.</a:t>
            </a:r>
          </a:p>
          <a:p>
            <a:pPr algn="l"/>
            <a:r>
              <a:rPr lang="en-US" sz="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Energy</a:t>
            </a:r>
            <a:r>
              <a:rPr lang="en-US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is the capacity for doing work. It may exist in potential, kinetic, thermal, electrical, chemical, nuclear, or other various forms.</a:t>
            </a:r>
          </a:p>
          <a:p>
            <a:pPr algn="l"/>
            <a:r>
              <a:rPr lang="en-US" sz="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Stress</a:t>
            </a:r>
            <a:r>
              <a:rPr lang="en-US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is the force per unit area applied to the material. Tensile stress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Compressive stress</a:t>
            </a:r>
          </a:p>
          <a:p>
            <a:pPr algn="l"/>
            <a:r>
              <a:rPr lang="en-US" sz="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Young's modulus or modulus of elasticity </a:t>
            </a:r>
            <a:r>
              <a:rPr lang="en-US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is a measure of the ability of a material to withstand changes in length when under tension or compression. </a:t>
            </a:r>
            <a:r>
              <a:rPr lang="en-US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Young's </a:t>
            </a:r>
            <a:r>
              <a:rPr lang="en-US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modulus is equal to the longitudinal stress divided by the strain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7710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6200"/>
            <a:ext cx="7772400" cy="6096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3100" b="1" dirty="0" smtClean="0">
                <a:latin typeface="Arial" pitchFamily="34" charset="0"/>
                <a:cs typeface="Arial" pitchFamily="34" charset="0"/>
              </a:rPr>
              <a:t>Principles </a:t>
            </a:r>
            <a:r>
              <a:rPr lang="en-US" sz="3100" b="1" dirty="0">
                <a:latin typeface="Arial" pitchFamily="34" charset="0"/>
                <a:cs typeface="Arial" pitchFamily="34" charset="0"/>
              </a:rPr>
              <a:t>of </a:t>
            </a:r>
            <a:r>
              <a:rPr lang="en-US" sz="3100" b="1" dirty="0" smtClean="0">
                <a:latin typeface="Arial" pitchFamily="34" charset="0"/>
                <a:cs typeface="Arial" pitchFamily="34" charset="0"/>
              </a:rPr>
              <a:t>Rock Disintegration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/>
            </a:r>
            <a:br>
              <a:rPr lang="en-US" sz="3100" dirty="0">
                <a:latin typeface="Arial" pitchFamily="34" charset="0"/>
                <a:cs typeface="Arial" pitchFamily="34" charset="0"/>
              </a:rPr>
            </a:br>
            <a:endParaRPr lang="en-US" sz="3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685800"/>
            <a:ext cx="8839200" cy="5410200"/>
          </a:xfrm>
        </p:spPr>
        <p:txBody>
          <a:bodyPr>
            <a:normAutofit/>
          </a:bodyPr>
          <a:lstStyle/>
          <a:p>
            <a:pPr algn="l"/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Rock drilling </a:t>
            </a:r>
          </a:p>
          <a:p>
            <a:pPr algn="l"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For rock failure, energy is required</a:t>
            </a:r>
          </a:p>
          <a:p>
            <a:pPr algn="l"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Enough energy to overcome rock strength</a:t>
            </a:r>
          </a:p>
          <a:p>
            <a:pPr lvl="1" algn="l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Compressive strength (resistance) </a:t>
            </a:r>
          </a:p>
          <a:p>
            <a:pPr algn="l"/>
            <a:endParaRPr lang="en-US" sz="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Basically 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 energy (ɛ</a:t>
            </a:r>
            <a:r>
              <a:rPr lang="en-US" sz="2800" baseline="-25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 is required to penetrate or disintegrate the rock. The energy to overcome 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resistance 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should equal to the compressive strength per unit 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area</a:t>
            </a:r>
          </a:p>
          <a:p>
            <a:pPr algn="l"/>
            <a:endParaRPr lang="en-US" sz="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Force is applied on the rock by the bit</a:t>
            </a:r>
          </a:p>
          <a:p>
            <a:pPr algn="l"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Bit-rock interface - under stress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8229600" cy="533400"/>
          </a:xfrm>
        </p:spPr>
        <p:txBody>
          <a:bodyPr>
            <a:noAutofit/>
          </a:bodyPr>
          <a:lstStyle/>
          <a:p>
            <a:pPr algn="ctr"/>
            <a:r>
              <a:rPr lang="en-AU" sz="2800" b="1" dirty="0" smtClean="0">
                <a:latin typeface="Arial" pitchFamily="34" charset="0"/>
                <a:cs typeface="Arial" pitchFamily="34" charset="0"/>
              </a:rPr>
              <a:t>Fundamentals of mechanical rock penetration</a:t>
            </a:r>
            <a:endParaRPr lang="ru-RU" sz="28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F03C708B-39DA-4561-A98D-F1BCC1AF0CB1}" type="slidenum">
              <a:rPr lang="en-AU" smtClean="0"/>
              <a:pPr>
                <a:defRPr/>
              </a:pPr>
              <a:t>7</a:t>
            </a:fld>
            <a:endParaRPr lang="en-AU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76200" y="838200"/>
            <a:ext cx="8991600" cy="5638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AU" sz="2800" dirty="0" smtClean="0">
                <a:latin typeface="Arial" pitchFamily="34" charset="0"/>
                <a:cs typeface="Arial" pitchFamily="34" charset="0"/>
              </a:rPr>
              <a:t>Prime mover (drill) converts original form of energy into mechanical energy and the rod transmits the mechanical energy to the bit then to the rock:</a:t>
            </a:r>
          </a:p>
          <a:p>
            <a:pPr algn="l"/>
            <a:endParaRPr lang="en-AU" sz="1200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l">
              <a:buFont typeface="Wingdings" pitchFamily="2" charset="2"/>
              <a:buChar char="§"/>
            </a:pPr>
            <a:r>
              <a:rPr lang="en-AU" sz="2800" dirty="0" smtClean="0">
                <a:latin typeface="Arial" pitchFamily="34" charset="0"/>
                <a:cs typeface="Arial" pitchFamily="34" charset="0"/>
              </a:rPr>
              <a:t>Rotational effect creates torque</a:t>
            </a:r>
          </a:p>
          <a:p>
            <a:pPr marL="342900" indent="-342900" algn="l">
              <a:buFont typeface="Wingdings" pitchFamily="2" charset="2"/>
              <a:buChar char="§"/>
            </a:pPr>
            <a:r>
              <a:rPr lang="en-AU" sz="2800" dirty="0" smtClean="0">
                <a:latin typeface="Arial" pitchFamily="34" charset="0"/>
                <a:cs typeface="Arial" pitchFamily="34" charset="0"/>
              </a:rPr>
              <a:t>Percussive effect creates thrust</a:t>
            </a:r>
          </a:p>
          <a:p>
            <a:pPr algn="l"/>
            <a:endParaRPr lang="en-AU" sz="1200" dirty="0" smtClean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AU" sz="2800" dirty="0" smtClean="0">
                <a:latin typeface="Arial" pitchFamily="34" charset="0"/>
                <a:cs typeface="Arial" pitchFamily="34" charset="0"/>
              </a:rPr>
              <a:t>Torque and thrust create compressive stress</a:t>
            </a:r>
          </a:p>
          <a:p>
            <a:pPr marL="457200" indent="-457200" algn="l">
              <a:buFont typeface="Wingdings" pitchFamily="2" charset="2"/>
              <a:buChar char="§"/>
            </a:pPr>
            <a:r>
              <a:rPr lang="en-AU" sz="2800" dirty="0" smtClean="0">
                <a:latin typeface="Arial" pitchFamily="34" charset="0"/>
                <a:cs typeface="Arial" pitchFamily="34" charset="0"/>
              </a:rPr>
              <a:t>Bit and rock under compressive stress</a:t>
            </a:r>
          </a:p>
          <a:p>
            <a:pPr algn="l"/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2800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energy to overcome resistance should equal to the compressive strength per unit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area</a:t>
            </a:r>
          </a:p>
          <a:p>
            <a:pPr algn="l"/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2800" dirty="0" smtClean="0">
                <a:latin typeface="Arial" pitchFamily="34" charset="0"/>
                <a:cs typeface="Arial" pitchFamily="34" charset="0"/>
              </a:rPr>
              <a:t>Compressive strength depends on Young’s modulus of a particular rock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 algn="l"/>
            <a:endParaRPr lang="ru-RU" sz="24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0805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873" y="381000"/>
            <a:ext cx="8229600" cy="609600"/>
          </a:xfrm>
        </p:spPr>
        <p:txBody>
          <a:bodyPr>
            <a:noAutofit/>
          </a:bodyPr>
          <a:lstStyle/>
          <a:p>
            <a:pPr algn="ctr"/>
            <a:r>
              <a:rPr lang="en-AU" sz="2800" b="1" dirty="0" smtClean="0">
                <a:latin typeface="Arial" pitchFamily="34" charset="0"/>
                <a:cs typeface="Arial" pitchFamily="34" charset="0"/>
              </a:rPr>
              <a:t>Fundamentals of rotary-percussive drilling</a:t>
            </a:r>
            <a:endParaRPr lang="ru-RU" sz="28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41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596" y="1066800"/>
            <a:ext cx="8229600" cy="2519346"/>
          </a:xfrm>
        </p:spPr>
        <p:txBody>
          <a:bodyPr>
            <a:normAutofit/>
          </a:bodyPr>
          <a:lstStyle/>
          <a:p>
            <a:r>
              <a:rPr lang="en-AU" sz="3200" dirty="0" smtClean="0"/>
              <a:t>Percussion</a:t>
            </a:r>
          </a:p>
          <a:p>
            <a:r>
              <a:rPr lang="en-AU" sz="3200" dirty="0" smtClean="0"/>
              <a:t>Rotation</a:t>
            </a:r>
          </a:p>
          <a:p>
            <a:r>
              <a:rPr lang="en-AU" sz="3200" dirty="0" smtClean="0"/>
              <a:t>Feed or thrust load</a:t>
            </a:r>
          </a:p>
          <a:p>
            <a:r>
              <a:rPr lang="en-AU" sz="3200" dirty="0" smtClean="0"/>
              <a:t>Flushing</a:t>
            </a:r>
          </a:p>
          <a:p>
            <a:endParaRPr lang="en-AU" sz="3200" dirty="0" smtClean="0"/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 rotWithShape="1">
          <a:blip r:embed="rId3" cstate="print"/>
          <a:srcRect t="19067"/>
          <a:stretch/>
        </p:blipFill>
        <p:spPr bwMode="auto">
          <a:xfrm>
            <a:off x="228600" y="3581400"/>
            <a:ext cx="8375677" cy="23718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F03C708B-39DA-4561-A98D-F1BCC1AF0CB1}" type="slidenum">
              <a:rPr lang="en-AU" smtClean="0"/>
              <a:pPr>
                <a:defRPr/>
              </a:pPr>
              <a:t>8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79277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60960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Bit-rock 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interface</a:t>
            </a:r>
            <a:endParaRPr lang="en-US" sz="2800" b="1" dirty="0"/>
          </a:p>
        </p:txBody>
      </p:sp>
      <p:pic>
        <p:nvPicPr>
          <p:cNvPr id="5" name="Picture 4" descr="Image result for hard rock drilling bit and rock interface images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101" b="5654"/>
          <a:stretch/>
        </p:blipFill>
        <p:spPr bwMode="auto">
          <a:xfrm>
            <a:off x="3810000" y="1143000"/>
            <a:ext cx="5334000" cy="47244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5" name="Picture 3" descr="Description: Image result for hard rock drilling bit and rock interface image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" y="1905000"/>
            <a:ext cx="3543300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" name="Group 3"/>
          <p:cNvGrpSpPr>
            <a:grpSpLocks/>
          </p:cNvGrpSpPr>
          <p:nvPr/>
        </p:nvGrpSpPr>
        <p:grpSpPr bwMode="auto">
          <a:xfrm>
            <a:off x="128588" y="1295400"/>
            <a:ext cx="3605212" cy="1936750"/>
            <a:chOff x="1342" y="5471"/>
            <a:chExt cx="5678" cy="3049"/>
          </a:xfrm>
        </p:grpSpPr>
        <p:sp>
          <p:nvSpPr>
            <p:cNvPr id="7" name="Text Box 2"/>
            <p:cNvSpPr txBox="1">
              <a:spLocks noChangeArrowheads="1"/>
            </p:cNvSpPr>
            <p:nvPr/>
          </p:nvSpPr>
          <p:spPr bwMode="auto">
            <a:xfrm>
              <a:off x="4515" y="5471"/>
              <a:ext cx="930" cy="6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Bit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Text Box 2"/>
            <p:cNvSpPr txBox="1">
              <a:spLocks noChangeArrowheads="1"/>
            </p:cNvSpPr>
            <p:nvPr/>
          </p:nvSpPr>
          <p:spPr bwMode="auto">
            <a:xfrm>
              <a:off x="5523" y="5486"/>
              <a:ext cx="1497" cy="71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Rock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030" name="AutoShape 6"/>
            <p:cNvCxnSpPr>
              <a:cxnSpLocks noChangeShapeType="1"/>
            </p:cNvCxnSpPr>
            <p:nvPr/>
          </p:nvCxnSpPr>
          <p:spPr bwMode="auto">
            <a:xfrm>
              <a:off x="6090" y="5981"/>
              <a:ext cx="1" cy="1639"/>
            </a:xfrm>
            <a:prstGeom prst="straightConnector1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31" name="AutoShape 7"/>
            <p:cNvCxnSpPr>
              <a:cxnSpLocks noChangeShapeType="1"/>
            </p:cNvCxnSpPr>
            <p:nvPr/>
          </p:nvCxnSpPr>
          <p:spPr bwMode="auto">
            <a:xfrm>
              <a:off x="5040" y="5981"/>
              <a:ext cx="30" cy="2344"/>
            </a:xfrm>
            <a:prstGeom prst="straightConnector1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9" name="Text Box 2"/>
            <p:cNvSpPr txBox="1">
              <a:spLocks noChangeArrowheads="1"/>
            </p:cNvSpPr>
            <p:nvPr/>
          </p:nvSpPr>
          <p:spPr bwMode="auto">
            <a:xfrm>
              <a:off x="1342" y="5574"/>
              <a:ext cx="2078" cy="68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Drill rod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033" name="AutoShape 9"/>
            <p:cNvCxnSpPr>
              <a:cxnSpLocks noChangeShapeType="1"/>
            </p:cNvCxnSpPr>
            <p:nvPr/>
          </p:nvCxnSpPr>
          <p:spPr bwMode="auto">
            <a:xfrm>
              <a:off x="1590" y="6071"/>
              <a:ext cx="0" cy="2449"/>
            </a:xfrm>
            <a:prstGeom prst="straightConnector1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4167950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1629</TotalTime>
  <Words>848</Words>
  <Application>Microsoft Office PowerPoint</Application>
  <PresentationFormat>On-screen Show (4:3)</PresentationFormat>
  <Paragraphs>211</Paragraphs>
  <Slides>30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Office Theme</vt:lpstr>
      <vt:lpstr>BASIC CONCEPTS AND PRINCIPLES OF MECHANICAL ROCK PENETRATION</vt:lpstr>
      <vt:lpstr>PowerPoint Presentation</vt:lpstr>
      <vt:lpstr>PowerPoint Presentation</vt:lpstr>
      <vt:lpstr>Some terms related to rock disintegration include:</vt:lpstr>
      <vt:lpstr>PowerPoint Presentation</vt:lpstr>
      <vt:lpstr> Principles of Rock Disintegration </vt:lpstr>
      <vt:lpstr>Fundamentals of mechanical rock penetration</vt:lpstr>
      <vt:lpstr>Fundamentals of rotary-percussive drilling</vt:lpstr>
      <vt:lpstr>Bit-rock interface</vt:lpstr>
      <vt:lpstr>Bit-rock interface</vt:lpstr>
      <vt:lpstr>PowerPoint Presentation</vt:lpstr>
      <vt:lpstr>Functional Components of Drilling System</vt:lpstr>
      <vt:lpstr> The Flushing Fluid </vt:lpstr>
      <vt:lpstr>Principle of Drilling Fluid </vt:lpstr>
      <vt:lpstr> The Circulation Fluid </vt:lpstr>
      <vt:lpstr> Drillability </vt:lpstr>
      <vt:lpstr> Factors Affecting Drillability </vt:lpstr>
      <vt:lpstr>Rock properties influence on drillability</vt:lpstr>
      <vt:lpstr>PowerPoint Presentation</vt:lpstr>
      <vt:lpstr>Consumption of drilling components</vt:lpstr>
      <vt:lpstr>Drilling components</vt:lpstr>
      <vt:lpstr>Drilling components</vt:lpstr>
      <vt:lpstr>PowerPoint Presentation</vt:lpstr>
      <vt:lpstr>PowerPoint Presentation</vt:lpstr>
      <vt:lpstr>PowerPoint Presentation</vt:lpstr>
      <vt:lpstr>Example: Consumption of drilling components</vt:lpstr>
      <vt:lpstr>Solution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PRINCIPLES OF DRILLING</dc:title>
  <dc:creator>kangwa</dc:creator>
  <cp:lastModifiedBy>kangwa</cp:lastModifiedBy>
  <cp:revision>130</cp:revision>
  <dcterms:created xsi:type="dcterms:W3CDTF">2015-10-20T11:53:27Z</dcterms:created>
  <dcterms:modified xsi:type="dcterms:W3CDTF">2021-07-14T10:41:49Z</dcterms:modified>
</cp:coreProperties>
</file>