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2" r:id="rId3"/>
    <p:sldId id="296" r:id="rId4"/>
    <p:sldId id="297" r:id="rId5"/>
    <p:sldId id="298" r:id="rId6"/>
    <p:sldId id="303" r:id="rId7"/>
    <p:sldId id="299" r:id="rId8"/>
    <p:sldId id="300" r:id="rId9"/>
    <p:sldId id="301" r:id="rId10"/>
    <p:sldId id="273" r:id="rId11"/>
    <p:sldId id="274" r:id="rId12"/>
    <p:sldId id="304" r:id="rId13"/>
    <p:sldId id="268" r:id="rId14"/>
    <p:sldId id="305" r:id="rId15"/>
    <p:sldId id="279" r:id="rId16"/>
    <p:sldId id="290" r:id="rId17"/>
    <p:sldId id="281" r:id="rId18"/>
    <p:sldId id="307" r:id="rId19"/>
    <p:sldId id="291" r:id="rId20"/>
    <p:sldId id="257" r:id="rId21"/>
    <p:sldId id="308" r:id="rId22"/>
    <p:sldId id="310" r:id="rId23"/>
    <p:sldId id="309" r:id="rId24"/>
    <p:sldId id="277" r:id="rId25"/>
    <p:sldId id="258" r:id="rId26"/>
    <p:sldId id="259" r:id="rId27"/>
    <p:sldId id="260" r:id="rId28"/>
    <p:sldId id="261" r:id="rId29"/>
    <p:sldId id="262" r:id="rId30"/>
    <p:sldId id="263" r:id="rId31"/>
    <p:sldId id="264" r:id="rId32"/>
    <p:sldId id="265" r:id="rId33"/>
    <p:sldId id="266"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9DCD0-E672-40E3-96BE-F88D56517C06}" type="datetimeFigureOut">
              <a:rPr lang="en-US" smtClean="0"/>
              <a:t>8/22/2018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27F55-4030-4360-89AD-AABCC56EE65A}" type="slidenum">
              <a:rPr lang="en-US" smtClean="0"/>
              <a:t>‹#›</a:t>
            </a:fld>
            <a:endParaRPr lang="en-US"/>
          </a:p>
        </p:txBody>
      </p:sp>
    </p:spTree>
    <p:extLst>
      <p:ext uri="{BB962C8B-B14F-4D97-AF65-F5344CB8AC3E}">
        <p14:creationId xmlns:p14="http://schemas.microsoft.com/office/powerpoint/2010/main" val="348083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27F55-4030-4360-89AD-AABCC56EE65A}" type="slidenum">
              <a:rPr lang="en-US" smtClean="0"/>
              <a:t>20</a:t>
            </a:fld>
            <a:endParaRPr lang="en-US"/>
          </a:p>
        </p:txBody>
      </p:sp>
    </p:spTree>
    <p:extLst>
      <p:ext uri="{BB962C8B-B14F-4D97-AF65-F5344CB8AC3E}">
        <p14:creationId xmlns:p14="http://schemas.microsoft.com/office/powerpoint/2010/main" val="406697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D0FE69-3833-4674-AC23-F715001CCD04}" type="slidenum">
              <a:rPr lang="en-GB" smtClean="0"/>
              <a:pPr eaLnBrk="1" hangingPunct="1"/>
              <a:t>25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E7FC89-6600-45CA-B835-E2B08DB9222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26979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7FC89-6600-45CA-B835-E2B08DB9222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23629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7FC89-6600-45CA-B835-E2B08DB9222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31780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7FC89-6600-45CA-B835-E2B08DB9222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40851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7FC89-6600-45CA-B835-E2B08DB9222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7490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E7FC89-6600-45CA-B835-E2B08DB9222D}"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414452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E7FC89-6600-45CA-B835-E2B08DB9222D}"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298513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7FC89-6600-45CA-B835-E2B08DB9222D}"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416150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7FC89-6600-45CA-B835-E2B08DB9222D}"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202543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7FC89-6600-45CA-B835-E2B08DB9222D}"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13808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7FC89-6600-45CA-B835-E2B08DB9222D}"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C93F3-F615-46F1-BB78-DD2EC921B640}" type="slidenum">
              <a:rPr lang="en-US" smtClean="0"/>
              <a:t>‹#›</a:t>
            </a:fld>
            <a:endParaRPr lang="en-US"/>
          </a:p>
        </p:txBody>
      </p:sp>
    </p:spTree>
    <p:extLst>
      <p:ext uri="{BB962C8B-B14F-4D97-AF65-F5344CB8AC3E}">
        <p14:creationId xmlns:p14="http://schemas.microsoft.com/office/powerpoint/2010/main" val="1646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7FC89-6600-45CA-B835-E2B08DB9222D}" type="datetimeFigureOut">
              <a:rPr lang="en-US" smtClean="0"/>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93F3-F615-46F1-BB78-DD2EC921B640}" type="slidenum">
              <a:rPr lang="en-US" smtClean="0"/>
              <a:t>‹#›</a:t>
            </a:fld>
            <a:endParaRPr lang="en-US"/>
          </a:p>
        </p:txBody>
      </p:sp>
    </p:spTree>
    <p:extLst>
      <p:ext uri="{BB962C8B-B14F-4D97-AF65-F5344CB8AC3E}">
        <p14:creationId xmlns:p14="http://schemas.microsoft.com/office/powerpoint/2010/main" val="57063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File:Detonator.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File:Eod2.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1"/>
            <a:ext cx="7772400" cy="761999"/>
          </a:xfrm>
        </p:spPr>
        <p:txBody>
          <a:bodyPr>
            <a:normAutofit fontScale="90000"/>
          </a:bodyPr>
          <a:lstStyle/>
          <a:p>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Rock Blasting – Lecture 3</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Tree>
    <p:extLst>
      <p:ext uri="{BB962C8B-B14F-4D97-AF65-F5344CB8AC3E}">
        <p14:creationId xmlns:p14="http://schemas.microsoft.com/office/powerpoint/2010/main" val="35890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992088"/>
          </a:xfrm>
        </p:spPr>
        <p:txBody>
          <a:bodyPr>
            <a:noAutofit/>
          </a:bodyPr>
          <a:lstStyle/>
          <a:p>
            <a:pPr algn="just">
              <a:spcBef>
                <a:spcPts val="0"/>
              </a:spcBef>
              <a:buNone/>
            </a:pPr>
            <a:r>
              <a:rPr lang="en-US" sz="2800" dirty="0" smtClean="0">
                <a:effectLst/>
                <a:latin typeface="Arial" pitchFamily="34" charset="0"/>
                <a:ea typeface="Times New Roman"/>
                <a:cs typeface="Arial" pitchFamily="34" charset="0"/>
              </a:rPr>
              <a:t>Low explosives (deflagrating</a:t>
            </a:r>
            <a:r>
              <a:rPr lang="en-US" sz="2800" dirty="0" smtClean="0">
                <a:latin typeface="Arial" pitchFamily="34" charset="0"/>
                <a:ea typeface="Times New Roman"/>
                <a:cs typeface="Arial" pitchFamily="34" charset="0"/>
              </a:rPr>
              <a:t>)</a:t>
            </a:r>
            <a:r>
              <a:rPr lang="en-US" sz="2800" dirty="0" smtClean="0">
                <a:effectLst/>
                <a:latin typeface="Arial" pitchFamily="34" charset="0"/>
                <a:ea typeface="Times New Roman"/>
                <a:cs typeface="Arial" pitchFamily="34" charset="0"/>
              </a:rPr>
              <a:t>: -  VOD &lt; 2000 m/</a:t>
            </a:r>
            <a:r>
              <a:rPr lang="en-US" sz="2800" dirty="0" smtClean="0">
                <a:latin typeface="Arial" pitchFamily="34" charset="0"/>
                <a:ea typeface="Times New Roman"/>
                <a:cs typeface="Arial" pitchFamily="34" charset="0"/>
              </a:rPr>
              <a:t>s.  Eg. Gun powder,     fireworks</a:t>
            </a:r>
          </a:p>
        </p:txBody>
      </p:sp>
      <p:pic>
        <p:nvPicPr>
          <p:cNvPr id="3074" name="Picture 2" descr="http://www.anton-paar.com/fileadmin/images/Applications/explosi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407" y="1752600"/>
            <a:ext cx="6345185"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796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85800"/>
            <a:ext cx="7901880" cy="4572000"/>
          </a:xfrm>
        </p:spPr>
        <p:txBody>
          <a:bodyPr>
            <a:noAutofit/>
          </a:bodyPr>
          <a:lstStyle/>
          <a:p>
            <a:pPr marL="0" indent="0">
              <a:spcBef>
                <a:spcPts val="0"/>
              </a:spcBef>
              <a:buNone/>
            </a:pPr>
            <a:r>
              <a:rPr lang="en-US" sz="2800" dirty="0" smtClean="0">
                <a:solidFill>
                  <a:srgbClr val="FF0000"/>
                </a:solidFill>
                <a:effectLst/>
                <a:latin typeface="Arial" pitchFamily="34" charset="0"/>
                <a:ea typeface="Times New Roman"/>
                <a:cs typeface="Arial" pitchFamily="34" charset="0"/>
              </a:rPr>
              <a:t>Blasting agents: </a:t>
            </a:r>
            <a:r>
              <a:rPr lang="en-US" sz="2800" dirty="0" smtClean="0">
                <a:effectLst/>
                <a:latin typeface="Arial" pitchFamily="34" charset="0"/>
                <a:ea typeface="Times New Roman"/>
                <a:cs typeface="Arial" pitchFamily="34" charset="0"/>
              </a:rPr>
              <a:t>A blasting agent consists primarily of inorganic nitrates and carbonaceous fuels, and may contain additional non-explosive substances such as powdered aluminum. </a:t>
            </a:r>
          </a:p>
          <a:p>
            <a:pPr marL="0" indent="0">
              <a:spcBef>
                <a:spcPts val="0"/>
              </a:spcBef>
              <a:buNone/>
            </a:pPr>
            <a:r>
              <a:rPr lang="en-US" sz="2800" dirty="0" smtClean="0">
                <a:effectLst/>
                <a:latin typeface="Arial" pitchFamily="34" charset="0"/>
                <a:ea typeface="Times New Roman"/>
                <a:cs typeface="Arial" pitchFamily="34" charset="0"/>
              </a:rPr>
              <a:t>Blasting agents include:</a:t>
            </a:r>
          </a:p>
          <a:p>
            <a:pPr marL="0" indent="0">
              <a:spcBef>
                <a:spcPts val="0"/>
              </a:spcBef>
              <a:buNone/>
            </a:pPr>
            <a:endParaRPr lang="en-US" sz="1200" dirty="0" smtClean="0">
              <a:effectLst/>
              <a:latin typeface="Arial" pitchFamily="34" charset="0"/>
              <a:ea typeface="Times New Roman"/>
              <a:cs typeface="Arial" pitchFamily="34" charset="0"/>
            </a:endParaRPr>
          </a:p>
          <a:p>
            <a:pPr>
              <a:spcBef>
                <a:spcPts val="0"/>
              </a:spcBef>
              <a:buFont typeface="Wingdings" pitchFamily="2" charset="2"/>
              <a:buChar char="§"/>
            </a:pPr>
            <a:r>
              <a:rPr lang="en-US" sz="2800" dirty="0" smtClean="0">
                <a:latin typeface="Arial" pitchFamily="34" charset="0"/>
                <a:ea typeface="Times New Roman"/>
                <a:cs typeface="Arial" pitchFamily="34" charset="0"/>
              </a:rPr>
              <a:t>Ammonium nitrate fuel oil (ANFO)</a:t>
            </a:r>
          </a:p>
          <a:p>
            <a:pPr>
              <a:spcBef>
                <a:spcPts val="0"/>
              </a:spcBef>
              <a:buFont typeface="Wingdings" pitchFamily="2" charset="2"/>
              <a:buChar char="§"/>
            </a:pPr>
            <a:r>
              <a:rPr lang="en-US" sz="2800" dirty="0" smtClean="0">
                <a:effectLst/>
                <a:latin typeface="Arial" pitchFamily="34" charset="0"/>
                <a:ea typeface="Times New Roman"/>
                <a:cs typeface="Arial" pitchFamily="34" charset="0"/>
              </a:rPr>
              <a:t>Bulk emulsions</a:t>
            </a:r>
          </a:p>
          <a:p>
            <a:pPr>
              <a:spcBef>
                <a:spcPts val="0"/>
              </a:spcBef>
              <a:buFont typeface="Wingdings" pitchFamily="2" charset="2"/>
              <a:buChar char="§"/>
            </a:pPr>
            <a:r>
              <a:rPr lang="en-US" sz="2800" dirty="0" smtClean="0">
                <a:latin typeface="Arial" pitchFamily="34" charset="0"/>
                <a:ea typeface="Times New Roman"/>
                <a:cs typeface="Arial" pitchFamily="34" charset="0"/>
              </a:rPr>
              <a:t>Slurries</a:t>
            </a:r>
          </a:p>
          <a:p>
            <a:pPr>
              <a:spcBef>
                <a:spcPts val="0"/>
              </a:spcBef>
              <a:buFont typeface="Wingdings" pitchFamily="2" charset="2"/>
              <a:buChar char="§"/>
            </a:pPr>
            <a:r>
              <a:rPr lang="en-US" sz="2800" dirty="0" smtClean="0">
                <a:effectLst/>
                <a:latin typeface="Arial" pitchFamily="34" charset="0"/>
                <a:ea typeface="Times New Roman"/>
                <a:cs typeface="Arial" pitchFamily="34" charset="0"/>
              </a:rPr>
              <a:t>Water gels</a:t>
            </a:r>
          </a:p>
          <a:p>
            <a:pPr marL="0" indent="0">
              <a:spcBef>
                <a:spcPts val="0"/>
              </a:spcBef>
              <a:buNone/>
            </a:pPr>
            <a:endParaRPr lang="en-US" sz="2800" dirty="0">
              <a:latin typeface="Arial" pitchFamily="34" charset="0"/>
              <a:ea typeface="Times New Roman"/>
              <a:cs typeface="Arial" pitchFamily="34" charset="0"/>
            </a:endParaRPr>
          </a:p>
        </p:txBody>
      </p:sp>
    </p:spTree>
    <p:extLst>
      <p:ext uri="{BB962C8B-B14F-4D97-AF65-F5344CB8AC3E}">
        <p14:creationId xmlns:p14="http://schemas.microsoft.com/office/powerpoint/2010/main" val="35341066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152400"/>
            <a:ext cx="1981200" cy="431799"/>
          </a:xfrm>
        </p:spPr>
        <p:txBody>
          <a:bodyPr>
            <a:normAutofit fontScale="90000"/>
          </a:bodyPr>
          <a:lstStyle/>
          <a:p>
            <a:r>
              <a:rPr lang="en-US" sz="2400" dirty="0" smtClean="0">
                <a:latin typeface="Arial" pitchFamily="34" charset="0"/>
                <a:cs typeface="Arial" pitchFamily="34" charset="0"/>
              </a:rPr>
              <a:t>ANFO</a:t>
            </a: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685800" y="152400"/>
            <a:ext cx="1981200" cy="457200"/>
          </a:xfrm>
        </p:spPr>
        <p:txBody>
          <a:bodyPr>
            <a:noAutofit/>
          </a:bodyPr>
          <a:lstStyle/>
          <a:p>
            <a:r>
              <a:rPr lang="en-US" sz="2800" dirty="0" smtClean="0">
                <a:solidFill>
                  <a:schemeClr val="tx1"/>
                </a:solidFill>
                <a:latin typeface="Arial" pitchFamily="34" charset="0"/>
                <a:cs typeface="Arial" pitchFamily="34" charset="0"/>
              </a:rPr>
              <a:t>Emulsion</a:t>
            </a:r>
            <a:endParaRPr lang="en-US" sz="2800" dirty="0">
              <a:solidFill>
                <a:schemeClr val="tx1"/>
              </a:solidFill>
              <a:latin typeface="Arial" pitchFamily="34" charset="0"/>
              <a:cs typeface="Arial" pitchFamily="34" charset="0"/>
            </a:endParaRPr>
          </a:p>
        </p:txBody>
      </p:sp>
      <p:pic>
        <p:nvPicPr>
          <p:cNvPr id="4098" name="Picture 2" descr="Image result for bulk emulsion explosiv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94" y="685800"/>
            <a:ext cx="4046106" cy="28735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ulk emulsion explosive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3400"/>
            <a:ext cx="4495800" cy="289213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bulk emulsion explosive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bulk emulsion explosive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Image result for bulk emulsion explosive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3733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5791200" y="3581400"/>
            <a:ext cx="1981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chemeClr val="tx1"/>
                </a:solidFill>
                <a:latin typeface="Arial" pitchFamily="34" charset="0"/>
                <a:cs typeface="Arial" pitchFamily="34" charset="0"/>
              </a:rPr>
              <a:t>Slurries</a:t>
            </a:r>
            <a:endParaRPr lang="en-US" sz="2800" dirty="0">
              <a:solidFill>
                <a:schemeClr val="tx1"/>
              </a:solidFill>
              <a:latin typeface="Arial" pitchFamily="34" charset="0"/>
              <a:cs typeface="Arial" pitchFamily="34" charset="0"/>
            </a:endParaRPr>
          </a:p>
        </p:txBody>
      </p:sp>
      <p:pic>
        <p:nvPicPr>
          <p:cNvPr id="4107" name="Picture 11" descr="C:\Users\kangwa\Documents\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94" y="4191000"/>
            <a:ext cx="4046106" cy="25146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990600" y="3733800"/>
            <a:ext cx="1981200" cy="457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chemeClr val="tx1"/>
                </a:solidFill>
                <a:latin typeface="Arial" pitchFamily="34" charset="0"/>
                <a:cs typeface="Arial" pitchFamily="34" charset="0"/>
              </a:rPr>
              <a:t>Water gels</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5202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17575"/>
          </a:xfrm>
        </p:spPr>
        <p:txBody>
          <a:bodyPr>
            <a:normAutofit fontScale="90000"/>
          </a:bodyPr>
          <a:lstStyle/>
          <a:p>
            <a:r>
              <a:rPr lang="en-US" dirty="0" smtClean="0"/>
              <a:t/>
            </a:r>
            <a:br>
              <a:rPr lang="en-US" dirty="0" smtClean="0"/>
            </a:br>
            <a:r>
              <a:rPr lang="en-US" sz="3100" dirty="0" smtClean="0">
                <a:latin typeface="Arial" pitchFamily="34" charset="0"/>
                <a:cs typeface="Arial" pitchFamily="34" charset="0"/>
              </a:rPr>
              <a:t>Blast Design</a:t>
            </a:r>
            <a:br>
              <a:rPr lang="en-US" sz="3100" dirty="0" smtClean="0">
                <a:latin typeface="Arial" pitchFamily="34" charset="0"/>
                <a:cs typeface="Arial" pitchFamily="34" charset="0"/>
              </a:rPr>
            </a:br>
            <a:endParaRPr lang="en-US" sz="3100" dirty="0">
              <a:latin typeface="Arial" pitchFamily="34" charset="0"/>
              <a:cs typeface="Arial" pitchFamily="34" charset="0"/>
            </a:endParaRPr>
          </a:p>
        </p:txBody>
      </p:sp>
    </p:spTree>
    <p:extLst>
      <p:ext uri="{BB962C8B-B14F-4D97-AF65-F5344CB8AC3E}">
        <p14:creationId xmlns:p14="http://schemas.microsoft.com/office/powerpoint/2010/main" val="4181996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0225"/>
            <a:ext cx="8915400" cy="1146175"/>
          </a:xfrm>
        </p:spPr>
        <p:txBody>
          <a:bodyPr>
            <a:normAutofit/>
          </a:bodyPr>
          <a:lstStyle/>
          <a:p>
            <a:pPr algn="l"/>
            <a:r>
              <a:rPr lang="en-US" sz="2800" dirty="0">
                <a:latin typeface="Arial" pitchFamily="34" charset="0"/>
                <a:cs typeface="Arial" pitchFamily="34" charset="0"/>
              </a:rPr>
              <a:t>In underground development, there is need to </a:t>
            </a:r>
            <a:r>
              <a:rPr lang="en-US" sz="2800" dirty="0">
                <a:solidFill>
                  <a:srgbClr val="C00000"/>
                </a:solidFill>
                <a:latin typeface="Arial" pitchFamily="34" charset="0"/>
                <a:cs typeface="Arial" pitchFamily="34" charset="0"/>
              </a:rPr>
              <a:t>create free rock face </a:t>
            </a:r>
            <a:r>
              <a:rPr lang="en-US" sz="2800" dirty="0">
                <a:latin typeface="Arial" pitchFamily="34" charset="0"/>
                <a:cs typeface="Arial" pitchFamily="34" charset="0"/>
              </a:rPr>
              <a:t>for successful blasting</a:t>
            </a:r>
            <a:r>
              <a:rPr lang="en-US" sz="2800" dirty="0" smtClean="0">
                <a:latin typeface="Arial" pitchFamily="34" charset="0"/>
                <a:cs typeface="Arial" pitchFamily="34" charset="0"/>
              </a:rPr>
              <a:t>.</a:t>
            </a:r>
            <a:endParaRPr lang="en-US" sz="2800" dirty="0"/>
          </a:p>
        </p:txBody>
      </p:sp>
      <p:sp>
        <p:nvSpPr>
          <p:cNvPr id="3" name="Subtitle 2"/>
          <p:cNvSpPr>
            <a:spLocks noGrp="1"/>
          </p:cNvSpPr>
          <p:nvPr>
            <p:ph type="subTitle" idx="1"/>
          </p:nvPr>
        </p:nvSpPr>
        <p:spPr>
          <a:xfrm>
            <a:off x="76200" y="1828800"/>
            <a:ext cx="8915400" cy="4114800"/>
          </a:xfrm>
        </p:spPr>
        <p:txBody>
          <a:bodyPr>
            <a:normAutofit/>
          </a:bodyPr>
          <a:lstStyle/>
          <a:p>
            <a:pPr algn="l"/>
            <a:r>
              <a:rPr lang="en-US" sz="2800" dirty="0">
                <a:solidFill>
                  <a:schemeClr val="tx1"/>
                </a:solidFill>
                <a:latin typeface="Arial" pitchFamily="34" charset="0"/>
                <a:cs typeface="Arial" pitchFamily="34" charset="0"/>
              </a:rPr>
              <a:t>Various “cuts” are used in creation of free rock face including</a:t>
            </a:r>
            <a:r>
              <a:rPr lang="en-US" sz="2800" dirty="0" smtClean="0">
                <a:solidFill>
                  <a:schemeClr val="tx1"/>
                </a:solidFill>
                <a:latin typeface="Arial" pitchFamily="34" charset="0"/>
                <a:cs typeface="Arial" pitchFamily="34" charset="0"/>
              </a:rPr>
              <a:t>:</a:t>
            </a:r>
          </a:p>
          <a:p>
            <a:pPr algn="l"/>
            <a:endParaRPr lang="en-US" sz="1200" dirty="0" smtClean="0">
              <a:solidFill>
                <a:schemeClr val="tx1"/>
              </a:solidFill>
              <a:latin typeface="Arial" pitchFamily="34" charset="0"/>
              <a:cs typeface="Arial" pitchFamily="34" charset="0"/>
            </a:endParaRPr>
          </a:p>
          <a:p>
            <a:pPr marL="457200" indent="-457200" algn="l">
              <a:buFont typeface="Wingdings" pitchFamily="2" charset="2"/>
              <a:buChar char="§"/>
            </a:pPr>
            <a:r>
              <a:rPr lang="en-US" sz="2800" dirty="0" smtClean="0">
                <a:solidFill>
                  <a:schemeClr val="tx1"/>
                </a:solidFill>
                <a:latin typeface="Arial" pitchFamily="34" charset="0"/>
                <a:cs typeface="Arial" pitchFamily="34" charset="0"/>
              </a:rPr>
              <a:t>Wedge </a:t>
            </a:r>
            <a:r>
              <a:rPr lang="en-US" sz="2800" dirty="0">
                <a:solidFill>
                  <a:schemeClr val="tx1"/>
                </a:solidFill>
                <a:latin typeface="Arial" pitchFamily="34" charset="0"/>
                <a:cs typeface="Arial" pitchFamily="34" charset="0"/>
              </a:rPr>
              <a:t>cut or V </a:t>
            </a:r>
            <a:r>
              <a:rPr lang="en-US" sz="2800" dirty="0" smtClean="0">
                <a:solidFill>
                  <a:schemeClr val="tx1"/>
                </a:solidFill>
                <a:latin typeface="Arial" pitchFamily="34" charset="0"/>
                <a:cs typeface="Arial" pitchFamily="34" charset="0"/>
              </a:rPr>
              <a:t>cut</a:t>
            </a:r>
          </a:p>
          <a:p>
            <a:pPr marL="457200" indent="-457200" algn="l">
              <a:buFont typeface="Wingdings" pitchFamily="2" charset="2"/>
              <a:buChar char="§"/>
            </a:pPr>
            <a:r>
              <a:rPr lang="en-US" sz="2800" dirty="0" smtClean="0">
                <a:solidFill>
                  <a:schemeClr val="tx1"/>
                </a:solidFill>
                <a:latin typeface="Arial" pitchFamily="34" charset="0"/>
                <a:cs typeface="Arial" pitchFamily="34" charset="0"/>
              </a:rPr>
              <a:t>Burn cut</a:t>
            </a:r>
          </a:p>
          <a:p>
            <a:pPr marL="457200" indent="-457200" algn="l">
              <a:buFont typeface="Wingdings" pitchFamily="2" charset="2"/>
              <a:buChar char="§"/>
            </a:pPr>
            <a:r>
              <a:rPr lang="en-US" sz="2800" dirty="0" smtClean="0">
                <a:solidFill>
                  <a:schemeClr val="tx1"/>
                </a:solidFill>
                <a:latin typeface="Arial" pitchFamily="34" charset="0"/>
                <a:cs typeface="Arial" pitchFamily="34" charset="0"/>
              </a:rPr>
              <a:t>Pyramid </a:t>
            </a:r>
            <a:r>
              <a:rPr lang="en-US" sz="2800" dirty="0">
                <a:solidFill>
                  <a:schemeClr val="tx1"/>
                </a:solidFill>
                <a:latin typeface="Arial" pitchFamily="34" charset="0"/>
                <a:cs typeface="Arial" pitchFamily="34" charset="0"/>
              </a:rPr>
              <a:t>or Diamond </a:t>
            </a:r>
            <a:r>
              <a:rPr lang="en-US" sz="2800" dirty="0" smtClean="0">
                <a:solidFill>
                  <a:schemeClr val="tx1"/>
                </a:solidFill>
                <a:latin typeface="Arial" pitchFamily="34" charset="0"/>
                <a:cs typeface="Arial" pitchFamily="34" charset="0"/>
              </a:rPr>
              <a:t>cut</a:t>
            </a:r>
          </a:p>
          <a:p>
            <a:pPr marL="457200" indent="-457200" algn="l">
              <a:buFont typeface="Wingdings" pitchFamily="2" charset="2"/>
              <a:buChar char="§"/>
            </a:pPr>
            <a:r>
              <a:rPr lang="en-US" sz="2800" dirty="0" smtClean="0">
                <a:solidFill>
                  <a:schemeClr val="tx1"/>
                </a:solidFill>
                <a:latin typeface="Arial" pitchFamily="34" charset="0"/>
                <a:cs typeface="Arial" pitchFamily="34" charset="0"/>
              </a:rPr>
              <a:t>Drag cut</a:t>
            </a:r>
          </a:p>
          <a:p>
            <a:pPr marL="457200" indent="-457200" algn="l">
              <a:buFont typeface="Wingdings" pitchFamily="2" charset="2"/>
              <a:buChar char="§"/>
            </a:pPr>
            <a:r>
              <a:rPr lang="en-US" sz="2800" dirty="0" smtClean="0">
                <a:solidFill>
                  <a:schemeClr val="tx1"/>
                </a:solidFill>
                <a:latin typeface="Arial" pitchFamily="34" charset="0"/>
                <a:cs typeface="Arial" pitchFamily="34" charset="0"/>
              </a:rPr>
              <a:t>Fan cut</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1430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382000" cy="609599"/>
          </a:xfrm>
        </p:spPr>
        <p:txBody>
          <a:bodyPr>
            <a:normAutofit/>
          </a:bodyPr>
          <a:lstStyle/>
          <a:p>
            <a:r>
              <a:rPr lang="en-US" sz="2800" dirty="0" smtClean="0">
                <a:latin typeface="Arial" pitchFamily="34" charset="0"/>
                <a:cs typeface="Arial" pitchFamily="34" charset="0"/>
              </a:rPr>
              <a:t>Typical Design of Large Hole Burn Cuts</a:t>
            </a:r>
            <a:endParaRPr lang="en-US" sz="2800" dirty="0">
              <a:latin typeface="Arial" pitchFamily="34" charset="0"/>
              <a:cs typeface="Arial" pitchFamily="34" charset="0"/>
            </a:endParaRPr>
          </a:p>
        </p:txBody>
      </p:sp>
      <p:pic>
        <p:nvPicPr>
          <p:cNvPr id="4" name="Picture 3" descr="https://html1-f.scribdassets.com/97279846gwelp1i/images/7-7f8bf929f5.png"/>
          <p:cNvPicPr/>
          <p:nvPr/>
        </p:nvPicPr>
        <p:blipFill>
          <a:blip r:embed="rId2" cstate="print"/>
          <a:srcRect l="1404" t="9539" r="1479" b="8882"/>
          <a:stretch>
            <a:fillRect/>
          </a:stretch>
        </p:blipFill>
        <p:spPr bwMode="auto">
          <a:xfrm>
            <a:off x="685800" y="1371600"/>
            <a:ext cx="7772400" cy="4114800"/>
          </a:xfrm>
          <a:prstGeom prst="rect">
            <a:avLst/>
          </a:prstGeom>
          <a:noFill/>
          <a:ln w="9525">
            <a:noFill/>
            <a:miter lim="800000"/>
            <a:headEnd/>
            <a:tailEnd/>
          </a:ln>
        </p:spPr>
      </p:pic>
    </p:spTree>
    <p:extLst>
      <p:ext uri="{BB962C8B-B14F-4D97-AF65-F5344CB8AC3E}">
        <p14:creationId xmlns:p14="http://schemas.microsoft.com/office/powerpoint/2010/main" val="226032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295400"/>
            <a:ext cx="8763000" cy="3505200"/>
          </a:xfrm>
        </p:spPr>
        <p:txBody>
          <a:bodyPr>
            <a:normAutofit/>
          </a:bodyPr>
          <a:lstStyle/>
          <a:p>
            <a:pPr algn="l"/>
            <a:r>
              <a:rPr lang="en-US" sz="2800" dirty="0" smtClean="0">
                <a:solidFill>
                  <a:schemeClr val="tx1"/>
                </a:solidFill>
                <a:latin typeface="Arial" pitchFamily="34" charset="0"/>
                <a:cs typeface="Arial" pitchFamily="34" charset="0"/>
              </a:rPr>
              <a:t>Fictitious Hole</a:t>
            </a:r>
          </a:p>
          <a:p>
            <a:pPr algn="l"/>
            <a:endParaRPr lang="en-US" sz="1200" dirty="0" smtClean="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Fictitious Hole: D = d x √n </a:t>
            </a:r>
          </a:p>
          <a:p>
            <a:pPr algn="l"/>
            <a:r>
              <a:rPr lang="en-US" sz="2800" dirty="0" smtClean="0">
                <a:solidFill>
                  <a:schemeClr val="tx1"/>
                </a:solidFill>
                <a:latin typeface="Arial" pitchFamily="34" charset="0"/>
                <a:cs typeface="Arial" pitchFamily="34" charset="0"/>
              </a:rPr>
              <a:t>Where:</a:t>
            </a:r>
          </a:p>
          <a:p>
            <a:pPr algn="l"/>
            <a:r>
              <a:rPr lang="en-US" sz="2800" dirty="0" smtClean="0">
                <a:solidFill>
                  <a:schemeClr val="tx1"/>
                </a:solidFill>
                <a:latin typeface="Arial" pitchFamily="34" charset="0"/>
                <a:cs typeface="Arial" pitchFamily="34" charset="0"/>
              </a:rPr>
              <a:t>D = Fictitious empty large hole diameter</a:t>
            </a:r>
          </a:p>
          <a:p>
            <a:pPr algn="l"/>
            <a:r>
              <a:rPr lang="en-US" sz="2800" dirty="0" smtClean="0">
                <a:solidFill>
                  <a:schemeClr val="tx1"/>
                </a:solidFill>
                <a:latin typeface="Arial" pitchFamily="34" charset="0"/>
                <a:cs typeface="Arial" pitchFamily="34" charset="0"/>
              </a:rPr>
              <a:t>d = diameter of empty drilled large hole</a:t>
            </a:r>
          </a:p>
          <a:p>
            <a:pPr algn="l"/>
            <a:r>
              <a:rPr lang="en-US" sz="2800" dirty="0" smtClean="0">
                <a:solidFill>
                  <a:schemeClr val="tx1"/>
                </a:solidFill>
                <a:latin typeface="Arial" pitchFamily="34" charset="0"/>
                <a:cs typeface="Arial" pitchFamily="34" charset="0"/>
              </a:rPr>
              <a:t>n = number of drilled blast-holes</a:t>
            </a:r>
          </a:p>
          <a:p>
            <a:pPr algn="l"/>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1815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a:bodyPr>
          <a:lstStyle/>
          <a:p>
            <a:r>
              <a:rPr lang="en-US" sz="2800" dirty="0" smtClean="0">
                <a:latin typeface="Arial" pitchFamily="34" charset="0"/>
                <a:cs typeface="Arial" pitchFamily="34" charset="0"/>
              </a:rPr>
              <a:t>Blast design in a development end</a:t>
            </a:r>
            <a:endParaRPr lang="en-US" sz="2800" dirty="0">
              <a:latin typeface="Arial" pitchFamily="34" charset="0"/>
              <a:cs typeface="Arial" pitchFamily="34" charset="0"/>
            </a:endParaRPr>
          </a:p>
        </p:txBody>
      </p:sp>
      <p:pic>
        <p:nvPicPr>
          <p:cNvPr id="4" name="yui_3_10_0_1_1454154285856_1119" descr="Mining and &lt;b&gt;Blasting&lt;/b&gt;"/>
          <p:cNvPicPr/>
          <p:nvPr/>
        </p:nvPicPr>
        <p:blipFill rotWithShape="1">
          <a:blip r:embed="rId2" cstate="print"/>
          <a:srcRect l="2509" t="7694" r="70856" b="51503"/>
          <a:stretch/>
        </p:blipFill>
        <p:spPr bwMode="auto">
          <a:xfrm>
            <a:off x="990600" y="1066800"/>
            <a:ext cx="7543800" cy="5410200"/>
          </a:xfrm>
          <a:prstGeom prst="rect">
            <a:avLst/>
          </a:prstGeom>
          <a:noFill/>
          <a:ln w="9525">
            <a:noFill/>
            <a:miter lim="800000"/>
            <a:headEnd/>
            <a:tailEnd/>
          </a:ln>
        </p:spPr>
      </p:pic>
    </p:spTree>
    <p:extLst>
      <p:ext uri="{BB962C8B-B14F-4D97-AF65-F5344CB8AC3E}">
        <p14:creationId xmlns:p14="http://schemas.microsoft.com/office/powerpoint/2010/main" val="384733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0"/>
            <a:ext cx="6477000" cy="609600"/>
          </a:xfrm>
        </p:spPr>
        <p:txBody>
          <a:bodyPr>
            <a:normAutofit/>
          </a:bodyPr>
          <a:lstStyle/>
          <a:p>
            <a:r>
              <a:rPr lang="en-US" sz="2800" dirty="0">
                <a:latin typeface="Arial" pitchFamily="34" charset="0"/>
                <a:cs typeface="Arial" pitchFamily="34" charset="0"/>
              </a:rPr>
              <a:t>Blast design in a development end</a:t>
            </a:r>
            <a:endParaRPr lang="en-US" sz="2800" dirty="0"/>
          </a:p>
        </p:txBody>
      </p:sp>
      <p:pic>
        <p:nvPicPr>
          <p:cNvPr id="4" name="Picture 3" descr="C:\Users\kangwa\Documents\download (1).jpg"/>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662" r="10655"/>
          <a:stretch/>
        </p:blipFill>
        <p:spPr bwMode="auto">
          <a:xfrm>
            <a:off x="1066800" y="1752599"/>
            <a:ext cx="6477000" cy="3429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6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Arial" pitchFamily="34" charset="0"/>
                <a:cs typeface="Arial" pitchFamily="34" charset="0"/>
              </a:rPr>
              <a:t>Basic Blasting Theory</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0970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91264" cy="571872"/>
          </a:xfrm>
        </p:spPr>
        <p:txBody>
          <a:bodyPr>
            <a:normAutofit/>
          </a:bodyPr>
          <a:lstStyle/>
          <a:p>
            <a:pPr algn="ctr"/>
            <a:r>
              <a:rPr lang="en-US" sz="2800" dirty="0" smtClean="0">
                <a:latin typeface="Arial" pitchFamily="34" charset="0"/>
                <a:cs typeface="Arial" pitchFamily="34" charset="0"/>
              </a:rPr>
              <a:t>Classification </a:t>
            </a:r>
            <a:r>
              <a:rPr lang="en-US" sz="2800" dirty="0">
                <a:latin typeface="Arial" pitchFamily="34" charset="0"/>
                <a:cs typeface="Arial" pitchFamily="34" charset="0"/>
              </a:rPr>
              <a:t>of </a:t>
            </a:r>
            <a:r>
              <a:rPr lang="en-US" sz="2800" dirty="0" smtClean="0">
                <a:latin typeface="Arial" pitchFamily="34" charset="0"/>
                <a:cs typeface="Arial" pitchFamily="34" charset="0"/>
              </a:rPr>
              <a:t>explosives</a:t>
            </a:r>
            <a:endParaRPr lang="en-US" sz="2800" dirty="0">
              <a:latin typeface="Arial" pitchFamily="34" charset="0"/>
              <a:cs typeface="Arial" pitchFamily="34" charset="0"/>
            </a:endParaRPr>
          </a:p>
        </p:txBody>
      </p:sp>
      <p:pic>
        <p:nvPicPr>
          <p:cNvPr id="5" name="Picture 4"/>
          <p:cNvPicPr>
            <a:picLocks noChangeAspect="1"/>
          </p:cNvPicPr>
          <p:nvPr/>
        </p:nvPicPr>
        <p:blipFill rotWithShape="1">
          <a:blip r:embed="rId2" cstate="print">
            <a:lum bright="-20000" contrast="40000"/>
          </a:blip>
          <a:srcRect l="1556" t="2064" r="1223" b="2486"/>
          <a:stretch/>
        </p:blipFill>
        <p:spPr>
          <a:xfrm>
            <a:off x="76200" y="914400"/>
            <a:ext cx="8991600" cy="5562600"/>
          </a:xfrm>
          <a:prstGeom prst="rect">
            <a:avLst/>
          </a:prstGeom>
        </p:spPr>
      </p:pic>
    </p:spTree>
    <p:extLst>
      <p:ext uri="{BB962C8B-B14F-4D97-AF65-F5344CB8AC3E}">
        <p14:creationId xmlns:p14="http://schemas.microsoft.com/office/powerpoint/2010/main" val="33833258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552450"/>
          </a:xfrm>
        </p:spPr>
        <p:txBody>
          <a:bodyPr/>
          <a:lstStyle/>
          <a:p>
            <a:pPr>
              <a:defRPr/>
            </a:pPr>
            <a:r>
              <a:rPr lang="en-GB" sz="2800" dirty="0" smtClean="0">
                <a:latin typeface="Arial" pitchFamily="34" charset="0"/>
                <a:cs typeface="Arial" pitchFamily="34" charset="0"/>
              </a:rPr>
              <a:t>Detonation of an explosive</a:t>
            </a:r>
            <a:endParaRPr lang="en-GB" sz="2800" dirty="0">
              <a:latin typeface="Arial" pitchFamily="34" charset="0"/>
              <a:cs typeface="Arial" pitchFamily="34" charset="0"/>
            </a:endParaRPr>
          </a:p>
        </p:txBody>
      </p:sp>
      <p:sp>
        <p:nvSpPr>
          <p:cNvPr id="5" name="Rectangle 4"/>
          <p:cNvSpPr/>
          <p:nvPr/>
        </p:nvSpPr>
        <p:spPr>
          <a:xfrm>
            <a:off x="152400" y="609600"/>
            <a:ext cx="8915400" cy="6093976"/>
          </a:xfrm>
          <a:prstGeom prst="rect">
            <a:avLst/>
          </a:prstGeom>
        </p:spPr>
        <p:txBody>
          <a:bodyPr wrap="square">
            <a:spAutoFit/>
          </a:bodyPr>
          <a:lstStyle/>
          <a:p>
            <a:pPr algn="just">
              <a:lnSpc>
                <a:spcPct val="150000"/>
              </a:lnSpc>
              <a:defRPr/>
            </a:pPr>
            <a:r>
              <a:rPr lang="en-GB" sz="2800" dirty="0">
                <a:latin typeface="Arial" pitchFamily="34" charset="0"/>
                <a:cs typeface="Arial" pitchFamily="34" charset="0"/>
              </a:rPr>
              <a:t>When an explosive detonates in a blast hole it rapidly transforms into gases at very high temperature and </a:t>
            </a:r>
            <a:r>
              <a:rPr lang="en-GB" sz="2800" dirty="0" smtClean="0">
                <a:latin typeface="Arial" pitchFamily="34" charset="0"/>
                <a:cs typeface="Arial" pitchFamily="34" charset="0"/>
              </a:rPr>
              <a:t>pressure - </a:t>
            </a:r>
            <a:r>
              <a:rPr lang="en-US" sz="2800" dirty="0">
                <a:solidFill>
                  <a:srgbClr val="C00000"/>
                </a:solidFill>
                <a:latin typeface="Arial" pitchFamily="34" charset="0"/>
                <a:cs typeface="Arial" pitchFamily="34" charset="0"/>
              </a:rPr>
              <a:t>exothermic reaction </a:t>
            </a:r>
          </a:p>
          <a:p>
            <a:pPr algn="just">
              <a:lnSpc>
                <a:spcPct val="150000"/>
              </a:lnSpc>
              <a:defRPr/>
            </a:pPr>
            <a:r>
              <a:rPr lang="en-GB" sz="2800" dirty="0" smtClean="0">
                <a:latin typeface="Arial" pitchFamily="34" charset="0"/>
                <a:cs typeface="Arial" pitchFamily="34" charset="0"/>
              </a:rPr>
              <a:t>The </a:t>
            </a:r>
            <a:r>
              <a:rPr lang="en-GB" sz="2800" dirty="0">
                <a:latin typeface="Arial" pitchFamily="34" charset="0"/>
                <a:cs typeface="Arial" pitchFamily="34" charset="0"/>
              </a:rPr>
              <a:t>chemical reactions take place </a:t>
            </a:r>
            <a:r>
              <a:rPr lang="en-GB" sz="2800" dirty="0" smtClean="0">
                <a:latin typeface="Arial" pitchFamily="34" charset="0"/>
                <a:cs typeface="Arial" pitchFamily="34" charset="0"/>
              </a:rPr>
              <a:t>and travels </a:t>
            </a:r>
            <a:r>
              <a:rPr lang="en-GB" sz="2800" dirty="0">
                <a:latin typeface="Arial" pitchFamily="34" charset="0"/>
                <a:cs typeface="Arial" pitchFamily="34" charset="0"/>
              </a:rPr>
              <a:t>along the explosive column faster than the acoustic </a:t>
            </a:r>
            <a:r>
              <a:rPr lang="en-GB" sz="2800" dirty="0" smtClean="0">
                <a:latin typeface="Arial" pitchFamily="34" charset="0"/>
                <a:cs typeface="Arial" pitchFamily="34" charset="0"/>
              </a:rPr>
              <a:t>velocity.</a:t>
            </a:r>
          </a:p>
          <a:p>
            <a:pPr>
              <a:lnSpc>
                <a:spcPct val="150000"/>
              </a:lnSpc>
            </a:pPr>
            <a:r>
              <a:rPr lang="en-US" sz="2800" dirty="0" smtClean="0">
                <a:latin typeface="Arial" pitchFamily="34" charset="0"/>
                <a:cs typeface="Arial" pitchFamily="34" charset="0"/>
              </a:rPr>
              <a:t>- Chapman-</a:t>
            </a:r>
            <a:r>
              <a:rPr lang="en-US" sz="2800" dirty="0" err="1" smtClean="0">
                <a:latin typeface="Arial" pitchFamily="34" charset="0"/>
                <a:cs typeface="Arial" pitchFamily="34" charset="0"/>
              </a:rPr>
              <a:t>Jouget</a:t>
            </a:r>
            <a:r>
              <a:rPr lang="en-US" sz="2800" dirty="0" smtClean="0">
                <a:latin typeface="Arial" pitchFamily="34" charset="0"/>
                <a:cs typeface="Arial" pitchFamily="34" charset="0"/>
              </a:rPr>
              <a:t> </a:t>
            </a:r>
            <a:r>
              <a:rPr lang="en-US" sz="2800" dirty="0">
                <a:latin typeface="Arial" pitchFamily="34" charset="0"/>
                <a:cs typeface="Arial" pitchFamily="34" charset="0"/>
              </a:rPr>
              <a:t>(C-J) process.</a:t>
            </a:r>
          </a:p>
          <a:p>
            <a:endParaRPr lang="en-US" sz="1200" dirty="0" smtClean="0">
              <a:latin typeface="Arial" pitchFamily="34" charset="0"/>
              <a:cs typeface="Arial" pitchFamily="34" charset="0"/>
            </a:endParaRPr>
          </a:p>
          <a:p>
            <a:pPr marL="457200" indent="-457200" algn="just">
              <a:lnSpc>
                <a:spcPct val="150000"/>
              </a:lnSpc>
              <a:buFont typeface="Wingdings" pitchFamily="2" charset="2"/>
              <a:buChar char="§"/>
              <a:defRPr/>
            </a:pPr>
            <a:r>
              <a:rPr lang="en-GB" sz="2800" dirty="0" smtClean="0">
                <a:latin typeface="Arial" pitchFamily="34" charset="0"/>
                <a:cs typeface="Arial" pitchFamily="34" charset="0"/>
              </a:rPr>
              <a:t>Creates a </a:t>
            </a:r>
            <a:r>
              <a:rPr lang="en-GB" sz="2800" dirty="0">
                <a:latin typeface="Arial" pitchFamily="34" charset="0"/>
                <a:cs typeface="Arial" pitchFamily="34" charset="0"/>
              </a:rPr>
              <a:t>shock </a:t>
            </a:r>
            <a:r>
              <a:rPr lang="en-GB" sz="2800" dirty="0" smtClean="0">
                <a:latin typeface="Arial" pitchFamily="34" charset="0"/>
                <a:cs typeface="Arial" pitchFamily="34" charset="0"/>
              </a:rPr>
              <a:t>condition</a:t>
            </a:r>
            <a:endParaRPr lang="en-GB" sz="2800" dirty="0">
              <a:latin typeface="Arial" pitchFamily="34" charset="0"/>
              <a:cs typeface="Arial" pitchFamily="34" charset="0"/>
            </a:endParaRPr>
          </a:p>
          <a:p>
            <a:pPr marL="457200" indent="-457200" algn="just">
              <a:lnSpc>
                <a:spcPct val="150000"/>
              </a:lnSpc>
              <a:buFont typeface="Wingdings" pitchFamily="2" charset="2"/>
              <a:buChar char="§"/>
              <a:defRPr/>
            </a:pPr>
            <a:r>
              <a:rPr lang="en-GB" sz="2800" dirty="0" smtClean="0">
                <a:latin typeface="Arial" pitchFamily="34" charset="0"/>
                <a:cs typeface="Arial" pitchFamily="34" charset="0"/>
              </a:rPr>
              <a:t>Shock </a:t>
            </a:r>
            <a:r>
              <a:rPr lang="en-GB" sz="2800" dirty="0">
                <a:latin typeface="Arial" pitchFamily="34" charset="0"/>
                <a:cs typeface="Arial" pitchFamily="34" charset="0"/>
              </a:rPr>
              <a:t>loading onto the blast hole </a:t>
            </a:r>
            <a:r>
              <a:rPr lang="en-GB" sz="2800" dirty="0" smtClean="0">
                <a:latin typeface="Arial" pitchFamily="34" charset="0"/>
                <a:cs typeface="Arial" pitchFamily="34" charset="0"/>
              </a:rPr>
              <a:t>wall</a:t>
            </a:r>
          </a:p>
          <a:p>
            <a:pPr marL="457200" indent="-457200" algn="just">
              <a:lnSpc>
                <a:spcPct val="150000"/>
              </a:lnSpc>
              <a:buFont typeface="Wingdings" pitchFamily="2" charset="2"/>
              <a:buChar char="§"/>
              <a:defRPr/>
            </a:pPr>
            <a:r>
              <a:rPr lang="en-GB" sz="2800" dirty="0" smtClean="0">
                <a:latin typeface="Arial" pitchFamily="34" charset="0"/>
                <a:cs typeface="Arial" pitchFamily="34" charset="0"/>
              </a:rPr>
              <a:t>Result in compressive stresses and </a:t>
            </a:r>
            <a:r>
              <a:rPr lang="en-GB" sz="2800" dirty="0">
                <a:latin typeface="Arial" pitchFamily="34" charset="0"/>
                <a:cs typeface="Arial" pitchFamily="34" charset="0"/>
              </a:rPr>
              <a:t>crush the </a:t>
            </a:r>
            <a:r>
              <a:rPr lang="en-GB" sz="2800" dirty="0" smtClean="0">
                <a:latin typeface="Arial" pitchFamily="34" charset="0"/>
                <a:cs typeface="Arial" pitchFamily="34" charset="0"/>
              </a:rPr>
              <a:t>rock</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21609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ui_3_10_0_1_1452505801763_841" descr="detonation wave is a shock wave in a reacting (explosive) material ..."/>
          <p:cNvPicPr/>
          <p:nvPr/>
        </p:nvPicPr>
        <p:blipFill>
          <a:blip r:embed="rId2" cstate="print"/>
          <a:srcRect b="3252"/>
          <a:stretch>
            <a:fillRect/>
          </a:stretch>
        </p:blipFill>
        <p:spPr bwMode="auto">
          <a:xfrm>
            <a:off x="251520" y="457200"/>
            <a:ext cx="8640960" cy="5688632"/>
          </a:xfrm>
          <a:prstGeom prst="rect">
            <a:avLst/>
          </a:prstGeom>
          <a:noFill/>
          <a:ln w="9525">
            <a:noFill/>
            <a:miter lim="800000"/>
            <a:headEnd/>
            <a:tailEnd/>
          </a:ln>
        </p:spPr>
      </p:pic>
    </p:spTree>
    <p:extLst>
      <p:ext uri="{BB962C8B-B14F-4D97-AF65-F5344CB8AC3E}">
        <p14:creationId xmlns:p14="http://schemas.microsoft.com/office/powerpoint/2010/main" val="164443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484784"/>
            <a:ext cx="8496944" cy="4752528"/>
          </a:xfrm>
        </p:spPr>
        <p:txBody>
          <a:bodyPr/>
          <a:lstStyle/>
          <a:p>
            <a:pPr algn="l"/>
            <a:r>
              <a:rPr lang="en-US" dirty="0" smtClean="0">
                <a:solidFill>
                  <a:schemeClr val="tx1"/>
                </a:solidFill>
                <a:latin typeface="Arial" pitchFamily="34" charset="0"/>
                <a:cs typeface="Arial" pitchFamily="34" charset="0"/>
              </a:rPr>
              <a:t>The energy liberated in the zone of chemical reaction continuously maintains a high pressure in the shock wave. Thus, detonation is a self-supporting process.</a:t>
            </a:r>
          </a:p>
          <a:p>
            <a:pPr algn="l"/>
            <a:endParaRPr lang="en-US" sz="1200" dirty="0" smtClean="0">
              <a:solidFill>
                <a:schemeClr val="tx1"/>
              </a:solidFill>
              <a:latin typeface="Arial" pitchFamily="34" charset="0"/>
              <a:cs typeface="Arial" pitchFamily="34" charset="0"/>
            </a:endParaRPr>
          </a:p>
          <a:p>
            <a:pPr algn="l"/>
            <a:r>
              <a:rPr lang="en-US" dirty="0" smtClean="0">
                <a:solidFill>
                  <a:schemeClr val="tx1"/>
                </a:solidFill>
                <a:latin typeface="Arial" pitchFamily="34" charset="0"/>
                <a:cs typeface="Arial" pitchFamily="34" charset="0"/>
              </a:rPr>
              <a:t>In an explosive charge, detonation creates an intense mechanical or thermal action</a:t>
            </a:r>
            <a:endParaRPr lang="en-US" dirty="0">
              <a:solidFill>
                <a:schemeClr val="tx1"/>
              </a:solidFill>
              <a:latin typeface="Arial" pitchFamily="34" charset="0"/>
              <a:cs typeface="Arial" pitchFamily="34" charset="0"/>
            </a:endParaRPr>
          </a:p>
        </p:txBody>
      </p:sp>
      <p:pic>
        <p:nvPicPr>
          <p:cNvPr id="4" name="yui_3_10_0_1_1452505801763_1225" descr="&lt;b&gt;EXPLOSIVES&lt;/b&gt;: Types and Properties | Coal Trading Blog"/>
          <p:cNvPicPr/>
          <p:nvPr/>
        </p:nvPicPr>
        <p:blipFill>
          <a:blip r:embed="rId2" cstate="print"/>
          <a:srcRect/>
          <a:stretch>
            <a:fillRect/>
          </a:stretch>
        </p:blipFill>
        <p:spPr bwMode="auto">
          <a:xfrm>
            <a:off x="467544" y="762000"/>
            <a:ext cx="8208912" cy="4968552"/>
          </a:xfrm>
          <a:prstGeom prst="rect">
            <a:avLst/>
          </a:prstGeom>
          <a:noFill/>
          <a:ln w="9525">
            <a:noFill/>
            <a:miter lim="800000"/>
            <a:headEnd/>
            <a:tailEnd/>
          </a:ln>
        </p:spPr>
      </p:pic>
    </p:spTree>
    <p:extLst>
      <p:ext uri="{BB962C8B-B14F-4D97-AF65-F5344CB8AC3E}">
        <p14:creationId xmlns:p14="http://schemas.microsoft.com/office/powerpoint/2010/main" val="229714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5181600"/>
            <a:ext cx="8964488" cy="1143000"/>
          </a:xfrm>
        </p:spPr>
        <p:txBody>
          <a:bodyPr>
            <a:normAutofit fontScale="85000" lnSpcReduction="10000"/>
          </a:bodyPr>
          <a:lstStyle/>
          <a:p>
            <a:pPr algn="l">
              <a:lnSpc>
                <a:spcPct val="120000"/>
              </a:lnSpc>
            </a:pPr>
            <a:r>
              <a:rPr lang="en-US" dirty="0" smtClean="0">
                <a:solidFill>
                  <a:schemeClr val="tx1"/>
                </a:solidFill>
                <a:latin typeface="Arial" pitchFamily="34" charset="0"/>
                <a:cs typeface="Arial" pitchFamily="34" charset="0"/>
              </a:rPr>
              <a:t>Diagram of a detonation wave: </a:t>
            </a:r>
            <a:r>
              <a:rPr lang="en-US" i="1" dirty="0" smtClean="0">
                <a:solidFill>
                  <a:schemeClr val="tx1"/>
                </a:solidFill>
                <a:latin typeface="Arial" pitchFamily="34" charset="0"/>
                <a:cs typeface="Arial" pitchFamily="34" charset="0"/>
              </a:rPr>
              <a:t>(A)</a:t>
            </a:r>
            <a:r>
              <a:rPr lang="en-US" dirty="0" smtClean="0">
                <a:solidFill>
                  <a:schemeClr val="tx1"/>
                </a:solidFill>
                <a:latin typeface="Arial" pitchFamily="34" charset="0"/>
                <a:cs typeface="Arial" pitchFamily="34" charset="0"/>
              </a:rPr>
              <a:t> shock wave front. The arrow shows the direction of propagation of the wave.</a:t>
            </a:r>
          </a:p>
          <a:p>
            <a:endParaRPr lang="en-US" dirty="0"/>
          </a:p>
        </p:txBody>
      </p:sp>
      <p:pic>
        <p:nvPicPr>
          <p:cNvPr id="4" name="Picture 3" descr="http://img.tfd.com/ggse/a3/gsed_0001_0008_0_img1527.png"/>
          <p:cNvPicPr/>
          <p:nvPr/>
        </p:nvPicPr>
        <p:blipFill>
          <a:blip r:embed="rId2" cstate="print"/>
          <a:srcRect/>
          <a:stretch>
            <a:fillRect/>
          </a:stretch>
        </p:blipFill>
        <p:spPr bwMode="auto">
          <a:xfrm>
            <a:off x="144016" y="228600"/>
            <a:ext cx="8892480" cy="4752528"/>
          </a:xfrm>
          <a:prstGeom prst="rect">
            <a:avLst/>
          </a:prstGeom>
          <a:noFill/>
          <a:ln w="9525">
            <a:noFill/>
            <a:miter lim="800000"/>
            <a:headEnd/>
            <a:tailEnd/>
          </a:ln>
        </p:spPr>
      </p:pic>
    </p:spTree>
    <p:extLst>
      <p:ext uri="{BB962C8B-B14F-4D97-AF65-F5344CB8AC3E}">
        <p14:creationId xmlns:p14="http://schemas.microsoft.com/office/powerpoint/2010/main" val="47882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smtClean="0">
                <a:latin typeface="Arial" pitchFamily="34" charset="0"/>
                <a:ea typeface="Times New Roman"/>
                <a:cs typeface="Arial" pitchFamily="34" charset="0"/>
              </a:rPr>
              <a:t>Blasting Theory</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21096" y="980728"/>
            <a:ext cx="8915400" cy="5410200"/>
          </a:xfrm>
        </p:spPr>
        <p:txBody>
          <a:bodyPr>
            <a:normAutofit/>
          </a:bodyPr>
          <a:lstStyle/>
          <a:p>
            <a:pPr marR="0" algn="just">
              <a:lnSpc>
                <a:spcPct val="150000"/>
              </a:lnSpc>
              <a:spcBef>
                <a:spcPts val="0"/>
              </a:spcBef>
              <a:spcAft>
                <a:spcPts val="0"/>
              </a:spcAft>
              <a:buFont typeface="Wingdings" pitchFamily="2" charset="2"/>
              <a:buChar char="§"/>
            </a:pPr>
            <a:r>
              <a:rPr lang="en-US" sz="2800" dirty="0" smtClean="0">
                <a:latin typeface="Arial" pitchFamily="34" charset="0"/>
                <a:ea typeface="Times New Roman"/>
                <a:cs typeface="Arial" pitchFamily="34" charset="0"/>
              </a:rPr>
              <a:t>Compressive </a:t>
            </a:r>
            <a:r>
              <a:rPr lang="en-US" sz="2800" dirty="0">
                <a:latin typeface="Arial" pitchFamily="34" charset="0"/>
                <a:ea typeface="Times New Roman"/>
                <a:cs typeface="Arial" pitchFamily="34" charset="0"/>
              </a:rPr>
              <a:t>stress waves emanate in all directions from the </a:t>
            </a:r>
            <a:r>
              <a:rPr lang="en-US" sz="2800" dirty="0" smtClean="0">
                <a:latin typeface="Arial" pitchFamily="34" charset="0"/>
                <a:ea typeface="Times New Roman"/>
                <a:cs typeface="Arial" pitchFamily="34" charset="0"/>
              </a:rPr>
              <a:t>blast-hole  </a:t>
            </a:r>
          </a:p>
          <a:p>
            <a:pPr marR="0" algn="just">
              <a:spcBef>
                <a:spcPts val="0"/>
              </a:spcBef>
              <a:spcAft>
                <a:spcPts val="0"/>
              </a:spcAft>
              <a:buFont typeface="Wingdings" pitchFamily="2" charset="2"/>
              <a:buChar char="§"/>
            </a:pPr>
            <a:endParaRPr lang="en-US" sz="1200" dirty="0">
              <a:latin typeface="Arial" pitchFamily="34" charset="0"/>
              <a:ea typeface="Times New Roman"/>
              <a:cs typeface="Arial" pitchFamily="34" charset="0"/>
            </a:endParaRPr>
          </a:p>
          <a:p>
            <a:pPr marR="0" algn="just">
              <a:lnSpc>
                <a:spcPct val="150000"/>
              </a:lnSpc>
              <a:spcBef>
                <a:spcPts val="0"/>
              </a:spcBef>
              <a:spcAft>
                <a:spcPts val="0"/>
              </a:spcAft>
              <a:buFont typeface="Wingdings" pitchFamily="2" charset="2"/>
              <a:buChar char="§"/>
            </a:pPr>
            <a:r>
              <a:rPr lang="en-US" sz="2800" dirty="0" smtClean="0">
                <a:latin typeface="Arial" pitchFamily="34" charset="0"/>
                <a:ea typeface="Times New Roman"/>
                <a:cs typeface="Arial" pitchFamily="34" charset="0"/>
              </a:rPr>
              <a:t>Compressive </a:t>
            </a:r>
            <a:r>
              <a:rPr lang="en-US" sz="2800" dirty="0">
                <a:latin typeface="Arial" pitchFamily="34" charset="0"/>
                <a:ea typeface="Times New Roman"/>
                <a:cs typeface="Arial" pitchFamily="34" charset="0"/>
              </a:rPr>
              <a:t>stress waves </a:t>
            </a:r>
            <a:r>
              <a:rPr lang="en-US" sz="2800" i="1" dirty="0">
                <a:latin typeface="Arial" pitchFamily="34" charset="0"/>
                <a:ea typeface="Times New Roman"/>
                <a:cs typeface="Arial" pitchFamily="34" charset="0"/>
              </a:rPr>
              <a:t>reflect against a free rock face</a:t>
            </a:r>
            <a:r>
              <a:rPr lang="en-US" sz="2800" dirty="0">
                <a:latin typeface="Arial" pitchFamily="34" charset="0"/>
                <a:ea typeface="Times New Roman"/>
                <a:cs typeface="Arial" pitchFamily="34" charset="0"/>
              </a:rPr>
              <a:t>, </a:t>
            </a:r>
            <a:r>
              <a:rPr lang="en-US" sz="2800" dirty="0" smtClean="0">
                <a:latin typeface="Arial" pitchFamily="34" charset="0"/>
                <a:ea typeface="Times New Roman"/>
                <a:cs typeface="Arial" pitchFamily="34" charset="0"/>
              </a:rPr>
              <a:t>causing </a:t>
            </a:r>
            <a:r>
              <a:rPr lang="en-US" sz="2800" i="1" dirty="0" smtClean="0">
                <a:latin typeface="Arial" pitchFamily="34" charset="0"/>
                <a:ea typeface="Times New Roman"/>
                <a:cs typeface="Arial" pitchFamily="34" charset="0"/>
              </a:rPr>
              <a:t>tensile </a:t>
            </a:r>
            <a:r>
              <a:rPr lang="en-US" sz="2800" i="1" dirty="0">
                <a:latin typeface="Arial" pitchFamily="34" charset="0"/>
                <a:ea typeface="Times New Roman"/>
                <a:cs typeface="Arial" pitchFamily="34" charset="0"/>
              </a:rPr>
              <a:t>stresses </a:t>
            </a:r>
            <a:r>
              <a:rPr lang="en-US" sz="2800" dirty="0">
                <a:latin typeface="Arial" pitchFamily="34" charset="0"/>
                <a:ea typeface="Times New Roman"/>
                <a:cs typeface="Arial" pitchFamily="34" charset="0"/>
              </a:rPr>
              <a:t>in the rock </a:t>
            </a:r>
            <a:r>
              <a:rPr lang="en-US" sz="2800" dirty="0" smtClean="0">
                <a:latin typeface="Arial" pitchFamily="34" charset="0"/>
                <a:ea typeface="Times New Roman"/>
                <a:cs typeface="Arial" pitchFamily="34" charset="0"/>
              </a:rPr>
              <a:t>mass </a:t>
            </a:r>
          </a:p>
          <a:p>
            <a:pPr marR="0" algn="just">
              <a:spcBef>
                <a:spcPts val="0"/>
              </a:spcBef>
              <a:spcAft>
                <a:spcPts val="0"/>
              </a:spcAft>
              <a:buFont typeface="Wingdings" pitchFamily="2" charset="2"/>
              <a:buChar char="§"/>
            </a:pPr>
            <a:endParaRPr lang="en-US" sz="1200" dirty="0" smtClean="0">
              <a:latin typeface="Arial" pitchFamily="34" charset="0"/>
              <a:ea typeface="Times New Roman"/>
              <a:cs typeface="Arial" pitchFamily="34" charset="0"/>
            </a:endParaRPr>
          </a:p>
          <a:p>
            <a:pPr marR="0" algn="just">
              <a:lnSpc>
                <a:spcPct val="150000"/>
              </a:lnSpc>
              <a:spcBef>
                <a:spcPts val="0"/>
              </a:spcBef>
              <a:spcAft>
                <a:spcPts val="0"/>
              </a:spcAft>
              <a:buFont typeface="Wingdings" pitchFamily="2" charset="2"/>
              <a:buChar char="§"/>
            </a:pPr>
            <a:r>
              <a:rPr lang="en-US" sz="2800" dirty="0" smtClean="0">
                <a:latin typeface="Arial" pitchFamily="34" charset="0"/>
                <a:ea typeface="Times New Roman"/>
                <a:cs typeface="Arial" pitchFamily="34" charset="0"/>
              </a:rPr>
              <a:t>If </a:t>
            </a:r>
            <a:r>
              <a:rPr lang="en-US" sz="2800" dirty="0">
                <a:latin typeface="Arial" pitchFamily="34" charset="0"/>
                <a:ea typeface="Times New Roman"/>
                <a:cs typeface="Arial" pitchFamily="34" charset="0"/>
              </a:rPr>
              <a:t>the tensile strength of the rock is exceeded, the rock breaks in the burden </a:t>
            </a:r>
            <a:r>
              <a:rPr lang="en-US" sz="2800" dirty="0" smtClean="0">
                <a:latin typeface="Arial" pitchFamily="34" charset="0"/>
                <a:ea typeface="Times New Roman"/>
                <a:cs typeface="Arial" pitchFamily="34" charset="0"/>
              </a:rPr>
              <a:t>area</a:t>
            </a:r>
            <a:endParaRPr lang="en-US" dirty="0"/>
          </a:p>
        </p:txBody>
      </p:sp>
    </p:spTree>
    <p:extLst>
      <p:ext uri="{BB962C8B-B14F-4D97-AF65-F5344CB8AC3E}">
        <p14:creationId xmlns:p14="http://schemas.microsoft.com/office/powerpoint/2010/main" val="15559713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812800" y="228600"/>
            <a:ext cx="7416800" cy="523220"/>
          </a:xfrm>
          <a:prstGeom prst="rect">
            <a:avLst/>
          </a:prstGeom>
          <a:noFill/>
          <a:ln w="9525">
            <a:noFill/>
            <a:miter lim="800000"/>
            <a:headEnd/>
            <a:tailEnd/>
          </a:ln>
        </p:spPr>
        <p:txBody>
          <a:bodyPr anchor="ctr">
            <a:spAutoFit/>
          </a:bodyPr>
          <a:lstStyle/>
          <a:p>
            <a:pPr algn="ctr">
              <a:defRPr/>
            </a:pPr>
            <a:r>
              <a:rPr lang="en-US" sz="2800" dirty="0" smtClean="0">
                <a:latin typeface="Arial" pitchFamily="34" charset="0"/>
                <a:cs typeface="Arial" pitchFamily="34" charset="0"/>
              </a:rPr>
              <a:t>Blasting theory - Principal stages</a:t>
            </a:r>
            <a:endParaRPr lang="en-US" altLang="zh-CN" sz="2800" dirty="0">
              <a:latin typeface="Arial" pitchFamily="34" charset="0"/>
              <a:ea typeface="SimSun" pitchFamily="2" charset="-122"/>
              <a:cs typeface="Arial" pitchFamily="34" charset="0"/>
            </a:endParaRPr>
          </a:p>
        </p:txBody>
      </p:sp>
      <p:sp>
        <p:nvSpPr>
          <p:cNvPr id="4099" name="Text Box 10"/>
          <p:cNvSpPr txBox="1">
            <a:spLocks noChangeArrowheads="1"/>
          </p:cNvSpPr>
          <p:nvPr/>
        </p:nvSpPr>
        <p:spPr bwMode="auto">
          <a:xfrm>
            <a:off x="152400" y="780633"/>
            <a:ext cx="8864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dirty="0" smtClean="0">
                <a:latin typeface="Arial" pitchFamily="34" charset="0"/>
                <a:cs typeface="Arial" pitchFamily="34" charset="0"/>
              </a:rPr>
              <a:t>The </a:t>
            </a:r>
            <a:r>
              <a:rPr lang="en-US" sz="2800" dirty="0">
                <a:latin typeface="Arial" pitchFamily="34" charset="0"/>
                <a:cs typeface="Arial" pitchFamily="34" charset="0"/>
              </a:rPr>
              <a:t>rock is affected by a detonating explosive in three principal stages, as follows: </a:t>
            </a:r>
          </a:p>
          <a:p>
            <a:pPr algn="just" eaLnBrk="1" hangingPunct="1"/>
            <a:endParaRPr lang="en-US" sz="1200" dirty="0">
              <a:latin typeface="Arial" pitchFamily="34" charset="0"/>
              <a:cs typeface="Arial" pitchFamily="34" charset="0"/>
            </a:endParaRPr>
          </a:p>
          <a:p>
            <a:pPr algn="just" eaLnBrk="1" hangingPunct="1"/>
            <a:r>
              <a:rPr lang="en-US" sz="2800" dirty="0">
                <a:latin typeface="Arial" pitchFamily="34" charset="0"/>
                <a:cs typeface="Arial" pitchFamily="34" charset="0"/>
              </a:rPr>
              <a:t>In the first stage, starting from the initiating point, the </a:t>
            </a:r>
            <a:r>
              <a:rPr lang="en-US" sz="2800" dirty="0" smtClean="0">
                <a:latin typeface="Arial" pitchFamily="34" charset="0"/>
                <a:cs typeface="Arial" pitchFamily="34" charset="0"/>
              </a:rPr>
              <a:t>blast-hole </a:t>
            </a:r>
            <a:r>
              <a:rPr lang="en-US" sz="2800" dirty="0">
                <a:latin typeface="Arial" pitchFamily="34" charset="0"/>
                <a:cs typeface="Arial" pitchFamily="34" charset="0"/>
              </a:rPr>
              <a:t>expands by the </a:t>
            </a:r>
            <a:r>
              <a:rPr lang="en-US" sz="2800" dirty="0" smtClean="0">
                <a:latin typeface="Arial" pitchFamily="34" charset="0"/>
                <a:cs typeface="Arial" pitchFamily="34" charset="0"/>
              </a:rPr>
              <a:t>blast-hole </a:t>
            </a:r>
            <a:r>
              <a:rPr lang="en-US" sz="2800" dirty="0">
                <a:latin typeface="Arial" pitchFamily="34" charset="0"/>
                <a:cs typeface="Arial" pitchFamily="34" charset="0"/>
              </a:rPr>
              <a:t>walls. This is due to the high pressure upon detonation</a:t>
            </a:r>
            <a:r>
              <a:rPr lang="en-US" sz="2400" b="1" dirty="0"/>
              <a:t>.</a:t>
            </a:r>
          </a:p>
          <a:p>
            <a:pPr eaLnBrk="1" hangingPunct="1"/>
            <a:endParaRPr lang="en-US" sz="2400" b="1" dirty="0"/>
          </a:p>
        </p:txBody>
      </p:sp>
      <p:pic>
        <p:nvPicPr>
          <p:cNvPr id="4100" name="Picture 12" descr="Fig"/>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1422400" y="3486150"/>
            <a:ext cx="6096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247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152400" y="830282"/>
            <a:ext cx="8839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Arial" pitchFamily="34" charset="0"/>
                <a:cs typeface="Arial" pitchFamily="34" charset="0"/>
              </a:rPr>
              <a:t>In the second stage, </a:t>
            </a:r>
          </a:p>
          <a:p>
            <a:pPr algn="just" eaLnBrk="1" hangingPunct="1">
              <a:lnSpc>
                <a:spcPct val="150000"/>
              </a:lnSpc>
              <a:spcBef>
                <a:spcPct val="50000"/>
              </a:spcBef>
              <a:buFont typeface="Wingdings" pitchFamily="2" charset="2"/>
              <a:buChar char="Ø"/>
            </a:pPr>
            <a:r>
              <a:rPr lang="en-US" sz="2800" dirty="0">
                <a:latin typeface="Arial" pitchFamily="34" charset="0"/>
                <a:cs typeface="Arial" pitchFamily="34" charset="0"/>
              </a:rPr>
              <a:t>Compressive stress waves emanate in all directions from the </a:t>
            </a:r>
            <a:r>
              <a:rPr lang="en-US" sz="2800" dirty="0" smtClean="0">
                <a:latin typeface="Arial" pitchFamily="34" charset="0"/>
                <a:cs typeface="Arial" pitchFamily="34" charset="0"/>
              </a:rPr>
              <a:t>blast-hole </a:t>
            </a:r>
            <a:r>
              <a:rPr lang="en-US" sz="2800" dirty="0">
                <a:latin typeface="Arial" pitchFamily="34" charset="0"/>
                <a:cs typeface="Arial" pitchFamily="34" charset="0"/>
              </a:rPr>
              <a:t>with a velocity equal to the sonic wave velocity in the rock.  </a:t>
            </a:r>
          </a:p>
          <a:p>
            <a:pPr algn="just" eaLnBrk="1" hangingPunct="1">
              <a:lnSpc>
                <a:spcPct val="150000"/>
              </a:lnSpc>
              <a:spcBef>
                <a:spcPct val="50000"/>
              </a:spcBef>
              <a:buFont typeface="Wingdings" pitchFamily="2" charset="2"/>
              <a:buChar char="Ø"/>
            </a:pPr>
            <a:r>
              <a:rPr lang="en-US" sz="2800" dirty="0">
                <a:latin typeface="Arial" pitchFamily="34" charset="0"/>
                <a:cs typeface="Arial" pitchFamily="34" charset="0"/>
              </a:rPr>
              <a:t>When these compressive stress waves reflect against a free rock face, they cause tensile stresses in the rock mass between the </a:t>
            </a:r>
            <a:r>
              <a:rPr lang="en-US" sz="2800" dirty="0" smtClean="0">
                <a:latin typeface="Arial" pitchFamily="34" charset="0"/>
                <a:cs typeface="Arial" pitchFamily="34" charset="0"/>
              </a:rPr>
              <a:t>blast-hole </a:t>
            </a:r>
            <a:r>
              <a:rPr lang="en-US" sz="2800" dirty="0">
                <a:latin typeface="Arial" pitchFamily="34" charset="0"/>
                <a:cs typeface="Arial" pitchFamily="34" charset="0"/>
              </a:rPr>
              <a:t>and the free face. </a:t>
            </a:r>
          </a:p>
        </p:txBody>
      </p:sp>
    </p:spTree>
    <p:extLst>
      <p:ext uri="{BB962C8B-B14F-4D97-AF65-F5344CB8AC3E}">
        <p14:creationId xmlns:p14="http://schemas.microsoft.com/office/powerpoint/2010/main" val="3863025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76200" y="304800"/>
            <a:ext cx="8610600" cy="5668963"/>
          </a:xfrm>
        </p:spPr>
        <p:txBody>
          <a:bodyPr/>
          <a:lstStyle/>
          <a:p>
            <a:pPr algn="just">
              <a:lnSpc>
                <a:spcPct val="150000"/>
              </a:lnSpc>
            </a:pPr>
            <a:r>
              <a:rPr lang="en-US" sz="2800" dirty="0" smtClean="0">
                <a:latin typeface="Arial" pitchFamily="34" charset="0"/>
                <a:cs typeface="Arial" pitchFamily="34" charset="0"/>
              </a:rPr>
              <a:t>If the tensile strength of the rock is exceeded, the rock breaks in the burden area, which is the case in a correctly designed blast.</a:t>
            </a:r>
          </a:p>
          <a:p>
            <a:pPr marL="0" indent="0">
              <a:buNone/>
            </a:pPr>
            <a:endParaRPr lang="en-GB" dirty="0" smtClean="0"/>
          </a:p>
        </p:txBody>
      </p:sp>
      <p:pic>
        <p:nvPicPr>
          <p:cNvPr id="6148" name="Picture 8"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618" y="2362200"/>
            <a:ext cx="53848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784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2400" y="857250"/>
            <a:ext cx="8839200" cy="4185761"/>
          </a:xfrm>
          <a:prstGeom prst="rect">
            <a:avLst/>
          </a:prstGeom>
          <a:noFill/>
          <a:ln w="9525">
            <a:noFill/>
            <a:miter lim="800000"/>
            <a:headEnd/>
            <a:tailEnd/>
          </a:ln>
        </p:spPr>
        <p:txBody>
          <a:bodyPr wrap="square">
            <a:spAutoFit/>
          </a:bodyPr>
          <a:lstStyle/>
          <a:p>
            <a:pPr>
              <a:spcBef>
                <a:spcPct val="50000"/>
              </a:spcBef>
              <a:defRPr/>
            </a:pPr>
            <a:r>
              <a:rPr lang="en-US" sz="2800" dirty="0">
                <a:latin typeface="Arial" pitchFamily="34" charset="0"/>
                <a:cs typeface="Arial" pitchFamily="34" charset="0"/>
              </a:rPr>
              <a:t>In the third stage, </a:t>
            </a:r>
          </a:p>
          <a:p>
            <a:pPr algn="just">
              <a:lnSpc>
                <a:spcPct val="150000"/>
              </a:lnSpc>
              <a:spcBef>
                <a:spcPct val="50000"/>
              </a:spcBef>
              <a:defRPr/>
            </a:pPr>
            <a:r>
              <a:rPr lang="en-US" sz="2800" dirty="0">
                <a:latin typeface="Arial" pitchFamily="34" charset="0"/>
                <a:cs typeface="Arial" pitchFamily="34" charset="0"/>
              </a:rPr>
              <a:t>The released gas volume “enters” the crack formation under high pressure, expanding the cracks. </a:t>
            </a:r>
          </a:p>
          <a:p>
            <a:pPr algn="just">
              <a:lnSpc>
                <a:spcPct val="150000"/>
              </a:lnSpc>
              <a:spcBef>
                <a:spcPct val="50000"/>
              </a:spcBef>
              <a:defRPr/>
            </a:pPr>
            <a:r>
              <a:rPr lang="en-US" sz="2800" dirty="0">
                <a:latin typeface="Arial" pitchFamily="34" charset="0"/>
                <a:cs typeface="Arial" pitchFamily="34" charset="0"/>
              </a:rPr>
              <a:t>If the distance between the </a:t>
            </a:r>
            <a:r>
              <a:rPr lang="en-US" sz="2800" dirty="0" smtClean="0">
                <a:latin typeface="Arial" pitchFamily="34" charset="0"/>
                <a:cs typeface="Arial" pitchFamily="34" charset="0"/>
              </a:rPr>
              <a:t>blast-hole </a:t>
            </a:r>
            <a:r>
              <a:rPr lang="en-US" sz="2800" dirty="0">
                <a:latin typeface="Arial" pitchFamily="34" charset="0"/>
                <a:cs typeface="Arial" pitchFamily="34" charset="0"/>
              </a:rPr>
              <a:t>and the free face is correctly calculated, the rock between the </a:t>
            </a:r>
            <a:r>
              <a:rPr lang="en-US" sz="2800" dirty="0" smtClean="0">
                <a:latin typeface="Arial" pitchFamily="34" charset="0"/>
                <a:cs typeface="Arial" pitchFamily="34" charset="0"/>
              </a:rPr>
              <a:t>blast-hole </a:t>
            </a:r>
            <a:r>
              <a:rPr lang="en-US" sz="2800" dirty="0">
                <a:latin typeface="Arial" pitchFamily="34" charset="0"/>
                <a:cs typeface="Arial" pitchFamily="34" charset="0"/>
              </a:rPr>
              <a:t>and the free face will yield and be thrown forward.</a:t>
            </a:r>
          </a:p>
        </p:txBody>
      </p:sp>
    </p:spTree>
    <p:extLst>
      <p:ext uri="{BB962C8B-B14F-4D97-AF65-F5344CB8AC3E}">
        <p14:creationId xmlns:p14="http://schemas.microsoft.com/office/powerpoint/2010/main" val="870170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defRPr/>
            </a:pPr>
            <a:r>
              <a:rPr lang="en-GB" sz="2800" dirty="0" smtClean="0">
                <a:latin typeface="Arial" pitchFamily="34" charset="0"/>
                <a:cs typeface="Arial" pitchFamily="34" charset="0"/>
              </a:rPr>
              <a:t>3</a:t>
            </a:r>
            <a:r>
              <a:rPr lang="en-GB" sz="2800" baseline="30000" dirty="0" smtClean="0">
                <a:latin typeface="Arial" pitchFamily="34" charset="0"/>
                <a:cs typeface="Arial" pitchFamily="34" charset="0"/>
              </a:rPr>
              <a:t>rd</a:t>
            </a:r>
            <a:r>
              <a:rPr lang="en-GB" sz="2800" dirty="0" smtClean="0">
                <a:latin typeface="Arial" pitchFamily="34" charset="0"/>
                <a:cs typeface="Arial" pitchFamily="34" charset="0"/>
              </a:rPr>
              <a:t> stage</a:t>
            </a:r>
            <a:endParaRPr lang="en-GB" sz="2800" dirty="0">
              <a:latin typeface="Arial" pitchFamily="34" charset="0"/>
              <a:cs typeface="Arial" pitchFamily="34" charset="0"/>
            </a:endParaRPr>
          </a:p>
        </p:txBody>
      </p:sp>
      <p:pic>
        <p:nvPicPr>
          <p:cNvPr id="8195"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6197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657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0472"/>
            <a:ext cx="8915400" cy="1152128"/>
          </a:xfrm>
        </p:spPr>
        <p:txBody>
          <a:bodyPr>
            <a:noAutofit/>
          </a:bodyPr>
          <a:lstStyle/>
          <a:p>
            <a:pPr algn="just">
              <a:spcBef>
                <a:spcPts val="0"/>
              </a:spcBef>
              <a:buNone/>
            </a:pPr>
            <a:r>
              <a:rPr lang="en-US" sz="2800" b="1" dirty="0" smtClean="0">
                <a:solidFill>
                  <a:srgbClr val="FF0000"/>
                </a:solidFill>
                <a:effectLst/>
                <a:latin typeface="Arial" pitchFamily="34" charset="0"/>
                <a:ea typeface="Times New Roman"/>
                <a:cs typeface="Arial" pitchFamily="34" charset="0"/>
              </a:rPr>
              <a:t>Initiating Explosives</a:t>
            </a:r>
            <a:r>
              <a:rPr lang="en-US" sz="2800" dirty="0" smtClean="0">
                <a:effectLst/>
                <a:latin typeface="Arial" pitchFamily="34" charset="0"/>
                <a:ea typeface="Times New Roman"/>
                <a:cs typeface="Arial" pitchFamily="34" charset="0"/>
              </a:rPr>
              <a:t>: These are used only as a charge in detonators and detonating cord.</a:t>
            </a:r>
            <a:endParaRPr lang="en-US" sz="2800" dirty="0">
              <a:latin typeface="Arial" pitchFamily="34" charset="0"/>
              <a:ea typeface="Times New Roman"/>
              <a:cs typeface="Arial" pitchFamily="34" charset="0"/>
            </a:endParaRPr>
          </a:p>
        </p:txBody>
      </p:sp>
      <p:pic>
        <p:nvPicPr>
          <p:cNvPr id="1026" name="Picture 2" descr="http://www.nitroerg.pl/sites/default/files/styles/duze_zdjecie/public/zapalniki%20elektrycz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018928"/>
            <a:ext cx="2832249" cy="4260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oricaminingservices.com/uploads/TDS/Dynadet%20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924944"/>
            <a:ext cx="5120382" cy="204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622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03200" y="1327842"/>
            <a:ext cx="8636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US" sz="2800" dirty="0"/>
              <a:t>The explosives reaction in the blast hole is very fast and the effective work of the explosive is considered completed when the </a:t>
            </a:r>
            <a:r>
              <a:rPr lang="en-US" sz="2800" dirty="0" smtClean="0"/>
              <a:t>blast-hole </a:t>
            </a:r>
            <a:r>
              <a:rPr lang="en-US" sz="2800" dirty="0"/>
              <a:t>volume has expanded to 10 times its original volume which takes approximately 5 milliseconds (</a:t>
            </a:r>
            <a:r>
              <a:rPr lang="en-US" sz="2800" dirty="0" err="1"/>
              <a:t>ms</a:t>
            </a:r>
            <a:r>
              <a:rPr lang="en-US" sz="2800" dirty="0"/>
              <a:t>). </a:t>
            </a:r>
          </a:p>
        </p:txBody>
      </p:sp>
      <p:sp>
        <p:nvSpPr>
          <p:cNvPr id="3" name="TextBox 2"/>
          <p:cNvSpPr txBox="1"/>
          <p:nvPr/>
        </p:nvSpPr>
        <p:spPr>
          <a:xfrm>
            <a:off x="304800" y="685800"/>
            <a:ext cx="7924800" cy="523220"/>
          </a:xfrm>
          <a:prstGeom prst="rect">
            <a:avLst/>
          </a:prstGeom>
          <a:noFill/>
        </p:spPr>
        <p:txBody>
          <a:bodyPr>
            <a:spAutoFit/>
          </a:bodyPr>
          <a:lstStyle/>
          <a:p>
            <a:pPr algn="ctr">
              <a:defRPr/>
            </a:pPr>
            <a:r>
              <a:rPr lang="en-GB" sz="2800" dirty="0" smtClean="0">
                <a:latin typeface="Arial" pitchFamily="34" charset="0"/>
                <a:cs typeface="Arial" pitchFamily="34" charset="0"/>
              </a:rPr>
              <a:t>Explosive reaction</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895386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228600" y="848380"/>
            <a:ext cx="7772400" cy="523220"/>
          </a:xfrm>
          <a:prstGeom prst="rect">
            <a:avLst/>
          </a:prstGeom>
          <a:noFill/>
          <a:ln w="9525">
            <a:noFill/>
            <a:miter lim="800000"/>
            <a:headEnd/>
            <a:tailEnd/>
          </a:ln>
        </p:spPr>
        <p:txBody>
          <a:bodyPr wrap="square">
            <a:spAutoFit/>
          </a:bodyPr>
          <a:lstStyle/>
          <a:p>
            <a:pPr algn="ctr">
              <a:spcBef>
                <a:spcPct val="50000"/>
              </a:spcBef>
              <a:defRPr/>
            </a:pPr>
            <a:r>
              <a:rPr lang="en-US" altLang="zh-CN" sz="2800" dirty="0" smtClean="0">
                <a:latin typeface="Arial" pitchFamily="34" charset="0"/>
                <a:ea typeface="SimSun" pitchFamily="2" charset="-122"/>
                <a:cs typeface="Arial" pitchFamily="34" charset="0"/>
              </a:rPr>
              <a:t>Expansion of the blast-hole is related to time </a:t>
            </a:r>
            <a:endParaRPr lang="en-US" sz="2800" dirty="0">
              <a:latin typeface="Arial" pitchFamily="34" charset="0"/>
              <a:cs typeface="Arial" pitchFamily="34" charset="0"/>
            </a:endParaRPr>
          </a:p>
        </p:txBody>
      </p:sp>
      <p:sp>
        <p:nvSpPr>
          <p:cNvPr id="10243" name="Text Box 7"/>
          <p:cNvSpPr txBox="1">
            <a:spLocks noChangeArrowheads="1"/>
          </p:cNvSpPr>
          <p:nvPr/>
        </p:nvSpPr>
        <p:spPr bwMode="auto">
          <a:xfrm>
            <a:off x="228600" y="1543050"/>
            <a:ext cx="86868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150000"/>
              </a:lnSpc>
            </a:pPr>
            <a:r>
              <a:rPr lang="en-US" sz="2800" dirty="0" smtClean="0"/>
              <a:t>From </a:t>
            </a:r>
            <a:r>
              <a:rPr lang="en-US" sz="2800" dirty="0"/>
              <a:t>initiation of  </a:t>
            </a:r>
            <a:r>
              <a:rPr lang="en-US" sz="2800" dirty="0" smtClean="0"/>
              <a:t>shockwave</a:t>
            </a:r>
            <a:r>
              <a:rPr lang="en-US" sz="2800" dirty="0"/>
              <a:t>,   the </a:t>
            </a:r>
            <a:r>
              <a:rPr lang="en-US" sz="2800" dirty="0" smtClean="0"/>
              <a:t>blast-hole </a:t>
            </a:r>
            <a:r>
              <a:rPr lang="en-US" sz="2800" dirty="0"/>
              <a:t>expands to double its original volume (2Vo). The </a:t>
            </a:r>
            <a:r>
              <a:rPr lang="en-US" sz="2800" dirty="0" smtClean="0"/>
              <a:t>blast-hole </a:t>
            </a:r>
            <a:r>
              <a:rPr lang="en-US" sz="2800" dirty="0"/>
              <a:t>will stay at this volume for relatively long time (0.1 to 0.4 </a:t>
            </a:r>
            <a:r>
              <a:rPr lang="en-US" sz="2800" dirty="0" err="1"/>
              <a:t>ms</a:t>
            </a:r>
            <a:r>
              <a:rPr lang="en-US" sz="2800" dirty="0"/>
              <a:t>) before radial cracks start to open.</a:t>
            </a:r>
          </a:p>
          <a:p>
            <a:pPr eaLnBrk="1" hangingPunct="1">
              <a:buFont typeface="Wingdings" pitchFamily="2" charset="2"/>
              <a:buChar char="ü"/>
            </a:pPr>
            <a:endParaRPr lang="en-US" sz="4400" dirty="0"/>
          </a:p>
        </p:txBody>
      </p:sp>
    </p:spTree>
    <p:extLst>
      <p:ext uri="{BB962C8B-B14F-4D97-AF65-F5344CB8AC3E}">
        <p14:creationId xmlns:p14="http://schemas.microsoft.com/office/powerpoint/2010/main" val="801793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pPr>
              <a:defRPr/>
            </a:pPr>
            <a:r>
              <a:rPr lang="en-GB" sz="2800" dirty="0" smtClean="0">
                <a:latin typeface="Arial" pitchFamily="34" charset="0"/>
                <a:cs typeface="Arial" pitchFamily="34" charset="0"/>
              </a:rPr>
              <a:t>Expansion </a:t>
            </a:r>
            <a:r>
              <a:rPr lang="en-GB" sz="2800" dirty="0" err="1" smtClean="0">
                <a:latin typeface="Arial" pitchFamily="34" charset="0"/>
                <a:cs typeface="Arial" pitchFamily="34" charset="0"/>
              </a:rPr>
              <a:t>vs</a:t>
            </a:r>
            <a:r>
              <a:rPr lang="en-GB" sz="2800" dirty="0" smtClean="0">
                <a:latin typeface="Arial" pitchFamily="34" charset="0"/>
                <a:cs typeface="Arial" pitchFamily="34" charset="0"/>
              </a:rPr>
              <a:t> time</a:t>
            </a:r>
            <a:endParaRPr lang="en-GB" sz="2800" dirty="0">
              <a:latin typeface="Arial" pitchFamily="34" charset="0"/>
              <a:cs typeface="Arial" pitchFamily="34" charset="0"/>
            </a:endParaRPr>
          </a:p>
        </p:txBody>
      </p:sp>
      <p:sp>
        <p:nvSpPr>
          <p:cNvPr id="11267" name="Rectangle 4"/>
          <p:cNvSpPr>
            <a:spLocks noChangeArrowheads="1"/>
          </p:cNvSpPr>
          <p:nvPr/>
        </p:nvSpPr>
        <p:spPr bwMode="auto">
          <a:xfrm>
            <a:off x="76200" y="685800"/>
            <a:ext cx="8915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lnSpc>
                <a:spcPct val="150000"/>
              </a:lnSpc>
              <a:buFont typeface="Wingdings" pitchFamily="2" charset="2"/>
              <a:buChar char="§"/>
            </a:pPr>
            <a:r>
              <a:rPr lang="en-US" sz="2800" dirty="0">
                <a:latin typeface="Arial" pitchFamily="34" charset="0"/>
                <a:cs typeface="Arial" pitchFamily="34" charset="0"/>
              </a:rPr>
              <a:t>Besides the natural cracks are new cracks formed mainly by interaction between the stress field around the blast hole and tensile stresses formed by reflection of the outgoing shockwave at the free face. </a:t>
            </a:r>
          </a:p>
          <a:p>
            <a:pPr marL="171450" indent="-171450" algn="just">
              <a:buFont typeface="Wingdings" pitchFamily="2" charset="2"/>
              <a:buChar char="§"/>
            </a:pPr>
            <a:endParaRPr lang="en-US" sz="1200" dirty="0">
              <a:latin typeface="Arial" pitchFamily="34" charset="0"/>
              <a:cs typeface="Arial" pitchFamily="34" charset="0"/>
            </a:endParaRPr>
          </a:p>
          <a:p>
            <a:pPr marL="457200" indent="-457200" algn="just">
              <a:lnSpc>
                <a:spcPct val="150000"/>
              </a:lnSpc>
              <a:buFont typeface="Wingdings" pitchFamily="2" charset="2"/>
              <a:buChar char="§"/>
            </a:pPr>
            <a:r>
              <a:rPr lang="en-US" sz="2800" dirty="0">
                <a:latin typeface="Arial" pitchFamily="34" charset="0"/>
                <a:cs typeface="Arial" pitchFamily="34" charset="0"/>
              </a:rPr>
              <a:t>Reaction products expand from blast hole (which volume is now quadrupled) into the cracks. Fragmentation starts.</a:t>
            </a:r>
          </a:p>
          <a:p>
            <a:pPr marL="171450" indent="-171450" algn="just">
              <a:buFont typeface="Wingdings" pitchFamily="2" charset="2"/>
              <a:buChar char="§"/>
            </a:pPr>
            <a:endParaRPr lang="en-US" sz="1200" dirty="0">
              <a:latin typeface="Arial" pitchFamily="34" charset="0"/>
              <a:cs typeface="Arial" pitchFamily="34" charset="0"/>
            </a:endParaRPr>
          </a:p>
          <a:p>
            <a:pPr marL="457200" indent="-457200" algn="just">
              <a:buFont typeface="Wingdings" pitchFamily="2" charset="2"/>
              <a:buChar char="§"/>
            </a:pPr>
            <a:r>
              <a:rPr lang="en-US" sz="2800" dirty="0">
                <a:latin typeface="Arial" pitchFamily="34" charset="0"/>
                <a:cs typeface="Arial" pitchFamily="34" charset="0"/>
              </a:rPr>
              <a:t>Gas expands further and accelerates the rock mass.</a:t>
            </a:r>
          </a:p>
        </p:txBody>
      </p:sp>
    </p:spTree>
    <p:extLst>
      <p:ext uri="{BB962C8B-B14F-4D97-AF65-F5344CB8AC3E}">
        <p14:creationId xmlns:p14="http://schemas.microsoft.com/office/powerpoint/2010/main" val="1368114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Fig"/>
          <p:cNvPicPr>
            <a:picLocks noChangeAspect="1" noChangeArrowheads="1"/>
          </p:cNvPicPr>
          <p:nvPr/>
        </p:nvPicPr>
        <p:blipFill rotWithShape="1">
          <a:blip r:embed="rId2">
            <a:lum bright="-40000" contrast="10000"/>
            <a:extLst>
              <a:ext uri="{28A0092B-C50C-407E-A947-70E740481C1C}">
                <a14:useLocalDpi xmlns:a14="http://schemas.microsoft.com/office/drawing/2010/main" val="0"/>
              </a:ext>
            </a:extLst>
          </a:blip>
          <a:srcRect r="3708" b="5480"/>
          <a:stretch/>
        </p:blipFill>
        <p:spPr bwMode="auto">
          <a:xfrm>
            <a:off x="228600" y="381000"/>
            <a:ext cx="868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211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52400"/>
            <a:ext cx="8991600" cy="6477000"/>
          </a:xfrm>
        </p:spPr>
        <p:txBody>
          <a:bodyPr>
            <a:noAutofit/>
          </a:bodyPr>
          <a:lstStyle/>
          <a:p>
            <a:pPr marL="514350" indent="-514350" algn="l">
              <a:buFont typeface="+mj-lt"/>
              <a:buAutoNum type="arabicPeriod"/>
            </a:pPr>
            <a:r>
              <a:rPr lang="en-US" sz="2400" dirty="0" smtClean="0">
                <a:solidFill>
                  <a:schemeClr val="tx1"/>
                </a:solidFill>
                <a:latin typeface="Arial" pitchFamily="34" charset="0"/>
                <a:cs typeface="Arial" pitchFamily="34" charset="0"/>
              </a:rPr>
              <a:t>With reference to blasting, explain briefly:</a:t>
            </a:r>
          </a:p>
          <a:p>
            <a:pPr marL="1028700" lvl="1" indent="-571500" algn="l">
              <a:buFont typeface="+mj-lt"/>
              <a:buAutoNum type="alphaLcParenR"/>
            </a:pPr>
            <a:r>
              <a:rPr lang="en-US" sz="2400" dirty="0" smtClean="0">
                <a:solidFill>
                  <a:schemeClr val="tx1"/>
                </a:solidFill>
                <a:latin typeface="Arial" pitchFamily="34" charset="0"/>
                <a:cs typeface="Arial" pitchFamily="34" charset="0"/>
              </a:rPr>
              <a:t>Priming, and initiation processes</a:t>
            </a:r>
          </a:p>
          <a:p>
            <a:pPr marL="1028700" lvl="1" indent="-571500" algn="l">
              <a:buFont typeface="+mj-lt"/>
              <a:buAutoNum type="alphaLcParenR"/>
            </a:pPr>
            <a:endParaRPr lang="en-US" sz="1200" dirty="0" smtClean="0">
              <a:solidFill>
                <a:schemeClr val="tx1"/>
              </a:solidFill>
              <a:latin typeface="Arial" pitchFamily="34" charset="0"/>
              <a:cs typeface="Arial" pitchFamily="34" charset="0"/>
            </a:endParaRPr>
          </a:p>
          <a:p>
            <a:pPr marL="514350" indent="-514350" algn="l">
              <a:buFont typeface="+mj-lt"/>
              <a:buAutoNum type="arabicPeriod"/>
            </a:pPr>
            <a:r>
              <a:rPr lang="en-US" sz="2400" dirty="0" smtClean="0">
                <a:solidFill>
                  <a:schemeClr val="tx1"/>
                </a:solidFill>
                <a:latin typeface="Arial" pitchFamily="34" charset="0"/>
                <a:cs typeface="Arial" pitchFamily="34" charset="0"/>
              </a:rPr>
              <a:t>Explain </a:t>
            </a:r>
            <a:r>
              <a:rPr lang="en-US" sz="2400" dirty="0">
                <a:solidFill>
                  <a:schemeClr val="tx1"/>
                </a:solidFill>
                <a:latin typeface="Arial" pitchFamily="34" charset="0"/>
                <a:cs typeface="Arial" pitchFamily="34" charset="0"/>
              </a:rPr>
              <a:t>the two principles on which explosives are </a:t>
            </a:r>
            <a:r>
              <a:rPr lang="en-US" sz="2400" dirty="0" smtClean="0">
                <a:solidFill>
                  <a:schemeClr val="tx1"/>
                </a:solidFill>
                <a:latin typeface="Arial" pitchFamily="34" charset="0"/>
                <a:cs typeface="Arial" pitchFamily="34" charset="0"/>
              </a:rPr>
              <a:t>classified.</a:t>
            </a:r>
          </a:p>
          <a:p>
            <a:pPr marL="514350" indent="-514350" algn="l">
              <a:buFont typeface="+mj-lt"/>
              <a:buAutoNum type="arabicPeriod"/>
            </a:pPr>
            <a:endParaRPr lang="en-US" sz="1200" dirty="0" smtClean="0">
              <a:solidFill>
                <a:schemeClr val="tx1"/>
              </a:solidFill>
              <a:latin typeface="Arial" pitchFamily="34" charset="0"/>
              <a:cs typeface="Arial" pitchFamily="34" charset="0"/>
            </a:endParaRPr>
          </a:p>
          <a:p>
            <a:pPr marL="514350" indent="-514350" algn="l">
              <a:buFont typeface="+mj-lt"/>
              <a:buAutoNum type="arabicPeriod"/>
            </a:pPr>
            <a:r>
              <a:rPr lang="en-US" sz="2400" dirty="0" smtClean="0">
                <a:solidFill>
                  <a:schemeClr val="tx1"/>
                </a:solidFill>
                <a:latin typeface="Arial" pitchFamily="34" charset="0"/>
                <a:cs typeface="Arial" pitchFamily="34" charset="0"/>
              </a:rPr>
              <a:t>How is the rate of propagation of explosive chemical reaction affect pressure and shock wave distribution?</a:t>
            </a:r>
          </a:p>
          <a:p>
            <a:pPr marL="514350" indent="-514350" algn="l">
              <a:buFont typeface="+mj-lt"/>
              <a:buAutoNum type="arabicPeriod"/>
            </a:pPr>
            <a:endParaRPr lang="en-US" sz="1200" dirty="0">
              <a:solidFill>
                <a:schemeClr val="tx1"/>
              </a:solidFill>
              <a:latin typeface="Arial" pitchFamily="34" charset="0"/>
              <a:cs typeface="Arial" pitchFamily="34" charset="0"/>
            </a:endParaRPr>
          </a:p>
          <a:p>
            <a:pPr marL="514350" indent="-514350" algn="l">
              <a:buFont typeface="+mj-lt"/>
              <a:buAutoNum type="arabicPeriod"/>
            </a:pPr>
            <a:r>
              <a:rPr lang="en-US" sz="2400" dirty="0" smtClean="0">
                <a:solidFill>
                  <a:schemeClr val="tx1"/>
                </a:solidFill>
                <a:latin typeface="Arial" pitchFamily="34" charset="0"/>
                <a:cs typeface="Arial" pitchFamily="34" charset="0"/>
              </a:rPr>
              <a:t>With help of diagrams, describe </a:t>
            </a:r>
            <a:r>
              <a:rPr lang="en-US" sz="2400" dirty="0">
                <a:solidFill>
                  <a:schemeClr val="tx1"/>
                </a:solidFill>
                <a:latin typeface="Arial" pitchFamily="34" charset="0"/>
                <a:cs typeface="Arial" pitchFamily="34" charset="0"/>
              </a:rPr>
              <a:t>the basic </a:t>
            </a:r>
            <a:r>
              <a:rPr lang="en-US" sz="2400" dirty="0" smtClean="0">
                <a:solidFill>
                  <a:schemeClr val="tx1"/>
                </a:solidFill>
                <a:latin typeface="Arial" pitchFamily="34" charset="0"/>
                <a:cs typeface="Arial" pitchFamily="34" charset="0"/>
              </a:rPr>
              <a:t>blasting theory.</a:t>
            </a:r>
          </a:p>
          <a:p>
            <a:pPr marL="514350" indent="-514350" algn="l">
              <a:buFont typeface="+mj-lt"/>
              <a:buAutoNum type="arabicPeriod"/>
            </a:pPr>
            <a:endParaRPr lang="en-US" sz="1200" dirty="0" smtClean="0">
              <a:solidFill>
                <a:schemeClr val="tx1"/>
              </a:solidFill>
              <a:latin typeface="Arial" pitchFamily="34" charset="0"/>
              <a:cs typeface="Arial" pitchFamily="34" charset="0"/>
            </a:endParaRPr>
          </a:p>
          <a:p>
            <a:pPr marL="514350" indent="-514350" algn="l">
              <a:buFont typeface="+mj-lt"/>
              <a:buAutoNum type="arabicPeriod"/>
            </a:pPr>
            <a:r>
              <a:rPr lang="en-US" sz="2400" dirty="0" smtClean="0">
                <a:solidFill>
                  <a:schemeClr val="tx1"/>
                </a:solidFill>
                <a:latin typeface="Arial" pitchFamily="34" charset="0"/>
                <a:cs typeface="Arial" pitchFamily="34" charset="0"/>
              </a:rPr>
              <a:t>If a 3.0m by 3.0m drive is to be developed in rock with 250MPa strength, design a suitable drilling and blasting pattern for a good fragmentation, throw and an advance of not less than 3.0m.</a:t>
            </a:r>
            <a:endParaRPr lang="en-US" sz="2400" dirty="0">
              <a:latin typeface="Arial" pitchFamily="34" charset="0"/>
              <a:cs typeface="Arial" pitchFamily="34" charset="0"/>
            </a:endParaRPr>
          </a:p>
          <a:p>
            <a:pPr marL="514350" indent="-514350" algn="l">
              <a:buFont typeface="+mj-lt"/>
              <a:buAutoNum type="arabicPeriod"/>
            </a:pPr>
            <a:endParaRPr lang="en-US" sz="1200" dirty="0">
              <a:latin typeface="Arial" pitchFamily="34" charset="0"/>
              <a:cs typeface="Arial" pitchFamily="34" charset="0"/>
            </a:endParaRPr>
          </a:p>
          <a:p>
            <a:pPr marL="514350" indent="-514350" algn="l">
              <a:buFont typeface="+mj-lt"/>
              <a:buAutoNum type="arabicPeriod"/>
            </a:pPr>
            <a:r>
              <a:rPr lang="en-US" sz="2400" dirty="0">
                <a:solidFill>
                  <a:schemeClr val="tx1"/>
                </a:solidFill>
                <a:latin typeface="Arial" pitchFamily="34" charset="0"/>
                <a:cs typeface="Arial" pitchFamily="34" charset="0"/>
              </a:rPr>
              <a:t>Calculate the fictitious </a:t>
            </a:r>
            <a:r>
              <a:rPr lang="en-US" sz="2400" dirty="0" smtClean="0">
                <a:solidFill>
                  <a:schemeClr val="tx1"/>
                </a:solidFill>
                <a:latin typeface="Arial" pitchFamily="34" charset="0"/>
                <a:cs typeface="Arial" pitchFamily="34" charset="0"/>
              </a:rPr>
              <a:t>hole </a:t>
            </a:r>
            <a:r>
              <a:rPr lang="en-US" sz="2400" dirty="0">
                <a:solidFill>
                  <a:schemeClr val="tx1"/>
                </a:solidFill>
                <a:latin typeface="Arial" pitchFamily="34" charset="0"/>
                <a:cs typeface="Arial" pitchFamily="34" charset="0"/>
              </a:rPr>
              <a:t>diameter, given spacing between uncharged and charged holes as 0.3m and number of blast-holes as 4</a:t>
            </a:r>
            <a:r>
              <a:rPr lang="en-US" sz="2400" dirty="0" smtClean="0">
                <a:solidFill>
                  <a:schemeClr val="tx1"/>
                </a:solidFill>
                <a:latin typeface="Arial" pitchFamily="34" charset="0"/>
                <a:cs typeface="Arial" pitchFamily="34" charset="0"/>
              </a:rPr>
              <a:t>.</a:t>
            </a:r>
            <a:endParaRPr lang="en-US" sz="2400" dirty="0"/>
          </a:p>
        </p:txBody>
      </p:sp>
    </p:spTree>
    <p:extLst>
      <p:ext uri="{BB962C8B-B14F-4D97-AF65-F5344CB8AC3E}">
        <p14:creationId xmlns:p14="http://schemas.microsoft.com/office/powerpoint/2010/main" val="291249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ctr"/>
            <a:r>
              <a:rPr lang="en-GB" sz="2800" dirty="0" smtClean="0">
                <a:latin typeface="Arial" pitchFamily="34" charset="0"/>
                <a:cs typeface="Arial" pitchFamily="34" charset="0"/>
              </a:rPr>
              <a:t>Example of Detonators</a:t>
            </a:r>
            <a:endParaRPr lang="en-GB" sz="28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D5733ECA-E07C-4913-90BC-8B87C20A1234}" type="slidenum">
              <a:rPr lang="en-US" smtClean="0"/>
              <a:pPr/>
              <a:t>4</a:t>
            </a:fld>
            <a:endParaRPr lang="en-US"/>
          </a:p>
        </p:txBody>
      </p:sp>
      <p:pic>
        <p:nvPicPr>
          <p:cNvPr id="69634" name="Picture 2" descr="http://www.oricaminingservices.com/uploads/TDS/i-kon%20Detonator_1.jpg"/>
          <p:cNvPicPr>
            <a:picLocks noChangeAspect="1" noChangeArrowheads="1"/>
          </p:cNvPicPr>
          <p:nvPr/>
        </p:nvPicPr>
        <p:blipFill>
          <a:blip r:embed="rId2" cstate="print"/>
          <a:srcRect/>
          <a:stretch>
            <a:fillRect/>
          </a:stretch>
        </p:blipFill>
        <p:spPr bwMode="auto">
          <a:xfrm>
            <a:off x="714348" y="928670"/>
            <a:ext cx="2857520" cy="2167402"/>
          </a:xfrm>
          <a:prstGeom prst="rect">
            <a:avLst/>
          </a:prstGeom>
          <a:noFill/>
        </p:spPr>
      </p:pic>
      <p:pic>
        <p:nvPicPr>
          <p:cNvPr id="69636" name="Picture 4" descr="http://www.tracefireandsafety.com/VFRE-99/Recognition/Initiation/ElectricDet.jpg"/>
          <p:cNvPicPr>
            <a:picLocks noChangeAspect="1" noChangeArrowheads="1"/>
          </p:cNvPicPr>
          <p:nvPr/>
        </p:nvPicPr>
        <p:blipFill>
          <a:blip r:embed="rId3" cstate="print"/>
          <a:srcRect/>
          <a:stretch>
            <a:fillRect/>
          </a:stretch>
        </p:blipFill>
        <p:spPr bwMode="auto">
          <a:xfrm>
            <a:off x="4500562" y="1214422"/>
            <a:ext cx="4214842" cy="5093285"/>
          </a:xfrm>
          <a:prstGeom prst="rect">
            <a:avLst/>
          </a:prstGeom>
          <a:noFill/>
        </p:spPr>
      </p:pic>
      <p:pic>
        <p:nvPicPr>
          <p:cNvPr id="69640" name="Picture 8" descr="http://www.oricaminingservices.com/Resource.ashx?File=/4/250Exel_Connectadet.jpg"/>
          <p:cNvPicPr>
            <a:picLocks noChangeAspect="1" noChangeArrowheads="1"/>
          </p:cNvPicPr>
          <p:nvPr/>
        </p:nvPicPr>
        <p:blipFill>
          <a:blip r:embed="rId4" cstate="print"/>
          <a:srcRect/>
          <a:stretch>
            <a:fillRect/>
          </a:stretch>
        </p:blipFill>
        <p:spPr bwMode="auto">
          <a:xfrm>
            <a:off x="285720" y="3429000"/>
            <a:ext cx="4214842" cy="2988394"/>
          </a:xfrm>
          <a:prstGeom prst="rect">
            <a:avLst/>
          </a:prstGeom>
          <a:noFill/>
        </p:spPr>
      </p:pic>
    </p:spTree>
    <p:extLst>
      <p:ext uri="{BB962C8B-B14F-4D97-AF65-F5344CB8AC3E}">
        <p14:creationId xmlns:p14="http://schemas.microsoft.com/office/powerpoint/2010/main" val="20597990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2000"/>
          </a:xfrm>
        </p:spPr>
        <p:txBody>
          <a:bodyPr>
            <a:normAutofit/>
          </a:bodyPr>
          <a:lstStyle/>
          <a:p>
            <a:r>
              <a:rPr lang="en-US" sz="2800" dirty="0" err="1" smtClean="0">
                <a:latin typeface="Arial" pitchFamily="34" charset="0"/>
                <a:cs typeface="Arial" pitchFamily="34" charset="0"/>
              </a:rPr>
              <a:t>Nonel</a:t>
            </a:r>
            <a:r>
              <a:rPr lang="en-US" sz="2800" dirty="0" smtClean="0">
                <a:latin typeface="Arial" pitchFamily="34" charset="0"/>
                <a:cs typeface="Arial" pitchFamily="34" charset="0"/>
              </a:rPr>
              <a:t> Detonator </a:t>
            </a:r>
            <a:r>
              <a:rPr lang="en-US" sz="2800" dirty="0">
                <a:latin typeface="Arial" pitchFamily="34" charset="0"/>
                <a:cs typeface="Arial" pitchFamily="34" charset="0"/>
              </a:rPr>
              <a:t>with 25ms </a:t>
            </a:r>
            <a:r>
              <a:rPr lang="en-US" sz="2800" dirty="0" smtClean="0">
                <a:latin typeface="Arial" pitchFamily="34" charset="0"/>
                <a:cs typeface="Arial" pitchFamily="34" charset="0"/>
              </a:rPr>
              <a:t>Delay</a:t>
            </a:r>
            <a:endParaRPr lang="en-US" sz="2800" dirty="0">
              <a:latin typeface="Arial" pitchFamily="34" charset="0"/>
              <a:cs typeface="Arial" pitchFamily="34" charset="0"/>
            </a:endParaRPr>
          </a:p>
        </p:txBody>
      </p:sp>
      <p:pic>
        <p:nvPicPr>
          <p:cNvPr id="4" name="Picture 3" descr="https://upload.wikimedia.org/wikipedia/commons/thumb/2/2c/Detonator.jpg/250px-Detonator.jpg">
            <a:hlinkClick r:id="rId2"/>
          </p:cNvPr>
          <p:cNvPicPr/>
          <p:nvPr/>
        </p:nvPicPr>
        <p:blipFill>
          <a:blip r:embed="rId3" cstate="print"/>
          <a:srcRect/>
          <a:stretch>
            <a:fillRect/>
          </a:stretch>
        </p:blipFill>
        <p:spPr bwMode="auto">
          <a:xfrm>
            <a:off x="914400" y="1066800"/>
            <a:ext cx="7848600" cy="5410200"/>
          </a:xfrm>
          <a:prstGeom prst="rect">
            <a:avLst/>
          </a:prstGeom>
          <a:noFill/>
          <a:ln w="9525">
            <a:noFill/>
            <a:miter lim="800000"/>
            <a:headEnd/>
            <a:tailEnd/>
          </a:ln>
        </p:spPr>
      </p:pic>
    </p:spTree>
    <p:extLst>
      <p:ext uri="{BB962C8B-B14F-4D97-AF65-F5344CB8AC3E}">
        <p14:creationId xmlns:p14="http://schemas.microsoft.com/office/powerpoint/2010/main" val="2177989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2363688"/>
          </a:xfrm>
        </p:spPr>
        <p:txBody>
          <a:bodyPr>
            <a:noAutofit/>
          </a:bodyPr>
          <a:lstStyle/>
          <a:p>
            <a:pPr algn="just">
              <a:spcBef>
                <a:spcPts val="0"/>
              </a:spcBef>
              <a:buNone/>
            </a:pPr>
            <a:r>
              <a:rPr lang="en-US" sz="2800" dirty="0" smtClean="0">
                <a:effectLst/>
                <a:latin typeface="Arial" pitchFamily="34" charset="0"/>
                <a:ea typeface="Times New Roman"/>
                <a:cs typeface="Arial" pitchFamily="34" charset="0"/>
              </a:rPr>
              <a:t>High Explosives</a:t>
            </a:r>
            <a:r>
              <a:rPr lang="en-US" sz="2800" dirty="0" smtClean="0">
                <a:latin typeface="Arial" pitchFamily="34" charset="0"/>
                <a:ea typeface="Times New Roman"/>
                <a:cs typeface="Arial" pitchFamily="34" charset="0"/>
              </a:rPr>
              <a:t>: </a:t>
            </a:r>
            <a:r>
              <a:rPr lang="en-US" sz="2800" dirty="0" smtClean="0">
                <a:effectLst/>
                <a:latin typeface="Arial" pitchFamily="34" charset="0"/>
                <a:ea typeface="Times New Roman"/>
                <a:cs typeface="Arial" pitchFamily="34" charset="0"/>
              </a:rPr>
              <a:t>The reaction of these explosives is supersonic and generates a high pressure shock wave, accompanied by rapid expansion of the reactive products.  Examples; TNT, nitroglycerin and dynamites</a:t>
            </a:r>
          </a:p>
        </p:txBody>
      </p:sp>
      <p:pic>
        <p:nvPicPr>
          <p:cNvPr id="2050" name="Picture 2" descr="http://image.shutterstock.com/display_pic_with_logo/100178/100178,1321406159,1/stock-photo-explosives-with-alarm-clock-detonator-high-resolution-d-image-890021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1" b="10617"/>
          <a:stretch/>
        </p:blipFill>
        <p:spPr bwMode="auto">
          <a:xfrm>
            <a:off x="1828800" y="2971800"/>
            <a:ext cx="5715000" cy="294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09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686800" cy="533399"/>
          </a:xfrm>
        </p:spPr>
        <p:txBody>
          <a:bodyPr>
            <a:normAutofit fontScale="90000"/>
          </a:bodyPr>
          <a:lstStyle/>
          <a:p>
            <a:r>
              <a:rPr lang="en-US" sz="3600" dirty="0">
                <a:latin typeface="Arial" pitchFamily="34" charset="0"/>
                <a:cs typeface="Arial" pitchFamily="34" charset="0"/>
              </a:rPr>
              <a:t>Inserting detonators into </a:t>
            </a:r>
            <a:r>
              <a:rPr lang="en-US" sz="3600" dirty="0" smtClean="0">
                <a:latin typeface="Arial" pitchFamily="34" charset="0"/>
                <a:cs typeface="Arial" pitchFamily="34" charset="0"/>
              </a:rPr>
              <a:t>Explosives - Priming</a:t>
            </a:r>
            <a:endParaRPr lang="en-US" dirty="0"/>
          </a:p>
        </p:txBody>
      </p:sp>
      <p:pic>
        <p:nvPicPr>
          <p:cNvPr id="4" name="Picture 3" descr="https://upload.wikimedia.org/wikipedia/commons/thumb/6/6d/Eod2.jpg/250px-Eod2.jpg">
            <a:hlinkClick r:id="rId2"/>
          </p:cNvPr>
          <p:cNvPicPr/>
          <p:nvPr/>
        </p:nvPicPr>
        <p:blipFill>
          <a:blip r:embed="rId3" cstate="print"/>
          <a:srcRect/>
          <a:stretch>
            <a:fillRect/>
          </a:stretch>
        </p:blipFill>
        <p:spPr bwMode="auto">
          <a:xfrm>
            <a:off x="533400" y="1143000"/>
            <a:ext cx="8077200" cy="5486400"/>
          </a:xfrm>
          <a:prstGeom prst="rect">
            <a:avLst/>
          </a:prstGeom>
          <a:noFill/>
          <a:ln w="9525">
            <a:noFill/>
            <a:miter lim="800000"/>
            <a:headEnd/>
            <a:tailEnd/>
          </a:ln>
        </p:spPr>
      </p:pic>
    </p:spTree>
    <p:extLst>
      <p:ext uri="{BB962C8B-B14F-4D97-AF65-F5344CB8AC3E}">
        <p14:creationId xmlns:p14="http://schemas.microsoft.com/office/powerpoint/2010/main" val="2706492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8640"/>
            <a:ext cx="9067800" cy="725760"/>
          </a:xfrm>
        </p:spPr>
        <p:txBody>
          <a:bodyPr>
            <a:noAutofit/>
          </a:bodyPr>
          <a:lstStyle/>
          <a:p>
            <a:pPr algn="l"/>
            <a:r>
              <a:rPr lang="en-GB" sz="2800" dirty="0" smtClean="0">
                <a:latin typeface="Arial" pitchFamily="34" charset="0"/>
                <a:cs typeface="Arial" pitchFamily="34" charset="0"/>
              </a:rPr>
              <a:t>Charging Explosives – Placing Explosives in Blast-holes</a:t>
            </a:r>
            <a:endParaRPr lang="en-GB" sz="28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D5733ECA-E07C-4913-90BC-8B87C20A1234}" type="slidenum">
              <a:rPr lang="en-US" smtClean="0"/>
              <a:pPr/>
              <a:t>8</a:t>
            </a:fld>
            <a:endParaRPr lang="en-US"/>
          </a:p>
        </p:txBody>
      </p:sp>
      <p:pic>
        <p:nvPicPr>
          <p:cNvPr id="1028" name="Picture 4" descr="http://0.static.wix.com/media/28823c_d46f5d09f20e966d955ffe871f7bf699.jpg_1024"/>
          <p:cNvPicPr>
            <a:picLocks noChangeAspect="1" noChangeArrowheads="1"/>
          </p:cNvPicPr>
          <p:nvPr/>
        </p:nvPicPr>
        <p:blipFill>
          <a:blip r:embed="rId2" cstate="print"/>
          <a:srcRect/>
          <a:stretch>
            <a:fillRect/>
          </a:stretch>
        </p:blipFill>
        <p:spPr bwMode="auto">
          <a:xfrm>
            <a:off x="914400" y="990600"/>
            <a:ext cx="7464526" cy="5598394"/>
          </a:xfrm>
          <a:prstGeom prst="rect">
            <a:avLst/>
          </a:prstGeom>
          <a:noFill/>
        </p:spPr>
      </p:pic>
    </p:spTree>
    <p:extLst>
      <p:ext uri="{BB962C8B-B14F-4D97-AF65-F5344CB8AC3E}">
        <p14:creationId xmlns:p14="http://schemas.microsoft.com/office/powerpoint/2010/main" val="17839255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ow explosiv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05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77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878</Words>
  <Application>Microsoft Office PowerPoint</Application>
  <PresentationFormat>On-screen Show (4:3)</PresentationFormat>
  <Paragraphs>96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Rock Blasting – Lecture 3 </vt:lpstr>
      <vt:lpstr>Classification of explosives</vt:lpstr>
      <vt:lpstr>PowerPoint Presentation</vt:lpstr>
      <vt:lpstr>Example of Detonators</vt:lpstr>
      <vt:lpstr>Nonel Detonator with 25ms Delay</vt:lpstr>
      <vt:lpstr>PowerPoint Presentation</vt:lpstr>
      <vt:lpstr>Inserting detonators into Explosives - Priming</vt:lpstr>
      <vt:lpstr>Charging Explosives – Placing Explosives in Blast-holes</vt:lpstr>
      <vt:lpstr>PowerPoint Presentation</vt:lpstr>
      <vt:lpstr>PowerPoint Presentation</vt:lpstr>
      <vt:lpstr>PowerPoint Presentation</vt:lpstr>
      <vt:lpstr>ANFO</vt:lpstr>
      <vt:lpstr> Blast Design </vt:lpstr>
      <vt:lpstr>In underground development, there is need to create free rock face for successful blasting.</vt:lpstr>
      <vt:lpstr>Typical Design of Large Hole Burn Cuts</vt:lpstr>
      <vt:lpstr>PowerPoint Presentation</vt:lpstr>
      <vt:lpstr>Blast design in a development end</vt:lpstr>
      <vt:lpstr>Blast design in a development end</vt:lpstr>
      <vt:lpstr>Basic Blasting Theory</vt:lpstr>
      <vt:lpstr>Detonation of an explosive</vt:lpstr>
      <vt:lpstr>PowerPoint Presentation</vt:lpstr>
      <vt:lpstr>PowerPoint Presentation</vt:lpstr>
      <vt:lpstr>PowerPoint Presentation</vt:lpstr>
      <vt:lpstr>Blasting Theory</vt:lpstr>
      <vt:lpstr>PowerPoint Presentation</vt:lpstr>
      <vt:lpstr>PowerPoint Presentation</vt:lpstr>
      <vt:lpstr>PowerPoint Presentation</vt:lpstr>
      <vt:lpstr>PowerPoint Presentation</vt:lpstr>
      <vt:lpstr>3rd stage</vt:lpstr>
      <vt:lpstr>PowerPoint Presentation</vt:lpstr>
      <vt:lpstr>PowerPoint Presentation</vt:lpstr>
      <vt:lpstr>Expansion vs time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Rock Blasting - 2</dc:title>
  <dc:creator>kangwa</dc:creator>
  <cp:lastModifiedBy>kangwa</cp:lastModifiedBy>
  <cp:revision>36</cp:revision>
  <dcterms:created xsi:type="dcterms:W3CDTF">2017-05-17T14:14:58Z</dcterms:created>
  <dcterms:modified xsi:type="dcterms:W3CDTF">2018-08-22T12:21:22Z</dcterms:modified>
</cp:coreProperties>
</file>