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29" r:id="rId2"/>
    <p:sldId id="256" r:id="rId3"/>
    <p:sldId id="257" r:id="rId4"/>
    <p:sldId id="282" r:id="rId5"/>
    <p:sldId id="258" r:id="rId6"/>
    <p:sldId id="343" r:id="rId7"/>
    <p:sldId id="342" r:id="rId8"/>
    <p:sldId id="332" r:id="rId9"/>
    <p:sldId id="333" r:id="rId10"/>
    <p:sldId id="288" r:id="rId11"/>
    <p:sldId id="327" r:id="rId12"/>
    <p:sldId id="319" r:id="rId13"/>
    <p:sldId id="318" r:id="rId14"/>
    <p:sldId id="320" r:id="rId15"/>
    <p:sldId id="279" r:id="rId16"/>
    <p:sldId id="291" r:id="rId17"/>
    <p:sldId id="292" r:id="rId18"/>
    <p:sldId id="295" r:id="rId19"/>
    <p:sldId id="312" r:id="rId20"/>
    <p:sldId id="340" r:id="rId21"/>
    <p:sldId id="341" r:id="rId22"/>
    <p:sldId id="338" r:id="rId23"/>
    <p:sldId id="337" r:id="rId24"/>
    <p:sldId id="336" r:id="rId25"/>
    <p:sldId id="33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48FD2-D18A-437B-88EC-C837BFE4E075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126AE-424A-4E3A-B5D7-9859F1F0B4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3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28EE4-9632-4A4D-8592-8BB9755F2831}" type="slidenum">
              <a:rPr lang="en-AU" smtClean="0"/>
              <a:pPr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4218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28EE4-9632-4A4D-8592-8BB9755F2831}" type="slidenum">
              <a:rPr lang="en-AU" smtClean="0"/>
              <a:pPr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4218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28EE4-9632-4A4D-8592-8BB9755F2831}" type="slidenum">
              <a:rPr lang="en-AU" smtClean="0"/>
              <a:pPr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3110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9E728-C234-48EC-9D70-898208CD9F1A}" type="datetimeFigureOut">
              <a:rPr lang="en-US" smtClean="0"/>
              <a:pPr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399"/>
            <a:ext cx="8610600" cy="685801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Concepts and principles of mechanical rock penetration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Image result for underground rock drilling image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0" r="5832"/>
          <a:stretch/>
        </p:blipFill>
        <p:spPr bwMode="auto">
          <a:xfrm>
            <a:off x="76201" y="1447800"/>
            <a:ext cx="4572000" cy="3962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Image result for underground rock drilling images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2" b="7256"/>
          <a:stretch/>
        </p:blipFill>
        <p:spPr bwMode="auto">
          <a:xfrm>
            <a:off x="4800600" y="1447800"/>
            <a:ext cx="4267200" cy="3962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5707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ites.google.com/site/mininginfosite/miner-s-toolbox/blasting/Drag_bit_rock_breakage.gif?attredirects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8200"/>
            <a:ext cx="4648200" cy="5473700"/>
          </a:xfrm>
          <a:prstGeom prst="rect">
            <a:avLst/>
          </a:prstGeom>
          <a:noFill/>
        </p:spPr>
      </p:pic>
      <p:pic>
        <p:nvPicPr>
          <p:cNvPr id="3" name="Picture 2" descr="https://sites.google.com/site/mininginfosite/miner-s-toolbox/blasting/Indenter_rock_breakage.gif?attredirects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838200"/>
            <a:ext cx="4368800" cy="5473700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85800" y="152400"/>
            <a:ext cx="7772400" cy="5334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Principles of Rock Disintegration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80327"/>
            <a:ext cx="8991600" cy="962673"/>
          </a:xfrm>
        </p:spPr>
        <p:txBody>
          <a:bodyPr>
            <a:normAutofit/>
          </a:bodyPr>
          <a:lstStyle/>
          <a:p>
            <a:r>
              <a:rPr lang="en-AU" sz="2800" dirty="0" smtClean="0">
                <a:latin typeface="Arial" pitchFamily="34" charset="0"/>
                <a:cs typeface="Arial" pitchFamily="34" charset="0"/>
              </a:rPr>
              <a:t>Functional Components of Drilling System</a:t>
            </a:r>
            <a:endParaRPr lang="en-AU" sz="28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752600"/>
            <a:ext cx="8991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03C708B-39DA-4561-A98D-F1BCC1AF0CB1}" type="slidenum">
              <a:rPr lang="en-AU" smtClean="0"/>
              <a:pPr>
                <a:defRPr/>
              </a:pPr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7592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A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A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3100" dirty="0" smtClean="0">
                <a:latin typeface="Arial" pitchFamily="34" charset="0"/>
                <a:cs typeface="Arial" pitchFamily="34" charset="0"/>
              </a:rPr>
              <a:t>The Flushing Fluid</a:t>
            </a:r>
            <a:r>
              <a:rPr lang="en-AU" sz="3100" dirty="0">
                <a:latin typeface="Arial" pitchFamily="34" charset="0"/>
                <a:cs typeface="Arial" pitchFamily="34" charset="0"/>
              </a:rPr>
              <a:t/>
            </a:r>
            <a:br>
              <a:rPr lang="en-AU" sz="3100" dirty="0">
                <a:latin typeface="Arial" pitchFamily="34" charset="0"/>
                <a:cs typeface="Arial" pitchFamily="34" charset="0"/>
              </a:rPr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4572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circulation fluid is the flushing medium which is supplied through the flushing-holes in the drill steel and distributed through flushing-holes in the bit front.</a:t>
            </a:r>
          </a:p>
          <a:p>
            <a:pPr algn="l"/>
            <a:endParaRPr lang="en-AU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front of the bit has space for flushing the cuttings or chips rearwards.</a:t>
            </a:r>
          </a:p>
          <a:p>
            <a:pPr algn="l"/>
            <a:endParaRPr lang="en-AU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flushing medium may be air, water or mud. </a:t>
            </a:r>
          </a:p>
        </p:txBody>
      </p:sp>
    </p:spTree>
    <p:extLst>
      <p:ext uri="{BB962C8B-B14F-4D97-AF65-F5344CB8AC3E}">
        <p14:creationId xmlns:p14="http://schemas.microsoft.com/office/powerpoint/2010/main" val="281477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5333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Principle of Drilling Fluid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rillingfluid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7" y="933450"/>
            <a:ext cx="5534025" cy="5238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081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A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A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3100" dirty="0" smtClean="0">
                <a:latin typeface="Arial" pitchFamily="34" charset="0"/>
                <a:cs typeface="Arial" pitchFamily="34" charset="0"/>
              </a:rPr>
              <a:t>The Circulation Fluid</a:t>
            </a:r>
            <a:r>
              <a:rPr lang="en-AU" sz="3100" dirty="0">
                <a:latin typeface="Arial" pitchFamily="34" charset="0"/>
                <a:cs typeface="Arial" pitchFamily="34" charset="0"/>
              </a:rPr>
              <a:t/>
            </a:r>
            <a:br>
              <a:rPr lang="en-AU" sz="3100" dirty="0">
                <a:latin typeface="Arial" pitchFamily="34" charset="0"/>
                <a:cs typeface="Arial" pitchFamily="34" charset="0"/>
              </a:rPr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839200" cy="4724400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Cleans </a:t>
            </a: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hole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Cools </a:t>
            </a: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bit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Stabilises </a:t>
            </a: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hole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Supports the penetration through removal of cuttings</a:t>
            </a:r>
          </a:p>
          <a:p>
            <a:pPr algn="l"/>
            <a:endParaRPr lang="en-AU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AU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</a:t>
            </a: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water or sometimes mud is used for this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purpose.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4835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686800" cy="556260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means rate of drill bit penetration into rock [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Tamrock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..1983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]. 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Schmidt R. L. [1972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defines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 the resistance of rock to penetration.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Paithanker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et al [1980]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have shown that any stage of bit wear has a complex function of several rock properties,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viz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compressive strength, modulus of elasticity, density and coefficient of friction between rock and bit.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Factors Affecting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534400" cy="48768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Factors affecting the rate of penetration (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include: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properties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Drilling parameters</a:t>
            </a:r>
          </a:p>
          <a:p>
            <a:pPr marL="971550" lvl="1" indent="-514350"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Thrust</a:t>
            </a:r>
          </a:p>
          <a:p>
            <a:pPr marL="971550" lvl="1" indent="-514350"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Torque</a:t>
            </a:r>
          </a:p>
          <a:p>
            <a:pPr marL="971550" lvl="1" indent="-514350"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Flushing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686800" cy="76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Rock properties influence 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drillability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Among the important rock material properties having an over-all effect on the drilling techniques and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include: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Hardness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Abrasiveness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Texture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Structure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301266"/>
              </p:ext>
            </p:extLst>
          </p:nvPr>
        </p:nvGraphicFramePr>
        <p:xfrm>
          <a:off x="228600" y="228599"/>
          <a:ext cx="8686800" cy="6400802"/>
        </p:xfrm>
        <a:graphic>
          <a:graphicData uri="http://schemas.openxmlformats.org/drawingml/2006/table">
            <a:tbl>
              <a:tblPr/>
              <a:tblGrid>
                <a:gridCol w="3424604"/>
                <a:gridCol w="2672862"/>
                <a:gridCol w="2589334"/>
              </a:tblGrid>
              <a:tr h="1230924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Arial"/>
                          <a:ea typeface="Calibri"/>
                          <a:cs typeface="Times New Roman"/>
                        </a:rPr>
                        <a:t>Degree </a:t>
                      </a: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of rock hardness related to compressive strength of rock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Arial"/>
                          <a:ea typeface="Calibri"/>
                          <a:cs typeface="Times New Roman"/>
                        </a:rPr>
                        <a:t>Hardness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/>
                          <a:ea typeface="Calibri"/>
                          <a:cs typeface="Times New Roman"/>
                        </a:rPr>
                        <a:t>Mohs Level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/>
                          <a:ea typeface="Calibri"/>
                          <a:cs typeface="Times New Roman"/>
                        </a:rPr>
                        <a:t>MPa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Extremely hard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7 and above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200 and above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Hard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6 - 7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120 - 200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Medium hard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4 - 6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60 - 120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Somewhat soft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3 - 5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30 - 60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Soft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2 - 3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10 - 30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Extremely soft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1 - 2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10 and below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5334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Consumption of drilling components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763000" cy="556260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Drilling components including bits</a:t>
            </a: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rods, coupling sleeves, shank 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adapters wear out and become obsolete. The life-span of drilling components depends on: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hardness</a:t>
            </a:r>
            <a:endParaRPr lang="en-US" sz="3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Abrasiveness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Texture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Structure </a:t>
            </a:r>
            <a:endParaRPr lang="en-US" sz="3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Hole diameter and length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57200"/>
            <a:ext cx="8839200" cy="5410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appreciate the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concepts and principles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drilling, one needs to understand:</a:t>
            </a:r>
          </a:p>
          <a:p>
            <a:pPr algn="l">
              <a:spcBef>
                <a:spcPts val="0"/>
              </a:spcBef>
            </a:pPr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Mechanics of rock penetration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Factors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influencing penetration rate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Strength characteristics of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type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Homogeneous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Anisotropy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Isotropy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61277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Drilling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components</a:t>
            </a:r>
            <a:endParaRPr lang="en-US" sz="2800" dirty="0"/>
          </a:p>
        </p:txBody>
      </p:sp>
      <p:pic>
        <p:nvPicPr>
          <p:cNvPr id="4" name="Picture 3" descr="Image result for drilling rod, coupling, shank and bit im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71600"/>
            <a:ext cx="8991600" cy="4038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21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61277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Drilling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components</a:t>
            </a:r>
            <a:endParaRPr lang="en-US" sz="2800" dirty="0"/>
          </a:p>
        </p:txBody>
      </p:sp>
      <p:pic>
        <p:nvPicPr>
          <p:cNvPr id="5" name="Picture 4" descr="Image result for drilling rod, coupling, shank and bit image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46"/>
          <a:stretch/>
        </p:blipFill>
        <p:spPr bwMode="auto">
          <a:xfrm>
            <a:off x="76200" y="990600"/>
            <a:ext cx="8991600" cy="533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76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5333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Example: Consumption of drilling components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90600"/>
            <a:ext cx="8610600" cy="5410200"/>
          </a:xfrm>
        </p:spPr>
        <p:txBody>
          <a:bodyPr>
            <a:normAutofit fontScale="77500" lnSpcReduction="20000"/>
          </a:bodyPr>
          <a:lstStyle/>
          <a:p>
            <a:pPr lvl="0" algn="l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Calculate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required bits, rods, coupling sleeves, shank adapters and production in cubic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metres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given:</a:t>
            </a:r>
          </a:p>
          <a:p>
            <a:pPr algn="l"/>
            <a:endParaRPr lang="en-US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Tunnel length	=	300m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Tunnel area	=	40m</a:t>
            </a:r>
            <a:r>
              <a:rPr lang="en-US" sz="36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Depth of round	=	4.6m (with 95% advance)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Number of holes	=	55 holes per round</a:t>
            </a:r>
          </a:p>
          <a:p>
            <a:pPr algn="l"/>
            <a:endParaRPr lang="en-US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Average service life: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45mm button bit	=	300m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Coupling sleeves=	1,600m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R38 rods		=	1,600m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Shank adapters	=	2,500m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08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"/>
            <a:ext cx="8001000" cy="4571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Solution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09600"/>
            <a:ext cx="8839200" cy="57912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Total drilled metres = Tunnel length x holes per round + 5% </a:t>
            </a:r>
            <a:r>
              <a:rPr lang="en-US" sz="33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overdrill</a:t>
            </a:r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	= (300 x 55) + (300 x 55 x </a:t>
            </a:r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0.05</a:t>
            </a:r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= 16,500 + 825 = 17,325m</a:t>
            </a:r>
          </a:p>
          <a:p>
            <a:pPr algn="l"/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bits = Total drilled </a:t>
            </a:r>
            <a:r>
              <a:rPr lang="en-US" sz="33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metres</a:t>
            </a:r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/Average service life = 17,325/300 = 57.75 therefore 58 bits required</a:t>
            </a:r>
          </a:p>
          <a:p>
            <a:pPr algn="l"/>
            <a:endPara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sleeves = 17,325/1,600 = 10.83; therefore 11 sleeves required</a:t>
            </a:r>
          </a:p>
          <a:p>
            <a:pPr algn="l"/>
            <a:endPara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rods = 17,325/1,600 = 10.83; therefore 11 rods required</a:t>
            </a:r>
          </a:p>
          <a:p>
            <a:pPr algn="l"/>
            <a:endPara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adapters = 17,325/2,500 = 6.93; therefore 7 adapters</a:t>
            </a: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Production = Area x Length = 40 x 300 = 12,000m</a:t>
            </a:r>
            <a:r>
              <a:rPr lang="en-US" sz="33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3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229600" cy="6865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sz="2800" b="1" dirty="0" smtClean="0"/>
              <a:t>Q1: Calculate the required</a:t>
            </a:r>
            <a:r>
              <a:rPr lang="en-US" sz="2800" dirty="0" smtClean="0"/>
              <a:t>: </a:t>
            </a:r>
          </a:p>
          <a:p>
            <a:pPr marL="1885950" lvl="3" indent="-514350">
              <a:buFont typeface="+mj-lt"/>
              <a:buAutoNum type="alphaLcParenR"/>
            </a:pPr>
            <a:r>
              <a:rPr lang="en-US" sz="2800" dirty="0" smtClean="0"/>
              <a:t>Bits; </a:t>
            </a:r>
          </a:p>
          <a:p>
            <a:pPr marL="1885950" lvl="3" indent="-514350">
              <a:buFont typeface="+mj-lt"/>
              <a:buAutoNum type="alphaLcParenR"/>
            </a:pPr>
            <a:r>
              <a:rPr lang="en-US" sz="2800" dirty="0" smtClean="0"/>
              <a:t>Shank adapters</a:t>
            </a:r>
          </a:p>
          <a:p>
            <a:pPr marL="1885950" lvl="3" indent="-514350">
              <a:buFont typeface="+mj-lt"/>
              <a:buAutoNum type="alphaLcParenR"/>
            </a:pPr>
            <a:r>
              <a:rPr lang="en-US" sz="2800" dirty="0" smtClean="0"/>
              <a:t>Sleeves; and</a:t>
            </a:r>
          </a:p>
          <a:p>
            <a:pPr marL="1885950" lvl="3" indent="-514350">
              <a:buFont typeface="+mj-lt"/>
              <a:buAutoNum type="alphaLcParenR"/>
            </a:pPr>
            <a:r>
              <a:rPr lang="en-US" sz="2800" dirty="0" smtClean="0"/>
              <a:t>Rods </a:t>
            </a:r>
          </a:p>
          <a:p>
            <a:pPr lvl="2"/>
            <a:r>
              <a:rPr lang="en-US" sz="2800" dirty="0" smtClean="0"/>
              <a:t>Given: </a:t>
            </a:r>
          </a:p>
          <a:p>
            <a:pPr lvl="2"/>
            <a:r>
              <a:rPr lang="en-US" sz="2800" dirty="0" smtClean="0"/>
              <a:t>Production		=	1,000,000 </a:t>
            </a:r>
            <a:r>
              <a:rPr lang="en-US" sz="2800" dirty="0" err="1" smtClean="0"/>
              <a:t>tonnes</a:t>
            </a:r>
            <a:endParaRPr lang="en-US" sz="2800" dirty="0" smtClean="0"/>
          </a:p>
          <a:p>
            <a:pPr lvl="2"/>
            <a:r>
              <a:rPr lang="en-US" sz="2800" dirty="0" smtClean="0"/>
              <a:t>Density		=	4 </a:t>
            </a:r>
            <a:r>
              <a:rPr lang="en-US" sz="2800" dirty="0" err="1" smtClean="0"/>
              <a:t>tonnes</a:t>
            </a:r>
            <a:r>
              <a:rPr lang="en-US" sz="2800" dirty="0" smtClean="0"/>
              <a:t>/m</a:t>
            </a:r>
            <a:r>
              <a:rPr lang="en-US" sz="2800" baseline="30000" dirty="0" smtClean="0"/>
              <a:t>3</a:t>
            </a:r>
            <a:endParaRPr lang="en-US" sz="2800" dirty="0" smtClean="0"/>
          </a:p>
          <a:p>
            <a:pPr lvl="2"/>
            <a:r>
              <a:rPr lang="en-US" sz="2800" dirty="0" smtClean="0"/>
              <a:t>Specific drilling	=	0.5</a:t>
            </a:r>
          </a:p>
          <a:p>
            <a:pPr lvl="2"/>
            <a:r>
              <a:rPr lang="en-US" sz="2800" dirty="0" smtClean="0"/>
              <a:t>Average service life (life span) of:</a:t>
            </a:r>
          </a:p>
          <a:p>
            <a:pPr lvl="2"/>
            <a:r>
              <a:rPr lang="en-US" sz="2800" dirty="0" smtClean="0"/>
              <a:t>51mm button bit	=	450m</a:t>
            </a:r>
          </a:p>
          <a:p>
            <a:pPr lvl="2"/>
            <a:r>
              <a:rPr lang="en-US" sz="2800" dirty="0" smtClean="0"/>
              <a:t>Shank adapters	=	3,500m</a:t>
            </a:r>
          </a:p>
          <a:p>
            <a:pPr lvl="2"/>
            <a:r>
              <a:rPr lang="en-US" sz="2800" dirty="0" smtClean="0"/>
              <a:t>Sleeves		=	250m</a:t>
            </a:r>
          </a:p>
          <a:p>
            <a:pPr lvl="2"/>
            <a:r>
              <a:rPr lang="en-US" sz="2800" dirty="0" smtClean="0"/>
              <a:t>R32 rods		=	150 holes</a:t>
            </a:r>
          </a:p>
          <a:p>
            <a:pPr lvl="2"/>
            <a:r>
              <a:rPr lang="en-US" sz="2800" dirty="0" smtClean="0"/>
              <a:t>R32 rod length	=	1.8m</a:t>
            </a:r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135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28600"/>
            <a:ext cx="8991600" cy="5791200"/>
          </a:xfrm>
        </p:spPr>
        <p:txBody>
          <a:bodyPr>
            <a:noAutofit/>
          </a:bodyPr>
          <a:lstStyle/>
          <a:p>
            <a:pPr lvl="0"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In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drilling, force of 15kN is applied on two circular bits with diameters 0.15m and 0.3m, calculate:</a:t>
            </a:r>
          </a:p>
          <a:p>
            <a:pPr marL="514350" lvl="0" indent="-514350" algn="l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stresses produced by each bit on the rock</a:t>
            </a:r>
          </a:p>
          <a:p>
            <a:pPr marL="514350" lvl="0" indent="-514350" algn="l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Make comments on stresses produced</a:t>
            </a:r>
          </a:p>
          <a:p>
            <a:pPr marL="514350" lvl="0" indent="-514350" algn="l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Which bit has high penetration rate</a:t>
            </a:r>
          </a:p>
          <a:p>
            <a:pPr algn="l"/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Q3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List five intrinsic environmental factors which affect the rate of rock penetration</a:t>
            </a:r>
          </a:p>
          <a:p>
            <a:pPr algn="l"/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Q4.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 reference to stress/strain curve, explain the behavior of rock under drilling forces and why the rock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behavour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different from steel under the same forces.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776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"/>
            <a:ext cx="8686800" cy="5562600"/>
          </a:xfrm>
        </p:spPr>
        <p:txBody>
          <a:bodyPr>
            <a:normAutofit/>
          </a:bodyPr>
          <a:lstStyle/>
          <a:p>
            <a:pPr marL="514350" lvl="0" indent="-514350" algn="l">
              <a:lnSpc>
                <a:spcPct val="150000"/>
              </a:lnSpc>
              <a:buAutoNum type="arabicPeriod" startAt="5"/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factors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Intrinsic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factors</a:t>
            </a:r>
          </a:p>
          <a:p>
            <a:pPr marL="1428750" lvl="2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Geologic conditions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State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stress of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Internal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structure of rock and resistance to penetration</a:t>
            </a:r>
          </a:p>
          <a:p>
            <a:pPr marL="514350" lvl="0" indent="-514350"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 Engineering properties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1"/>
            <a:ext cx="8382000" cy="5333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Some terms related to rock disintegration include: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914400"/>
            <a:ext cx="4343400" cy="5486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Force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Friction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Angle of friction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Torque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Resistance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Energy ; kinetic energy,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Compressive strength 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2000" y="914400"/>
            <a:ext cx="4495800" cy="5486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Tensile strength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Stress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Shear stress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Strain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Stress/strain curve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Theories of elasticity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Thrust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Principles 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Rock Disintegration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85800"/>
            <a:ext cx="8839200" cy="54102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drilling 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For rock failure, energy is required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Enough energy to overcome rock strength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Compressive strength (resistance) </a:t>
            </a:r>
          </a:p>
          <a:p>
            <a:pPr algn="l"/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Basically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energy (ɛ</a:t>
            </a:r>
            <a:r>
              <a:rPr lang="en-US" sz="2800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is required to penetrate or disintegrate the rock. The energy to overcome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resistance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should equal to the compressive strength per unit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area</a:t>
            </a:r>
          </a:p>
          <a:p>
            <a:pPr algn="l"/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Force is applied on the rock by the bit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Bit-rock interface - under stress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en-AU" sz="2800" dirty="0" smtClean="0">
                <a:latin typeface="Arial" pitchFamily="34" charset="0"/>
                <a:cs typeface="Arial" pitchFamily="34" charset="0"/>
              </a:rPr>
              <a:t>Fundamentals of mechanical rock penetration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03C708B-39DA-4561-A98D-F1BCC1AF0CB1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6200" y="838200"/>
            <a:ext cx="8991600" cy="563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800" dirty="0" smtClean="0">
                <a:latin typeface="Arial" pitchFamily="34" charset="0"/>
                <a:cs typeface="Arial" pitchFamily="34" charset="0"/>
              </a:rPr>
              <a:t>Prime mover (drill) converts original form of energy into mechanical energy and the rod transmits the mechanical energy to the bit then to the rock:</a:t>
            </a:r>
          </a:p>
          <a:p>
            <a:pPr algn="l"/>
            <a:endParaRPr lang="en-AU" sz="12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Rotational effect creates torque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Percussive effect creates thrust</a:t>
            </a:r>
          </a:p>
          <a:p>
            <a:pPr algn="l"/>
            <a:endParaRPr lang="en-AU" sz="12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AU" sz="2800" dirty="0" smtClean="0">
                <a:latin typeface="Arial" pitchFamily="34" charset="0"/>
                <a:cs typeface="Arial" pitchFamily="34" charset="0"/>
              </a:rPr>
              <a:t>Torque and thrust create compressive stress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Bit and rock under compressive stress</a:t>
            </a:r>
          </a:p>
          <a:p>
            <a:pPr algn="l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energy to overcome resistance should equal to the compressive strength per unit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area</a:t>
            </a:r>
          </a:p>
          <a:p>
            <a:pPr algn="l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latin typeface="Arial" pitchFamily="34" charset="0"/>
                <a:cs typeface="Arial" pitchFamily="34" charset="0"/>
              </a:rPr>
              <a:t>Compressive strength depends on Young’s modulus of a particular rock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l"/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0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873" y="381000"/>
            <a:ext cx="8229600" cy="609600"/>
          </a:xfrm>
        </p:spPr>
        <p:txBody>
          <a:bodyPr>
            <a:noAutofit/>
          </a:bodyPr>
          <a:lstStyle/>
          <a:p>
            <a:pPr algn="ctr"/>
            <a:r>
              <a:rPr lang="en-AU" sz="2800" dirty="0" smtClean="0">
                <a:latin typeface="Arial" pitchFamily="34" charset="0"/>
                <a:cs typeface="Arial" pitchFamily="34" charset="0"/>
              </a:rPr>
              <a:t>Fundamentals of rotary-percussive drilling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66800"/>
            <a:ext cx="8229600" cy="2519346"/>
          </a:xfrm>
        </p:spPr>
        <p:txBody>
          <a:bodyPr>
            <a:normAutofit/>
          </a:bodyPr>
          <a:lstStyle/>
          <a:p>
            <a:r>
              <a:rPr lang="en-AU" sz="3200" dirty="0" smtClean="0"/>
              <a:t>Percussion</a:t>
            </a:r>
          </a:p>
          <a:p>
            <a:r>
              <a:rPr lang="en-AU" sz="3200" dirty="0" smtClean="0"/>
              <a:t>Rotation</a:t>
            </a:r>
          </a:p>
          <a:p>
            <a:r>
              <a:rPr lang="en-AU" sz="3200" dirty="0" smtClean="0"/>
              <a:t>Feed or thrust load</a:t>
            </a:r>
          </a:p>
          <a:p>
            <a:r>
              <a:rPr lang="en-AU" sz="3200" dirty="0" smtClean="0"/>
              <a:t>Flushing</a:t>
            </a:r>
          </a:p>
          <a:p>
            <a:endParaRPr lang="en-AU" sz="3200" dirty="0" smtClean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3" cstate="print"/>
          <a:srcRect t="19067"/>
          <a:stretch/>
        </p:blipFill>
        <p:spPr bwMode="auto">
          <a:xfrm>
            <a:off x="228600" y="3581400"/>
            <a:ext cx="8375677" cy="237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03C708B-39DA-4561-A98D-F1BCC1AF0CB1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927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Bit-rock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interface</a:t>
            </a:r>
            <a:endParaRPr lang="en-US" sz="2800" dirty="0"/>
          </a:p>
        </p:txBody>
      </p:sp>
      <p:pic>
        <p:nvPicPr>
          <p:cNvPr id="5" name="Picture 4" descr="Image result for hard rock drilling bit and rock interface image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01" b="5654"/>
          <a:stretch/>
        </p:blipFill>
        <p:spPr bwMode="auto">
          <a:xfrm>
            <a:off x="3810000" y="1143000"/>
            <a:ext cx="5334000" cy="4724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3" descr="Description: Image result for hard rock drilling bit and rock interface 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905000"/>
            <a:ext cx="35433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128588" y="1295400"/>
            <a:ext cx="3605212" cy="1936750"/>
            <a:chOff x="1342" y="5471"/>
            <a:chExt cx="5678" cy="3049"/>
          </a:xfrm>
        </p:grpSpPr>
        <p:sp>
          <p:nvSpPr>
            <p:cNvPr id="7" name="Text Box 2"/>
            <p:cNvSpPr txBox="1">
              <a:spLocks noChangeArrowheads="1"/>
            </p:cNvSpPr>
            <p:nvPr/>
          </p:nvSpPr>
          <p:spPr bwMode="auto">
            <a:xfrm>
              <a:off x="4515" y="5471"/>
              <a:ext cx="930" cy="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Bit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5523" y="5486"/>
              <a:ext cx="1497" cy="7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Rock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6090" y="5981"/>
              <a:ext cx="1" cy="1639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AutoShape 7"/>
            <p:cNvCxnSpPr>
              <a:cxnSpLocks noChangeShapeType="1"/>
            </p:cNvCxnSpPr>
            <p:nvPr/>
          </p:nvCxnSpPr>
          <p:spPr bwMode="auto">
            <a:xfrm>
              <a:off x="5040" y="5981"/>
              <a:ext cx="30" cy="2344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1342" y="5574"/>
              <a:ext cx="2078" cy="6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Drill rod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3" name="AutoShape 9"/>
            <p:cNvCxnSpPr>
              <a:cxnSpLocks noChangeShapeType="1"/>
            </p:cNvCxnSpPr>
            <p:nvPr/>
          </p:nvCxnSpPr>
          <p:spPr bwMode="auto">
            <a:xfrm>
              <a:off x="1590" y="6071"/>
              <a:ext cx="0" cy="2449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16795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Bit-rock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interface</a:t>
            </a:r>
            <a:endParaRPr lang="en-US" sz="2800" dirty="0"/>
          </a:p>
        </p:txBody>
      </p:sp>
      <p:pic>
        <p:nvPicPr>
          <p:cNvPr id="6" name="Picture 5" descr="Image result for hard rock drilling bit and rock interface im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6172200" cy="449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723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3401</TotalTime>
  <Words>721</Words>
  <Application>Microsoft Office PowerPoint</Application>
  <PresentationFormat>On-screen Show (4:3)</PresentationFormat>
  <Paragraphs>179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Wingdings</vt:lpstr>
      <vt:lpstr>Office Theme</vt:lpstr>
      <vt:lpstr>Concepts and principles of mechanical rock penetration</vt:lpstr>
      <vt:lpstr>PowerPoint Presentation</vt:lpstr>
      <vt:lpstr>PowerPoint Presentation</vt:lpstr>
      <vt:lpstr>Some terms related to rock disintegration include:</vt:lpstr>
      <vt:lpstr> Principles of Rock Disintegration </vt:lpstr>
      <vt:lpstr>Fundamentals of mechanical rock penetration</vt:lpstr>
      <vt:lpstr>Fundamentals of rotary-percussive drilling</vt:lpstr>
      <vt:lpstr>Bit-rock interface</vt:lpstr>
      <vt:lpstr>Bit-rock interface</vt:lpstr>
      <vt:lpstr>PowerPoint Presentation</vt:lpstr>
      <vt:lpstr>Functional Components of Drilling System</vt:lpstr>
      <vt:lpstr> The Flushing Fluid </vt:lpstr>
      <vt:lpstr>Principle of Drilling Fluid </vt:lpstr>
      <vt:lpstr> The Circulation Fluid </vt:lpstr>
      <vt:lpstr> Drillability </vt:lpstr>
      <vt:lpstr> Factors Affecting Drillability </vt:lpstr>
      <vt:lpstr>Rock properties influence on drillability</vt:lpstr>
      <vt:lpstr>PowerPoint Presentation</vt:lpstr>
      <vt:lpstr>Consumption of drilling components</vt:lpstr>
      <vt:lpstr>Drilling components</vt:lpstr>
      <vt:lpstr>Drilling components</vt:lpstr>
      <vt:lpstr>Example: Consumption of drilling components</vt:lpstr>
      <vt:lpstr>Solution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DRILLING</dc:title>
  <dc:creator>kangwa</dc:creator>
  <cp:lastModifiedBy>Windows User</cp:lastModifiedBy>
  <cp:revision>124</cp:revision>
  <dcterms:created xsi:type="dcterms:W3CDTF">2015-10-20T11:53:27Z</dcterms:created>
  <dcterms:modified xsi:type="dcterms:W3CDTF">2018-12-06T09:28:49Z</dcterms:modified>
</cp:coreProperties>
</file>