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88" r:id="rId4"/>
    <p:sldId id="318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321" r:id="rId13"/>
    <p:sldId id="297" r:id="rId14"/>
    <p:sldId id="298" r:id="rId15"/>
    <p:sldId id="301" r:id="rId16"/>
    <p:sldId id="299" r:id="rId17"/>
    <p:sldId id="302" r:id="rId18"/>
    <p:sldId id="310" r:id="rId19"/>
    <p:sldId id="311" r:id="rId20"/>
    <p:sldId id="312" r:id="rId21"/>
    <p:sldId id="303" r:id="rId22"/>
    <p:sldId id="320" r:id="rId23"/>
    <p:sldId id="304" r:id="rId24"/>
    <p:sldId id="308" r:id="rId25"/>
    <p:sldId id="307" r:id="rId26"/>
    <p:sldId id="306" r:id="rId27"/>
    <p:sldId id="309" r:id="rId28"/>
    <p:sldId id="313" r:id="rId29"/>
    <p:sldId id="275" r:id="rId30"/>
    <p:sldId id="278" r:id="rId31"/>
    <p:sldId id="317" r:id="rId32"/>
    <p:sldId id="316" r:id="rId33"/>
    <p:sldId id="259" r:id="rId34"/>
    <p:sldId id="31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E6CA-ADB8-456A-9AA8-1B09F9801248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5F99-1FD6-4D7D-8273-F86C9FCD9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E6CA-ADB8-456A-9AA8-1B09F9801248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5F99-1FD6-4D7D-8273-F86C9FCD9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E6CA-ADB8-456A-9AA8-1B09F9801248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5F99-1FD6-4D7D-8273-F86C9FCD9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E6CA-ADB8-456A-9AA8-1B09F9801248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5F99-1FD6-4D7D-8273-F86C9FCD9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E6CA-ADB8-456A-9AA8-1B09F9801248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5F99-1FD6-4D7D-8273-F86C9FCD9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E6CA-ADB8-456A-9AA8-1B09F9801248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5F99-1FD6-4D7D-8273-F86C9FCD9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E6CA-ADB8-456A-9AA8-1B09F9801248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5F99-1FD6-4D7D-8273-F86C9FCD9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E6CA-ADB8-456A-9AA8-1B09F9801248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5F99-1FD6-4D7D-8273-F86C9FCD9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E6CA-ADB8-456A-9AA8-1B09F9801248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5F99-1FD6-4D7D-8273-F86C9FCD9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E6CA-ADB8-456A-9AA8-1B09F9801248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5F99-1FD6-4D7D-8273-F86C9FCD9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E6CA-ADB8-456A-9AA8-1B09F9801248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5F99-1FD6-4D7D-8273-F86C9FCD9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0E6CA-ADB8-456A-9AA8-1B09F9801248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75F99-1FD6-4D7D-8273-F86C9FCD9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csir.co.za/wire_rope_testing/index.html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801"/>
            <a:ext cx="7772400" cy="1219199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Mine shafts and Hoisting Systems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5333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Drum Hoist – Disadvantages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762000"/>
            <a:ext cx="8763000" cy="52578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Drum hoists take up more space than a friction hoist</a:t>
            </a:r>
          </a:p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for the same service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Haulage cable must be accommodated on the</a:t>
            </a:r>
          </a:p>
          <a:p>
            <a:pPr algn="l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drum when the hoist is fully raised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Drum hoists require rapid fluctuations in power</a:t>
            </a:r>
          </a:p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demand, which can pose a problem if power is not </a:t>
            </a:r>
          </a:p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constantly and evenly generated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60959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Friction (</a:t>
            </a:r>
            <a:r>
              <a:rPr lang="en-US" sz="3100" b="1" dirty="0" err="1" smtClean="0">
                <a:latin typeface="Arial" pitchFamily="34" charset="0"/>
                <a:cs typeface="Arial" pitchFamily="34" charset="0"/>
              </a:rPr>
              <a:t>Koepe</a:t>
            </a: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) Hoist</a:t>
            </a:r>
            <a:br>
              <a:rPr lang="en-US" sz="3100" b="1" dirty="0" smtClean="0">
                <a:latin typeface="Arial" pitchFamily="34" charset="0"/>
                <a:cs typeface="Arial" pitchFamily="34" charset="0"/>
              </a:rPr>
            </a:br>
            <a:endParaRPr lang="en-US" sz="31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990600"/>
            <a:ext cx="8991600" cy="525780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Friction hoist was invented in 1877 by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Frederick 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Koepe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Operates on the principle of preventing the rope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from slipping over the drive sheave </a:t>
            </a:r>
          </a:p>
          <a:p>
            <a:pPr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Friction (or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Koepe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hoists are commonly used</a:t>
            </a:r>
          </a:p>
          <a:p>
            <a:pPr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Hoists are mounted on the ground above the 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mine shaft, or at the top of the head-frame</a:t>
            </a:r>
          </a:p>
          <a:p>
            <a:pPr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Friction hoists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utilise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tail ropes and counterweights</a:t>
            </a:r>
          </a:p>
          <a:p>
            <a:pPr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Haulage rope not fixed to the wheel, but instead 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passes around 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98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533399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Friction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winder</a:t>
            </a:r>
            <a:endParaRPr lang="en-US" sz="2800" dirty="0"/>
          </a:p>
        </p:txBody>
      </p:sp>
      <p:pic>
        <p:nvPicPr>
          <p:cNvPr id="2050" name="Picture 2" descr="Image result for friction winder tail tope image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77724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20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838200"/>
            <a:ext cx="5867400" cy="536575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Friction winder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Image result for mine friction winder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70866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11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53339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Friction (</a:t>
            </a:r>
            <a:r>
              <a:rPr lang="en-US" sz="3100" b="1" dirty="0" err="1" smtClean="0">
                <a:latin typeface="Arial" pitchFamily="34" charset="0"/>
                <a:cs typeface="Arial" pitchFamily="34" charset="0"/>
              </a:rPr>
              <a:t>Koepe</a:t>
            </a: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) Hoist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 smtClean="0">
                <a:latin typeface="Arial" pitchFamily="34" charset="0"/>
                <a:cs typeface="Arial" pitchFamily="34" charset="0"/>
              </a:rPr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685800"/>
            <a:ext cx="8686800" cy="57150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tail ropes and weights offset the weight of the conveyance and hoisting rope, thereby reducing the required power of the hoisting motor by up to 30%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endParaRPr lang="en-U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Friction hoists, unlike drum hoists, normally use </a:t>
            </a:r>
          </a:p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multiple ropes giving them a larger payload capacity</a:t>
            </a:r>
          </a:p>
          <a:p>
            <a:pPr algn="l">
              <a:lnSpc>
                <a:spcPct val="150000"/>
              </a:lnSpc>
            </a:pPr>
            <a:endParaRPr lang="en-U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Require a larger safety factor, they are impractical </a:t>
            </a:r>
          </a:p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for very deep shafts.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96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LSmidth - 64 level Koepe winder refurbish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171450"/>
            <a:ext cx="8928100" cy="6457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030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53339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Advantages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 - Friction (</a:t>
            </a:r>
            <a:r>
              <a:rPr lang="en-US" sz="3100" dirty="0" err="1" smtClean="0">
                <a:latin typeface="Arial" pitchFamily="34" charset="0"/>
                <a:cs typeface="Arial" pitchFamily="34" charset="0"/>
              </a:rPr>
              <a:t>Koepe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) Hoist</a:t>
            </a:r>
            <a:br>
              <a:rPr lang="en-US" sz="3100" dirty="0" smtClean="0">
                <a:latin typeface="Arial" pitchFamily="34" charset="0"/>
                <a:cs typeface="Arial" pitchFamily="34" charset="0"/>
              </a:rPr>
            </a:br>
            <a:endParaRPr lang="en-US" sz="3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686800" cy="5791200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Friction hoists are less expensive than new</a:t>
            </a:r>
          </a:p>
          <a:p>
            <a:pPr algn="l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drum hoists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The lead time for delivery is shorter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Multi-rope friction hoists have a larger lift capacity </a:t>
            </a:r>
          </a:p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than a drum hoist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A friction hoist is smaller in diameter than a drum </a:t>
            </a:r>
          </a:p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hoist for the same service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Easier to install than a drum hoist.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0650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33401"/>
            <a:ext cx="8610600" cy="53339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Disadvantages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 - Friction (</a:t>
            </a:r>
            <a:r>
              <a:rPr lang="en-US" sz="3100" dirty="0" err="1" smtClean="0">
                <a:latin typeface="Arial" pitchFamily="34" charset="0"/>
                <a:cs typeface="Arial" pitchFamily="34" charset="0"/>
              </a:rPr>
              <a:t>Koepe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) Hoist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 smtClean="0">
                <a:latin typeface="Arial" pitchFamily="34" charset="0"/>
                <a:cs typeface="Arial" pitchFamily="34" charset="0"/>
              </a:rPr>
            </a:b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8686800" cy="4572000"/>
          </a:xfrm>
        </p:spPr>
        <p:txBody>
          <a:bodyPr/>
          <a:lstStyle/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Balanced friction hoists are not suitable for</a:t>
            </a:r>
          </a:p>
          <a:p>
            <a:pPr algn="l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hoisting from multiple loading pockets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Generally not suitable for deep shafts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Friction hoists can not operate at normal speeds if </a:t>
            </a:r>
          </a:p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the shaft bottom is flooded and water reaches the </a:t>
            </a:r>
          </a:p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tail ropes.</a:t>
            </a:r>
          </a:p>
          <a:p>
            <a:pPr algn="l"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70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609599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Design of Friction Hoist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914400"/>
            <a:ext cx="8763000" cy="21336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Slippage occurs in friction-sheave hoist if the ratio of the rope tensions exceeds a theoretical limit, the relationship is:</a:t>
            </a:r>
          </a:p>
          <a:p>
            <a:pPr algn="l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24200" y="3048000"/>
            <a:ext cx="1981200" cy="1149350"/>
            <a:chOff x="5680" y="2392"/>
            <a:chExt cx="2597" cy="1811"/>
          </a:xfrm>
        </p:grpSpPr>
        <p:sp>
          <p:nvSpPr>
            <p:cNvPr id="1027" name="Text Box 3"/>
            <p:cNvSpPr txBox="1">
              <a:spLocks noChangeArrowheads="1"/>
            </p:cNvSpPr>
            <p:nvPr/>
          </p:nvSpPr>
          <p:spPr bwMode="auto">
            <a:xfrm>
              <a:off x="5680" y="2392"/>
              <a:ext cx="878" cy="18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T</a:t>
              </a:r>
              <a:r>
                <a:rPr kumimoji="0" lang="en-US" sz="3200" b="0" i="0" u="none" strike="noStrike" cap="none" normalizeH="0" baseline="-2500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1      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T</a:t>
              </a:r>
              <a:r>
                <a:rPr kumimoji="0" lang="en-US" sz="3200" b="0" i="0" u="none" strike="noStrike" cap="none" normalizeH="0" baseline="-2500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6472" y="2821"/>
              <a:ext cx="738" cy="6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≤</a:t>
              </a:r>
            </a:p>
          </p:txBody>
        </p:sp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>
              <a:off x="7015" y="2783"/>
              <a:ext cx="1262" cy="75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dirty="0" err="1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е</a:t>
              </a:r>
              <a:r>
                <a:rPr kumimoji="0" lang="en-US" sz="3200" b="0" i="0" u="none" strike="noStrike" cap="none" normalizeH="0" baseline="30000" dirty="0" err="1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µθ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30" name="AutoShape 6"/>
            <p:cNvCxnSpPr>
              <a:cxnSpLocks noChangeShapeType="1"/>
            </p:cNvCxnSpPr>
            <p:nvPr/>
          </p:nvCxnSpPr>
          <p:spPr bwMode="auto">
            <a:xfrm flipV="1">
              <a:off x="5732" y="3353"/>
              <a:ext cx="372" cy="2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</p:spTree>
    <p:extLst>
      <p:ext uri="{BB962C8B-B14F-4D97-AF65-F5344CB8AC3E}">
        <p14:creationId xmlns:p14="http://schemas.microsoft.com/office/powerpoint/2010/main" val="236007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600200"/>
            <a:ext cx="8839200" cy="4953000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Where:</a:t>
            </a:r>
          </a:p>
          <a:p>
            <a:pPr algn="l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Rope tension</a:t>
            </a:r>
          </a:p>
          <a:p>
            <a:pPr algn="l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Rope tension (slack)</a:t>
            </a:r>
          </a:p>
          <a:p>
            <a:pPr algn="l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 = Natural logarithmic</a:t>
            </a:r>
          </a:p>
          <a:p>
            <a:pPr algn="l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µ = Coefficient of friction (ranges from 0.45 to 0.50)</a:t>
            </a:r>
          </a:p>
          <a:p>
            <a:pPr algn="l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θ = angle of wrap from π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radians (180</a:t>
            </a:r>
            <a:r>
              <a:rPr lang="en-US" sz="28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to 1.3π</a:t>
            </a:r>
          </a:p>
          <a:p>
            <a:pPr algn="l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radians (240</a:t>
            </a:r>
            <a:r>
              <a:rPr lang="en-US" sz="28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l"/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2"/>
          <p:cNvGrpSpPr>
            <a:grpSpLocks noGrp="1"/>
          </p:cNvGrpSpPr>
          <p:nvPr/>
        </p:nvGrpSpPr>
        <p:grpSpPr bwMode="auto">
          <a:xfrm>
            <a:off x="2362200" y="304800"/>
            <a:ext cx="2057400" cy="1066800"/>
            <a:chOff x="5680" y="2392"/>
            <a:chExt cx="2597" cy="1811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5680" y="2392"/>
              <a:ext cx="878" cy="18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T</a:t>
              </a:r>
              <a:r>
                <a:rPr kumimoji="0" lang="en-US" sz="32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1      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T</a:t>
              </a:r>
              <a:r>
                <a:rPr kumimoji="0" lang="en-US" sz="32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6472" y="2821"/>
              <a:ext cx="738" cy="6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≤</a:t>
              </a: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7015" y="2783"/>
              <a:ext cx="1262" cy="75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е</a:t>
              </a:r>
              <a:r>
                <a:rPr kumimoji="0" lang="en-US" sz="3200" b="0" i="0" u="none" strike="noStrike" cap="none" normalizeH="0" baseline="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µθ</a:t>
              </a: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" name="AutoShape 6"/>
            <p:cNvCxnSpPr>
              <a:cxnSpLocks noChangeShapeType="1"/>
            </p:cNvCxnSpPr>
            <p:nvPr/>
          </p:nvCxnSpPr>
          <p:spPr bwMode="auto">
            <a:xfrm flipV="1">
              <a:off x="5732" y="3353"/>
              <a:ext cx="372" cy="2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</p:spTree>
    <p:extLst>
      <p:ext uri="{BB962C8B-B14F-4D97-AF65-F5344CB8AC3E}">
        <p14:creationId xmlns:p14="http://schemas.microsoft.com/office/powerpoint/2010/main" val="425479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5943600" cy="688975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Mine Shaft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066800"/>
            <a:ext cx="6553200" cy="5105400"/>
          </a:xfrm>
        </p:spPr>
        <p:txBody>
          <a:bodyPr>
            <a:normAutofit/>
          </a:bodyPr>
          <a:lstStyle/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Definition of a mine shaft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Functions of a mine shaft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Classification of mine shafts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Mine shaft design parameters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Process of shaft sinking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Mine shaft hoisting systems</a:t>
            </a:r>
            <a:endParaRPr lang="en-US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65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kangwa\AppData\Local\Microsoft\Windows\Temporary Internet Files\Content.Word\IMG_0665.jpg"/>
          <p:cNvPicPr/>
          <p:nvPr/>
        </p:nvPicPr>
        <p:blipFill>
          <a:blip r:embed="rId2" cstate="print">
            <a:lum bright="20000" contrast="-10000"/>
          </a:blip>
          <a:srcRect l="36893" t="5243" r="11936" b="5623"/>
          <a:stretch>
            <a:fillRect/>
          </a:stretch>
        </p:blipFill>
        <p:spPr bwMode="auto">
          <a:xfrm rot="5400000">
            <a:off x="1333500" y="-1028700"/>
            <a:ext cx="6553200" cy="891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118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Blair Multi-Rope Hoist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295400"/>
            <a:ext cx="8610600" cy="312420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Blair multi-rope hoist is a variation of the double-drum hoist. It is used in extremely deep shafts as the second drums cable are used to balance the primary load.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85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6096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Blair Multi-Rope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Hoist</a:t>
            </a:r>
            <a:endParaRPr lang="en-US" sz="2800" dirty="0"/>
          </a:p>
        </p:txBody>
      </p:sp>
      <p:pic>
        <p:nvPicPr>
          <p:cNvPr id="1026" name="Picture 2" descr="Image result for blair multi-rope hoist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4495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lair multi-rope hoist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42672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Image result for blair multi-rope hoist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7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0"/>
            <a:ext cx="7772400" cy="53339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Components of Hoist Plant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609600"/>
            <a:ext cx="6781800" cy="62484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Head-frame consists:</a:t>
            </a:r>
          </a:p>
          <a:p>
            <a:pPr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Idler sheaves</a:t>
            </a:r>
          </a:p>
          <a:p>
            <a:pPr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Storage bins (ore and waste)</a:t>
            </a:r>
          </a:p>
          <a:p>
            <a:pPr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Skip dump mechanism</a:t>
            </a:r>
          </a:p>
          <a:p>
            <a:pPr algn="l">
              <a:buFont typeface="Wingdings" pitchFamily="2" charset="2"/>
              <a:buChar char="§"/>
            </a:pPr>
            <a:endParaRPr lang="en-US" sz="1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Hoist room</a:t>
            </a:r>
          </a:p>
          <a:p>
            <a:pPr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Hoist drum or sheave</a:t>
            </a:r>
          </a:p>
          <a:p>
            <a:pPr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Prime mover and brake systems</a:t>
            </a:r>
          </a:p>
          <a:p>
            <a:pPr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Winder ropes</a:t>
            </a:r>
          </a:p>
          <a:p>
            <a:pPr algn="l">
              <a:buFont typeface="Wingdings" pitchFamily="2" charset="2"/>
              <a:buChar char="§"/>
            </a:pPr>
            <a:endParaRPr lang="en-US" sz="1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the shaft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Cage or skip</a:t>
            </a:r>
          </a:p>
          <a:p>
            <a:pPr algn="l"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Loading boxes</a:t>
            </a:r>
          </a:p>
          <a:p>
            <a:pPr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Shaft guides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59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228600"/>
            <a:ext cx="3962400" cy="609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Mine Shaft Headgear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Winding Gear for Mine Shaft situated on an old mine near Johannesburg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838200"/>
            <a:ext cx="3962400" cy="5334000"/>
          </a:xfrm>
          <a:prstGeom prst="rect">
            <a:avLst/>
          </a:prstGeom>
          <a:noFill/>
        </p:spPr>
      </p:pic>
      <p:pic>
        <p:nvPicPr>
          <p:cNvPr id="6" name="Picture 5" descr="https://tse4.mm.bing.net/th?id=OIP.M25cf35d64461310191a04d0a13bcea6bo0&amp;pid=15.1&amp;P=0&amp;w=300&amp;h=30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48"/>
          <a:stretch/>
        </p:blipFill>
        <p:spPr bwMode="auto">
          <a:xfrm>
            <a:off x="381000" y="990600"/>
            <a:ext cx="3810000" cy="5257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4748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609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Shaft sheave wheels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110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620000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69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304800"/>
            <a:ext cx="5029200" cy="685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Winder idlers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8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0600"/>
            <a:ext cx="5943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0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8600"/>
            <a:ext cx="4876800" cy="5334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Winder wire ropes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0" name="Picture 8" descr="Bharat Wire Ro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52500"/>
            <a:ext cx="7086600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60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76199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Wire Ropes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http://www.csir.co.za/wire_rope_testing/images/head_rope.jpg">
            <a:hlinkClick r:id="rId2"/>
          </p:cNvPr>
          <p:cNvPicPr/>
          <p:nvPr/>
        </p:nvPicPr>
        <p:blipFill>
          <a:blip r:embed="rId3" cstate="print"/>
          <a:srcRect l="20192"/>
          <a:stretch>
            <a:fillRect/>
          </a:stretch>
        </p:blipFill>
        <p:spPr bwMode="auto">
          <a:xfrm>
            <a:off x="304800" y="1752600"/>
            <a:ext cx="8610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407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685800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Selection of Wire Rope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Size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838200"/>
            <a:ext cx="8534400" cy="5715000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Critical consideration –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Factor of Safety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which is determined taking into consideration the following: 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Total weight</a:t>
            </a:r>
          </a:p>
          <a:p>
            <a:pPr lvl="1"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including the weight of the rope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Strength of rope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Type of hoist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Depth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Personnel or material to be hoisted</a:t>
            </a:r>
          </a:p>
          <a:p>
            <a:pPr algn="l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76199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Hoisting Systems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990600"/>
            <a:ext cx="8763000" cy="4724400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hoist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is a device used for lifting or lowering a load by means of a drum or lift-wheel around which rope wraps.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 may be electrically or pneumatically driven and may use chain, fiber or wire rope as its lifting medium.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load is attached to the hoist by means of a lifting hook.</a:t>
            </a:r>
          </a:p>
          <a:p>
            <a:pPr algn="l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94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0959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Factor of Safety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763000" cy="5943600"/>
          </a:xfrm>
        </p:spPr>
        <p:txBody>
          <a:bodyPr>
            <a:normAutofit lnSpcReduction="10000"/>
          </a:bodyPr>
          <a:lstStyle/>
          <a:p>
            <a:pPr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safety factor is the single most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important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consideration when selecting a rope.</a:t>
            </a:r>
          </a:p>
          <a:p>
            <a:pPr algn="l">
              <a:buFont typeface="Wingdings" pitchFamily="2" charset="2"/>
              <a:buChar char="§"/>
            </a:pPr>
            <a:endParaRPr lang="en-US" sz="1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Rope life is a function of rope safety factor</a:t>
            </a:r>
          </a:p>
          <a:p>
            <a:pPr algn="l">
              <a:buFont typeface="Wingdings" pitchFamily="2" charset="2"/>
              <a:buChar char="§"/>
            </a:pPr>
            <a:endParaRPr lang="en-US" sz="1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A rope with a safety factor of less than 1.0 will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break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sz="1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A rope with a safety factor of 1.2 is probably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operating in yield portion of the stress-strain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curve</a:t>
            </a:r>
          </a:p>
          <a:p>
            <a:pPr algn="l"/>
            <a:endParaRPr lang="en-US" sz="1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Safety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factor is an indication of the tensile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stress to which a rope is subjected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609599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Effect of stretching wire-rope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Users\kangwa\AppData\Local\Microsoft\Windows\Temporary Internet Files\Content.Word\IMG_0685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t="4936" r="1923" b="11803"/>
          <a:stretch>
            <a:fillRect/>
          </a:stretch>
        </p:blipFill>
        <p:spPr bwMode="auto">
          <a:xfrm>
            <a:off x="533400" y="914400"/>
            <a:ext cx="8077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379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what is factor of safety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90"/>
          <a:stretch/>
        </p:blipFill>
        <p:spPr bwMode="auto">
          <a:xfrm>
            <a:off x="76200" y="381000"/>
            <a:ext cx="8991600" cy="5638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573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609599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Hoisting Cycle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914400"/>
            <a:ext cx="8839200" cy="518160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relationship of time to distance in hoisting is referred to as the hoisting cycle.</a:t>
            </a:r>
          </a:p>
          <a:p>
            <a:pPr algn="l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Need to determine: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Acceleration time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Acceleration distance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Constant-velocity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Cycle time </a:t>
            </a:r>
          </a:p>
          <a:p>
            <a:pPr algn="l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"/>
            <a:ext cx="7772400" cy="45720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Revision Questions</a:t>
            </a: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533400"/>
            <a:ext cx="8991600" cy="6324600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Describe the type of winder which is commonly used in the Zambian large scale underground mines.</a:t>
            </a:r>
          </a:p>
          <a:p>
            <a:pPr marL="514350" indent="-514350" algn="l">
              <a:buAutoNum type="arabicPeriod"/>
            </a:pPr>
            <a:endParaRPr 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a)	Mathematically, define Factor of Safety.</a:t>
            </a:r>
          </a:p>
          <a:p>
            <a:pPr marL="514350" indent="-514350" algn="l">
              <a:buAutoNum type="arabicPeriod"/>
            </a:pPr>
            <a:endParaRPr lang="en-US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l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b) With the help of stress/strain curves, explain the importance of determining the wire rope factor of safety in a hoisting system.</a:t>
            </a:r>
          </a:p>
          <a:p>
            <a:pPr marL="514350" indent="-514350" algn="l">
              <a:buAutoNum type="arabicPeriod"/>
            </a:pPr>
            <a:endParaRPr 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Given coefficient of friction of 0.48, angle of</a:t>
            </a:r>
          </a:p>
          <a:p>
            <a:pPr marL="514350" indent="-514350"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wrap of 210</a:t>
            </a:r>
            <a:r>
              <a:rPr lang="en-US" sz="28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the rope tension side of 1.8, calculate the tension in the slack rope.</a:t>
            </a:r>
          </a:p>
          <a:p>
            <a:pPr marL="514350" indent="-514350" algn="l"/>
            <a:endParaRPr lang="en-US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 startAt="4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If the friction winder rope will slip at T</a:t>
            </a:r>
            <a:r>
              <a:rPr lang="en-US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/ T</a:t>
            </a:r>
            <a:r>
              <a:rPr lang="en-US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≤ 4.34, 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calculate the angle of wrap in degrees, given the 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coefficient of friction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0.44.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9581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612775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Hoist lifting hook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1534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27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76199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Hoisting Systems - Winders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990600"/>
            <a:ext cx="8763000" cy="52578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underground mining, a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hoist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or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winder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is used to raise and lower conveyances within the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mine shaft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l"/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Modern hoists are normally powered using electric motors, historically with direct current drives utilizing solid-state converters (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thyristors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), however modern large hoists use alternating current drives that are variable frequency controlled.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62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76199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Types of Hoists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914400"/>
            <a:ext cx="8229600" cy="43434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There are three principal types of hoists used in mining applications:</a:t>
            </a:r>
          </a:p>
          <a:p>
            <a:pPr algn="l"/>
            <a:endParaRPr lang="en-US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Drum hoist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Friction hoist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Blair multi-rope hoist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64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53339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Drum Hoist</a:t>
            </a:r>
            <a:br>
              <a:rPr lang="en-US" sz="3100" b="1" dirty="0" smtClean="0">
                <a:latin typeface="Arial" pitchFamily="34" charset="0"/>
                <a:cs typeface="Arial" pitchFamily="34" charset="0"/>
              </a:rPr>
            </a:br>
            <a:endParaRPr lang="en-US" sz="31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838200"/>
            <a:ext cx="8991600" cy="53340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Drum hoists are common type of hoist used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When using a drum hoist the hoisting cable is wound</a:t>
            </a:r>
          </a:p>
          <a:p>
            <a:pPr algn="l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around the drum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Single-drum hoist can be used in smaller application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Double-drum hoists easily allow the hoisting of two </a:t>
            </a:r>
          </a:p>
          <a:p>
            <a:pPr algn="l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conveyances in balance (i.e. one skip being lifted</a:t>
            </a:r>
          </a:p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while a second skip is being lowered or counterweight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7579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81000"/>
            <a:ext cx="6934200" cy="609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Drum winder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Image result for mine drum hoist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70866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04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5333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Drum Hoist – Advantages</a:t>
            </a:r>
            <a:br>
              <a:rPr lang="en-US" sz="3100" b="1" dirty="0" smtClean="0">
                <a:latin typeface="Arial" pitchFamily="34" charset="0"/>
                <a:cs typeface="Arial" pitchFamily="34" charset="0"/>
              </a:rPr>
            </a:br>
            <a:endParaRPr lang="en-US" sz="3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914400"/>
            <a:ext cx="8839200" cy="5562600"/>
          </a:xfrm>
        </p:spPr>
        <p:txBody>
          <a:bodyPr>
            <a:normAutofit fontScale="92500" lnSpcReduction="10000"/>
          </a:bodyPr>
          <a:lstStyle/>
          <a:p>
            <a:pPr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Drum hoists require less routine maintenance</a:t>
            </a:r>
          </a:p>
          <a:p>
            <a:pPr algn="l"/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than a friction hoist</a:t>
            </a:r>
          </a:p>
          <a:p>
            <a:pPr algn="l">
              <a:buFont typeface="Wingdings" pitchFamily="2" charset="2"/>
              <a:buChar char="§"/>
            </a:pP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Maintenance regime is less sophisticated</a:t>
            </a:r>
          </a:p>
          <a:p>
            <a:pPr algn="l">
              <a:buFont typeface="Wingdings" pitchFamily="2" charset="2"/>
              <a:buChar char="§"/>
            </a:pP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Drum hoists can continue to operate if even the shaft</a:t>
            </a:r>
          </a:p>
          <a:p>
            <a:pPr algn="l"/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bottom gets flooded</a:t>
            </a:r>
          </a:p>
          <a:p>
            <a:pPr algn="l">
              <a:buFont typeface="Wingdings" pitchFamily="2" charset="2"/>
              <a:buChar char="§"/>
            </a:pP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Less shaft depth is required below the loading </a:t>
            </a:r>
          </a:p>
          <a:p>
            <a:pPr algn="l"/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pocket, unlike friction hoists where such flooding</a:t>
            </a:r>
          </a:p>
          <a:p>
            <a:pPr algn="l"/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could cover the tail ropes</a:t>
            </a:r>
          </a:p>
          <a:p>
            <a:pPr algn="l">
              <a:buFont typeface="Wingdings" pitchFamily="2" charset="2"/>
              <a:buChar char="§"/>
            </a:pP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Because drum hoists do not have tail ropes, the</a:t>
            </a:r>
          </a:p>
          <a:p>
            <a:pPr algn="l"/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hoisting system is more suited to slinging</a:t>
            </a:r>
          </a:p>
          <a:p>
            <a:pPr algn="l"/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beneath a conveyance.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86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1321</TotalTime>
  <Words>999</Words>
  <Application>Microsoft Office PowerPoint</Application>
  <PresentationFormat>On-screen Show (4:3)</PresentationFormat>
  <Paragraphs>177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Mine shafts and Hoisting Systems</vt:lpstr>
      <vt:lpstr>Mine Shaft</vt:lpstr>
      <vt:lpstr>Hoisting Systems</vt:lpstr>
      <vt:lpstr>Hoist lifting hook</vt:lpstr>
      <vt:lpstr>Hoisting Systems - Winders</vt:lpstr>
      <vt:lpstr>Types of Hoists</vt:lpstr>
      <vt:lpstr> Drum Hoist </vt:lpstr>
      <vt:lpstr>Drum winder</vt:lpstr>
      <vt:lpstr> Drum Hoist – Advantages </vt:lpstr>
      <vt:lpstr>  Drum Hoist – Disadvantages  </vt:lpstr>
      <vt:lpstr> Friction (Koepe) Hoist </vt:lpstr>
      <vt:lpstr>Friction winder</vt:lpstr>
      <vt:lpstr>Friction winder</vt:lpstr>
      <vt:lpstr> Friction (Koepe) Hoist </vt:lpstr>
      <vt:lpstr>PowerPoint Presentation</vt:lpstr>
      <vt:lpstr> Advantages - Friction (Koepe) Hoist </vt:lpstr>
      <vt:lpstr> Disadvantages - Friction (Koepe) Hoist </vt:lpstr>
      <vt:lpstr>Design of Friction Hoist</vt:lpstr>
      <vt:lpstr>PowerPoint Presentation</vt:lpstr>
      <vt:lpstr>PowerPoint Presentation</vt:lpstr>
      <vt:lpstr> Blair Multi-Rope Hoist </vt:lpstr>
      <vt:lpstr>Blair Multi-Rope Hoist</vt:lpstr>
      <vt:lpstr>Components of Hoist Plant</vt:lpstr>
      <vt:lpstr>Mine Shaft Headgear</vt:lpstr>
      <vt:lpstr>Shaft sheave wheels</vt:lpstr>
      <vt:lpstr>Winder idlers</vt:lpstr>
      <vt:lpstr>Winder wire ropes</vt:lpstr>
      <vt:lpstr>Wire Ropes</vt:lpstr>
      <vt:lpstr>Selection of Wire Rope Size</vt:lpstr>
      <vt:lpstr>Factor of Safety</vt:lpstr>
      <vt:lpstr>Effect of stretching wire-rope</vt:lpstr>
      <vt:lpstr>PowerPoint Presentation</vt:lpstr>
      <vt:lpstr>Hoisting Cycle</vt:lpstr>
      <vt:lpstr>Revision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Shaft Hoisting Systems</dc:title>
  <dc:creator>kangwa</dc:creator>
  <cp:lastModifiedBy>kangwa</cp:lastModifiedBy>
  <cp:revision>94</cp:revision>
  <dcterms:created xsi:type="dcterms:W3CDTF">2015-11-20T10:52:43Z</dcterms:created>
  <dcterms:modified xsi:type="dcterms:W3CDTF">2018-10-03T12:17:55Z</dcterms:modified>
</cp:coreProperties>
</file>