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0" r:id="rId4"/>
    <p:sldId id="258" r:id="rId5"/>
    <p:sldId id="257" r:id="rId6"/>
    <p:sldId id="261" r:id="rId7"/>
    <p:sldId id="262" r:id="rId8"/>
    <p:sldId id="264" r:id="rId9"/>
    <p:sldId id="263" r:id="rId10"/>
    <p:sldId id="265" r:id="rId11"/>
    <p:sldId id="266" r:id="rId12"/>
    <p:sldId id="268" r:id="rId13"/>
    <p:sldId id="267" r:id="rId14"/>
    <p:sldId id="272" r:id="rId15"/>
    <p:sldId id="278" r:id="rId16"/>
    <p:sldId id="279" r:id="rId17"/>
    <p:sldId id="274" r:id="rId18"/>
    <p:sldId id="281" r:id="rId19"/>
    <p:sldId id="284" r:id="rId20"/>
    <p:sldId id="286" r:id="rId21"/>
    <p:sldId id="289" r:id="rId22"/>
    <p:sldId id="287" r:id="rId23"/>
    <p:sldId id="290"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451"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0CBA5-1F99-41CE-8346-7AE1C9DA7251}"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EBABE-BA0A-4E46-8A6D-46F6489AC028}" type="slidenum">
              <a:rPr lang="en-US" smtClean="0"/>
              <a:t>‹#›</a:t>
            </a:fld>
            <a:endParaRPr lang="en-US"/>
          </a:p>
        </p:txBody>
      </p:sp>
    </p:spTree>
    <p:extLst>
      <p:ext uri="{BB962C8B-B14F-4D97-AF65-F5344CB8AC3E}">
        <p14:creationId xmlns:p14="http://schemas.microsoft.com/office/powerpoint/2010/main" val="239795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981DCF-5A72-4F23-A1A4-18E73EA986F9}" type="slidenum">
              <a:rPr lang="en-US" altLang="en-US"/>
              <a:pPr/>
              <a:t>17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t>The first type of unconformity is called a disconformity.</a:t>
            </a:r>
          </a:p>
          <a:p>
            <a:pPr eaLnBrk="1" hangingPunct="1"/>
            <a:endParaRPr lang="en-US" altLang="en-US" smtClean="0"/>
          </a:p>
          <a:p>
            <a:pPr eaLnBrk="1" hangingPunct="1"/>
            <a:r>
              <a:rPr lang="en-US" altLang="en-US" smtClean="0"/>
              <a:t>A disconformity has flat-lying layers of sedimentary rocks (rocks deposited at the earth’s surface as wind and water lay down pieces of sand, gravel, and mud, etc.)</a:t>
            </a:r>
          </a:p>
          <a:p>
            <a:pPr eaLnBrk="1" hangingPunct="1"/>
            <a:endParaRPr lang="en-US" altLang="en-US" smtClean="0"/>
          </a:p>
          <a:p>
            <a:pPr eaLnBrk="1" hangingPunct="1"/>
            <a:r>
              <a:rPr lang="en-US" altLang="en-US" smtClean="0"/>
              <a:t>Below the unconformity we find the same flat-lying sedimentary rocks.</a:t>
            </a:r>
          </a:p>
          <a:p>
            <a:pPr eaLnBrk="1" hangingPunct="1"/>
            <a:endParaRPr lang="en-US" altLang="en-US" smtClean="0"/>
          </a:p>
          <a:p>
            <a:pPr eaLnBrk="1" hangingPunct="1"/>
            <a:r>
              <a:rPr lang="en-US" altLang="en-US" smtClean="0"/>
              <a:t>You can see this might be easy to miss.</a:t>
            </a:r>
          </a:p>
          <a:p>
            <a:pPr eaLnBrk="1" hangingPunct="1"/>
            <a:endParaRPr lang="en-US" altLang="en-US" smtClean="0"/>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427556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0BBEA1-99B3-4707-B98C-F37BAFD741B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275709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BBEA1-99B3-4707-B98C-F37BAFD741B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25819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BBEA1-99B3-4707-B98C-F37BAFD741B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111727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3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32"/>
          <p:cNvSpPr>
            <a:spLocks noGrp="1" noChangeArrowheads="1"/>
          </p:cNvSpPr>
          <p:nvPr>
            <p:ph type="sldNum" sz="quarter" idx="12"/>
          </p:nvPr>
        </p:nvSpPr>
        <p:spPr>
          <a:ln/>
        </p:spPr>
        <p:txBody>
          <a:bodyPr/>
          <a:lstStyle>
            <a:lvl1pPr>
              <a:defRPr/>
            </a:lvl1pPr>
          </a:lstStyle>
          <a:p>
            <a:pPr>
              <a:defRPr/>
            </a:pPr>
            <a:fld id="{220D62A4-6C2B-4249-9A2A-1BB4534DC788}" type="slidenum">
              <a:rPr lang="en-US" altLang="en-US"/>
              <a:pPr>
                <a:defRPr/>
              </a:pPr>
              <a:t>‹#›</a:t>
            </a:fld>
            <a:endParaRPr lang="en-US" altLang="en-US"/>
          </a:p>
        </p:txBody>
      </p:sp>
    </p:spTree>
    <p:extLst>
      <p:ext uri="{BB962C8B-B14F-4D97-AF65-F5344CB8AC3E}">
        <p14:creationId xmlns:p14="http://schemas.microsoft.com/office/powerpoint/2010/main" val="250361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3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3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32"/>
          <p:cNvSpPr>
            <a:spLocks noGrp="1" noChangeArrowheads="1"/>
          </p:cNvSpPr>
          <p:nvPr>
            <p:ph type="sldNum" sz="quarter" idx="12"/>
          </p:nvPr>
        </p:nvSpPr>
        <p:spPr>
          <a:ln/>
        </p:spPr>
        <p:txBody>
          <a:bodyPr/>
          <a:lstStyle>
            <a:lvl1pPr>
              <a:defRPr/>
            </a:lvl1pPr>
          </a:lstStyle>
          <a:p>
            <a:pPr>
              <a:defRPr/>
            </a:pPr>
            <a:fld id="{9A163A01-E1DF-44F6-B6CA-509FB18C4B9F}" type="slidenum">
              <a:rPr lang="en-US" altLang="en-US"/>
              <a:pPr>
                <a:defRPr/>
              </a:pPr>
              <a:t>‹#›</a:t>
            </a:fld>
            <a:endParaRPr lang="en-US" altLang="en-US"/>
          </a:p>
        </p:txBody>
      </p:sp>
    </p:spTree>
    <p:extLst>
      <p:ext uri="{BB962C8B-B14F-4D97-AF65-F5344CB8AC3E}">
        <p14:creationId xmlns:p14="http://schemas.microsoft.com/office/powerpoint/2010/main" val="83096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2"/>
          <p:cNvSpPr>
            <a:spLocks noGrp="1" noChangeArrowheads="1"/>
          </p:cNvSpPr>
          <p:nvPr>
            <p:ph type="sldNum" sz="quarter" idx="12"/>
          </p:nvPr>
        </p:nvSpPr>
        <p:spPr>
          <a:ln/>
        </p:spPr>
        <p:txBody>
          <a:bodyPr/>
          <a:lstStyle>
            <a:lvl1pPr>
              <a:defRPr/>
            </a:lvl1pPr>
          </a:lstStyle>
          <a:p>
            <a:pPr>
              <a:defRPr/>
            </a:pPr>
            <a:fld id="{C858BBEA-FC69-4B8F-B93E-503CB8734DDC}" type="slidenum">
              <a:rPr lang="en-US" altLang="en-US"/>
              <a:pPr>
                <a:defRPr/>
              </a:pPr>
              <a:t>‹#›</a:t>
            </a:fld>
            <a:endParaRPr lang="en-US" altLang="en-US"/>
          </a:p>
        </p:txBody>
      </p:sp>
    </p:spTree>
    <p:extLst>
      <p:ext uri="{BB962C8B-B14F-4D97-AF65-F5344CB8AC3E}">
        <p14:creationId xmlns:p14="http://schemas.microsoft.com/office/powerpoint/2010/main" val="257060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BBEA1-99B3-4707-B98C-F37BAFD741B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123326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BBEA1-99B3-4707-B98C-F37BAFD741B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186553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0BBEA1-99B3-4707-B98C-F37BAFD741BD}"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16540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0BBEA1-99B3-4707-B98C-F37BAFD741BD}"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339429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0BBEA1-99B3-4707-B98C-F37BAFD741BD}"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265727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BBEA1-99B3-4707-B98C-F37BAFD741BD}"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123479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BBEA1-99B3-4707-B98C-F37BAFD741BD}"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118102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BBEA1-99B3-4707-B98C-F37BAFD741BD}"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8CB67-C617-4E25-9807-2B21DBCBBFD3}" type="slidenum">
              <a:rPr lang="en-US" smtClean="0"/>
              <a:t>‹#›</a:t>
            </a:fld>
            <a:endParaRPr lang="en-US"/>
          </a:p>
        </p:txBody>
      </p:sp>
    </p:spTree>
    <p:extLst>
      <p:ext uri="{BB962C8B-B14F-4D97-AF65-F5344CB8AC3E}">
        <p14:creationId xmlns:p14="http://schemas.microsoft.com/office/powerpoint/2010/main" val="93485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BBEA1-99B3-4707-B98C-F37BAFD741BD}" type="datetimeFigureOut">
              <a:rPr lang="en-US" smtClean="0"/>
              <a:t>9/22/2020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8CB67-C617-4E25-9807-2B21DBCBBFD3}" type="slidenum">
              <a:rPr lang="en-US" smtClean="0"/>
              <a:t>‹#›</a:t>
            </a:fld>
            <a:endParaRPr lang="en-US"/>
          </a:p>
        </p:txBody>
      </p:sp>
    </p:spTree>
    <p:extLst>
      <p:ext uri="{BB962C8B-B14F-4D97-AF65-F5344CB8AC3E}">
        <p14:creationId xmlns:p14="http://schemas.microsoft.com/office/powerpoint/2010/main" val="1686503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t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t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6135" y="2028004"/>
            <a:ext cx="7249742" cy="707886"/>
          </a:xfrm>
          <a:prstGeom prst="rect">
            <a:avLst/>
          </a:prstGeom>
        </p:spPr>
        <p:txBody>
          <a:bodyPr wrap="none">
            <a:spAutoFit/>
          </a:bodyPr>
          <a:lstStyle/>
          <a:p>
            <a:r>
              <a:rPr lang="en-US" altLang="zh-CN" sz="4000" b="1" dirty="0">
                <a:latin typeface="Times New Roman" panose="02020603050405020304" pitchFamily="18" charset="0"/>
                <a:cs typeface="Times New Roman" panose="02020603050405020304" pitchFamily="18" charset="0"/>
              </a:rPr>
              <a:t>Stratigraphy and Geologic Time</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93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9304" y="0"/>
            <a:ext cx="8950912" cy="523220"/>
          </a:xfrm>
          <a:prstGeom prst="rect">
            <a:avLst/>
          </a:prstGeom>
        </p:spPr>
        <p:txBody>
          <a:bodyPr wrap="none">
            <a:spAutoFit/>
          </a:bodyPr>
          <a:lstStyle/>
          <a:p>
            <a:r>
              <a:rPr lang="en-US" altLang="zh-CN" sz="2800" b="1" dirty="0" smtClean="0">
                <a:latin typeface="Times New Roman" panose="02020603050405020304" pitchFamily="18" charset="0"/>
                <a:cs typeface="Times New Roman" panose="02020603050405020304" pitchFamily="18" charset="0"/>
              </a:rPr>
              <a:t>UNCONFORMITIES: MARKERS OF MISSING TIME</a:t>
            </a:r>
            <a:r>
              <a:rPr lang="en-US" altLang="zh-CN" sz="2800" dirty="0" smtClean="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0" y="527259"/>
            <a:ext cx="11882917" cy="3108543"/>
          </a:xfrm>
          <a:prstGeom prst="rect">
            <a:avLst/>
          </a:prstGeom>
        </p:spPr>
        <p:txBody>
          <a:bodyPr wrap="square">
            <a:spAutoFit/>
          </a:bodyPr>
          <a:lstStyle/>
          <a:p>
            <a:pPr marL="457200" indent="-4572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When layers of rock formed without interruption, we call them </a:t>
            </a:r>
            <a:r>
              <a:rPr lang="en-US" altLang="zh-CN" sz="2800" b="1" i="1" u="sng" dirty="0">
                <a:latin typeface="Times New Roman" panose="02020603050405020304" pitchFamily="18" charset="0"/>
                <a:cs typeface="Times New Roman" panose="02020603050405020304" pitchFamily="18" charset="0"/>
              </a:rPr>
              <a:t>conformable. </a:t>
            </a:r>
          </a:p>
          <a:p>
            <a:pPr marL="457200" indent="-457200">
              <a:buFont typeface="Arial" panose="020B0604020202020204" pitchFamily="34" charset="0"/>
              <a:buChar char="•"/>
            </a:pPr>
            <a:r>
              <a:rPr lang="en-US" altLang="zh-CN" sz="2800" dirty="0">
                <a:latin typeface="Times New Roman" panose="02020603050405020304" pitchFamily="18" charset="0"/>
                <a:cs typeface="Times New Roman" panose="02020603050405020304" pitchFamily="18" charset="0"/>
              </a:rPr>
              <a:t>An </a:t>
            </a:r>
            <a:r>
              <a:rPr lang="en-US" altLang="zh-CN" sz="2800" b="1" i="1" u="sng" dirty="0">
                <a:latin typeface="Times New Roman" panose="02020603050405020304" pitchFamily="18" charset="0"/>
                <a:cs typeface="Times New Roman" panose="02020603050405020304" pitchFamily="18" charset="0"/>
              </a:rPr>
              <a:t>unconformity</a:t>
            </a:r>
            <a:r>
              <a:rPr lang="en-US" altLang="zh-CN" sz="2800" dirty="0">
                <a:latin typeface="Times New Roman" panose="02020603050405020304" pitchFamily="18" charset="0"/>
                <a:cs typeface="Times New Roman" panose="02020603050405020304" pitchFamily="18" charset="0"/>
              </a:rPr>
              <a:t>  represents a long period during which deposition ceased and erosion removed  previously formed rocks before deposition </a:t>
            </a:r>
            <a:r>
              <a:rPr lang="en-US" altLang="zh-CN" sz="2800" dirty="0" smtClean="0">
                <a:latin typeface="Times New Roman" panose="02020603050405020304" pitchFamily="18" charset="0"/>
                <a:cs typeface="Times New Roman" panose="02020603050405020304" pitchFamily="18" charset="0"/>
              </a:rPr>
              <a:t>resumed</a:t>
            </a:r>
            <a:r>
              <a:rPr lang="en-US" altLang="zh-CN" sz="2800" dirty="0" smtClean="0">
                <a:latin typeface="Times New Roman" panose="02020603050405020304" pitchFamily="18" charset="0"/>
                <a:cs typeface="Times New Roman" panose="02020603050405020304" pitchFamily="18" charset="0"/>
              </a:rPr>
              <a:t>. Therefore</a:t>
            </a:r>
            <a:r>
              <a:rPr lang="en-US" altLang="zh-CN" sz="2800" dirty="0" smtClean="0">
                <a:latin typeface="Times New Roman" panose="02020603050405020304" pitchFamily="18" charset="0"/>
                <a:cs typeface="Times New Roman" panose="02020603050405020304" pitchFamily="18" charset="0"/>
              </a:rPr>
              <a:t>, </a:t>
            </a:r>
            <a:r>
              <a:rPr lang="en-US" altLang="en-US" sz="2800" b="1" u="sng" dirty="0" smtClean="0">
                <a:latin typeface="Times New Roman" panose="02020603050405020304" pitchFamily="18" charset="0"/>
                <a:cs typeface="Times New Roman" panose="02020603050405020304" pitchFamily="18" charset="0"/>
              </a:rPr>
              <a:t>Unconformity</a:t>
            </a:r>
            <a:r>
              <a:rPr lang="en-US" altLang="en-US" sz="2800" b="1"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represents a buried </a:t>
            </a:r>
            <a:r>
              <a:rPr lang="en-US" altLang="en-US" sz="2800" dirty="0" smtClean="0">
                <a:latin typeface="Times New Roman" panose="02020603050405020304" pitchFamily="18" charset="0"/>
                <a:cs typeface="Times New Roman" panose="02020603050405020304" pitchFamily="18" charset="0"/>
              </a:rPr>
              <a:t>surface of erosion; missing rock / time</a:t>
            </a:r>
          </a:p>
          <a:p>
            <a:pPr marL="457200" indent="-457200">
              <a:buFont typeface="Arial" panose="020B0604020202020204" pitchFamily="34" charset="0"/>
              <a:buChar char="•"/>
            </a:pPr>
            <a:r>
              <a:rPr lang="en-US" altLang="en-US" sz="2800" b="1" u="sng" dirty="0">
                <a:latin typeface="Times New Roman" panose="02020603050405020304" pitchFamily="18" charset="0"/>
                <a:cs typeface="Times New Roman" panose="02020603050405020304" pitchFamily="18" charset="0"/>
              </a:rPr>
              <a:t>Hiatus:  </a:t>
            </a:r>
            <a:r>
              <a:rPr lang="en-US" altLang="en-US" sz="2800" dirty="0">
                <a:latin typeface="Times New Roman" panose="02020603050405020304" pitchFamily="18" charset="0"/>
                <a:cs typeface="Times New Roman" panose="02020603050405020304" pitchFamily="18" charset="0"/>
              </a:rPr>
              <a:t>amount of missing </a:t>
            </a:r>
            <a:r>
              <a:rPr lang="en-US" altLang="en-US" sz="2800" dirty="0" smtClean="0">
                <a:latin typeface="Times New Roman" panose="02020603050405020304" pitchFamily="18" charset="0"/>
                <a:cs typeface="Times New Roman" panose="02020603050405020304" pitchFamily="18" charset="0"/>
              </a:rPr>
              <a:t>time</a:t>
            </a:r>
          </a:p>
          <a:p>
            <a:pPr marL="457200" indent="-457200">
              <a:buFont typeface="Arial" panose="020B0604020202020204" pitchFamily="34" charset="0"/>
              <a:buChar char="•"/>
            </a:pPr>
            <a:r>
              <a:rPr lang="en-US" altLang="en-US" sz="2800" b="1" u="sng" dirty="0">
                <a:latin typeface="Times New Roman" panose="02020603050405020304" pitchFamily="18" charset="0"/>
                <a:cs typeface="Times New Roman" panose="02020603050405020304" pitchFamily="18" charset="0"/>
              </a:rPr>
              <a:t>Diastem:  </a:t>
            </a:r>
            <a:r>
              <a:rPr lang="en-US" altLang="en-US" sz="2800" dirty="0">
                <a:latin typeface="Times New Roman" panose="02020603050405020304" pitchFamily="18" charset="0"/>
                <a:cs typeface="Times New Roman" panose="02020603050405020304" pitchFamily="18" charset="0"/>
              </a:rPr>
              <a:t>small amount of missing rock / </a:t>
            </a:r>
            <a:r>
              <a:rPr lang="en-US" altLang="en-US" sz="2800" dirty="0" smtClean="0">
                <a:latin typeface="Times New Roman" panose="02020603050405020304" pitchFamily="18" charset="0"/>
                <a:cs typeface="Times New Roman" panose="02020603050405020304" pitchFamily="18" charset="0"/>
              </a:rPr>
              <a:t>time</a:t>
            </a: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3970494"/>
            <a:ext cx="12105553" cy="2554545"/>
          </a:xfrm>
          <a:prstGeom prst="rect">
            <a:avLst/>
          </a:prstGeom>
        </p:spPr>
        <p:txBody>
          <a:bodyPr wrap="square">
            <a:spAutoFit/>
          </a:bodyPr>
          <a:lstStyle/>
          <a:p>
            <a:r>
              <a:rPr lang="en-US" altLang="zh-CN" sz="3200" b="1" i="1" u="sng" dirty="0" smtClean="0">
                <a:latin typeface="Times New Roman" panose="02020603050405020304" pitchFamily="18" charset="0"/>
                <a:cs typeface="Times New Roman" panose="02020603050405020304" pitchFamily="18" charset="0"/>
              </a:rPr>
              <a:t>Types of unconformities</a:t>
            </a:r>
          </a:p>
          <a:p>
            <a:pPr>
              <a:buFont typeface="Wingdings" panose="05000000000000000000" pitchFamily="2" charset="2"/>
              <a:buChar char="ü"/>
            </a:pPr>
            <a:r>
              <a:rPr lang="en-US" altLang="zh-CN" sz="3200" dirty="0" smtClean="0">
                <a:latin typeface="Times New Roman" panose="02020603050405020304" pitchFamily="18" charset="0"/>
                <a:cs typeface="Times New Roman" panose="02020603050405020304" pitchFamily="18" charset="0"/>
              </a:rPr>
              <a:t>Angular </a:t>
            </a:r>
            <a:r>
              <a:rPr lang="en-US" altLang="zh-CN" sz="3200" dirty="0">
                <a:latin typeface="Times New Roman" panose="02020603050405020304" pitchFamily="18" charset="0"/>
                <a:cs typeface="Times New Roman" panose="02020603050405020304" pitchFamily="18" charset="0"/>
              </a:rPr>
              <a:t>unconformities </a:t>
            </a:r>
          </a:p>
          <a:p>
            <a:pPr>
              <a:buFont typeface="Wingdings" panose="05000000000000000000" pitchFamily="2" charset="2"/>
              <a:buChar char="ü"/>
            </a:pPr>
            <a:r>
              <a:rPr lang="en-US" altLang="zh-CN" sz="3200" dirty="0">
                <a:latin typeface="Times New Roman" panose="02020603050405020304" pitchFamily="18" charset="0"/>
                <a:cs typeface="Times New Roman" panose="02020603050405020304" pitchFamily="18" charset="0"/>
              </a:rPr>
              <a:t>Disconformity </a:t>
            </a:r>
          </a:p>
          <a:p>
            <a:pPr>
              <a:buFont typeface="Wingdings" panose="05000000000000000000" pitchFamily="2" charset="2"/>
              <a:buChar char="ü"/>
            </a:pPr>
            <a:r>
              <a:rPr lang="en-US" altLang="zh-CN" sz="3200" dirty="0">
                <a:latin typeface="Times New Roman" panose="02020603050405020304" pitchFamily="18" charset="0"/>
                <a:cs typeface="Times New Roman" panose="02020603050405020304" pitchFamily="18" charset="0"/>
              </a:rPr>
              <a:t>Nonconformity </a:t>
            </a:r>
            <a:endParaRPr lang="en-US" altLang="zh-CN" sz="3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altLang="zh-CN" sz="3200" dirty="0" err="1" smtClean="0">
                <a:latin typeface="Times New Roman" panose="02020603050405020304" pitchFamily="18" charset="0"/>
                <a:cs typeface="Times New Roman" panose="02020603050405020304" pitchFamily="18" charset="0"/>
              </a:rPr>
              <a:t>Paraconformity</a:t>
            </a:r>
            <a:endParaRPr lang="en-US" altLang="zh-C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4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1" y="466972"/>
            <a:ext cx="11887200" cy="1815882"/>
          </a:xfrm>
          <a:prstGeom prst="rect">
            <a:avLst/>
          </a:prstGeom>
        </p:spPr>
        <p:txBody>
          <a:bodyPr wrap="square">
            <a:spAutoFit/>
          </a:bodyPr>
          <a:lstStyle/>
          <a:p>
            <a:r>
              <a:rPr lang="en-US" altLang="zh-CN" sz="2800" b="1" i="1" u="sng" dirty="0">
                <a:latin typeface="Times New Roman" panose="02020603050405020304" pitchFamily="18" charset="0"/>
                <a:cs typeface="Times New Roman" panose="02020603050405020304" pitchFamily="18" charset="0"/>
              </a:rPr>
              <a:t>Angular unconformities: </a:t>
            </a:r>
          </a:p>
          <a:p>
            <a:pPr marL="457200" indent="-457200">
              <a:buFont typeface="Arial" panose="020B0604020202020204" pitchFamily="34" charset="0"/>
              <a:buChar char="•"/>
            </a:pPr>
            <a:r>
              <a:rPr lang="en-US" altLang="zh-CN" sz="2800" dirty="0" smtClean="0">
                <a:latin typeface="Times New Roman" panose="02020603050405020304" pitchFamily="18" charset="0"/>
                <a:cs typeface="Times New Roman" panose="02020603050405020304" pitchFamily="18" charset="0"/>
              </a:rPr>
              <a:t>An </a:t>
            </a:r>
            <a:r>
              <a:rPr lang="en-US" altLang="zh-CN" sz="2800" dirty="0">
                <a:latin typeface="Times New Roman" panose="02020603050405020304" pitchFamily="18" charset="0"/>
                <a:cs typeface="Times New Roman" panose="02020603050405020304" pitchFamily="18" charset="0"/>
              </a:rPr>
              <a:t>angular unconformity consists of tilted or folded sedimentary rocks that are overlain by younger, more flat-lying strata</a:t>
            </a:r>
            <a:r>
              <a:rPr lang="en-US" altLang="zh-CN"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It indicates a long period of rock deformation and erosion</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000" y="2238248"/>
            <a:ext cx="6808811" cy="4607651"/>
          </a:xfrm>
          <a:prstGeom prst="rect">
            <a:avLst/>
          </a:prstGeom>
        </p:spPr>
      </p:pic>
    </p:spTree>
    <p:extLst>
      <p:ext uri="{BB962C8B-B14F-4D97-AF65-F5344CB8AC3E}">
        <p14:creationId xmlns:p14="http://schemas.microsoft.com/office/powerpoint/2010/main" val="207834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577" y="287383"/>
            <a:ext cx="11521440" cy="1384995"/>
          </a:xfrm>
          <a:prstGeom prst="rect">
            <a:avLst/>
          </a:prstGeom>
          <a:noFill/>
        </p:spPr>
        <p:txBody>
          <a:bodyPr wrap="square" rtlCol="0">
            <a:spAutoFit/>
          </a:bodyPr>
          <a:lstStyle/>
          <a:p>
            <a:r>
              <a:rPr lang="en-US" sz="2800" b="1" i="1" u="sng" dirty="0" smtClean="0">
                <a:latin typeface="Times New Roman" panose="02020603050405020304" pitchFamily="18" charset="0"/>
                <a:cs typeface="Times New Roman" panose="02020603050405020304" pitchFamily="18" charset="0"/>
              </a:rPr>
              <a:t>Formation of angular unconformity</a:t>
            </a:r>
          </a:p>
          <a:p>
            <a:pPr marL="457200" indent="-457200">
              <a:buFont typeface="Arial" panose="020B0604020202020204" pitchFamily="34" charset="0"/>
              <a:buChar char="•"/>
            </a:pPr>
            <a:r>
              <a:rPr lang="en-US" altLang="zh-CN" sz="2800" dirty="0" smtClean="0">
                <a:latin typeface="Times New Roman" panose="02020603050405020304" pitchFamily="18" charset="0"/>
                <a:cs typeface="Times New Roman" panose="02020603050405020304" pitchFamily="18" charset="0"/>
              </a:rPr>
              <a:t>An </a:t>
            </a:r>
            <a:r>
              <a:rPr lang="en-US" altLang="zh-CN" sz="2800" dirty="0">
                <a:latin typeface="Times New Roman" panose="02020603050405020304" pitchFamily="18" charset="0"/>
                <a:cs typeface="Times New Roman" panose="02020603050405020304" pitchFamily="18" charset="0"/>
              </a:rPr>
              <a:t>angular unconformity represents an extended period during which deformation and erosion occurred.</a:t>
            </a:r>
            <a:endParaRPr lang="en-US" sz="2800" dirty="0">
              <a:latin typeface="Times New Roman" panose="02020603050405020304" pitchFamily="18" charset="0"/>
              <a:cs typeface="Times New Roman" panose="02020603050405020304" pitchFamily="18" charset="0"/>
            </a:endParaRPr>
          </a:p>
        </p:txBody>
      </p:sp>
      <p:pic>
        <p:nvPicPr>
          <p:cNvPr id="3" name="Picture 3" descr="G:\EARTH\CHAP08\FIGURES\FG08_07A.PCT"/>
          <p:cNvPicPr>
            <a:picLocks noChangeAspect="1" noChangeArrowheads="1"/>
          </p:cNvPicPr>
          <p:nvPr/>
        </p:nvPicPr>
        <p:blipFill rotWithShape="1">
          <a:blip r:embed="rId2">
            <a:extLst>
              <a:ext uri="{28A0092B-C50C-407E-A947-70E740481C1C}">
                <a14:useLocalDpi xmlns:a14="http://schemas.microsoft.com/office/drawing/2010/main" val="0"/>
              </a:ext>
            </a:extLst>
          </a:blip>
          <a:srcRect t="14505" b="26649"/>
          <a:stretch/>
        </p:blipFill>
        <p:spPr>
          <a:xfrm>
            <a:off x="306977" y="2273009"/>
            <a:ext cx="4894546" cy="1920168"/>
          </a:xfrm>
          <a:prstGeom prst="rect">
            <a:avLst/>
          </a:prstGeom>
        </p:spPr>
      </p:pic>
      <p:pic>
        <p:nvPicPr>
          <p:cNvPr id="4" name="Picture 4" descr="G:\EARTH\CHAP08\FIGURES\FG08_07B.PCT"/>
          <p:cNvPicPr>
            <a:picLocks noChangeAspect="1" noChangeArrowheads="1"/>
          </p:cNvPicPr>
          <p:nvPr/>
        </p:nvPicPr>
        <p:blipFill rotWithShape="1">
          <a:blip r:embed="rId3">
            <a:extLst>
              <a:ext uri="{28A0092B-C50C-407E-A947-70E740481C1C}">
                <a14:useLocalDpi xmlns:a14="http://schemas.microsoft.com/office/drawing/2010/main" val="0"/>
              </a:ext>
            </a:extLst>
          </a:blip>
          <a:srcRect t="16892" b="16049"/>
          <a:stretch/>
        </p:blipFill>
        <p:spPr>
          <a:xfrm>
            <a:off x="6557555" y="2116182"/>
            <a:ext cx="4794068" cy="2143230"/>
          </a:xfrm>
          <a:prstGeom prst="rect">
            <a:avLst/>
          </a:prstGeom>
        </p:spPr>
      </p:pic>
      <p:pic>
        <p:nvPicPr>
          <p:cNvPr id="5" name="Picture 5" descr="G:\EARTH\CHAP08\FIGURES\FG08_07C.PCT"/>
          <p:cNvPicPr>
            <a:picLocks noChangeAspect="1" noChangeArrowheads="1"/>
          </p:cNvPicPr>
          <p:nvPr/>
        </p:nvPicPr>
        <p:blipFill rotWithShape="1">
          <a:blip r:embed="rId4">
            <a:extLst>
              <a:ext uri="{28A0092B-C50C-407E-A947-70E740481C1C}">
                <a14:useLocalDpi xmlns:a14="http://schemas.microsoft.com/office/drawing/2010/main" val="0"/>
              </a:ext>
            </a:extLst>
          </a:blip>
          <a:srcRect t="17050" b="15310"/>
          <a:stretch/>
        </p:blipFill>
        <p:spPr>
          <a:xfrm>
            <a:off x="189412" y="4793807"/>
            <a:ext cx="4565468" cy="2058715"/>
          </a:xfrm>
          <a:prstGeom prst="rect">
            <a:avLst/>
          </a:prstGeom>
        </p:spPr>
      </p:pic>
      <p:pic>
        <p:nvPicPr>
          <p:cNvPr id="6" name="Picture 6" descr="G:\EARTH\CHAP08\FIGURES\FG08_07D.PCT"/>
          <p:cNvPicPr>
            <a:picLocks noChangeAspect="1" noChangeArrowheads="1"/>
          </p:cNvPicPr>
          <p:nvPr/>
        </p:nvPicPr>
        <p:blipFill rotWithShape="1">
          <a:blip r:embed="rId5">
            <a:extLst>
              <a:ext uri="{28A0092B-C50C-407E-A947-70E740481C1C}">
                <a14:useLocalDpi xmlns:a14="http://schemas.microsoft.com/office/drawing/2010/main" val="0"/>
              </a:ext>
            </a:extLst>
          </a:blip>
          <a:srcRect t="17234" b="13283"/>
          <a:stretch/>
        </p:blipFill>
        <p:spPr>
          <a:xfrm>
            <a:off x="6836229" y="4703216"/>
            <a:ext cx="4515394" cy="2091629"/>
          </a:xfrm>
          <a:prstGeom prst="rect">
            <a:avLst/>
          </a:prstGeom>
        </p:spPr>
      </p:pic>
    </p:spTree>
    <p:extLst>
      <p:ext uri="{BB962C8B-B14F-4D97-AF65-F5344CB8AC3E}">
        <p14:creationId xmlns:p14="http://schemas.microsoft.com/office/powerpoint/2010/main" val="338799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3426"/>
            <a:ext cx="11970327" cy="2308324"/>
          </a:xfrm>
          <a:prstGeom prst="rect">
            <a:avLst/>
          </a:prstGeom>
        </p:spPr>
        <p:txBody>
          <a:bodyPr wrap="square">
            <a:spAutoFit/>
          </a:bodyPr>
          <a:lstStyle/>
          <a:p>
            <a:r>
              <a:rPr lang="en-US" altLang="zh-CN" sz="3200" b="1" dirty="0">
                <a:latin typeface="Times New Roman" panose="02020603050405020304" pitchFamily="18" charset="0"/>
                <a:cs typeface="Times New Roman" panose="02020603050405020304" pitchFamily="18" charset="0"/>
              </a:rPr>
              <a:t>Disconformity: </a:t>
            </a:r>
          </a:p>
          <a:p>
            <a:pPr marL="457200" indent="-457200">
              <a:buFont typeface="Arial" panose="020B0604020202020204" pitchFamily="34" charset="0"/>
              <a:buChar char="•"/>
            </a:pPr>
            <a:r>
              <a:rPr lang="en-US" altLang="zh-CN" sz="2800" dirty="0" smtClean="0">
                <a:latin typeface="Times New Roman" panose="02020603050405020304" pitchFamily="18" charset="0"/>
                <a:cs typeface="Times New Roman" panose="02020603050405020304" pitchFamily="18" charset="0"/>
              </a:rPr>
              <a:t>A </a:t>
            </a:r>
            <a:r>
              <a:rPr lang="en-US" altLang="zh-CN" sz="2800" b="1" i="1" u="sng" dirty="0">
                <a:latin typeface="Times New Roman" panose="02020603050405020304" pitchFamily="18" charset="0"/>
                <a:cs typeface="Times New Roman" panose="02020603050405020304" pitchFamily="18" charset="0"/>
              </a:rPr>
              <a:t>disconformity</a:t>
            </a:r>
            <a:r>
              <a:rPr lang="en-US" altLang="zh-CN" sz="2800" dirty="0">
                <a:latin typeface="Times New Roman" panose="02020603050405020304" pitchFamily="18" charset="0"/>
                <a:cs typeface="Times New Roman" panose="02020603050405020304" pitchFamily="18" charset="0"/>
              </a:rPr>
              <a:t> is a minor irregular surface separating parallel  strata on opposite sides of the </a:t>
            </a:r>
            <a:r>
              <a:rPr lang="en-US" altLang="zh-CN" sz="2800" dirty="0" smtClean="0">
                <a:latin typeface="Times New Roman" panose="02020603050405020304" pitchFamily="18" charset="0"/>
                <a:cs typeface="Times New Roman" panose="02020603050405020304" pitchFamily="18" charset="0"/>
              </a:rPr>
              <a:t>surface.</a:t>
            </a:r>
            <a:endParaRPr lang="en-US" altLang="zh-CN"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800" dirty="0" smtClean="0">
                <a:latin typeface="Times New Roman" panose="02020603050405020304" pitchFamily="18" charset="0"/>
                <a:cs typeface="Times New Roman" panose="02020603050405020304" pitchFamily="18" charset="0"/>
              </a:rPr>
              <a:t>It </a:t>
            </a:r>
            <a:r>
              <a:rPr lang="en-US" altLang="zh-CN" sz="2800" dirty="0">
                <a:latin typeface="Times New Roman" panose="02020603050405020304" pitchFamily="18" charset="0"/>
                <a:cs typeface="Times New Roman" panose="02020603050405020304" pitchFamily="18" charset="0"/>
              </a:rPr>
              <a:t>indicates a history of uplifting above sea (water) level, undergoing erosion, and lowering below the sea level again</a:t>
            </a:r>
            <a:endParaRPr lang="en-US" sz="2800" dirty="0">
              <a:latin typeface="Times New Roman" panose="02020603050405020304" pitchFamily="18" charset="0"/>
              <a:cs typeface="Times New Roman" panose="02020603050405020304" pitchFamily="18" charset="0"/>
            </a:endParaRPr>
          </a:p>
        </p:txBody>
      </p:sp>
      <p:pic>
        <p:nvPicPr>
          <p:cNvPr id="3" name="Picture 4" descr="C:\Documents and Settings\Administrator\My Documents\Hawk\WWNorton\earth_ch12\Fig.12.09c!.PNG"/>
          <p:cNvPicPr>
            <a:picLocks noChangeAspect="1" noChangeArrowheads="1"/>
          </p:cNvPicPr>
          <p:nvPr/>
        </p:nvPicPr>
        <p:blipFill>
          <a:blip r:embed="rId2">
            <a:extLst>
              <a:ext uri="{28A0092B-C50C-407E-A947-70E740481C1C}">
                <a14:useLocalDpi xmlns:a14="http://schemas.microsoft.com/office/drawing/2010/main" val="0"/>
              </a:ext>
            </a:extLst>
          </a:blip>
          <a:srcRect b="5978"/>
          <a:stretch>
            <a:fillRect/>
          </a:stretch>
        </p:blipFill>
        <p:spPr bwMode="auto">
          <a:xfrm>
            <a:off x="17316" y="2270195"/>
            <a:ext cx="5489865" cy="40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30" descr="F:\teaching\geol250\hc_f8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75469" y="2270195"/>
            <a:ext cx="6394857" cy="3210874"/>
          </a:xfrm>
          <a:prstGeom prst="rect">
            <a:avLst/>
          </a:prstGeom>
        </p:spPr>
      </p:pic>
      <p:sp>
        <p:nvSpPr>
          <p:cNvPr id="5" name="Rectangle 4"/>
          <p:cNvSpPr/>
          <p:nvPr/>
        </p:nvSpPr>
        <p:spPr>
          <a:xfrm>
            <a:off x="5316679" y="5501806"/>
            <a:ext cx="6788730" cy="1200329"/>
          </a:xfrm>
          <a:prstGeom prst="rect">
            <a:avLst/>
          </a:prstGeom>
        </p:spPr>
        <p:txBody>
          <a:bodyPr wrap="square">
            <a:spAutoFit/>
          </a:bodyPr>
          <a:lstStyle/>
          <a:p>
            <a:pPr marL="285750" indent="-285750">
              <a:buFont typeface="Arial" panose="020B0604020202020204" pitchFamily="34" charset="0"/>
              <a:buChar char="•"/>
            </a:pPr>
            <a:r>
              <a:rPr lang="en-US" altLang="zh-CN" b="1" i="1" u="sng" dirty="0">
                <a:latin typeface="Times New Roman" panose="02020603050405020304" pitchFamily="18" charset="0"/>
                <a:cs typeface="Times New Roman" panose="02020603050405020304" pitchFamily="18" charset="0"/>
              </a:rPr>
              <a:t>Disconformities</a:t>
            </a:r>
            <a:r>
              <a:rPr lang="en-US" altLang="zh-CN" dirty="0">
                <a:latin typeface="Times New Roman" panose="02020603050405020304" pitchFamily="18" charset="0"/>
                <a:cs typeface="Times New Roman" panose="02020603050405020304" pitchFamily="18" charset="0"/>
              </a:rPr>
              <a:t> do not show angular discordance, but an erosion surface separates the two rock bodies. The channel in the central part of this outcrop reveals that the lower shale units were deposited and then eroded before the upper units were deposited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96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sz="quarter"/>
          </p:nvPr>
        </p:nvSpPr>
        <p:spPr>
          <a:xfrm>
            <a:off x="2209800" y="304800"/>
            <a:ext cx="3886200" cy="685800"/>
          </a:xfrm>
        </p:spPr>
        <p:txBody>
          <a:bodyPr/>
          <a:lstStyle/>
          <a:p>
            <a:pPr eaLnBrk="1" hangingPunct="1">
              <a:defRPr/>
            </a:pPr>
            <a:r>
              <a:rPr lang="en-US" altLang="zh-CN" sz="3600" b="1" dirty="0">
                <a:latin typeface="Times New Roman" panose="02020603050405020304" pitchFamily="18" charset="0"/>
                <a:ea typeface="宋体" panose="02010600030101010101" pitchFamily="2" charset="-122"/>
                <a:cs typeface="Times New Roman" panose="02020603050405020304" pitchFamily="18" charset="0"/>
              </a:rPr>
              <a:t>Nonconformity</a:t>
            </a:r>
            <a:endParaRPr lang="en-US" altLang="zh-CN" b="1"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579" name="Rectangle 3"/>
          <p:cNvSpPr>
            <a:spLocks noGrp="1" noChangeArrowheads="1"/>
          </p:cNvSpPr>
          <p:nvPr>
            <p:ph sz="quarter" idx="3"/>
          </p:nvPr>
        </p:nvSpPr>
        <p:spPr>
          <a:xfrm>
            <a:off x="5867400" y="4038599"/>
            <a:ext cx="6248400" cy="2673927"/>
          </a:xfrm>
        </p:spPr>
        <p:txBody>
          <a:bodyPr>
            <a:normAutofit/>
          </a:bodyPr>
          <a:lstStyle/>
          <a:p>
            <a:pPr eaLnBrk="1" hangingPunct="1"/>
            <a:r>
              <a:rPr lang="en-US" altLang="zh-CN" dirty="0">
                <a:latin typeface="Times New Roman" panose="02020603050405020304" pitchFamily="18" charset="0"/>
                <a:ea typeface="宋体" panose="02010600030101010101" pitchFamily="2" charset="-122"/>
                <a:cs typeface="Times New Roman" panose="02020603050405020304" pitchFamily="18" charset="0"/>
              </a:rPr>
              <a:t>A </a:t>
            </a:r>
            <a:r>
              <a:rPr lang="en-US" altLang="zh-CN" b="1" i="1" u="sng" dirty="0">
                <a:latin typeface="Times New Roman" panose="02020603050405020304" pitchFamily="18" charset="0"/>
                <a:ea typeface="宋体" panose="02010600030101010101" pitchFamily="2" charset="-122"/>
                <a:cs typeface="Times New Roman" panose="02020603050405020304" pitchFamily="18" charset="0"/>
              </a:rPr>
              <a:t>nonconformity</a:t>
            </a:r>
            <a:r>
              <a:rPr lang="en-US" altLang="zh-CN" dirty="0">
                <a:latin typeface="Times New Roman" panose="02020603050405020304" pitchFamily="18" charset="0"/>
                <a:ea typeface="宋体" panose="02010600030101010101" pitchFamily="2" charset="-122"/>
                <a:cs typeface="Times New Roman" panose="02020603050405020304" pitchFamily="18" charset="0"/>
              </a:rPr>
              <a:t> is a break surface that developed when igneous or metamorphic rocks were exposed to erosion, and younger sedimentary rocks were subsequently deposited  above the erosion surface</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endParaRPr lang="en-US" altLang="zh-CN" sz="2000" dirty="0">
              <a:ea typeface="宋体" panose="02010600030101010101" pitchFamily="2" charset="-122"/>
            </a:endParaRPr>
          </a:p>
          <a:p>
            <a:pPr eaLnBrk="1" hangingPunct="1"/>
            <a:endParaRPr lang="en-US" altLang="zh-CN" sz="2000" dirty="0">
              <a:ea typeface="宋体" panose="02010600030101010101" pitchFamily="2" charset="-122"/>
            </a:endParaRPr>
          </a:p>
        </p:txBody>
      </p:sp>
      <p:pic>
        <p:nvPicPr>
          <p:cNvPr id="24580" name="Picture 4" descr="G:\EARTH\CHAP08\FIGURES\FG08_05A.PC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81200" y="1219200"/>
            <a:ext cx="4114800" cy="2743200"/>
          </a:xfrm>
        </p:spPr>
      </p:pic>
      <p:pic>
        <p:nvPicPr>
          <p:cNvPr id="24581" name="Picture 5" descr="G:\EARTH\CHAP08\FIGURES\FG08_05B.PCT"/>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324600" y="1219200"/>
            <a:ext cx="4343400" cy="2895600"/>
          </a:xfrm>
        </p:spPr>
      </p:pic>
      <p:pic>
        <p:nvPicPr>
          <p:cNvPr id="24582" name="Picture 6" descr="G:\EARTH\CHAP08\FIGURES\FG08_05C.PCT"/>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524000" y="3733800"/>
            <a:ext cx="4114800" cy="2743200"/>
          </a:xfrm>
        </p:spPr>
      </p:pic>
    </p:spTree>
    <p:extLst>
      <p:ext uri="{BB962C8B-B14F-4D97-AF65-F5344CB8AC3E}">
        <p14:creationId xmlns:p14="http://schemas.microsoft.com/office/powerpoint/2010/main" val="185581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F:\teaching\geol250\w_f9_4.jpg"/>
          <p:cNvPicPr>
            <a:picLocks noChangeAspect="1" noChangeArrowheads="1"/>
          </p:cNvPicPr>
          <p:nvPr/>
        </p:nvPicPr>
        <p:blipFill rotWithShape="1">
          <a:blip r:embed="rId2">
            <a:extLst>
              <a:ext uri="{28A0092B-C50C-407E-A947-70E740481C1C}">
                <a14:useLocalDpi xmlns:a14="http://schemas.microsoft.com/office/drawing/2010/main" val="0"/>
              </a:ext>
            </a:extLst>
          </a:blip>
          <a:srcRect l="3898" t="8358" r="1928"/>
          <a:stretch/>
        </p:blipFill>
        <p:spPr>
          <a:xfrm>
            <a:off x="83127" y="1548245"/>
            <a:ext cx="11939155" cy="3371960"/>
          </a:xfrm>
          <a:prstGeom prst="rect">
            <a:avLst/>
          </a:prstGeom>
        </p:spPr>
      </p:pic>
    </p:spTree>
    <p:extLst>
      <p:ext uri="{BB962C8B-B14F-4D97-AF65-F5344CB8AC3E}">
        <p14:creationId xmlns:p14="http://schemas.microsoft.com/office/powerpoint/2010/main" val="259452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p:nvPr>
        </p:nvSpPr>
        <p:spPr>
          <a:xfrm>
            <a:off x="31173" y="491837"/>
            <a:ext cx="12084627" cy="5212772"/>
          </a:xfrm>
        </p:spPr>
        <p:txBody>
          <a:bodyPr>
            <a:noAutofit/>
          </a:bodyPr>
          <a:lstStyle/>
          <a:p>
            <a:pPr eaLnBrk="1" hangingPunct="1"/>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Distinguishing nonconformity and intrusive contact</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 </a:t>
            </a:r>
          </a:p>
          <a:p>
            <a:pPr eaLnBrk="1" hangingPunct="1"/>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 typeface="Wingdings" panose="05000000000000000000" pitchFamily="2" charset="2"/>
              <a:buChar char="ü"/>
            </a:pPr>
            <a:r>
              <a:rPr lang="en-US" altLang="zh-CN" b="1" i="1" u="sng" dirty="0">
                <a:latin typeface="Times New Roman" panose="02020603050405020304" pitchFamily="18" charset="0"/>
                <a:ea typeface="宋体" panose="02010600030101010101" pitchFamily="2" charset="-122"/>
                <a:cs typeface="Times New Roman" panose="02020603050405020304" pitchFamily="18" charset="0"/>
              </a:rPr>
              <a:t>Nonconformity: </a:t>
            </a:r>
          </a:p>
          <a:p>
            <a:pPr eaLnBrk="1" hangingPunct="1">
              <a:buFont typeface="Wingdings" panose="05000000000000000000" pitchFamily="2" charset="2"/>
              <a:buNone/>
            </a:pPr>
            <a:r>
              <a:rPr lang="en-US" altLang="zh-CN" dirty="0">
                <a:latin typeface="Times New Roman" panose="02020603050405020304" pitchFamily="18" charset="0"/>
                <a:ea typeface="宋体" panose="02010600030101010101" pitchFamily="2" charset="-122"/>
                <a:cs typeface="Times New Roman" panose="02020603050405020304" pitchFamily="18" charset="0"/>
              </a:rPr>
              <a:t>     The sedimentary rock is younger. The erosion surface is generally smooth. Dikes may cut through the igneous body but stop at the nonconformity. </a:t>
            </a:r>
          </a:p>
          <a:p>
            <a:pPr eaLnBrk="1" hangingPunct="1">
              <a:buFont typeface="Wingdings" panose="05000000000000000000" pitchFamily="2" charset="2"/>
              <a:buChar char="ü"/>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 typeface="Wingdings" panose="05000000000000000000" pitchFamily="2" charset="2"/>
              <a:buChar char="ü"/>
            </a:pPr>
            <a:r>
              <a:rPr lang="en-US" altLang="zh-CN" b="1" i="1" u="sng" dirty="0">
                <a:latin typeface="Times New Roman" panose="02020603050405020304" pitchFamily="18" charset="0"/>
                <a:ea typeface="宋体" panose="02010600030101010101" pitchFamily="2" charset="-122"/>
                <a:cs typeface="Times New Roman" panose="02020603050405020304" pitchFamily="18" charset="0"/>
              </a:rPr>
              <a:t>Intrusive contact:</a:t>
            </a:r>
            <a:r>
              <a:rPr lang="en-US" altLang="zh-CN" i="1" u="sng" dirty="0">
                <a:latin typeface="Times New Roman" panose="02020603050405020304" pitchFamily="18" charset="0"/>
                <a:ea typeface="宋体" panose="02010600030101010101" pitchFamily="2" charset="-122"/>
                <a:cs typeface="Times New Roman" panose="02020603050405020304" pitchFamily="18" charset="0"/>
              </a:rPr>
              <a:t> </a:t>
            </a:r>
          </a:p>
          <a:p>
            <a:pPr eaLnBrk="1" hangingPunct="1"/>
            <a:r>
              <a:rPr lang="en-US" altLang="zh-CN" dirty="0">
                <a:latin typeface="Times New Roman" panose="02020603050405020304" pitchFamily="18" charset="0"/>
                <a:ea typeface="宋体" panose="02010600030101010101" pitchFamily="2" charset="-122"/>
                <a:cs typeface="Times New Roman" panose="02020603050405020304" pitchFamily="18" charset="0"/>
              </a:rPr>
              <a:t>     Intrusion is younger than the surrounding sedimentary rocks. The contact surface may be quite irregular. A zone of contact metamorphism may form surrounding the igneous body. Cross-cutting dikes may </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penetrate </a:t>
            </a:r>
            <a:r>
              <a:rPr lang="en-US" altLang="zh-CN" dirty="0">
                <a:latin typeface="Times New Roman" panose="02020603050405020304" pitchFamily="18" charset="0"/>
                <a:ea typeface="宋体" panose="02010600030101010101" pitchFamily="2" charset="-122"/>
                <a:cs typeface="Times New Roman" panose="02020603050405020304" pitchFamily="18" charset="0"/>
              </a:rPr>
              <a:t>both the igneous body and the sedimentary rocks. </a:t>
            </a:r>
          </a:p>
        </p:txBody>
      </p:sp>
    </p:spTree>
    <p:extLst>
      <p:ext uri="{BB962C8B-B14F-4D97-AF65-F5344CB8AC3E}">
        <p14:creationId xmlns:p14="http://schemas.microsoft.com/office/powerpoint/2010/main" val="383854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5"/>
          <p:cNvSpPr txBox="1">
            <a:spLocks noChangeArrowheads="1"/>
          </p:cNvSpPr>
          <p:nvPr/>
        </p:nvSpPr>
        <p:spPr bwMode="auto">
          <a:xfrm>
            <a:off x="31170" y="29651"/>
            <a:ext cx="1208462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pPr>
            <a:r>
              <a:rPr lang="en-US" altLang="en-US" sz="2800" b="1" i="1" u="sng" dirty="0" err="1" smtClean="0">
                <a:latin typeface="Times New Roman" panose="02020603050405020304" pitchFamily="18" charset="0"/>
                <a:cs typeface="Times New Roman" panose="02020603050405020304" pitchFamily="18" charset="0"/>
              </a:rPr>
              <a:t>Paraconformity</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 sediments on sediments (same orientation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no obvious erosion surface</a:t>
            </a:r>
          </a:p>
        </p:txBody>
      </p:sp>
      <p:pic>
        <p:nvPicPr>
          <p:cNvPr id="45061" name="Picture 13" descr="boggs2g"/>
          <p:cNvPicPr>
            <a:picLocks noChangeAspect="1" noChangeArrowheads="1"/>
          </p:cNvPicPr>
          <p:nvPr/>
        </p:nvPicPr>
        <p:blipFill>
          <a:blip r:embed="rId3">
            <a:lum contrast="10000"/>
            <a:grayscl/>
            <a:extLst>
              <a:ext uri="{28A0092B-C50C-407E-A947-70E740481C1C}">
                <a14:useLocalDpi xmlns:a14="http://schemas.microsoft.com/office/drawing/2010/main" val="0"/>
              </a:ext>
            </a:extLst>
          </a:blip>
          <a:srcRect/>
          <a:stretch>
            <a:fillRect/>
          </a:stretch>
        </p:blipFill>
        <p:spPr bwMode="auto">
          <a:xfrm>
            <a:off x="2026227" y="1744663"/>
            <a:ext cx="6037262"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146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2"/>
          </p:nvPr>
        </p:nvSpPr>
        <p:spPr>
          <a:xfrm>
            <a:off x="0" y="0"/>
            <a:ext cx="12105409" cy="872836"/>
          </a:xfrm>
        </p:spPr>
        <p:txBody>
          <a:bodyPr>
            <a:noAutofit/>
          </a:bodyPr>
          <a:lstStyle/>
          <a:p>
            <a:pPr eaLnBrk="1" hangingPunct="1"/>
            <a:r>
              <a:rPr lang="en-US" altLang="zh-CN" dirty="0">
                <a:latin typeface="Times New Roman" panose="02020603050405020304" pitchFamily="18" charset="0"/>
                <a:ea typeface="宋体" panose="02010600030101010101" pitchFamily="2" charset="-122"/>
                <a:cs typeface="Times New Roman" panose="02020603050405020304" pitchFamily="18" charset="0"/>
              </a:rPr>
              <a:t>The three basic types of unconformities illustrated by this cross-section of the Grand Canyon</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723" name="Picture 4" descr="G:\EARTH\CHAP08\FIGURES\FG08_006.PC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67245" y="793171"/>
            <a:ext cx="9097244" cy="6064829"/>
          </a:xfrm>
        </p:spPr>
      </p:pic>
    </p:spTree>
    <p:extLst>
      <p:ext uri="{BB962C8B-B14F-4D97-AF65-F5344CB8AC3E}">
        <p14:creationId xmlns:p14="http://schemas.microsoft.com/office/powerpoint/2010/main" val="70496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p:nvPr>
        </p:nvSpPr>
        <p:spPr>
          <a:xfrm>
            <a:off x="245917" y="412173"/>
            <a:ext cx="11651673" cy="6269182"/>
          </a:xfrm>
        </p:spPr>
        <p:txBody>
          <a:bodyPr/>
          <a:lstStyle/>
          <a:p>
            <a:pPr eaLnBrk="1" hangingPunct="1"/>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Correlation of rock units</a:t>
            </a:r>
            <a:r>
              <a:rPr lang="en-US" altLang="zh-CN" sz="3200" dirty="0" smtClean="0">
                <a:latin typeface="Times New Roman" panose="02020603050405020304" pitchFamily="18" charset="0"/>
                <a:ea typeface="宋体" panose="02010600030101010101" pitchFamily="2" charset="-122"/>
                <a:cs typeface="Times New Roman" panose="02020603050405020304" pitchFamily="18" charset="0"/>
              </a:rPr>
              <a:t> </a:t>
            </a:r>
          </a:p>
          <a:p>
            <a:pPr eaLnBrk="1" hangingPunct="1">
              <a:buFont typeface="Wingdings" panose="05000000000000000000" pitchFamily="2" charset="2"/>
              <a:buNone/>
            </a:pPr>
            <a:r>
              <a:rPr lang="en-US" altLang="zh-CN" dirty="0">
                <a:latin typeface="Times New Roman" panose="02020603050405020304" pitchFamily="18" charset="0"/>
                <a:ea typeface="宋体" panose="02010600030101010101" pitchFamily="2" charset="-122"/>
                <a:cs typeface="Times New Roman" panose="02020603050405020304" pitchFamily="18" charset="0"/>
              </a:rPr>
              <a:t>    The method of relating rock units from one locality to another is called </a:t>
            </a:r>
            <a:r>
              <a:rPr lang="en-US" altLang="zh-CN" b="1" u="sng" dirty="0">
                <a:latin typeface="Times New Roman" panose="02020603050405020304" pitchFamily="18" charset="0"/>
                <a:ea typeface="宋体" panose="02010600030101010101" pitchFamily="2" charset="-122"/>
                <a:cs typeface="Times New Roman" panose="02020603050405020304" pitchFamily="18" charset="0"/>
              </a:rPr>
              <a:t>correlation. </a:t>
            </a:r>
          </a:p>
          <a:p>
            <a:pPr eaLnBrk="1" hangingPunct="1"/>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 typeface="Wingdings" panose="05000000000000000000" pitchFamily="2" charset="2"/>
              <a:buChar char="ü"/>
            </a:pPr>
            <a:r>
              <a:rPr lang="en-US" altLang="zh-CN" dirty="0">
                <a:latin typeface="Times New Roman" panose="02020603050405020304" pitchFamily="18" charset="0"/>
                <a:ea typeface="宋体" panose="02010600030101010101" pitchFamily="2" charset="-122"/>
                <a:cs typeface="Times New Roman" panose="02020603050405020304" pitchFamily="18" charset="0"/>
              </a:rPr>
              <a:t>One way of correlation is to recognize the rock type or rock sequence at two locations. </a:t>
            </a:r>
          </a:p>
          <a:p>
            <a:pPr eaLnBrk="1" hangingPunct="1">
              <a:buFont typeface="Wingdings" panose="05000000000000000000" pitchFamily="2" charset="2"/>
              <a:buChar char="ü"/>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 typeface="Wingdings" panose="05000000000000000000" pitchFamily="2" charset="2"/>
              <a:buChar char="ü"/>
            </a:pPr>
            <a:r>
              <a:rPr lang="en-US" altLang="zh-CN" dirty="0">
                <a:latin typeface="Times New Roman" panose="02020603050405020304" pitchFamily="18" charset="0"/>
                <a:ea typeface="宋体" panose="02010600030101010101" pitchFamily="2" charset="-122"/>
                <a:cs typeface="Times New Roman" panose="02020603050405020304" pitchFamily="18" charset="0"/>
              </a:rPr>
              <a:t>Another way of correlation is to use fossils. A basic understanding of fossils is that fossil organisms succeeded one  another in a definite and determinable order, and therefore a time period can be recognized by its fossil content. </a:t>
            </a:r>
          </a:p>
          <a:p>
            <a:pPr eaLnBrk="1" hangingPunct="1"/>
            <a:endParaRPr lang="en-US" altLang="zh-CN" sz="2400" dirty="0">
              <a:ea typeface="宋体" panose="02010600030101010101" pitchFamily="2" charset="-122"/>
            </a:endParaRPr>
          </a:p>
        </p:txBody>
      </p:sp>
    </p:spTree>
    <p:extLst>
      <p:ext uri="{BB962C8B-B14F-4D97-AF65-F5344CB8AC3E}">
        <p14:creationId xmlns:p14="http://schemas.microsoft.com/office/powerpoint/2010/main" val="82031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269" y="222069"/>
            <a:ext cx="694944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PRINCIPLES OF STRATIGRAPHY</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4828" y="3691914"/>
            <a:ext cx="12009125" cy="3046988"/>
          </a:xfrm>
          <a:prstGeom prst="rect">
            <a:avLst/>
          </a:prstGeom>
        </p:spPr>
        <p:txBody>
          <a:bodyPr wrap="square">
            <a:spAutoFit/>
          </a:bodyPr>
          <a:lstStyle/>
          <a:p>
            <a:pPr marL="285750" indent="-285750">
              <a:buFont typeface="Wingdings" panose="05000000000000000000" pitchFamily="2" charset="2"/>
              <a:buChar char="Ø"/>
            </a:pPr>
            <a:r>
              <a:rPr lang="en-US" sz="3200" i="0" dirty="0" smtClean="0">
                <a:solidFill>
                  <a:srgbClr val="000000"/>
                </a:solidFill>
                <a:effectLst/>
                <a:latin typeface="Times New Roman" panose="02020603050405020304" pitchFamily="18" charset="0"/>
                <a:cs typeface="Times New Roman" panose="02020603050405020304" pitchFamily="18" charset="0"/>
              </a:rPr>
              <a:t>Principle of original horizontality</a:t>
            </a:r>
            <a:endParaRPr lang="en-US" sz="3200"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i="0" dirty="0" smtClean="0">
                <a:solidFill>
                  <a:srgbClr val="000000"/>
                </a:solidFill>
                <a:effectLst/>
                <a:latin typeface="Times New Roman" panose="02020603050405020304" pitchFamily="18" charset="0"/>
                <a:cs typeface="Times New Roman" panose="02020603050405020304" pitchFamily="18" charset="0"/>
              </a:rPr>
              <a:t>Principle of superposition</a:t>
            </a:r>
          </a:p>
          <a:p>
            <a:pPr marL="285750" indent="-285750">
              <a:buFont typeface="Wingdings" panose="05000000000000000000" pitchFamily="2" charset="2"/>
              <a:buChar char="Ø"/>
            </a:pPr>
            <a:r>
              <a:rPr lang="en-US" sz="3200" i="0" dirty="0" smtClean="0">
                <a:solidFill>
                  <a:srgbClr val="000000"/>
                </a:solidFill>
                <a:effectLst/>
                <a:latin typeface="Times New Roman" panose="02020603050405020304" pitchFamily="18" charset="0"/>
                <a:cs typeface="Times New Roman" panose="02020603050405020304" pitchFamily="18" charset="0"/>
              </a:rPr>
              <a:t>Principle of lateral continuity</a:t>
            </a:r>
          </a:p>
          <a:p>
            <a:pPr marL="285750" indent="-285750">
              <a:buFont typeface="Wingdings" panose="05000000000000000000" pitchFamily="2" charset="2"/>
              <a:buChar char="Ø"/>
            </a:pPr>
            <a:r>
              <a:rPr lang="en-US" sz="3200" i="0" dirty="0" smtClean="0">
                <a:solidFill>
                  <a:srgbClr val="000000"/>
                </a:solidFill>
                <a:effectLst/>
                <a:latin typeface="Times New Roman" panose="02020603050405020304" pitchFamily="18" charset="0"/>
                <a:cs typeface="Times New Roman" panose="02020603050405020304" pitchFamily="18" charset="0"/>
              </a:rPr>
              <a:t>Principle of cross-cutting relationships</a:t>
            </a:r>
            <a:endParaRPr lang="en-US" sz="3200"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i="0" dirty="0" smtClean="0">
                <a:solidFill>
                  <a:srgbClr val="000000"/>
                </a:solidFill>
                <a:effectLst/>
                <a:latin typeface="Times New Roman" panose="02020603050405020304" pitchFamily="18" charset="0"/>
                <a:cs typeface="Times New Roman" panose="02020603050405020304" pitchFamily="18" charset="0"/>
              </a:rPr>
              <a:t>Principle of fossil succession</a:t>
            </a:r>
            <a:endParaRPr lang="en-US" sz="3200"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200" i="0" dirty="0" smtClean="0">
                <a:solidFill>
                  <a:srgbClr val="000000"/>
                </a:solidFill>
                <a:effectLst/>
                <a:latin typeface="Times New Roman" panose="02020603050405020304" pitchFamily="18" charset="0"/>
                <a:cs typeface="Times New Roman" panose="02020603050405020304" pitchFamily="18" charset="0"/>
              </a:rPr>
              <a:t>Principle of inclusion</a:t>
            </a:r>
            <a:r>
              <a:rPr lang="en-US" sz="3200" dirty="0" smtClean="0">
                <a:latin typeface="Times New Roman" panose="02020603050405020304" pitchFamily="18" charset="0"/>
                <a:cs typeface="Times New Roman" panose="02020603050405020304" pitchFamily="18" charset="0"/>
              </a:rPr>
              <a:t> </a:t>
            </a:r>
            <a:endParaRPr lang="en-US" sz="3200" dirty="0"/>
          </a:p>
        </p:txBody>
      </p:sp>
      <p:sp>
        <p:nvSpPr>
          <p:cNvPr id="4" name="Rectangle 3"/>
          <p:cNvSpPr/>
          <p:nvPr/>
        </p:nvSpPr>
        <p:spPr>
          <a:xfrm>
            <a:off x="0" y="939913"/>
            <a:ext cx="12043954" cy="2554545"/>
          </a:xfrm>
          <a:prstGeom prst="rect">
            <a:avLst/>
          </a:prstGeom>
        </p:spPr>
        <p:txBody>
          <a:bodyPr wrap="square">
            <a:spAutoFit/>
          </a:bodyPr>
          <a:lstStyle/>
          <a:p>
            <a:pPr marL="457200" indent="-457200">
              <a:buClr>
                <a:schemeClr val="tx1"/>
              </a:buClr>
              <a:buFont typeface="Arial" panose="020B0604020202020204" pitchFamily="34" charset="0"/>
              <a:buChar char="•"/>
            </a:pPr>
            <a:r>
              <a:rPr lang="en-US" altLang="zh-CN" sz="3200" b="1" i="1" dirty="0" smtClean="0">
                <a:latin typeface="Times New Roman" panose="02020603050405020304" pitchFamily="18" charset="0"/>
                <a:cs typeface="Times New Roman" panose="02020603050405020304" pitchFamily="18" charset="0"/>
              </a:rPr>
              <a:t>Definition:</a:t>
            </a:r>
          </a:p>
          <a:p>
            <a:pPr marL="457200" indent="-457200">
              <a:buClr>
                <a:schemeClr val="tx1"/>
              </a:buClr>
              <a:buFont typeface="Arial" panose="020B0604020202020204" pitchFamily="34" charset="0"/>
              <a:buChar char="•"/>
            </a:pPr>
            <a:r>
              <a:rPr lang="en-US" altLang="zh-CN" sz="3200" b="1" u="sng" dirty="0" smtClean="0">
                <a:latin typeface="Times New Roman" panose="02020603050405020304" pitchFamily="18" charset="0"/>
                <a:cs typeface="Times New Roman" panose="02020603050405020304" pitchFamily="18" charset="0"/>
              </a:rPr>
              <a:t>Stratigraphy</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is the study of rock layers (strata) and their relationship with each other. </a:t>
            </a:r>
            <a:endParaRPr lang="en-US" altLang="zh-CN" sz="3200" dirty="0" smtClean="0">
              <a:latin typeface="Times New Roman" panose="02020603050405020304" pitchFamily="18" charset="0"/>
              <a:cs typeface="Times New Roman" panose="02020603050405020304" pitchFamily="18" charset="0"/>
            </a:endParaRPr>
          </a:p>
          <a:p>
            <a:pPr marL="457200" indent="-457200">
              <a:buClr>
                <a:schemeClr val="tx1"/>
              </a:buClr>
              <a:buFont typeface="Arial" panose="020B0604020202020204" pitchFamily="34" charset="0"/>
              <a:buChar char="•"/>
            </a:pPr>
            <a:r>
              <a:rPr lang="en-US" altLang="zh-CN" sz="3200" b="1" u="sng" dirty="0" smtClean="0">
                <a:latin typeface="Times New Roman" panose="02020603050405020304" pitchFamily="18" charset="0"/>
                <a:cs typeface="Times New Roman" panose="02020603050405020304" pitchFamily="18" charset="0"/>
              </a:rPr>
              <a:t>Stratigraphy</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provides simple principles used to interpret geologic events. </a:t>
            </a:r>
          </a:p>
        </p:txBody>
      </p:sp>
    </p:spTree>
    <p:extLst>
      <p:ext uri="{BB962C8B-B14F-4D97-AF65-F5344CB8AC3E}">
        <p14:creationId xmlns:p14="http://schemas.microsoft.com/office/powerpoint/2010/main" val="2689350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Administrator\My Documents\Hawk\WWNorton\earth_ch12\Fig.12.11b!.PNG"/>
          <p:cNvPicPr>
            <a:picLocks noChangeAspect="1" noChangeArrowheads="1"/>
          </p:cNvPicPr>
          <p:nvPr/>
        </p:nvPicPr>
        <p:blipFill rotWithShape="1">
          <a:blip r:embed="rId2">
            <a:extLst>
              <a:ext uri="{28A0092B-C50C-407E-A947-70E740481C1C}">
                <a14:useLocalDpi xmlns:a14="http://schemas.microsoft.com/office/drawing/2010/main" val="0"/>
              </a:ext>
            </a:extLst>
          </a:blip>
          <a:srcRect b="16221"/>
          <a:stretch/>
        </p:blipFill>
        <p:spPr bwMode="auto">
          <a:xfrm>
            <a:off x="6116782" y="294409"/>
            <a:ext cx="5926282" cy="416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C:\Documents and Settings\Administrator\My Documents\Hawk\WWNorton\earth_ch12\Fig.12.11c!.PNG"/>
          <p:cNvPicPr>
            <a:picLocks noChangeAspect="1" noChangeArrowheads="1"/>
          </p:cNvPicPr>
          <p:nvPr/>
        </p:nvPicPr>
        <p:blipFill rotWithShape="1">
          <a:blip r:embed="rId3">
            <a:extLst>
              <a:ext uri="{28A0092B-C50C-407E-A947-70E740481C1C}">
                <a14:useLocalDpi xmlns:a14="http://schemas.microsoft.com/office/drawing/2010/main" val="0"/>
              </a:ext>
            </a:extLst>
          </a:blip>
          <a:srcRect l="1894" t="2658" r="2652" b="6975"/>
          <a:stretch/>
        </p:blipFill>
        <p:spPr bwMode="auto">
          <a:xfrm>
            <a:off x="228600" y="415636"/>
            <a:ext cx="4792041" cy="363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228600" y="4727865"/>
            <a:ext cx="1072341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en-US" sz="2800" dirty="0"/>
              <a:t>The principle of correlation of rock units. The rock columns can be correlated by matching rock types. (W.W. Norton)</a:t>
            </a:r>
          </a:p>
        </p:txBody>
      </p:sp>
    </p:spTree>
    <p:extLst>
      <p:ext uri="{BB962C8B-B14F-4D97-AF65-F5344CB8AC3E}">
        <p14:creationId xmlns:p14="http://schemas.microsoft.com/office/powerpoint/2010/main" val="117915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87" y="1086939"/>
            <a:ext cx="11846506" cy="4451415"/>
          </a:xfrm>
          <a:prstGeom prst="rect">
            <a:avLst/>
          </a:prstGeom>
        </p:spPr>
      </p:pic>
    </p:spTree>
    <p:extLst>
      <p:ext uri="{BB962C8B-B14F-4D97-AF65-F5344CB8AC3E}">
        <p14:creationId xmlns:p14="http://schemas.microsoft.com/office/powerpoint/2010/main" val="322677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teaching\geol250\ps_fig9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7" y="481500"/>
            <a:ext cx="11738889" cy="554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973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95" t="2438"/>
          <a:stretch/>
        </p:blipFill>
        <p:spPr>
          <a:xfrm>
            <a:off x="290946" y="311727"/>
            <a:ext cx="11791390" cy="6151418"/>
          </a:xfrm>
          <a:prstGeom prst="rect">
            <a:avLst/>
          </a:prstGeom>
        </p:spPr>
      </p:pic>
    </p:spTree>
    <p:extLst>
      <p:ext uri="{BB962C8B-B14F-4D97-AF65-F5344CB8AC3E}">
        <p14:creationId xmlns:p14="http://schemas.microsoft.com/office/powerpoint/2010/main" val="34944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54"/>
          <a:stretch/>
        </p:blipFill>
        <p:spPr>
          <a:xfrm>
            <a:off x="1859971" y="315919"/>
            <a:ext cx="7543802" cy="6514127"/>
          </a:xfrm>
          <a:prstGeom prst="rect">
            <a:avLst/>
          </a:prstGeom>
        </p:spPr>
      </p:pic>
    </p:spTree>
    <p:extLst>
      <p:ext uri="{BB962C8B-B14F-4D97-AF65-F5344CB8AC3E}">
        <p14:creationId xmlns:p14="http://schemas.microsoft.com/office/powerpoint/2010/main" val="225255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1338" y="0"/>
            <a:ext cx="10946673"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PRINCIPLE OF ORIGINAL HORIZONTALITY</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741292"/>
            <a:ext cx="11991703" cy="1384995"/>
          </a:xfrm>
          <a:prstGeom prst="rect">
            <a:avLst/>
          </a:prstGeom>
        </p:spPr>
        <p:txBody>
          <a:bodyPr wrap="square">
            <a:spAutoFit/>
          </a:bodyPr>
          <a:lstStyle/>
          <a:p>
            <a:pPr marL="457200" indent="-457200">
              <a:buFont typeface="Arial" panose="020B0604020202020204" pitchFamily="34" charset="0"/>
              <a:buChar char="•"/>
            </a:pPr>
            <a:r>
              <a:rPr lang="en-US" sz="2800" i="0" dirty="0" smtClean="0">
                <a:solidFill>
                  <a:srgbClr val="000000"/>
                </a:solidFill>
                <a:effectLst/>
                <a:latin typeface="Times New Roman" panose="02020603050405020304" pitchFamily="18" charset="0"/>
                <a:cs typeface="Times New Roman" panose="02020603050405020304" pitchFamily="18" charset="0"/>
              </a:rPr>
              <a:t>The </a:t>
            </a:r>
            <a:r>
              <a:rPr lang="en-US" sz="2800" b="1" i="1" u="sng" dirty="0" smtClean="0">
                <a:solidFill>
                  <a:srgbClr val="000000"/>
                </a:solidFill>
                <a:effectLst/>
                <a:latin typeface="Times New Roman" panose="02020603050405020304" pitchFamily="18" charset="0"/>
                <a:cs typeface="Times New Roman" panose="02020603050405020304" pitchFamily="18" charset="0"/>
              </a:rPr>
              <a:t>principle of original horizontality</a:t>
            </a:r>
            <a:r>
              <a:rPr lang="en-US" sz="2800" b="1" i="1" u="sng"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s</a:t>
            </a:r>
            <a:r>
              <a:rPr lang="en-US" sz="2800" i="0" dirty="0" smtClean="0">
                <a:solidFill>
                  <a:srgbClr val="000000"/>
                </a:solidFill>
                <a:effectLst/>
                <a:latin typeface="Times New Roman" panose="02020603050405020304" pitchFamily="18" charset="0"/>
                <a:cs typeface="Times New Roman" panose="02020603050405020304" pitchFamily="18" charset="0"/>
              </a:rPr>
              <a:t>tates that water-borne sediments are deposited in horizontal layers</a:t>
            </a: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4" name="Picture 6" descr="F:\teaching\geol250\tl_f8_3.jpg"/>
          <p:cNvPicPr>
            <a:picLocks noChangeAspect="1" noChangeArrowheads="1"/>
          </p:cNvPicPr>
          <p:nvPr/>
        </p:nvPicPr>
        <p:blipFill rotWithShape="1">
          <a:blip r:embed="rId2">
            <a:extLst>
              <a:ext uri="{28A0092B-C50C-407E-A947-70E740481C1C}">
                <a14:useLocalDpi xmlns:a14="http://schemas.microsoft.com/office/drawing/2010/main" val="0"/>
              </a:ext>
            </a:extLst>
          </a:blip>
          <a:srcRect r="44150"/>
          <a:stretch/>
        </p:blipFill>
        <p:spPr>
          <a:xfrm>
            <a:off x="8115888" y="1911628"/>
            <a:ext cx="3588432" cy="408336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7402"/>
          <a:stretch/>
        </p:blipFill>
        <p:spPr>
          <a:xfrm>
            <a:off x="0" y="1920476"/>
            <a:ext cx="8586151" cy="4074517"/>
          </a:xfrm>
          <a:prstGeom prst="rect">
            <a:avLst/>
          </a:prstGeom>
        </p:spPr>
      </p:pic>
      <p:sp>
        <p:nvSpPr>
          <p:cNvPr id="6" name="Rectangle 5"/>
          <p:cNvSpPr/>
          <p:nvPr/>
        </p:nvSpPr>
        <p:spPr>
          <a:xfrm>
            <a:off x="-8709" y="6003840"/>
            <a:ext cx="12000412" cy="707886"/>
          </a:xfrm>
          <a:prstGeom prst="rect">
            <a:avLst/>
          </a:prstGeom>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Most layers of sediment are deposited in a nearly horizontal position. Thus, when we see inclined rock layers as shown, we can assume that they must have been moved into that position after deposition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93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997" y="0"/>
            <a:ext cx="8756500"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PRINCIPLE OF ORIGINAL SUPERPOSITION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08858" y="531534"/>
            <a:ext cx="12083142" cy="1384995"/>
          </a:xfrm>
          <a:prstGeom prst="rect">
            <a:avLst/>
          </a:prstGeom>
        </p:spPr>
        <p:txBody>
          <a:bodyPr wrap="square">
            <a:spAutoFit/>
          </a:bodyPr>
          <a:lstStyle/>
          <a:p>
            <a:pPr marL="609600" indent="-609600">
              <a:buClr>
                <a:schemeClr val="tx1"/>
              </a:buClr>
              <a:buFont typeface="Arial" panose="020B0604020202020204" pitchFamily="34" charset="0"/>
              <a:buChar char="•"/>
            </a:pPr>
            <a:r>
              <a:rPr lang="en-US" altLang="zh-CN" sz="2800" b="1" i="1" u="sng" dirty="0">
                <a:latin typeface="Times New Roman" panose="02020603050405020304" pitchFamily="18" charset="0"/>
                <a:cs typeface="Times New Roman" panose="02020603050405020304" pitchFamily="18" charset="0"/>
              </a:rPr>
              <a:t>Principle of superposition: </a:t>
            </a:r>
            <a:r>
              <a:rPr lang="en-US" altLang="zh-CN" sz="2800" dirty="0">
                <a:latin typeface="Times New Roman" panose="02020603050405020304" pitchFamily="18" charset="0"/>
                <a:cs typeface="Times New Roman" panose="02020603050405020304" pitchFamily="18" charset="0"/>
              </a:rPr>
              <a:t>states that in an </a:t>
            </a:r>
            <a:r>
              <a:rPr lang="en-US" altLang="zh-CN" sz="2800" dirty="0" err="1">
                <a:latin typeface="Times New Roman" panose="02020603050405020304" pitchFamily="18" charset="0"/>
                <a:cs typeface="Times New Roman" panose="02020603050405020304" pitchFamily="18" charset="0"/>
              </a:rPr>
              <a:t>undeformed</a:t>
            </a:r>
            <a:r>
              <a:rPr lang="en-US" altLang="zh-CN" sz="2800" dirty="0">
                <a:latin typeface="Times New Roman" panose="02020603050405020304" pitchFamily="18" charset="0"/>
                <a:cs typeface="Times New Roman" panose="02020603050405020304" pitchFamily="18" charset="0"/>
              </a:rPr>
              <a:t> sequence of </a:t>
            </a:r>
            <a:r>
              <a:rPr lang="en-US" altLang="zh-CN" sz="2800" dirty="0" smtClean="0">
                <a:latin typeface="Times New Roman" panose="02020603050405020304" pitchFamily="18" charset="0"/>
                <a:cs typeface="Times New Roman" panose="02020603050405020304" pitchFamily="18" charset="0"/>
              </a:rPr>
              <a:t>sedimentary rocks</a:t>
            </a:r>
            <a:r>
              <a:rPr lang="en-US" altLang="zh-CN" sz="2800" dirty="0">
                <a:latin typeface="Times New Roman" panose="02020603050405020304" pitchFamily="18" charset="0"/>
                <a:cs typeface="Times New Roman" panose="02020603050405020304" pitchFamily="18" charset="0"/>
              </a:rPr>
              <a:t>, each bed is older than the one above and younger than the one below</a:t>
            </a:r>
            <a:endParaRPr lang="en-US" sz="2800" dirty="0">
              <a:latin typeface="Times New Roman" panose="02020603050405020304" pitchFamily="18" charset="0"/>
              <a:cs typeface="Times New Roman" panose="02020603050405020304" pitchFamily="18" charset="0"/>
            </a:endParaRPr>
          </a:p>
        </p:txBody>
      </p:sp>
      <p:pic>
        <p:nvPicPr>
          <p:cNvPr id="4" name="Picture 2" descr="C:\Documents and Settings\Administrator\My Documents\Hawk\WWNorton\earth_ch12\Fig.12.04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5784"/>
            <a:ext cx="7772400" cy="491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EARTH\CHAP08\FIGURES\FG08_002.PCT"/>
          <p:cNvPicPr>
            <a:picLocks noChangeAspect="1" noChangeArrowheads="1"/>
          </p:cNvPicPr>
          <p:nvPr/>
        </p:nvPicPr>
        <p:blipFill rotWithShape="1">
          <a:blip r:embed="rId3">
            <a:extLst>
              <a:ext uri="{28A0092B-C50C-407E-A947-70E740481C1C}">
                <a14:useLocalDpi xmlns:a14="http://schemas.microsoft.com/office/drawing/2010/main" val="0"/>
              </a:ext>
            </a:extLst>
          </a:blip>
          <a:srcRect l="1245" t="14010" r="2348" b="15484"/>
          <a:stretch/>
        </p:blipFill>
        <p:spPr>
          <a:xfrm>
            <a:off x="6340284" y="1945784"/>
            <a:ext cx="5851715" cy="2627090"/>
          </a:xfrm>
          <a:prstGeom prst="rect">
            <a:avLst/>
          </a:prstGeom>
        </p:spPr>
      </p:pic>
    </p:spTree>
    <p:extLst>
      <p:ext uri="{BB962C8B-B14F-4D97-AF65-F5344CB8AC3E}">
        <p14:creationId xmlns:p14="http://schemas.microsoft.com/office/powerpoint/2010/main" val="43268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 y="731983"/>
            <a:ext cx="12152812" cy="1436451"/>
          </a:xfrm>
          <a:prstGeom prst="rect">
            <a:avLst/>
          </a:prstGeom>
        </p:spPr>
        <p:txBody>
          <a:bodyPr wrap="square">
            <a:spAutoFit/>
          </a:bodyPr>
          <a:lstStyle/>
          <a:p>
            <a:pPr marL="457200" indent="-457200">
              <a:buFont typeface="Arial" panose="020B0604020202020204" pitchFamily="34" charset="0"/>
              <a:buChar char="•"/>
            </a:pPr>
            <a:r>
              <a:rPr lang="en-US" sz="2800" i="0" dirty="0" smtClean="0">
                <a:solidFill>
                  <a:srgbClr val="000000"/>
                </a:solidFill>
                <a:effectLst/>
                <a:latin typeface="Times New Roman" panose="02020603050405020304" pitchFamily="18" charset="0"/>
                <a:cs typeface="Times New Roman" panose="02020603050405020304" pitchFamily="18" charset="0"/>
              </a:rPr>
              <a:t>The principle of lateral continuity states that layers of sedimentary rock extend laterally in all directions until they thin and pinch out or terminate at the edge of the depositional basin</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246247" y="4747"/>
            <a:ext cx="7908512" cy="584775"/>
          </a:xfrm>
          <a:prstGeom prst="rect">
            <a:avLst/>
          </a:prstGeom>
        </p:spPr>
        <p:txBody>
          <a:bodyPr wrap="none">
            <a:spAutoFit/>
          </a:bodyPr>
          <a:lstStyle/>
          <a:p>
            <a:r>
              <a:rPr lang="en-US" sz="3200" b="1" i="0" dirty="0" smtClean="0">
                <a:solidFill>
                  <a:srgbClr val="000000"/>
                </a:solidFill>
                <a:effectLst/>
                <a:latin typeface="Times New Roman" panose="02020603050405020304" pitchFamily="18" charset="0"/>
                <a:cs typeface="Times New Roman" panose="02020603050405020304" pitchFamily="18" charset="0"/>
              </a:rPr>
              <a:t>PRINCIPLE OF LATERAL CONTINUITY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467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4727" y="0"/>
            <a:ext cx="9843529" cy="584775"/>
          </a:xfrm>
          <a:prstGeom prst="rect">
            <a:avLst/>
          </a:prstGeom>
        </p:spPr>
        <p:txBody>
          <a:bodyPr wrap="none">
            <a:spAutoFit/>
          </a:bodyPr>
          <a:lstStyle/>
          <a:p>
            <a:r>
              <a:rPr lang="en-US" sz="3200" b="1" i="0" dirty="0" smtClean="0">
                <a:solidFill>
                  <a:srgbClr val="000000"/>
                </a:solidFill>
                <a:effectLst/>
                <a:latin typeface="Times New Roman" panose="02020603050405020304" pitchFamily="18" charset="0"/>
                <a:cs typeface="Times New Roman" panose="02020603050405020304" pitchFamily="18" charset="0"/>
              </a:rPr>
              <a:t>PRINCIPLE OF CROSS-CUTTING RELATIONSHIP</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95794" y="838088"/>
            <a:ext cx="11908971" cy="1384995"/>
          </a:xfrm>
          <a:prstGeom prst="rect">
            <a:avLst/>
          </a:prstGeom>
        </p:spPr>
        <p:txBody>
          <a:bodyPr wrap="square">
            <a:spAutoFit/>
          </a:bodyPr>
          <a:lstStyle/>
          <a:p>
            <a:pPr marL="457200" indent="-457200">
              <a:buClr>
                <a:schemeClr val="tx1"/>
              </a:buClr>
              <a:buFont typeface="Arial" panose="020B0604020202020204" pitchFamily="34" charset="0"/>
              <a:buChar char="•"/>
            </a:pPr>
            <a:r>
              <a:rPr lang="en-US" altLang="zh-CN" sz="2800" b="1" i="1" u="sng" dirty="0" smtClean="0">
                <a:latin typeface="Times New Roman" panose="02020603050405020304" pitchFamily="18" charset="0"/>
                <a:cs typeface="Times New Roman" panose="02020603050405020304" pitchFamily="18" charset="0"/>
              </a:rPr>
              <a:t>Principles of cross-cutting relationship </a:t>
            </a:r>
            <a:r>
              <a:rPr lang="en-US" altLang="zh-CN" sz="2800" dirty="0" smtClean="0">
                <a:latin typeface="Times New Roman" panose="02020603050405020304" pitchFamily="18" charset="0"/>
                <a:cs typeface="Times New Roman" panose="02020603050405020304" pitchFamily="18" charset="0"/>
              </a:rPr>
              <a:t>states that: when </a:t>
            </a:r>
            <a:r>
              <a:rPr lang="en-US" altLang="zh-CN" sz="2800" dirty="0">
                <a:latin typeface="Times New Roman" panose="02020603050405020304" pitchFamily="18" charset="0"/>
                <a:cs typeface="Times New Roman" panose="02020603050405020304" pitchFamily="18" charset="0"/>
              </a:rPr>
              <a:t>a fault cuts through rocks, or when magma intrudes and crystallizes, we can assume that the fault or intrusion is younger than the rocks affected.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598"/>
          <a:stretch/>
        </p:blipFill>
        <p:spPr>
          <a:xfrm>
            <a:off x="511629" y="2377440"/>
            <a:ext cx="10017034" cy="4480559"/>
          </a:xfrm>
          <a:prstGeom prst="rect">
            <a:avLst/>
          </a:prstGeom>
        </p:spPr>
      </p:pic>
    </p:spTree>
    <p:extLst>
      <p:ext uri="{BB962C8B-B14F-4D97-AF65-F5344CB8AC3E}">
        <p14:creationId xmlns:p14="http://schemas.microsoft.com/office/powerpoint/2010/main" val="136279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ARTH\CHAP08\FIGURES\FG08_004.P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72343" y="803367"/>
            <a:ext cx="7239000" cy="4826000"/>
          </a:xfrm>
          <a:prstGeom prst="rect">
            <a:avLst/>
          </a:prstGeom>
        </p:spPr>
      </p:pic>
      <p:sp>
        <p:nvSpPr>
          <p:cNvPr id="3" name="Rectangle 2"/>
          <p:cNvSpPr/>
          <p:nvPr/>
        </p:nvSpPr>
        <p:spPr>
          <a:xfrm>
            <a:off x="174171" y="5629366"/>
            <a:ext cx="11882845" cy="954107"/>
          </a:xfrm>
          <a:prstGeom prst="rect">
            <a:avLst/>
          </a:prstGeom>
        </p:spPr>
        <p:txBody>
          <a:bodyPr wrap="square">
            <a:spAutoFit/>
          </a:bodyPr>
          <a:lstStyle/>
          <a:p>
            <a:pPr marL="457200" indent="-457200">
              <a:buFont typeface="Arial" panose="020B0604020202020204" pitchFamily="34" charset="0"/>
              <a:buChar char="•"/>
            </a:pPr>
            <a:r>
              <a:rPr lang="en-US" altLang="zh-CN" sz="2800" b="1" i="1" u="sng" dirty="0">
                <a:latin typeface="Times New Roman" panose="02020603050405020304" pitchFamily="18" charset="0"/>
                <a:cs typeface="Times New Roman" panose="02020603050405020304" pitchFamily="18" charset="0"/>
              </a:rPr>
              <a:t>Cross-cutting relationships: </a:t>
            </a:r>
            <a:r>
              <a:rPr lang="en-US" altLang="zh-CN" sz="2800" dirty="0">
                <a:latin typeface="Times New Roman" panose="02020603050405020304" pitchFamily="18" charset="0"/>
                <a:cs typeface="Times New Roman" panose="02020603050405020304" pitchFamily="18" charset="0"/>
              </a:rPr>
              <a:t>An intrusive rock body is younger than the rocks it intrudes. A fault is younger than the rock layers it cuts</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553916" y="0"/>
            <a:ext cx="9843529" cy="584775"/>
          </a:xfrm>
          <a:prstGeom prst="rect">
            <a:avLst/>
          </a:prstGeom>
        </p:spPr>
        <p:txBody>
          <a:bodyPr wrap="none">
            <a:spAutoFit/>
          </a:bodyPr>
          <a:lstStyle/>
          <a:p>
            <a:r>
              <a:rPr lang="en-US" sz="3200" b="1" i="0" dirty="0" smtClean="0">
                <a:solidFill>
                  <a:srgbClr val="000000"/>
                </a:solidFill>
                <a:effectLst/>
                <a:latin typeface="Times New Roman" panose="02020603050405020304" pitchFamily="18" charset="0"/>
                <a:cs typeface="Times New Roman" panose="02020603050405020304" pitchFamily="18" charset="0"/>
              </a:rPr>
              <a:t>PRINCIPLE OF CROSS-CUTTING RELATIONSHIP</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19949"/>
            <a:ext cx="6335487" cy="2677656"/>
          </a:xfrm>
          <a:prstGeom prst="rect">
            <a:avLst/>
          </a:prstGeom>
        </p:spPr>
        <p:txBody>
          <a:bodyPr wrap="square">
            <a:spAutoFit/>
          </a:bodyPr>
          <a:lstStyle/>
          <a:p>
            <a:pPr marL="457200" indent="-457200">
              <a:buFont typeface="Arial" panose="020B0604020202020204" pitchFamily="34" charset="0"/>
              <a:buChar char="•"/>
            </a:pPr>
            <a:r>
              <a:rPr lang="en-US" sz="2800" i="0" dirty="0" smtClean="0">
                <a:effectLst/>
                <a:latin typeface="Times New Roman" panose="02020603050405020304" pitchFamily="18" charset="0"/>
                <a:cs typeface="Times New Roman" panose="02020603050405020304" pitchFamily="18" charset="0"/>
              </a:rPr>
              <a:t>The </a:t>
            </a:r>
            <a:r>
              <a:rPr lang="en-US" sz="2800" b="1" i="1" u="sng" dirty="0" smtClean="0">
                <a:effectLst/>
                <a:latin typeface="Times New Roman" panose="02020603050405020304" pitchFamily="18" charset="0"/>
                <a:cs typeface="Times New Roman" panose="02020603050405020304" pitchFamily="18" charset="0"/>
              </a:rPr>
              <a:t>principle of fossil succession </a:t>
            </a:r>
            <a:r>
              <a:rPr lang="en-US" sz="2800" dirty="0" smtClean="0">
                <a:latin typeface="Times New Roman" panose="02020603050405020304" pitchFamily="18" charset="0"/>
                <a:cs typeface="Times New Roman" panose="02020603050405020304" pitchFamily="18" charset="0"/>
              </a:rPr>
              <a:t>states</a:t>
            </a:r>
            <a:r>
              <a:rPr lang="en-US" sz="2800" i="0" dirty="0" smtClean="0">
                <a:effectLst/>
                <a:latin typeface="Times New Roman" panose="02020603050405020304" pitchFamily="18" charset="0"/>
                <a:cs typeface="Times New Roman" panose="02020603050405020304" pitchFamily="18" charset="0"/>
              </a:rPr>
              <a:t> that fossils in rock layers at the bottom of a sequence are older than those in layers at the top of a sequence. Thus fossils can be used to identify rocks of the same age in different areas</a:t>
            </a:r>
            <a:r>
              <a:rPr lang="en-US" sz="2800" dirty="0" smtClean="0">
                <a:latin typeface="Times New Roman" panose="02020603050405020304" pitchFamily="18" charset="0"/>
                <a:cs typeface="Times New Roman" panose="02020603050405020304" pitchFamily="18" charset="0"/>
              </a:rPr>
              <a:t> </a:t>
            </a:r>
            <a:endParaRPr lang="en-US" dirty="0"/>
          </a:p>
        </p:txBody>
      </p:sp>
      <p:sp>
        <p:nvSpPr>
          <p:cNvPr id="3" name="Rectangle 2"/>
          <p:cNvSpPr/>
          <p:nvPr/>
        </p:nvSpPr>
        <p:spPr>
          <a:xfrm>
            <a:off x="1553916" y="0"/>
            <a:ext cx="7310591" cy="584775"/>
          </a:xfrm>
          <a:prstGeom prst="rect">
            <a:avLst/>
          </a:prstGeom>
        </p:spPr>
        <p:txBody>
          <a:bodyPr wrap="none">
            <a:spAutoFit/>
          </a:bodyPr>
          <a:lstStyle/>
          <a:p>
            <a:r>
              <a:rPr lang="en-US" sz="3200" b="1" i="0" dirty="0" smtClean="0">
                <a:solidFill>
                  <a:srgbClr val="000000"/>
                </a:solidFill>
                <a:effectLst/>
                <a:latin typeface="Times New Roman" panose="02020603050405020304" pitchFamily="18" charset="0"/>
                <a:cs typeface="Times New Roman" panose="02020603050405020304" pitchFamily="18" charset="0"/>
              </a:rPr>
              <a:t>PRINCIPLE OF FAUNA SUCCESSION</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486" y="584775"/>
            <a:ext cx="5695405" cy="6254016"/>
          </a:xfrm>
          <a:prstGeom prst="rect">
            <a:avLst/>
          </a:prstGeom>
        </p:spPr>
      </p:pic>
    </p:spTree>
    <p:extLst>
      <p:ext uri="{BB962C8B-B14F-4D97-AF65-F5344CB8AC3E}">
        <p14:creationId xmlns:p14="http://schemas.microsoft.com/office/powerpoint/2010/main" val="331575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8" y="622290"/>
            <a:ext cx="12039602" cy="1384995"/>
          </a:xfrm>
          <a:prstGeom prst="rect">
            <a:avLst/>
          </a:prstGeom>
        </p:spPr>
        <p:txBody>
          <a:bodyPr wrap="square">
            <a:spAutoFit/>
          </a:bodyPr>
          <a:lstStyle/>
          <a:p>
            <a:r>
              <a:rPr lang="en-US" sz="2800" i="0" dirty="0" smtClean="0">
                <a:solidFill>
                  <a:srgbClr val="000000"/>
                </a:solidFill>
                <a:effectLst/>
                <a:latin typeface="Times New Roman" panose="02020603050405020304" pitchFamily="18" charset="0"/>
                <a:cs typeface="Times New Roman" panose="02020603050405020304" pitchFamily="18" charset="0"/>
              </a:rPr>
              <a:t>The </a:t>
            </a:r>
            <a:r>
              <a:rPr lang="en-US" sz="2800" b="1" i="1" u="sng" dirty="0" smtClean="0">
                <a:solidFill>
                  <a:srgbClr val="000000"/>
                </a:solidFill>
                <a:effectLst/>
                <a:latin typeface="Times New Roman" panose="02020603050405020304" pitchFamily="18" charset="0"/>
                <a:cs typeface="Times New Roman" panose="02020603050405020304" pitchFamily="18" charset="0"/>
              </a:rPr>
              <a:t>principle of inclusions states </a:t>
            </a:r>
            <a:r>
              <a:rPr lang="en-US" sz="2800" i="0" dirty="0" smtClean="0">
                <a:solidFill>
                  <a:srgbClr val="000000"/>
                </a:solidFill>
                <a:effectLst/>
                <a:latin typeface="Times New Roman" panose="02020603050405020304" pitchFamily="18" charset="0"/>
                <a:cs typeface="Times New Roman" panose="02020603050405020304" pitchFamily="18" charset="0"/>
              </a:rPr>
              <a:t>that inclusions, fragments of one rock within another, are older than the rock containing them.</a:t>
            </a:r>
            <a:r>
              <a:rPr lang="en-US" sz="2800" dirty="0" smtClean="0">
                <a:latin typeface="Times New Roman" panose="02020603050405020304" pitchFamily="18" charset="0"/>
                <a:cs typeface="Times New Roman" panose="02020603050405020304" pitchFamily="18" charset="0"/>
              </a:rPr>
              <a:t> /</a:t>
            </a:r>
            <a:r>
              <a:rPr lang="en-US" altLang="en-US" b="1" dirty="0" smtClean="0">
                <a:solidFill>
                  <a:schemeClr val="bg1"/>
                </a:solidFill>
              </a:rPr>
              <a:t> </a:t>
            </a:r>
            <a:r>
              <a:rPr lang="en-US" altLang="en-US" sz="2800" b="1" dirty="0" smtClean="0">
                <a:latin typeface="Times New Roman" panose="02020603050405020304" pitchFamily="18" charset="0"/>
                <a:cs typeface="Times New Roman" panose="02020603050405020304" pitchFamily="18" charset="0"/>
              </a:rPr>
              <a:t>If pieces of rock A are included in rock B, rock A formed before rock B</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951642" y="0"/>
            <a:ext cx="5757474" cy="584775"/>
          </a:xfrm>
          <a:prstGeom prst="rect">
            <a:avLst/>
          </a:prstGeom>
        </p:spPr>
        <p:txBody>
          <a:bodyPr wrap="none">
            <a:spAutoFit/>
          </a:bodyPr>
          <a:lstStyle/>
          <a:p>
            <a:r>
              <a:rPr lang="en-US" sz="3200" b="1" i="0" dirty="0" smtClean="0">
                <a:solidFill>
                  <a:srgbClr val="000000"/>
                </a:solidFill>
                <a:effectLst/>
                <a:latin typeface="Times New Roman" panose="02020603050405020304" pitchFamily="18" charset="0"/>
                <a:cs typeface="Times New Roman" panose="02020603050405020304" pitchFamily="18" charset="0"/>
              </a:rPr>
              <a:t>PRINCIPLE OF INCLUSIONS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08" y="2301664"/>
            <a:ext cx="8897624" cy="4556336"/>
          </a:xfrm>
          <a:prstGeom prst="rect">
            <a:avLst/>
          </a:prstGeom>
        </p:spPr>
      </p:pic>
    </p:spTree>
    <p:extLst>
      <p:ext uri="{BB962C8B-B14F-4D97-AF65-F5344CB8AC3E}">
        <p14:creationId xmlns:p14="http://schemas.microsoft.com/office/powerpoint/2010/main" val="2945209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261</TotalTime>
  <Words>859</Words>
  <Application>Microsoft Office PowerPoint</Application>
  <PresentationFormat>Widescreen</PresentationFormat>
  <Paragraphs>71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宋体</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Nonconformity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Phiri</dc:creator>
  <cp:lastModifiedBy>Prof. Imasiku Nyambe</cp:lastModifiedBy>
  <cp:revision>27</cp:revision>
  <dcterms:created xsi:type="dcterms:W3CDTF">2017-05-28T12:03:16Z</dcterms:created>
  <dcterms:modified xsi:type="dcterms:W3CDTF">2020-09-22T18:29:54Z</dcterms:modified>
</cp:coreProperties>
</file>