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57" r:id="rId2"/>
    <p:sldId id="275" r:id="rId3"/>
    <p:sldId id="371" r:id="rId4"/>
    <p:sldId id="305" r:id="rId5"/>
    <p:sldId id="405" r:id="rId6"/>
    <p:sldId id="306" r:id="rId7"/>
    <p:sldId id="375" r:id="rId8"/>
    <p:sldId id="258" r:id="rId9"/>
    <p:sldId id="259" r:id="rId10"/>
    <p:sldId id="260" r:id="rId11"/>
    <p:sldId id="262" r:id="rId12"/>
    <p:sldId id="397" r:id="rId13"/>
    <p:sldId id="398" r:id="rId14"/>
    <p:sldId id="390" r:id="rId15"/>
    <p:sldId id="261" r:id="rId16"/>
    <p:sldId id="389" r:id="rId17"/>
    <p:sldId id="263" r:id="rId18"/>
    <p:sldId id="276" r:id="rId19"/>
    <p:sldId id="264" r:id="rId20"/>
    <p:sldId id="265" r:id="rId21"/>
    <p:sldId id="391" r:id="rId22"/>
    <p:sldId id="376" r:id="rId23"/>
    <p:sldId id="266" r:id="rId24"/>
    <p:sldId id="267" r:id="rId25"/>
    <p:sldId id="377" r:id="rId26"/>
    <p:sldId id="378" r:id="rId27"/>
    <p:sldId id="379" r:id="rId28"/>
    <p:sldId id="392" r:id="rId29"/>
    <p:sldId id="386" r:id="rId30"/>
    <p:sldId id="268" r:id="rId31"/>
    <p:sldId id="394" r:id="rId32"/>
    <p:sldId id="410" r:id="rId33"/>
    <p:sldId id="278" r:id="rId34"/>
    <p:sldId id="277" r:id="rId35"/>
    <p:sldId id="269" r:id="rId36"/>
    <p:sldId id="270" r:id="rId37"/>
    <p:sldId id="402" r:id="rId38"/>
    <p:sldId id="279" r:id="rId39"/>
    <p:sldId id="309" r:id="rId40"/>
    <p:sldId id="387" r:id="rId41"/>
    <p:sldId id="311" r:id="rId42"/>
    <p:sldId id="406" r:id="rId43"/>
    <p:sldId id="407" r:id="rId44"/>
    <p:sldId id="408" r:id="rId45"/>
    <p:sldId id="409" r:id="rId46"/>
    <p:sldId id="308" r:id="rId47"/>
    <p:sldId id="396" r:id="rId48"/>
    <p:sldId id="271" r:id="rId49"/>
    <p:sldId id="393" r:id="rId50"/>
    <p:sldId id="380" r:id="rId51"/>
    <p:sldId id="272" r:id="rId52"/>
    <p:sldId id="273" r:id="rId53"/>
    <p:sldId id="401" r:id="rId54"/>
    <p:sldId id="310" r:id="rId55"/>
    <p:sldId id="281" r:id="rId56"/>
    <p:sldId id="369" r:id="rId57"/>
    <p:sldId id="280" r:id="rId58"/>
    <p:sldId id="274" r:id="rId59"/>
    <p:sldId id="382" r:id="rId60"/>
    <p:sldId id="383" r:id="rId61"/>
    <p:sldId id="384" r:id="rId62"/>
    <p:sldId id="385" r:id="rId63"/>
    <p:sldId id="283" r:id="rId64"/>
    <p:sldId id="284" r:id="rId65"/>
    <p:sldId id="381" r:id="rId66"/>
    <p:sldId id="285" r:id="rId67"/>
    <p:sldId id="403" r:id="rId68"/>
    <p:sldId id="312" r:id="rId69"/>
    <p:sldId id="289" r:id="rId70"/>
    <p:sldId id="313" r:id="rId71"/>
    <p:sldId id="290" r:id="rId72"/>
    <p:sldId id="291" r:id="rId73"/>
    <p:sldId id="292" r:id="rId74"/>
    <p:sldId id="293" r:id="rId75"/>
    <p:sldId id="294" r:id="rId76"/>
    <p:sldId id="295" r:id="rId77"/>
    <p:sldId id="315" r:id="rId78"/>
    <p:sldId id="314" r:id="rId79"/>
    <p:sldId id="296" r:id="rId80"/>
    <p:sldId id="297" r:id="rId81"/>
    <p:sldId id="298" r:id="rId82"/>
    <p:sldId id="299" r:id="rId83"/>
    <p:sldId id="300" r:id="rId84"/>
    <p:sldId id="328" r:id="rId85"/>
    <p:sldId id="317" r:id="rId86"/>
    <p:sldId id="318" r:id="rId87"/>
    <p:sldId id="319" r:id="rId88"/>
    <p:sldId id="395" r:id="rId89"/>
    <p:sldId id="320" r:id="rId90"/>
    <p:sldId id="321" r:id="rId91"/>
    <p:sldId id="322" r:id="rId92"/>
    <p:sldId id="323" r:id="rId93"/>
    <p:sldId id="367" r:id="rId94"/>
    <p:sldId id="324" r:id="rId95"/>
    <p:sldId id="325" r:id="rId96"/>
    <p:sldId id="326" r:id="rId97"/>
    <p:sldId id="374" r:id="rId98"/>
    <p:sldId id="373" r:id="rId99"/>
    <p:sldId id="327" r:id="rId100"/>
    <p:sldId id="329" r:id="rId101"/>
    <p:sldId id="339" r:id="rId102"/>
    <p:sldId id="340" r:id="rId103"/>
    <p:sldId id="341" r:id="rId104"/>
    <p:sldId id="342" r:id="rId105"/>
    <p:sldId id="372" r:id="rId106"/>
    <p:sldId id="388" r:id="rId107"/>
    <p:sldId id="357" r:id="rId108"/>
    <p:sldId id="404" r:id="rId109"/>
    <p:sldId id="344" r:id="rId110"/>
    <p:sldId id="345" r:id="rId111"/>
    <p:sldId id="359" r:id="rId112"/>
    <p:sldId id="346" r:id="rId113"/>
    <p:sldId id="347" r:id="rId114"/>
    <p:sldId id="348" r:id="rId115"/>
    <p:sldId id="358" r:id="rId116"/>
    <p:sldId id="349" r:id="rId117"/>
    <p:sldId id="350" r:id="rId118"/>
    <p:sldId id="360" r:id="rId119"/>
    <p:sldId id="351" r:id="rId120"/>
    <p:sldId id="352" r:id="rId121"/>
    <p:sldId id="366" r:id="rId122"/>
    <p:sldId id="354"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94660"/>
  </p:normalViewPr>
  <p:slideViewPr>
    <p:cSldViewPr>
      <p:cViewPr varScale="1">
        <p:scale>
          <a:sx n="77" d="100"/>
          <a:sy n="77" d="100"/>
        </p:scale>
        <p:origin x="127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47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C9349-37E9-415B-A589-247DB7C680A2}" type="datetimeFigureOut">
              <a:rPr lang="en-US" smtClean="0"/>
              <a:pPr/>
              <a:t>13-May-17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CC6AA-20DA-45C2-986B-3F8E1FB9B1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miter lim="800000"/>
            <a:headEnd/>
            <a:tailEnd/>
          </a:ln>
        </p:spPr>
        <p:txBody>
          <a:bodyPr/>
          <a:lstStyle/>
          <a:p>
            <a:fld id="{5E7886A1-A462-4F73-8A5C-1A53C76FEBB3}" type="slidenum">
              <a:rPr lang="en-US"/>
              <a:pPr/>
              <a:t>3</a:t>
            </a:fld>
            <a:endParaRPr lang="en-US"/>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DF495B-8D43-4770-862C-660A6AF568A1}" type="slidenum">
              <a:rPr lang="en-US" sz="1200" smtClean="0"/>
              <a:pPr eaLnBrk="1" hangingPunct="1"/>
              <a:t>47</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miter lim="800000"/>
            <a:headEnd/>
            <a:tailEnd/>
          </a:ln>
        </p:spPr>
        <p:txBody>
          <a:bodyPr/>
          <a:lstStyle/>
          <a:p>
            <a:fld id="{A57F50A5-044F-4BC0-BECC-C75ADD23B882}" type="slidenum">
              <a:rPr lang="en-US"/>
              <a:pPr/>
              <a:t>54</a:t>
            </a:fld>
            <a:endParaRPr lang="en-US"/>
          </a:p>
        </p:txBody>
      </p:sp>
      <p:sp>
        <p:nvSpPr>
          <p:cNvPr id="188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miter lim="800000"/>
            <a:headEnd/>
            <a:tailEnd/>
          </a:ln>
        </p:spPr>
        <p:txBody>
          <a:bodyPr/>
          <a:lstStyle/>
          <a:p>
            <a:fld id="{82D4CD8E-1640-48D1-808B-B3E49F2AAEDF}" type="slidenum">
              <a:rPr lang="en-US"/>
              <a:pPr/>
              <a:t>68</a:t>
            </a:fld>
            <a:endParaRPr lang="en-US"/>
          </a:p>
        </p:txBody>
      </p:sp>
      <p:sp>
        <p:nvSpPr>
          <p:cNvPr id="110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44FAD420-69F9-42D9-A606-123CEB07EC1E}" type="slidenum">
              <a:rPr lang="en-US"/>
              <a:pPr/>
              <a:t>93</a:t>
            </a:fld>
            <a:endParaRPr lang="en-US"/>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miter lim="800000"/>
            <a:headEnd/>
            <a:tailEnd/>
          </a:ln>
        </p:spPr>
        <p:txBody>
          <a:bodyPr/>
          <a:lstStyle/>
          <a:p>
            <a:fld id="{5922BD6E-C4D2-4FBB-AA02-C2779EB085DB}" type="slidenum">
              <a:rPr lang="en-US"/>
              <a:pPr/>
              <a:t>97</a:t>
            </a:fld>
            <a:endParaRPr lang="en-US"/>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fld id="{7A254BBD-97FE-4E2C-B525-05156149C829}" type="slidenum">
              <a:rPr lang="en-US"/>
              <a:pPr/>
              <a:t>98</a:t>
            </a:fld>
            <a:endParaRPr lang="en-US"/>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miter lim="800000"/>
            <a:headEnd/>
            <a:tailEnd/>
          </a:ln>
        </p:spPr>
        <p:txBody>
          <a:bodyPr/>
          <a:lstStyle/>
          <a:p>
            <a:fld id="{FE9450C4-6A72-4989-87B3-2AA3B358A5B0}" type="slidenum">
              <a:rPr lang="en-US"/>
              <a:pPr/>
              <a:t>107</a:t>
            </a:fld>
            <a:endParaRPr lang="en-US"/>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miter lim="800000"/>
            <a:headEnd/>
            <a:tailEnd/>
          </a:ln>
        </p:spPr>
        <p:txBody>
          <a:bodyPr/>
          <a:lstStyle/>
          <a:p>
            <a:fld id="{CDB9C42A-3BDF-4B79-959E-55E2A833BB54}" type="slidenum">
              <a:rPr lang="en-US"/>
              <a:pPr/>
              <a:t>4</a:t>
            </a:fld>
            <a:endParaRPr lang="en-US"/>
          </a:p>
        </p:txBody>
      </p:sp>
      <p:sp>
        <p:nvSpPr>
          <p:cNvPr id="186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6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miter lim="800000"/>
            <a:headEnd/>
            <a:tailEnd/>
          </a:ln>
        </p:spPr>
        <p:txBody>
          <a:bodyPr/>
          <a:lstStyle/>
          <a:p>
            <a:fld id="{DB45C69B-8484-4E5E-A202-C35258B02CBB}" type="slidenum">
              <a:rPr lang="en-US"/>
              <a:pPr/>
              <a:t>6</a:t>
            </a:fld>
            <a:endParaRPr lang="en-US"/>
          </a:p>
        </p:txBody>
      </p:sp>
      <p:sp>
        <p:nvSpPr>
          <p:cNvPr id="19865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83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DF495B-8D43-4770-862C-660A6AF568A1}" type="slidenum">
              <a:rPr lang="en-US" sz="1200" smtClean="0"/>
              <a:pPr eaLnBrk="1" hangingPunct="1"/>
              <a:t>12</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275F5B-553F-422C-BD6D-7EF32C76347F}" type="slidenum">
              <a:rPr lang="en-US" sz="1200" smtClean="0"/>
              <a:pPr eaLnBrk="1" hangingPunct="1"/>
              <a:t>13</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miter lim="800000"/>
            <a:headEnd/>
            <a:tailEnd/>
          </a:ln>
        </p:spPr>
        <p:txBody>
          <a:bodyPr/>
          <a:lstStyle/>
          <a:p>
            <a:fld id="{8B17C580-6B86-481C-AF1D-FEDD850C14F4}" type="slidenum">
              <a:rPr lang="en-US"/>
              <a:pPr/>
              <a:t>29</a:t>
            </a:fld>
            <a:endParaRPr lang="en-US"/>
          </a:p>
        </p:txBody>
      </p:sp>
      <p:sp>
        <p:nvSpPr>
          <p:cNvPr id="118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miter lim="800000"/>
            <a:headEnd/>
            <a:tailEnd/>
          </a:ln>
        </p:spPr>
        <p:txBody>
          <a:bodyPr/>
          <a:lstStyle/>
          <a:p>
            <a:fld id="{8B17C580-6B86-481C-AF1D-FEDD850C14F4}" type="slidenum">
              <a:rPr lang="en-US"/>
              <a:pPr/>
              <a:t>39</a:t>
            </a:fld>
            <a:endParaRPr lang="en-US"/>
          </a:p>
        </p:txBody>
      </p:sp>
      <p:sp>
        <p:nvSpPr>
          <p:cNvPr id="118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miter lim="800000"/>
            <a:headEnd/>
            <a:tailEnd/>
          </a:ln>
        </p:spPr>
        <p:txBody>
          <a:bodyPr/>
          <a:lstStyle/>
          <a:p>
            <a:fld id="{8025B3FF-B5BF-4C1D-B051-D4B5FA6D0749}" type="slidenum">
              <a:rPr lang="en-US"/>
              <a:pPr/>
              <a:t>41</a:t>
            </a:fld>
            <a:endParaRPr lang="en-US"/>
          </a:p>
        </p:txBody>
      </p:sp>
      <p:sp>
        <p:nvSpPr>
          <p:cNvPr id="176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miter lim="800000"/>
            <a:headEnd/>
            <a:tailEnd/>
          </a:ln>
        </p:spPr>
        <p:txBody>
          <a:bodyPr/>
          <a:lstStyle/>
          <a:p>
            <a:fld id="{82D4CD8E-1640-48D1-808B-B3E49F2AAEDF}" type="slidenum">
              <a:rPr lang="en-US"/>
              <a:pPr/>
              <a:t>46</a:t>
            </a:fld>
            <a:endParaRPr lang="en-US"/>
          </a:p>
        </p:txBody>
      </p:sp>
      <p:sp>
        <p:nvSpPr>
          <p:cNvPr id="110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AC1431-64D4-4307-838B-CF9ED19949F7}" type="datetimeFigureOut">
              <a:rPr lang="en-US" smtClean="0"/>
              <a:pPr/>
              <a:t>13-May-17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AC1431-64D4-4307-838B-CF9ED19949F7}" type="datetimeFigureOut">
              <a:rPr lang="en-US" smtClean="0"/>
              <a:pPr/>
              <a:t>13-May-17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AC1431-64D4-4307-838B-CF9ED19949F7}" type="datetimeFigureOut">
              <a:rPr lang="en-US" smtClean="0"/>
              <a:pPr/>
              <a:t>13-May-17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9A481B-1EC0-4D85-9E63-7B2C5D3627A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ACF5179-87B0-43B4-8256-D62BEDA2681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AC1431-64D4-4307-838B-CF9ED19949F7}" type="datetimeFigureOut">
              <a:rPr lang="en-US" smtClean="0"/>
              <a:pPr/>
              <a:t>13-May-17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AC1431-64D4-4307-838B-CF9ED19949F7}" type="datetimeFigureOut">
              <a:rPr lang="en-US" smtClean="0"/>
              <a:pPr/>
              <a:t>13-May-17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AC1431-64D4-4307-838B-CF9ED19949F7}" type="datetimeFigureOut">
              <a:rPr lang="en-US" smtClean="0"/>
              <a:pPr/>
              <a:t>13-May-17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AC1431-64D4-4307-838B-CF9ED19949F7}" type="datetimeFigureOut">
              <a:rPr lang="en-US" smtClean="0"/>
              <a:pPr/>
              <a:t>13-May-17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AC1431-64D4-4307-838B-CF9ED19949F7}" type="datetimeFigureOut">
              <a:rPr lang="en-US" smtClean="0"/>
              <a:pPr/>
              <a:t>13-May-17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C1431-64D4-4307-838B-CF9ED19949F7}" type="datetimeFigureOut">
              <a:rPr lang="en-US" smtClean="0"/>
              <a:pPr/>
              <a:t>13-May-17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AC1431-64D4-4307-838B-CF9ED19949F7}" type="datetimeFigureOut">
              <a:rPr lang="en-US" smtClean="0"/>
              <a:pPr/>
              <a:t>13-May-17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AC1431-64D4-4307-838B-CF9ED19949F7}" type="datetimeFigureOut">
              <a:rPr lang="en-US" smtClean="0"/>
              <a:pPr/>
              <a:t>13-May-17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37B836-10BC-45B3-9448-DF4A82ED3F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C1431-64D4-4307-838B-CF9ED19949F7}" type="datetimeFigureOut">
              <a:rPr lang="en-US" smtClean="0"/>
              <a:pPr/>
              <a:t>13-May-17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7B836-10BC-45B3-9448-DF4A82ED3FF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0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http://visibleearth.nasa.gov/"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visibleearth.nasa.gov/17587/shiprock"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057400"/>
            <a:ext cx="7391400" cy="1938992"/>
          </a:xfrm>
          <a:prstGeom prst="rect">
            <a:avLst/>
          </a:prstGeom>
          <a:noFill/>
        </p:spPr>
        <p:txBody>
          <a:bodyPr wrap="square" rtlCol="0">
            <a:spAutoFit/>
          </a:bodyPr>
          <a:lstStyle/>
          <a:p>
            <a:pPr algn="ctr"/>
            <a:r>
              <a:rPr lang="en-US" sz="4000" b="1" dirty="0" smtClean="0">
                <a:solidFill>
                  <a:srgbClr val="FF0000"/>
                </a:solidFill>
                <a:latin typeface="Arial Black" pitchFamily="34" charset="0"/>
                <a:cs typeface="Arial" pitchFamily="34" charset="0"/>
              </a:rPr>
              <a:t>Mode of occurrence </a:t>
            </a:r>
          </a:p>
          <a:p>
            <a:pPr algn="ctr"/>
            <a:r>
              <a:rPr lang="en-US" sz="4000" b="1" dirty="0" smtClean="0">
                <a:solidFill>
                  <a:srgbClr val="FF0000"/>
                </a:solidFill>
                <a:latin typeface="Arial Black" pitchFamily="34" charset="0"/>
                <a:cs typeface="Arial" pitchFamily="34" charset="0"/>
              </a:rPr>
              <a:t>of </a:t>
            </a:r>
          </a:p>
          <a:p>
            <a:pPr algn="ctr"/>
            <a:r>
              <a:rPr lang="en-US" sz="4000" b="1" dirty="0" smtClean="0">
                <a:solidFill>
                  <a:srgbClr val="FF0000"/>
                </a:solidFill>
                <a:latin typeface="Arial Black" pitchFamily="34" charset="0"/>
                <a:cs typeface="Arial" pitchFamily="34" charset="0"/>
              </a:rPr>
              <a:t>Igneous rocks</a:t>
            </a:r>
            <a:endParaRPr lang="en-US" sz="4000" b="1" dirty="0">
              <a:solidFill>
                <a:srgbClr val="FF000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33246"/>
            <a:ext cx="8077200" cy="3323987"/>
          </a:xfrm>
          <a:prstGeom prst="rect">
            <a:avLst/>
          </a:prstGeom>
          <a:noFill/>
        </p:spPr>
        <p:txBody>
          <a:bodyPr wrap="square" rtlCol="0">
            <a:spAutoFit/>
          </a:bodyPr>
          <a:lstStyle/>
          <a:p>
            <a:pPr algn="just"/>
            <a:r>
              <a:rPr lang="en-US" sz="2800" b="1" dirty="0" smtClean="0">
                <a:latin typeface="Arial" pitchFamily="34" charset="0"/>
                <a:cs typeface="Arial" pitchFamily="34" charset="0"/>
              </a:rPr>
              <a:t>The type of body in which an igneous rock forms determines many of the properties that are used for classification. </a:t>
            </a:r>
          </a:p>
          <a:p>
            <a:pPr algn="just"/>
            <a:endParaRPr lang="en-US" sz="1400" b="1" dirty="0">
              <a:latin typeface="Arial" pitchFamily="34" charset="0"/>
              <a:cs typeface="Arial" pitchFamily="34" charset="0"/>
            </a:endParaRPr>
          </a:p>
          <a:p>
            <a:pPr algn="just"/>
            <a:r>
              <a:rPr lang="en-US" sz="2800" b="1" dirty="0" smtClean="0">
                <a:latin typeface="Arial" pitchFamily="34" charset="0"/>
                <a:cs typeface="Arial" pitchFamily="34" charset="0"/>
              </a:rPr>
              <a:t>An important step in classifying an igneous rock is, therefore, to appreciate where the rock comes from. The most important igneous bodies are shown in </a:t>
            </a:r>
            <a:r>
              <a:rPr lang="en-US" sz="2800" b="1" dirty="0" smtClean="0">
                <a:solidFill>
                  <a:srgbClr val="FF0000"/>
                </a:solidFill>
                <a:latin typeface="Arial" pitchFamily="34" charset="0"/>
                <a:cs typeface="Arial" pitchFamily="34" charset="0"/>
              </a:rPr>
              <a:t>Figure 9.1.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5016758"/>
          </a:xfrm>
          <a:prstGeom prst="rect">
            <a:avLst/>
          </a:prstGeom>
          <a:noFill/>
        </p:spPr>
        <p:txBody>
          <a:bodyPr wrap="square" rtlCol="0">
            <a:spAutoFit/>
          </a:bodyPr>
          <a:lstStyle/>
          <a:p>
            <a:pPr algn="just"/>
            <a:r>
              <a:rPr lang="en-US" sz="2800" b="1" dirty="0" smtClean="0">
                <a:latin typeface="Arial" pitchFamily="34" charset="0"/>
                <a:cs typeface="Arial" pitchFamily="34" charset="0"/>
              </a:rPr>
              <a:t>No large flood basalt has formed in historical times.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The world's largest historic eruption is, nonetheless, a small flood basalt, which erupted 14 km</a:t>
            </a:r>
            <a:r>
              <a:rPr lang="en-US" sz="3200" b="1" baseline="30000" dirty="0" smtClean="0">
                <a:latin typeface="Arial" pitchFamily="34" charset="0"/>
                <a:cs typeface="Arial" pitchFamily="34" charset="0"/>
              </a:rPr>
              <a:t>3</a:t>
            </a:r>
            <a:r>
              <a:rPr lang="en-US" sz="2800" b="1" dirty="0" smtClean="0">
                <a:latin typeface="Arial" pitchFamily="34" charset="0"/>
                <a:cs typeface="Arial" pitchFamily="34" charset="0"/>
              </a:rPr>
              <a:t> of magma in 1783 from a 25 km- long fissure at </a:t>
            </a:r>
            <a:r>
              <a:rPr lang="en-US" sz="2800" b="1" dirty="0" err="1" smtClean="0">
                <a:latin typeface="Arial" pitchFamily="34" charset="0"/>
                <a:cs typeface="Arial" pitchFamily="34" charset="0"/>
              </a:rPr>
              <a:t>Lakagigar</a:t>
            </a:r>
            <a:r>
              <a:rPr lang="en-US" sz="2800" b="1" dirty="0" smtClean="0">
                <a:latin typeface="Arial" pitchFamily="34" charset="0"/>
                <a:cs typeface="Arial" pitchFamily="34" charset="0"/>
              </a:rPr>
              <a:t>, Iceland (</a:t>
            </a:r>
            <a:r>
              <a:rPr lang="en-US" sz="2800" b="1" dirty="0" smtClean="0">
                <a:solidFill>
                  <a:srgbClr val="FF0000"/>
                </a:solidFill>
                <a:latin typeface="Arial" pitchFamily="34" charset="0"/>
                <a:cs typeface="Arial" pitchFamily="34" charset="0"/>
              </a:rPr>
              <a:t>L in Fig. 9.13(C)</a:t>
            </a:r>
            <a:r>
              <a:rPr lang="en-US" sz="2800" b="1" dirty="0" smtClean="0">
                <a:latin typeface="Arial" pitchFamily="34" charset="0"/>
                <a:cs typeface="Arial" pitchFamily="34" charset="0"/>
              </a:rPr>
              <a: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This fissure formed at the divergent boundary where the Mid-Atlantic Ridge crosses Iceland.</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7772400" cy="5693866"/>
          </a:xfrm>
          <a:prstGeom prst="rect">
            <a:avLst/>
          </a:prstGeom>
          <a:noFill/>
        </p:spPr>
        <p:txBody>
          <a:bodyPr wrap="square" rtlCol="0">
            <a:spAutoFit/>
          </a:bodyPr>
          <a:lstStyle/>
          <a:p>
            <a:pPr algn="just"/>
            <a:r>
              <a:rPr lang="en-US" sz="2800" b="1" dirty="0" smtClean="0">
                <a:latin typeface="Arial" pitchFamily="34" charset="0"/>
                <a:cs typeface="Arial" pitchFamily="34" charset="0"/>
              </a:rPr>
              <a:t>The volume of these eruptions pales in comparison with flood-basalt flows in the geologic record, which individually can have volumes of hundreds or thousands of cubic kilometers.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They occur in regions where multiple flood-basalt flows add up to staggering volumes of lava. </a:t>
            </a:r>
          </a:p>
          <a:p>
            <a:pPr algn="just"/>
            <a:endParaRPr lang="en-US" sz="1200" b="1" dirty="0" smtClean="0">
              <a:latin typeface="Arial" pitchFamily="34" charset="0"/>
              <a:cs typeface="Arial" pitchFamily="34" charset="0"/>
            </a:endParaRPr>
          </a:p>
          <a:p>
            <a:pPr algn="just"/>
            <a:r>
              <a:rPr lang="en-US" sz="2800" b="1" dirty="0" smtClean="0">
                <a:latin typeface="Arial" pitchFamily="34" charset="0"/>
                <a:cs typeface="Arial" pitchFamily="34" charset="0"/>
              </a:rPr>
              <a:t>For example, in the </a:t>
            </a:r>
            <a:r>
              <a:rPr lang="en-US" sz="2800" b="1" dirty="0" smtClean="0">
                <a:solidFill>
                  <a:srgbClr val="FF0000"/>
                </a:solidFill>
                <a:latin typeface="Arial" pitchFamily="34" charset="0"/>
                <a:cs typeface="Arial" pitchFamily="34" charset="0"/>
              </a:rPr>
              <a:t>Columbia River area </a:t>
            </a:r>
            <a:r>
              <a:rPr lang="en-US" sz="2800" b="1" dirty="0" smtClean="0">
                <a:latin typeface="Arial" pitchFamily="34" charset="0"/>
                <a:cs typeface="Arial" pitchFamily="34" charset="0"/>
              </a:rPr>
              <a:t>of Washington and Oregon, Miocene flood basalts cover an </a:t>
            </a:r>
            <a:r>
              <a:rPr lang="en-US" sz="2800" b="1" dirty="0" smtClean="0">
                <a:solidFill>
                  <a:srgbClr val="FF0000"/>
                </a:solidFill>
                <a:latin typeface="Arial" pitchFamily="34" charset="0"/>
                <a:cs typeface="Arial" pitchFamily="34" charset="0"/>
              </a:rPr>
              <a:t>area of 120 000 km</a:t>
            </a:r>
            <a:r>
              <a:rPr lang="en-US" sz="3200" b="1" baseline="30000" dirty="0" smtClean="0">
                <a:solidFill>
                  <a:srgbClr val="FF0000"/>
                </a:solidFill>
                <a:latin typeface="Arial" pitchFamily="34" charset="0"/>
                <a:cs typeface="Arial" pitchFamily="34" charset="0"/>
              </a:rPr>
              <a:t>3</a:t>
            </a:r>
            <a:r>
              <a:rPr lang="en-US" sz="2800" b="1" dirty="0" smtClean="0">
                <a:solidFill>
                  <a:srgbClr val="FF0000"/>
                </a:solidFill>
                <a:latin typeface="Arial" pitchFamily="34" charset="0"/>
                <a:cs typeface="Arial" pitchFamily="34" charset="0"/>
              </a:rPr>
              <a:t> and have a total thickness of 1500 m.</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401205"/>
          </a:xfrm>
          <a:prstGeom prst="rect">
            <a:avLst/>
          </a:prstGeom>
          <a:noFill/>
        </p:spPr>
        <p:txBody>
          <a:bodyPr wrap="square" rtlCol="0">
            <a:spAutoFit/>
          </a:bodyPr>
          <a:lstStyle/>
          <a:p>
            <a:pPr algn="just"/>
            <a:r>
              <a:rPr lang="en-US" sz="2800" b="1" dirty="0" smtClean="0">
                <a:latin typeface="Arial" pitchFamily="34" charset="0"/>
                <a:cs typeface="Arial" pitchFamily="34" charset="0"/>
              </a:rPr>
              <a:t>When flood-basalt flows cool and shrink, sets of </a:t>
            </a:r>
            <a:r>
              <a:rPr lang="en-US" sz="2800" b="1" dirty="0" smtClean="0">
                <a:solidFill>
                  <a:srgbClr val="FF0000"/>
                </a:solidFill>
                <a:latin typeface="Arial" pitchFamily="34" charset="0"/>
                <a:cs typeface="Arial" pitchFamily="34" charset="0"/>
              </a:rPr>
              <a:t>columnar joints</a:t>
            </a:r>
            <a:r>
              <a:rPr lang="en-US" sz="2800" b="1" dirty="0" smtClean="0">
                <a:latin typeface="Arial" pitchFamily="34" charset="0"/>
                <a:cs typeface="Arial" pitchFamily="34" charset="0"/>
              </a:rPr>
              <a:t> propagate into the flow from their lower and upper surfaces. </a:t>
            </a:r>
          </a:p>
          <a:p>
            <a:pPr algn="just"/>
            <a:endParaRPr lang="en-US" sz="2800" b="1" dirty="0" smtClean="0">
              <a:latin typeface="Arial" pitchFamily="34" charset="0"/>
              <a:cs typeface="Arial" pitchFamily="34" charset="0"/>
            </a:endParaRPr>
          </a:p>
          <a:p>
            <a:pPr algn="just"/>
            <a:r>
              <a:rPr lang="en-US" sz="2800" b="1" dirty="0" smtClean="0">
                <a:latin typeface="Arial" pitchFamily="34" charset="0"/>
                <a:cs typeface="Arial" pitchFamily="34" charset="0"/>
              </a:rPr>
              <a:t>Those that extend up from the base form regular five- to six-sided columns perpendicular to the surface from which they cool and are referred to as the </a:t>
            </a:r>
            <a:r>
              <a:rPr lang="en-US" sz="2800" b="1" dirty="0" smtClean="0">
                <a:solidFill>
                  <a:srgbClr val="FF0000"/>
                </a:solidFill>
                <a:latin typeface="Arial" pitchFamily="34" charset="0"/>
                <a:cs typeface="Arial" pitchFamily="34" charset="0"/>
              </a:rPr>
              <a:t>colonnade</a:t>
            </a:r>
            <a:r>
              <a:rPr lang="en-US" sz="2800" b="1" dirty="0" smtClean="0">
                <a:latin typeface="Arial" pitchFamily="34" charset="0"/>
                <a:cs typeface="Arial" pitchFamily="34" charset="0"/>
              </a:rPr>
              <a:t> because of their resemblance to the columns in a Greek temple.</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2677656"/>
          </a:xfrm>
          <a:prstGeom prst="rect">
            <a:avLst/>
          </a:prstGeom>
          <a:noFill/>
        </p:spPr>
        <p:txBody>
          <a:bodyPr wrap="square" rtlCol="0">
            <a:spAutoFit/>
          </a:bodyPr>
          <a:lstStyle/>
          <a:p>
            <a:pPr algn="just"/>
            <a:r>
              <a:rPr lang="en-US" sz="2800" b="1" dirty="0" smtClean="0">
                <a:latin typeface="Arial" pitchFamily="34" charset="0"/>
                <a:cs typeface="Arial" pitchFamily="34" charset="0"/>
              </a:rPr>
              <a:t>An those that propagate down from the top, which are known as the </a:t>
            </a:r>
            <a:r>
              <a:rPr lang="en-US" sz="2800" b="1" dirty="0" smtClean="0">
                <a:solidFill>
                  <a:srgbClr val="FF0000"/>
                </a:solidFill>
                <a:latin typeface="Arial" pitchFamily="34" charset="0"/>
                <a:cs typeface="Arial" pitchFamily="34" charset="0"/>
              </a:rPr>
              <a:t>entablature</a:t>
            </a:r>
            <a:r>
              <a:rPr lang="en-US" sz="2800" b="1" dirty="0" smtClean="0">
                <a:latin typeface="Arial" pitchFamily="34" charset="0"/>
                <a:cs typeface="Arial" pitchFamily="34" charset="0"/>
              </a:rPr>
              <a:t>, are smaller and form more irregular patterns that fan out from master joints down which water percolates and promotes cooling (</a:t>
            </a:r>
            <a:r>
              <a:rPr lang="en-US" sz="2800" b="1" dirty="0" smtClean="0">
                <a:solidFill>
                  <a:srgbClr val="FF0000"/>
                </a:solidFill>
                <a:latin typeface="Arial" pitchFamily="34" charset="0"/>
                <a:cs typeface="Arial" pitchFamily="34" charset="0"/>
              </a:rPr>
              <a:t>Fig. 9.14(A)). </a:t>
            </a:r>
            <a:endParaRPr lang="en-US"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C:\Users\BishalNath\Desktop\Picture4.jpg"/>
          <p:cNvPicPr>
            <a:picLocks noChangeAspect="1" noChangeArrowheads="1"/>
          </p:cNvPicPr>
          <p:nvPr/>
        </p:nvPicPr>
        <p:blipFill>
          <a:blip r:embed="rId2" cstate="print"/>
          <a:srcRect b="8085"/>
          <a:stretch>
            <a:fillRect/>
          </a:stretch>
        </p:blipFill>
        <p:spPr bwMode="auto">
          <a:xfrm>
            <a:off x="457200" y="381000"/>
            <a:ext cx="8167687" cy="4800600"/>
          </a:xfrm>
          <a:prstGeom prst="rect">
            <a:avLst/>
          </a:prstGeom>
          <a:noFill/>
        </p:spPr>
      </p:pic>
      <p:sp>
        <p:nvSpPr>
          <p:cNvPr id="5" name="TextBox 4"/>
          <p:cNvSpPr txBox="1"/>
          <p:nvPr/>
        </p:nvSpPr>
        <p:spPr>
          <a:xfrm>
            <a:off x="609600" y="5334000"/>
            <a:ext cx="7848600" cy="738664"/>
          </a:xfrm>
          <a:prstGeom prst="rect">
            <a:avLst/>
          </a:prstGeom>
          <a:noFill/>
        </p:spPr>
        <p:txBody>
          <a:bodyPr wrap="square" rtlCol="0">
            <a:spAutoFit/>
          </a:bodyPr>
          <a:lstStyle/>
          <a:p>
            <a:pPr algn="just"/>
            <a:r>
              <a:rPr lang="en-US" sz="1400" b="1" dirty="0" smtClean="0">
                <a:latin typeface="Arial" pitchFamily="34" charset="0"/>
                <a:cs typeface="Arial" pitchFamily="34" charset="0"/>
              </a:rPr>
              <a:t>Figure 9.14 (A)</a:t>
            </a:r>
            <a:r>
              <a:rPr lang="en-US" sz="1400" dirty="0" smtClean="0">
                <a:latin typeface="Arial" pitchFamily="34" charset="0"/>
                <a:cs typeface="Arial" pitchFamily="34" charset="0"/>
              </a:rPr>
              <a:t> Columnar cooling joints in the 15 m-thick basaltic lava flow at </a:t>
            </a:r>
            <a:r>
              <a:rPr lang="en-US" sz="1400" dirty="0" err="1" smtClean="0">
                <a:latin typeface="Arial" pitchFamily="34" charset="0"/>
                <a:cs typeface="Arial" pitchFamily="34" charset="0"/>
              </a:rPr>
              <a:t>Aldeyjarfoss</a:t>
            </a:r>
            <a:r>
              <a:rPr lang="en-US" sz="1400" dirty="0" smtClean="0">
                <a:latin typeface="Arial" pitchFamily="34" charset="0"/>
                <a:cs typeface="Arial" pitchFamily="34" charset="0"/>
              </a:rPr>
              <a:t>, Iceland. At the left of the photograph, columns fan around where the lava cooled against the bank of the former riverbed in which it flowed.</a:t>
            </a:r>
            <a:r>
              <a:rPr lang="en-US" sz="1400" b="1" dirty="0" smtClean="0">
                <a:latin typeface="Arial" pitchFamily="34" charset="0"/>
                <a:cs typeface="Arial" pitchFamily="34" charset="0"/>
              </a:rPr>
              <a:t> (B)</a:t>
            </a:r>
            <a:r>
              <a:rPr lang="en-US" sz="1400" dirty="0" smtClean="0">
                <a:latin typeface="Arial" pitchFamily="34" charset="0"/>
                <a:cs typeface="Arial" pitchFamily="34" charset="0"/>
              </a:rPr>
              <a:t> "Chisel marks" on the side of a column in (A).</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vils-tower-02-500"/>
          <p:cNvPicPr>
            <a:picLocks noChangeAspect="1" noChangeArrowheads="1"/>
          </p:cNvPicPr>
          <p:nvPr/>
        </p:nvPicPr>
        <p:blipFill>
          <a:blip r:embed="rId2" cstate="print"/>
          <a:srcRect/>
          <a:stretch>
            <a:fillRect/>
          </a:stretch>
        </p:blipFill>
        <p:spPr bwMode="auto">
          <a:xfrm>
            <a:off x="1259632" y="260648"/>
            <a:ext cx="4321299" cy="6336568"/>
          </a:xfrm>
          <a:prstGeom prst="rect">
            <a:avLst/>
          </a:prstGeom>
          <a:noFill/>
          <a:ln w="9525">
            <a:noFill/>
            <a:miter lim="800000"/>
            <a:headEnd/>
            <a:tailEnd/>
          </a:ln>
        </p:spPr>
      </p:pic>
      <p:sp>
        <p:nvSpPr>
          <p:cNvPr id="6" name="TextBox 5"/>
          <p:cNvSpPr txBox="1"/>
          <p:nvPr/>
        </p:nvSpPr>
        <p:spPr>
          <a:xfrm>
            <a:off x="5652120" y="3356992"/>
            <a:ext cx="3203848" cy="646331"/>
          </a:xfrm>
          <a:prstGeom prst="rect">
            <a:avLst/>
          </a:prstGeom>
          <a:noFill/>
        </p:spPr>
        <p:txBody>
          <a:bodyPr wrap="square" rtlCol="0">
            <a:spAutoFit/>
          </a:bodyPr>
          <a:lstStyle/>
          <a:p>
            <a:r>
              <a:rPr lang="en-US" sz="1800" b="1" dirty="0" smtClean="0"/>
              <a:t>Columnar joints</a:t>
            </a:r>
          </a:p>
          <a:p>
            <a:r>
              <a:rPr lang="en-US" sz="1800" b="1" dirty="0" smtClean="0"/>
              <a:t>Devil</a:t>
            </a:r>
            <a:r>
              <a:rPr lang="ja-JP" altLang="en-US" sz="1800" b="1" smtClean="0"/>
              <a:t>’</a:t>
            </a:r>
            <a:r>
              <a:rPr lang="en-US" altLang="ja-JP" sz="1800" b="1" dirty="0" smtClean="0"/>
              <a:t>s Tower, Wyoming</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BishalNath\Desktop\New folder (2)\scan0033.jpg"/>
          <p:cNvPicPr>
            <a:picLocks noChangeAspect="1" noChangeArrowheads="1"/>
          </p:cNvPicPr>
          <p:nvPr/>
        </p:nvPicPr>
        <p:blipFill>
          <a:blip r:embed="rId2" cstate="print">
            <a:lum bright="-10000" contrast="10000"/>
          </a:blip>
          <a:srcRect/>
          <a:stretch>
            <a:fillRect/>
          </a:stretch>
        </p:blipFill>
        <p:spPr bwMode="auto">
          <a:xfrm>
            <a:off x="102052" y="381000"/>
            <a:ext cx="8965748" cy="57912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postpil Susan Hough"/>
          <p:cNvPicPr>
            <a:picLocks noChangeAspect="1" noChangeArrowheads="1"/>
          </p:cNvPicPr>
          <p:nvPr/>
        </p:nvPicPr>
        <p:blipFill>
          <a:blip r:embed="rId3" cstate="print">
            <a:lum bright="10000"/>
          </a:blip>
          <a:srcRect/>
          <a:stretch>
            <a:fillRect/>
          </a:stretch>
        </p:blipFill>
        <p:spPr bwMode="auto">
          <a:xfrm>
            <a:off x="4000500" y="0"/>
            <a:ext cx="5143500" cy="6858000"/>
          </a:xfrm>
          <a:prstGeom prst="rect">
            <a:avLst/>
          </a:prstGeom>
          <a:noFill/>
          <a:ln w="9525">
            <a:noFill/>
            <a:miter lim="800000"/>
            <a:headEnd/>
            <a:tailEnd/>
          </a:ln>
        </p:spPr>
      </p:pic>
      <p:sp>
        <p:nvSpPr>
          <p:cNvPr id="72707" name="Text Box 3"/>
          <p:cNvSpPr txBox="1">
            <a:spLocks noChangeArrowheads="1"/>
          </p:cNvSpPr>
          <p:nvPr/>
        </p:nvSpPr>
        <p:spPr bwMode="auto">
          <a:xfrm>
            <a:off x="152400" y="5486400"/>
            <a:ext cx="3733800" cy="584775"/>
          </a:xfrm>
          <a:prstGeom prst="rect">
            <a:avLst/>
          </a:prstGeom>
          <a:noFill/>
          <a:ln w="9525">
            <a:noFill/>
            <a:miter lim="800000"/>
            <a:headEnd/>
            <a:tailEnd/>
          </a:ln>
        </p:spPr>
        <p:txBody>
          <a:bodyPr wrap="square">
            <a:spAutoFit/>
          </a:bodyPr>
          <a:lstStyle/>
          <a:p>
            <a:pPr algn="ctr"/>
            <a:r>
              <a:rPr lang="en-US" sz="1600" b="1" dirty="0" smtClean="0">
                <a:latin typeface="Arial" pitchFamily="34" charset="0"/>
                <a:cs typeface="Arial" pitchFamily="34" charset="0"/>
              </a:rPr>
              <a:t>Columnar joints in the Devil</a:t>
            </a:r>
            <a:r>
              <a:rPr lang="ja-JP" altLang="en-US" sz="1600" b="1">
                <a:latin typeface="Arial" pitchFamily="34" charset="0"/>
                <a:cs typeface="Arial" pitchFamily="34" charset="0"/>
              </a:rPr>
              <a:t>’</a:t>
            </a:r>
            <a:r>
              <a:rPr lang="en-US" altLang="ja-JP" sz="1600" b="1" dirty="0" smtClean="0">
                <a:latin typeface="Arial" pitchFamily="34" charset="0"/>
                <a:cs typeface="Arial" pitchFamily="34" charset="0"/>
              </a:rPr>
              <a:t>s  </a:t>
            </a:r>
            <a:r>
              <a:rPr lang="en-US" sz="1600" b="1" dirty="0" err="1" smtClean="0">
                <a:latin typeface="Arial" pitchFamily="34" charset="0"/>
                <a:cs typeface="Arial" pitchFamily="34" charset="0"/>
              </a:rPr>
              <a:t>Postpile</a:t>
            </a:r>
            <a:endParaRPr lang="en-US" sz="1600" b="1" dirty="0">
              <a:latin typeface="Arial" pitchFamily="34" charset="0"/>
              <a:cs typeface="Arial" pitchFamily="34" charset="0"/>
            </a:endParaRPr>
          </a:p>
        </p:txBody>
      </p:sp>
      <p:pic>
        <p:nvPicPr>
          <p:cNvPr id="72708" name="Picture 4" descr="hpc-001947"/>
          <p:cNvPicPr>
            <a:picLocks noChangeAspect="1" noChangeArrowheads="1"/>
          </p:cNvPicPr>
          <p:nvPr/>
        </p:nvPicPr>
        <p:blipFill>
          <a:blip r:embed="rId4" cstate="print">
            <a:lum bright="10000"/>
          </a:blip>
          <a:srcRect/>
          <a:stretch>
            <a:fillRect/>
          </a:stretch>
        </p:blipFill>
        <p:spPr bwMode="auto">
          <a:xfrm>
            <a:off x="0" y="1752600"/>
            <a:ext cx="39624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umnar basalt at Giant's Causeway"/>
          <p:cNvPicPr/>
          <p:nvPr/>
        </p:nvPicPr>
        <p:blipFill>
          <a:blip r:embed="rId2" cstate="print"/>
          <a:srcRect/>
          <a:stretch>
            <a:fillRect/>
          </a:stretch>
        </p:blipFill>
        <p:spPr bwMode="auto">
          <a:xfrm>
            <a:off x="381000" y="304800"/>
            <a:ext cx="8229600" cy="60960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676400"/>
            <a:ext cx="7696200" cy="4401205"/>
          </a:xfrm>
          <a:prstGeom prst="rect">
            <a:avLst/>
          </a:prstGeom>
          <a:noFill/>
        </p:spPr>
        <p:txBody>
          <a:bodyPr wrap="square" rtlCol="0">
            <a:spAutoFit/>
          </a:bodyPr>
          <a:lstStyle/>
          <a:p>
            <a:pPr algn="just"/>
            <a:r>
              <a:rPr lang="en-US" sz="2800" b="1" dirty="0" smtClean="0">
                <a:latin typeface="Arial" pitchFamily="34" charset="0"/>
                <a:cs typeface="Arial" pitchFamily="34" charset="0"/>
              </a:rPr>
              <a:t>Basaltic lava erupted from a central vent builds a broad gently sloping volcano, which, because of its shape, is called a </a:t>
            </a:r>
            <a:r>
              <a:rPr lang="en-US" sz="2800" b="1" dirty="0" smtClean="0">
                <a:solidFill>
                  <a:srgbClr val="FF0000"/>
                </a:solidFill>
                <a:latin typeface="Arial" pitchFamily="34" charset="0"/>
                <a:cs typeface="Arial" pitchFamily="34" charset="0"/>
              </a:rPr>
              <a:t>shield volcano </a:t>
            </a:r>
            <a:r>
              <a:rPr lang="en-US" sz="2800" b="1" dirty="0" smtClean="0">
                <a:latin typeface="Arial" pitchFamily="34" charset="0"/>
                <a:cs typeface="Arial" pitchFamily="34" charset="0"/>
              </a:rPr>
              <a:t>(</a:t>
            </a:r>
            <a:r>
              <a:rPr lang="en-US" sz="2800" b="1" dirty="0" smtClean="0">
                <a:solidFill>
                  <a:srgbClr val="FF0000"/>
                </a:solidFill>
                <a:latin typeface="Arial" pitchFamily="34" charset="0"/>
                <a:cs typeface="Arial" pitchFamily="34" charset="0"/>
              </a:rPr>
              <a:t>Fig. 9.16(A)</a:t>
            </a:r>
            <a:r>
              <a:rPr lang="en-US" sz="2800" b="1" dirty="0" smtClean="0">
                <a:latin typeface="Arial" pitchFamily="34" charset="0"/>
                <a:cs typeface="Arial" pitchFamily="34" charset="0"/>
              </a:rPr>
              <a:t>). </a:t>
            </a:r>
          </a:p>
          <a:p>
            <a:pPr algn="just"/>
            <a:endParaRPr lang="en-US" sz="2000" b="1" dirty="0" smtClean="0">
              <a:latin typeface="Arial" pitchFamily="34" charset="0"/>
              <a:cs typeface="Arial" pitchFamily="34" charset="0"/>
            </a:endParaRPr>
          </a:p>
          <a:p>
            <a:pPr algn="just"/>
            <a:r>
              <a:rPr lang="en-US" sz="2800" b="1" dirty="0" smtClean="0">
                <a:latin typeface="Arial" pitchFamily="34" charset="0"/>
                <a:cs typeface="Arial" pitchFamily="34" charset="0"/>
              </a:rPr>
              <a:t>Although fed from a central conduit, shield volcanoes tend to be leaky and have many points on their flanks from which eruptions may occur </a:t>
            </a:r>
            <a:r>
              <a:rPr lang="en-US" sz="2800" b="1" dirty="0" smtClean="0">
                <a:solidFill>
                  <a:srgbClr val="FF0000"/>
                </a:solidFill>
                <a:latin typeface="Arial" pitchFamily="34" charset="0"/>
                <a:cs typeface="Arial" pitchFamily="34" charset="0"/>
              </a:rPr>
              <a:t>(Fig. 9.1). </a:t>
            </a:r>
            <a:r>
              <a:rPr lang="en-US" sz="2800" b="1" dirty="0" smtClean="0">
                <a:latin typeface="Arial" pitchFamily="34" charset="0"/>
                <a:cs typeface="Arial" pitchFamily="34" charset="0"/>
              </a:rPr>
              <a:t>This tends to destroy their symmetry. </a:t>
            </a:r>
            <a:endParaRPr lang="en-US" sz="2800" b="1" dirty="0">
              <a:latin typeface="Arial" pitchFamily="34" charset="0"/>
              <a:cs typeface="Arial" pitchFamily="34" charset="0"/>
            </a:endParaRPr>
          </a:p>
        </p:txBody>
      </p:sp>
      <p:sp>
        <p:nvSpPr>
          <p:cNvPr id="3" name="Rectangle 2"/>
          <p:cNvSpPr/>
          <p:nvPr/>
        </p:nvSpPr>
        <p:spPr>
          <a:xfrm>
            <a:off x="685800" y="914400"/>
            <a:ext cx="3505200" cy="523220"/>
          </a:xfrm>
          <a:prstGeom prst="rect">
            <a:avLst/>
          </a:prstGeom>
        </p:spPr>
        <p:txBody>
          <a:bodyPr wrap="square">
            <a:spAutoFit/>
          </a:bodyPr>
          <a:lstStyle/>
          <a:p>
            <a:pPr lvl="0"/>
            <a:r>
              <a:rPr lang="en-US" sz="2800" b="1" dirty="0" smtClean="0">
                <a:solidFill>
                  <a:srgbClr val="FF0000"/>
                </a:solidFill>
                <a:latin typeface="Arial" pitchFamily="34" charset="0"/>
                <a:cs typeface="Arial" pitchFamily="34" charset="0"/>
              </a:rPr>
              <a:t>Shield  Volcanoes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ishalNath\Desktop\Picture6.jpg"/>
          <p:cNvPicPr>
            <a:picLocks noChangeAspect="1" noChangeArrowheads="1"/>
          </p:cNvPicPr>
          <p:nvPr/>
        </p:nvPicPr>
        <p:blipFill>
          <a:blip r:embed="rId2" cstate="print">
            <a:lum bright="10000"/>
          </a:blip>
          <a:srcRect b="4182"/>
          <a:stretch>
            <a:fillRect/>
          </a:stretch>
        </p:blipFill>
        <p:spPr bwMode="auto">
          <a:xfrm>
            <a:off x="304800" y="381000"/>
            <a:ext cx="8540750" cy="4800600"/>
          </a:xfrm>
          <a:prstGeom prst="rect">
            <a:avLst/>
          </a:prstGeom>
          <a:noFill/>
        </p:spPr>
      </p:pic>
      <p:sp>
        <p:nvSpPr>
          <p:cNvPr id="5" name="TextBox 4"/>
          <p:cNvSpPr txBox="1"/>
          <p:nvPr/>
        </p:nvSpPr>
        <p:spPr>
          <a:xfrm>
            <a:off x="3048000" y="5562600"/>
            <a:ext cx="4724400" cy="369332"/>
          </a:xfrm>
          <a:prstGeom prst="rect">
            <a:avLst/>
          </a:prstGeom>
          <a:noFill/>
        </p:spPr>
        <p:txBody>
          <a:bodyPr wrap="square" rtlCol="0">
            <a:spAutoFit/>
          </a:bodyPr>
          <a:lstStyle/>
          <a:p>
            <a:r>
              <a:rPr lang="en-US" b="1" dirty="0" smtClean="0"/>
              <a:t>Fig. 9.1: Forms of common igneous bodies</a:t>
            </a:r>
            <a:endParaRPr lang="en-US"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2554545"/>
          </a:xfrm>
          <a:prstGeom prst="rect">
            <a:avLst/>
          </a:prstGeom>
          <a:noFill/>
        </p:spPr>
        <p:txBody>
          <a:bodyPr wrap="square" rtlCol="0">
            <a:spAutoFit/>
          </a:bodyPr>
          <a:lstStyle/>
          <a:p>
            <a:pPr algn="just"/>
            <a:r>
              <a:rPr lang="en-US" sz="2800" b="1" dirty="0" smtClean="0">
                <a:latin typeface="Arial" pitchFamily="34" charset="0"/>
                <a:cs typeface="Arial" pitchFamily="34" charset="0"/>
              </a:rPr>
              <a:t>Flank eruptions commonly occur along prominent fissures or rift zones.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Shield volcanoes typically have a large down-dropped area at their summit known as a </a:t>
            </a:r>
            <a:r>
              <a:rPr lang="en-US" sz="2800" b="1" dirty="0" smtClean="0">
                <a:solidFill>
                  <a:srgbClr val="0070C0"/>
                </a:solidFill>
                <a:latin typeface="Arial" pitchFamily="34" charset="0"/>
                <a:cs typeface="Arial" pitchFamily="34" charset="0"/>
              </a:rPr>
              <a:t>caldera</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Fig. 9.16(B)- (C</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lum bright="10000" contrast="10000"/>
          </a:blip>
          <a:srcRect t="10710" b="8369"/>
          <a:stretch>
            <a:fillRect/>
          </a:stretch>
        </p:blipFill>
        <p:spPr bwMode="auto">
          <a:xfrm>
            <a:off x="990600" y="228600"/>
            <a:ext cx="7162800" cy="5181600"/>
          </a:xfrm>
          <a:prstGeom prst="rect">
            <a:avLst/>
          </a:prstGeom>
          <a:noFill/>
          <a:ln w="9525">
            <a:noFill/>
            <a:miter lim="800000"/>
            <a:headEnd/>
            <a:tailEnd/>
          </a:ln>
        </p:spPr>
      </p:pic>
      <p:sp>
        <p:nvSpPr>
          <p:cNvPr id="4" name="TextBox 3"/>
          <p:cNvSpPr txBox="1"/>
          <p:nvPr/>
        </p:nvSpPr>
        <p:spPr>
          <a:xfrm>
            <a:off x="381000" y="5380672"/>
            <a:ext cx="8229600" cy="1200329"/>
          </a:xfrm>
          <a:prstGeom prst="rect">
            <a:avLst/>
          </a:prstGeom>
          <a:noFill/>
        </p:spPr>
        <p:txBody>
          <a:bodyPr wrap="square" rtlCol="0">
            <a:spAutoFit/>
          </a:bodyPr>
          <a:lstStyle/>
          <a:p>
            <a:pPr algn="just"/>
            <a:r>
              <a:rPr lang="en-US" sz="1200" b="1" dirty="0" smtClean="0">
                <a:latin typeface="Arial" pitchFamily="34" charset="0"/>
                <a:cs typeface="Arial" pitchFamily="34" charset="0"/>
              </a:rPr>
              <a:t>Figure 9.16 (A)</a:t>
            </a:r>
            <a:r>
              <a:rPr lang="en-US" sz="1200" dirty="0" smtClean="0">
                <a:latin typeface="Arial" pitchFamily="34" charset="0"/>
                <a:cs typeface="Arial" pitchFamily="34" charset="0"/>
              </a:rPr>
              <a:t> Mauna Loa, the world's largest shield volcano on the Big Island of Hawaii, rises 4200 m above sea level and 8000 m above the ocean floor.</a:t>
            </a:r>
            <a:r>
              <a:rPr lang="en-US" sz="1200" b="1" dirty="0" smtClean="0">
                <a:latin typeface="Arial" pitchFamily="34" charset="0"/>
                <a:cs typeface="Arial" pitchFamily="34" charset="0"/>
              </a:rPr>
              <a:t> (B)</a:t>
            </a:r>
            <a:r>
              <a:rPr lang="en-US" sz="1200" dirty="0" smtClean="0">
                <a:latin typeface="Arial" pitchFamily="34" charset="0"/>
                <a:cs typeface="Arial" pitchFamily="34" charset="0"/>
              </a:rPr>
              <a:t> Satellite image showing the 165 m-deep caldera at the summit of Kilauea, a younger shield volcano to the southeast of Mauna Loa. The </a:t>
            </a:r>
            <a:r>
              <a:rPr lang="en-US" sz="1200" dirty="0" err="1" smtClean="0">
                <a:latin typeface="Arial" pitchFamily="34" charset="0"/>
                <a:cs typeface="Arial" pitchFamily="34" charset="0"/>
              </a:rPr>
              <a:t>Halemaumau</a:t>
            </a:r>
            <a:r>
              <a:rPr lang="en-US" sz="1200" dirty="0" smtClean="0">
                <a:latin typeface="Arial" pitchFamily="34" charset="0"/>
                <a:cs typeface="Arial" pitchFamily="34" charset="0"/>
              </a:rPr>
              <a:t> crater is a dormant lava lake. Eruption dates of individual flows on the caldera floor are shown. HVO is the U.S. Geological Survey Hawaiian Volcano Observatory. (Image from NASA's Visible Earth catalog: </a:t>
            </a:r>
            <a:r>
              <a:rPr lang="en-US" sz="1200" u="sng" dirty="0" smtClean="0">
                <a:latin typeface="Arial" pitchFamily="34" charset="0"/>
                <a:cs typeface="Arial" pitchFamily="34" charset="0"/>
                <a:hlinkClick r:id="rId3"/>
              </a:rPr>
              <a:t>http://visibleearth.nasa.gov</a:t>
            </a:r>
            <a:r>
              <a:rPr lang="en-US" sz="1200" dirty="0" smtClean="0">
                <a:latin typeface="Arial" pitchFamily="34" charset="0"/>
                <a:cs typeface="Arial" pitchFamily="34" charset="0"/>
              </a:rPr>
              <a:t>.) (C) View from Kilauea's caldera rim (point C in (B)) toward the </a:t>
            </a:r>
            <a:r>
              <a:rPr lang="en-US" sz="1200" dirty="0" err="1" smtClean="0">
                <a:latin typeface="Arial" pitchFamily="34" charset="0"/>
                <a:cs typeface="Arial" pitchFamily="34" charset="0"/>
              </a:rPr>
              <a:t>Halemaumau</a:t>
            </a:r>
            <a:r>
              <a:rPr lang="en-US" sz="1200" dirty="0" smtClean="0">
                <a:latin typeface="Arial" pitchFamily="34" charset="0"/>
                <a:cs typeface="Arial" pitchFamily="34" charset="0"/>
              </a:rPr>
              <a:t> crater in the floor of the caldera.</a:t>
            </a:r>
            <a:endParaRPr lang="en-US" dirty="0"/>
          </a:p>
        </p:txBody>
      </p:sp>
      <p:sp>
        <p:nvSpPr>
          <p:cNvPr id="5" name="TextBox 4"/>
          <p:cNvSpPr txBox="1"/>
          <p:nvPr/>
        </p:nvSpPr>
        <p:spPr>
          <a:xfrm>
            <a:off x="1066800" y="4800600"/>
            <a:ext cx="533400" cy="461665"/>
          </a:xfrm>
          <a:prstGeom prst="rect">
            <a:avLst/>
          </a:prstGeom>
          <a:noFill/>
        </p:spPr>
        <p:txBody>
          <a:bodyPr wrap="square" rtlCol="0">
            <a:spAutoFit/>
          </a:bodyPr>
          <a:lstStyle/>
          <a:p>
            <a:r>
              <a:rPr lang="en-US" sz="2400" dirty="0" smtClean="0"/>
              <a:t>(B)</a:t>
            </a:r>
            <a:endParaRPr lang="en-US" sz="24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64987"/>
            <a:ext cx="7696200" cy="4401205"/>
          </a:xfrm>
          <a:prstGeom prst="rect">
            <a:avLst/>
          </a:prstGeom>
          <a:noFill/>
        </p:spPr>
        <p:txBody>
          <a:bodyPr wrap="square" rtlCol="0">
            <a:spAutoFit/>
          </a:bodyPr>
          <a:lstStyle/>
          <a:p>
            <a:pPr algn="just"/>
            <a:r>
              <a:rPr lang="en-US" sz="2800" b="1" dirty="0" smtClean="0">
                <a:latin typeface="Arial" pitchFamily="34" charset="0"/>
                <a:cs typeface="Arial" pitchFamily="34" charset="0"/>
              </a:rPr>
              <a:t>When magma is more viscous than basalt, which happens with increasing silica content, magma cannot flow as far before solidifying, and it cannot rid itself of gas bubbles as easily, so the amount of explosive activity increases. </a:t>
            </a:r>
          </a:p>
          <a:p>
            <a:pPr algn="just"/>
            <a:endParaRPr lang="en-US" sz="2800" b="1" dirty="0" smtClean="0">
              <a:latin typeface="Arial" pitchFamily="34" charset="0"/>
              <a:cs typeface="Arial" pitchFamily="34" charset="0"/>
            </a:endParaRPr>
          </a:p>
          <a:p>
            <a:pPr algn="just"/>
            <a:r>
              <a:rPr lang="en-US" sz="2800" b="1" dirty="0" smtClean="0">
                <a:latin typeface="Arial" pitchFamily="34" charset="0"/>
                <a:cs typeface="Arial" pitchFamily="34" charset="0"/>
              </a:rPr>
              <a:t>This changes the shape of the volcano to what most people think of as the typical conical form (</a:t>
            </a:r>
            <a:r>
              <a:rPr lang="en-US" sz="2800" b="1" dirty="0" smtClean="0">
                <a:solidFill>
                  <a:srgbClr val="FF0000"/>
                </a:solidFill>
                <a:latin typeface="Arial" pitchFamily="34" charset="0"/>
                <a:cs typeface="Arial" pitchFamily="34" charset="0"/>
              </a:rPr>
              <a:t>Fig. 9.18(A)). </a:t>
            </a:r>
            <a:endParaRPr lang="en-US" sz="2800" b="1" dirty="0">
              <a:solidFill>
                <a:srgbClr val="FF0000"/>
              </a:solidFill>
              <a:latin typeface="Arial" pitchFamily="34" charset="0"/>
              <a:cs typeface="Arial" pitchFamily="34" charset="0"/>
            </a:endParaRPr>
          </a:p>
        </p:txBody>
      </p:sp>
      <p:sp>
        <p:nvSpPr>
          <p:cNvPr id="3" name="Rectangle 2"/>
          <p:cNvSpPr/>
          <p:nvPr/>
        </p:nvSpPr>
        <p:spPr>
          <a:xfrm>
            <a:off x="762000" y="914400"/>
            <a:ext cx="4324350" cy="523220"/>
          </a:xfrm>
          <a:prstGeom prst="rect">
            <a:avLst/>
          </a:prstGeom>
        </p:spPr>
        <p:txBody>
          <a:bodyPr wrap="square">
            <a:spAutoFit/>
          </a:bodyPr>
          <a:lstStyle/>
          <a:p>
            <a:pPr lvl="0" algn="just"/>
            <a:r>
              <a:rPr lang="en-US" sz="2800" b="1" dirty="0" smtClean="0">
                <a:solidFill>
                  <a:srgbClr val="FF0000"/>
                </a:solidFill>
                <a:latin typeface="Arial" pitchFamily="34" charset="0"/>
                <a:cs typeface="Arial" pitchFamily="34" charset="0"/>
              </a:rPr>
              <a:t>Composite Volcanoes</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216539"/>
          </a:xfrm>
          <a:prstGeom prst="rect">
            <a:avLst/>
          </a:prstGeom>
          <a:noFill/>
        </p:spPr>
        <p:txBody>
          <a:bodyPr wrap="square" rtlCol="0">
            <a:spAutoFit/>
          </a:bodyPr>
          <a:lstStyle/>
          <a:p>
            <a:pPr algn="just"/>
            <a:r>
              <a:rPr lang="en-US" sz="2800" b="1" dirty="0" smtClean="0">
                <a:latin typeface="Arial" pitchFamily="34" charset="0"/>
                <a:cs typeface="Arial" pitchFamily="34" charset="0"/>
              </a:rPr>
              <a:t>This type of volcano is characteristic of those that erupt andesitic magma, which is an order of magnitude more viscous than basalt.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They are called composite volcanoes because they erupt both lava and ash, which form very stratified deposits, and so the name </a:t>
            </a:r>
            <a:r>
              <a:rPr lang="en-US" sz="2800" b="1" dirty="0" err="1" smtClean="0">
                <a:latin typeface="Arial" pitchFamily="34" charset="0"/>
                <a:cs typeface="Arial" pitchFamily="34" charset="0"/>
              </a:rPr>
              <a:t>strato</a:t>
            </a:r>
            <a:r>
              <a:rPr lang="en-US" sz="2800" b="1" dirty="0" smtClean="0">
                <a:latin typeface="Arial" pitchFamily="34" charset="0"/>
                <a:cs typeface="Arial" pitchFamily="34" charset="0"/>
              </a:rPr>
              <a:t>-volcano is also used (Fig. 9.18(B)).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95400"/>
            <a:ext cx="7696200" cy="3385542"/>
          </a:xfrm>
          <a:prstGeom prst="rect">
            <a:avLst/>
          </a:prstGeom>
          <a:noFill/>
        </p:spPr>
        <p:txBody>
          <a:bodyPr wrap="square" rtlCol="0">
            <a:spAutoFit/>
          </a:bodyPr>
          <a:lstStyle/>
          <a:p>
            <a:pPr algn="just"/>
            <a:r>
              <a:rPr lang="en-US" sz="2800" b="1" dirty="0" smtClean="0">
                <a:latin typeface="Arial" pitchFamily="34" charset="0"/>
                <a:cs typeface="Arial" pitchFamily="34" charset="0"/>
              </a:rPr>
              <a:t>In contrast to shield volcanoes, their slopes are concave upward, with slopes increasing to -36° near the summit.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They are normally topped by a single crater and rarely produce flank eruptions, which preserves their symmetric shape (</a:t>
            </a:r>
            <a:r>
              <a:rPr lang="en-US" sz="2800" b="1" dirty="0" smtClean="0">
                <a:solidFill>
                  <a:srgbClr val="FF0000"/>
                </a:solidFill>
                <a:latin typeface="Arial" pitchFamily="34" charset="0"/>
                <a:cs typeface="Arial" pitchFamily="34" charset="0"/>
              </a:rPr>
              <a:t>Fig. 9.18(A)).</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b="7649"/>
          <a:stretch>
            <a:fillRect/>
          </a:stretch>
        </p:blipFill>
        <p:spPr bwMode="auto">
          <a:xfrm>
            <a:off x="1066800" y="0"/>
            <a:ext cx="6553200" cy="5410200"/>
          </a:xfrm>
          <a:prstGeom prst="rect">
            <a:avLst/>
          </a:prstGeom>
          <a:noFill/>
          <a:ln w="9525">
            <a:noFill/>
            <a:miter lim="800000"/>
            <a:headEnd/>
            <a:tailEnd/>
          </a:ln>
        </p:spPr>
      </p:pic>
      <p:sp>
        <p:nvSpPr>
          <p:cNvPr id="3" name="Rectangle 2"/>
          <p:cNvSpPr/>
          <p:nvPr/>
        </p:nvSpPr>
        <p:spPr>
          <a:xfrm>
            <a:off x="304800" y="5638800"/>
            <a:ext cx="8534400" cy="830997"/>
          </a:xfrm>
          <a:prstGeom prst="rect">
            <a:avLst/>
          </a:prstGeom>
        </p:spPr>
        <p:txBody>
          <a:bodyPr wrap="square">
            <a:spAutoFit/>
          </a:bodyPr>
          <a:lstStyle/>
          <a:p>
            <a:pPr algn="just"/>
            <a:r>
              <a:rPr lang="en-US" sz="1200" b="1" dirty="0" smtClean="0">
                <a:latin typeface="Arial" pitchFamily="34" charset="0"/>
                <a:cs typeface="Arial" pitchFamily="34" charset="0"/>
              </a:rPr>
              <a:t>Figure 9.18 (A)</a:t>
            </a:r>
            <a:r>
              <a:rPr lang="en-US" sz="1200" dirty="0" smtClean="0">
                <a:latin typeface="Arial" pitchFamily="34" charset="0"/>
                <a:cs typeface="Arial" pitchFamily="34" charset="0"/>
              </a:rPr>
              <a:t> The </a:t>
            </a:r>
            <a:r>
              <a:rPr lang="en-US" sz="1200" dirty="0" err="1" smtClean="0">
                <a:latin typeface="Arial" pitchFamily="34" charset="0"/>
                <a:cs typeface="Arial" pitchFamily="34" charset="0"/>
              </a:rPr>
              <a:t>Osorno</a:t>
            </a:r>
            <a:r>
              <a:rPr lang="en-US" sz="1200" dirty="0" smtClean="0">
                <a:latin typeface="Arial" pitchFamily="34" charset="0"/>
                <a:cs typeface="Arial" pitchFamily="34" charset="0"/>
              </a:rPr>
              <a:t> composite volcano, Chile.</a:t>
            </a:r>
            <a:r>
              <a:rPr lang="en-US" sz="1200" b="1" dirty="0" smtClean="0">
                <a:latin typeface="Arial" pitchFamily="34" charset="0"/>
                <a:cs typeface="Arial" pitchFamily="34" charset="0"/>
              </a:rPr>
              <a:t> (B)</a:t>
            </a:r>
            <a:r>
              <a:rPr lang="en-US" sz="1200" dirty="0" smtClean="0">
                <a:latin typeface="Arial" pitchFamily="34" charset="0"/>
                <a:cs typeface="Arial" pitchFamily="34" charset="0"/>
              </a:rPr>
              <a:t> Alternating layers of ash and lava in the crater wall of the Masaya composite volcano in Nicaragua. (C) A </a:t>
            </a:r>
            <a:r>
              <a:rPr lang="en-US" sz="1200" dirty="0" err="1" smtClean="0">
                <a:latin typeface="Arial" pitchFamily="34" charset="0"/>
                <a:cs typeface="Arial" pitchFamily="34" charset="0"/>
              </a:rPr>
              <a:t>lahar</a:t>
            </a:r>
            <a:r>
              <a:rPr lang="en-US" sz="1200" dirty="0" smtClean="0">
                <a:latin typeface="Arial" pitchFamily="34" charset="0"/>
                <a:cs typeface="Arial" pitchFamily="34" charset="0"/>
              </a:rPr>
              <a:t>, formed during the 1980 catastrophic eruption of Mount St. Helens in Washington State, descended the Toutle River valley, forming the dark material in the foreground, which has since been cut into by the river.</a:t>
            </a:r>
            <a:r>
              <a:rPr lang="en-US" sz="1200" b="1" dirty="0" smtClean="0">
                <a:latin typeface="Arial" pitchFamily="34" charset="0"/>
                <a:cs typeface="Arial" pitchFamily="34" charset="0"/>
              </a:rPr>
              <a:t> (D)</a:t>
            </a:r>
            <a:r>
              <a:rPr lang="en-US" sz="1200" dirty="0" smtClean="0">
                <a:latin typeface="Arial" pitchFamily="34" charset="0"/>
                <a:cs typeface="Arial" pitchFamily="34" charset="0"/>
              </a:rPr>
              <a:t> This </a:t>
            </a:r>
            <a:r>
              <a:rPr lang="en-US" sz="1200" dirty="0" err="1" smtClean="0">
                <a:latin typeface="Arial" pitchFamily="34" charset="0"/>
                <a:cs typeface="Arial" pitchFamily="34" charset="0"/>
              </a:rPr>
              <a:t>lahar</a:t>
            </a:r>
            <a:r>
              <a:rPr lang="en-US" sz="1200" dirty="0" smtClean="0">
                <a:latin typeface="Arial" pitchFamily="34" charset="0"/>
                <a:cs typeface="Arial" pitchFamily="34" charset="0"/>
              </a:rPr>
              <a:t> consists of various size rock fragments suspended in a muddy matrix.</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00200"/>
            <a:ext cx="7696200" cy="3354765"/>
          </a:xfrm>
          <a:prstGeom prst="rect">
            <a:avLst/>
          </a:prstGeom>
          <a:noFill/>
        </p:spPr>
        <p:txBody>
          <a:bodyPr wrap="square" rtlCol="0">
            <a:spAutoFit/>
          </a:bodyPr>
          <a:lstStyle/>
          <a:p>
            <a:pPr algn="just"/>
            <a:r>
              <a:rPr lang="en-US" sz="2800" b="1" dirty="0" smtClean="0">
                <a:latin typeface="Arial" pitchFamily="34" charset="0"/>
                <a:cs typeface="Arial" pitchFamily="34" charset="0"/>
              </a:rPr>
              <a:t>Volcanic ash erupted from giant calderas such as Yellowstone and from composite volcanoes has two very different modes of transport.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In one, the ash is ejected high into the air and is cool by the time it settles to form an </a:t>
            </a:r>
            <a:r>
              <a:rPr lang="en-US" sz="2800" b="1" dirty="0" smtClean="0">
                <a:solidFill>
                  <a:srgbClr val="FF0000"/>
                </a:solidFill>
                <a:latin typeface="Arial" pitchFamily="34" charset="0"/>
                <a:cs typeface="Arial" pitchFamily="34" charset="0"/>
              </a:rPr>
              <a:t>ash-fall deposit</a:t>
            </a:r>
            <a:r>
              <a:rPr lang="en-US" sz="2800" b="1" dirty="0" smtClean="0">
                <a:latin typeface="Arial" pitchFamily="34" charset="0"/>
                <a:cs typeface="Arial" pitchFamily="34" charset="0"/>
              </a:rPr>
              <a:t>. </a:t>
            </a:r>
          </a:p>
        </p:txBody>
      </p:sp>
      <p:sp>
        <p:nvSpPr>
          <p:cNvPr id="3" name="Rectangle 2"/>
          <p:cNvSpPr/>
          <p:nvPr/>
        </p:nvSpPr>
        <p:spPr>
          <a:xfrm>
            <a:off x="838200" y="838200"/>
            <a:ext cx="4343400" cy="523220"/>
          </a:xfrm>
          <a:prstGeom prst="rect">
            <a:avLst/>
          </a:prstGeom>
        </p:spPr>
        <p:txBody>
          <a:bodyPr wrap="square">
            <a:spAutoFit/>
          </a:bodyPr>
          <a:lstStyle/>
          <a:p>
            <a:pPr lvl="0" algn="just"/>
            <a:r>
              <a:rPr lang="en-US" sz="2800" b="1" dirty="0" smtClean="0">
                <a:solidFill>
                  <a:srgbClr val="FF0000"/>
                </a:solidFill>
                <a:latin typeface="Arial" pitchFamily="34" charset="0"/>
                <a:cs typeface="Arial" pitchFamily="34" charset="0"/>
              </a:rPr>
              <a:t>Ash falls and Ash flows</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14400"/>
            <a:ext cx="7696200" cy="5447645"/>
          </a:xfrm>
          <a:prstGeom prst="rect">
            <a:avLst/>
          </a:prstGeom>
          <a:noFill/>
        </p:spPr>
        <p:txBody>
          <a:bodyPr wrap="square" rtlCol="0">
            <a:spAutoFit/>
          </a:bodyPr>
          <a:lstStyle/>
          <a:p>
            <a:pPr algn="just"/>
            <a:r>
              <a:rPr lang="en-US" sz="2800" b="1" dirty="0" smtClean="0">
                <a:latin typeface="Arial" pitchFamily="34" charset="0"/>
                <a:cs typeface="Arial" pitchFamily="34" charset="0"/>
              </a:rPr>
              <a:t>The other mode involves a sideways blast of hot ash that hugs the ground and </a:t>
            </a:r>
            <a:r>
              <a:rPr lang="en-US" sz="2800" b="1" dirty="0" smtClean="0">
                <a:solidFill>
                  <a:srgbClr val="FF0000"/>
                </a:solidFill>
                <a:latin typeface="Arial" pitchFamily="34" charset="0"/>
                <a:cs typeface="Arial" pitchFamily="34" charset="0"/>
              </a:rPr>
              <a:t>flows down valleys</a:t>
            </a:r>
            <a:r>
              <a:rPr lang="en-US" sz="2800" b="1" dirty="0" smtClean="0">
                <a:latin typeface="Arial" pitchFamily="34" charset="0"/>
                <a:cs typeface="Arial" pitchFamily="34" charset="0"/>
              </a:rPr>
              <a:t> at great speed and forms an ash-flow deposit (</a:t>
            </a:r>
            <a:r>
              <a:rPr lang="en-US" sz="2800" b="1" dirty="0" err="1" smtClean="0">
                <a:solidFill>
                  <a:srgbClr val="FF0000"/>
                </a:solidFill>
                <a:latin typeface="Arial" pitchFamily="34" charset="0"/>
                <a:cs typeface="Arial" pitchFamily="34" charset="0"/>
              </a:rPr>
              <a:t>nuee</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ardente</a:t>
            </a:r>
            <a:r>
              <a:rPr lang="en-US" sz="2800" b="1" dirty="0" smtClean="0">
                <a:latin typeface="Arial" pitchFamily="34" charset="0"/>
                <a:cs typeface="Arial" pitchFamily="34" charset="0"/>
              </a:rPr>
              <a: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Ash falls blanket the topography with a layer that thins gradually away from the source (Fig. </a:t>
            </a:r>
            <a:r>
              <a:rPr lang="en-US" sz="2800" b="1" dirty="0" smtClean="0">
                <a:solidFill>
                  <a:srgbClr val="FF0000"/>
                </a:solidFill>
                <a:latin typeface="Arial" pitchFamily="34" charset="0"/>
                <a:cs typeface="Arial" pitchFamily="34" charset="0"/>
              </a:rPr>
              <a:t>9.21 (A)).</a:t>
            </a:r>
          </a:p>
          <a:p>
            <a:pPr algn="just"/>
            <a:endParaRPr lang="en-US" sz="1600" b="1" dirty="0" smtClean="0">
              <a:solidFill>
                <a:srgbClr val="FF0000"/>
              </a:solidFill>
              <a:latin typeface="Arial" pitchFamily="34" charset="0"/>
              <a:cs typeface="Arial" pitchFamily="34" charset="0"/>
            </a:endParaRPr>
          </a:p>
          <a:p>
            <a:pPr algn="just"/>
            <a:r>
              <a:rPr lang="en-US" sz="2800" b="1" dirty="0" smtClean="0">
                <a:latin typeface="Arial" pitchFamily="34" charset="0"/>
                <a:cs typeface="Arial" pitchFamily="34" charset="0"/>
              </a:rPr>
              <a:t>Ash flows, by contrast, flow to topographic lows such as valleys, and thus their thickness reflects the underlying topography (Fig. 9.21(B)).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9600" y="220133"/>
            <a:ext cx="8229600" cy="6485467"/>
            <a:chOff x="609600" y="220133"/>
            <a:chExt cx="8229600" cy="6485467"/>
          </a:xfrm>
        </p:grpSpPr>
        <p:sp>
          <p:nvSpPr>
            <p:cNvPr id="3" name="TextBox 2"/>
            <p:cNvSpPr txBox="1"/>
            <p:nvPr/>
          </p:nvSpPr>
          <p:spPr>
            <a:xfrm>
              <a:off x="5410200" y="2438400"/>
              <a:ext cx="3429000" cy="1323439"/>
            </a:xfrm>
            <a:prstGeom prst="rect">
              <a:avLst/>
            </a:prstGeom>
            <a:noFill/>
          </p:spPr>
          <p:txBody>
            <a:bodyPr wrap="square" rtlCol="0">
              <a:spAutoFit/>
            </a:bodyPr>
            <a:lstStyle/>
            <a:p>
              <a:pPr algn="just"/>
              <a:r>
                <a:rPr lang="en-US" sz="1600" b="1" dirty="0" smtClean="0">
                  <a:latin typeface="Arial" pitchFamily="34" charset="0"/>
                  <a:cs typeface="Arial" pitchFamily="34" charset="0"/>
                </a:rPr>
                <a:t>9.21 (A) Layers of ash-fall tuff near Bend, Oregon. (B) The Valley of </a:t>
              </a:r>
              <a:r>
                <a:rPr lang="en-US" sz="1600" b="1" dirty="0" err="1" smtClean="0">
                  <a:latin typeface="Arial" pitchFamily="34" charset="0"/>
                  <a:cs typeface="Arial" pitchFamily="34" charset="0"/>
                </a:rPr>
                <a:t>Tei</a:t>
              </a:r>
              <a:r>
                <a:rPr lang="en-US" sz="1600" b="1" dirty="0" smtClean="0">
                  <a:latin typeface="Arial" pitchFamily="34" charset="0"/>
                  <a:cs typeface="Arial" pitchFamily="34" charset="0"/>
                </a:rPr>
                <a:t> following its eruption in 1912 near Katmai, Alaska (see K in Fig. 9.41(A)).</a:t>
              </a:r>
            </a:p>
          </p:txBody>
        </p:sp>
        <p:grpSp>
          <p:nvGrpSpPr>
            <p:cNvPr id="6" name="Group 5"/>
            <p:cNvGrpSpPr/>
            <p:nvPr/>
          </p:nvGrpSpPr>
          <p:grpSpPr>
            <a:xfrm>
              <a:off x="609600" y="220133"/>
              <a:ext cx="4624136" cy="6485467"/>
              <a:chOff x="609600" y="220133"/>
              <a:chExt cx="4624136" cy="6485467"/>
            </a:xfrm>
          </p:grpSpPr>
          <p:pic>
            <p:nvPicPr>
              <p:cNvPr id="86018" name="Picture 2"/>
              <p:cNvPicPr>
                <a:picLocks noChangeAspect="1" noChangeArrowheads="1"/>
              </p:cNvPicPr>
              <p:nvPr/>
            </p:nvPicPr>
            <p:blipFill>
              <a:blip r:embed="rId2" cstate="print"/>
              <a:srcRect l="1766" t="4348" r="50543" b="15217"/>
              <a:stretch>
                <a:fillRect/>
              </a:stretch>
            </p:blipFill>
            <p:spPr bwMode="auto">
              <a:xfrm>
                <a:off x="609600" y="220133"/>
                <a:ext cx="4572000" cy="3132667"/>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50340" t="4348" r="1970" b="13043"/>
              <a:stretch>
                <a:fillRect/>
              </a:stretch>
            </p:blipFill>
            <p:spPr bwMode="auto">
              <a:xfrm>
                <a:off x="685799" y="3505200"/>
                <a:ext cx="4547937" cy="3200400"/>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14400"/>
            <a:ext cx="7696200" cy="4832092"/>
          </a:xfrm>
          <a:prstGeom prst="rect">
            <a:avLst/>
          </a:prstGeom>
          <a:noFill/>
        </p:spPr>
        <p:txBody>
          <a:bodyPr wrap="square" rtlCol="0">
            <a:spAutoFit/>
          </a:bodyPr>
          <a:lstStyle/>
          <a:p>
            <a:pPr algn="just"/>
            <a:r>
              <a:rPr lang="en-US" sz="2800" b="1" dirty="0" smtClean="0">
                <a:latin typeface="Arial" pitchFamily="34" charset="0"/>
                <a:cs typeface="Arial" pitchFamily="34" charset="0"/>
              </a:rPr>
              <a:t>The eruption of </a:t>
            </a:r>
            <a:r>
              <a:rPr lang="en-US" sz="2800" b="1" dirty="0" smtClean="0">
                <a:solidFill>
                  <a:srgbClr val="FF0000"/>
                </a:solidFill>
                <a:latin typeface="Arial" pitchFamily="34" charset="0"/>
                <a:cs typeface="Arial" pitchFamily="34" charset="0"/>
              </a:rPr>
              <a:t>ash flows </a:t>
            </a:r>
            <a:r>
              <a:rPr lang="en-US" sz="2800" b="1" dirty="0" smtClean="0">
                <a:latin typeface="Arial" pitchFamily="34" charset="0"/>
                <a:cs typeface="Arial" pitchFamily="34" charset="0"/>
              </a:rPr>
              <a:t>was first described by the French geologist Alfred </a:t>
            </a:r>
            <a:r>
              <a:rPr lang="en-US" sz="2800" b="1" dirty="0" err="1" smtClean="0">
                <a:solidFill>
                  <a:srgbClr val="FF0000"/>
                </a:solidFill>
                <a:latin typeface="Arial" pitchFamily="34" charset="0"/>
                <a:cs typeface="Arial" pitchFamily="34" charset="0"/>
              </a:rPr>
              <a:t>Lacroix</a:t>
            </a:r>
            <a:r>
              <a:rPr lang="en-US" sz="2800" b="1" dirty="0" smtClean="0">
                <a:latin typeface="Arial" pitchFamily="34" charset="0"/>
                <a:cs typeface="Arial" pitchFamily="34" charset="0"/>
              </a:rPr>
              <a:t> who witnessed their eruption from </a:t>
            </a:r>
            <a:r>
              <a:rPr lang="en-US" sz="2800" b="1" dirty="0" smtClean="0">
                <a:solidFill>
                  <a:srgbClr val="FF0000"/>
                </a:solidFill>
                <a:latin typeface="Arial" pitchFamily="34" charset="0"/>
                <a:cs typeface="Arial" pitchFamily="34" charset="0"/>
              </a:rPr>
              <a:t>Mont </a:t>
            </a:r>
            <a:r>
              <a:rPr lang="en-US" sz="2800" b="1" dirty="0" err="1" smtClean="0">
                <a:solidFill>
                  <a:srgbClr val="FF0000"/>
                </a:solidFill>
                <a:latin typeface="Arial" pitchFamily="34" charset="0"/>
                <a:cs typeface="Arial" pitchFamily="34" charset="0"/>
              </a:rPr>
              <a:t>Pelee</a:t>
            </a:r>
            <a:r>
              <a:rPr lang="en-US" sz="2800" b="1" dirty="0" smtClean="0">
                <a:solidFill>
                  <a:srgbClr val="FF0000"/>
                </a:solidFill>
                <a:latin typeface="Arial" pitchFamily="34" charset="0"/>
                <a:cs typeface="Arial" pitchFamily="34" charset="0"/>
              </a:rPr>
              <a:t> </a:t>
            </a:r>
            <a:r>
              <a:rPr lang="en-US" sz="2800" b="1" dirty="0" smtClean="0">
                <a:latin typeface="Arial" pitchFamily="34" charset="0"/>
                <a:cs typeface="Arial" pitchFamily="34" charset="0"/>
              </a:rPr>
              <a:t>in Martinique, where one flow in 1902 killed all </a:t>
            </a:r>
            <a:r>
              <a:rPr lang="en-US" sz="2800" b="1" dirty="0" smtClean="0">
                <a:solidFill>
                  <a:srgbClr val="FF0000"/>
                </a:solidFill>
                <a:latin typeface="Arial" pitchFamily="34" charset="0"/>
                <a:cs typeface="Arial" pitchFamily="34" charset="0"/>
              </a:rPr>
              <a:t>30 000 residents </a:t>
            </a:r>
            <a:r>
              <a:rPr lang="en-US" sz="2800" b="1" dirty="0" smtClean="0">
                <a:latin typeface="Arial" pitchFamily="34" charset="0"/>
                <a:cs typeface="Arial" pitchFamily="34" charset="0"/>
              </a:rPr>
              <a:t>of the nearby city of </a:t>
            </a:r>
            <a:r>
              <a:rPr lang="en-US" sz="2800" b="1" dirty="0" smtClean="0">
                <a:solidFill>
                  <a:srgbClr val="FF0000"/>
                </a:solidFill>
                <a:latin typeface="Arial" pitchFamily="34" charset="0"/>
                <a:cs typeface="Arial" pitchFamily="34" charset="0"/>
              </a:rPr>
              <a:t>St. Pierre</a:t>
            </a:r>
            <a:r>
              <a:rPr lang="en-US" sz="2800" b="1" dirty="0" smtClean="0">
                <a:latin typeface="Arial" pitchFamily="34" charset="0"/>
                <a:cs typeface="Arial" pitchFamily="34" charset="0"/>
              </a:rPr>
              <a:t>. </a:t>
            </a:r>
          </a:p>
          <a:p>
            <a:pPr algn="just"/>
            <a:endParaRPr lang="en-US" sz="2800" b="1" dirty="0" smtClean="0">
              <a:latin typeface="Arial" pitchFamily="34" charset="0"/>
              <a:cs typeface="Arial" pitchFamily="34" charset="0"/>
            </a:endParaRPr>
          </a:p>
          <a:p>
            <a:pPr algn="just"/>
            <a:r>
              <a:rPr lang="en-US" sz="2800" b="1" dirty="0" err="1" smtClean="0">
                <a:latin typeface="Arial" pitchFamily="34" charset="0"/>
                <a:cs typeface="Arial" pitchFamily="34" charset="0"/>
              </a:rPr>
              <a:t>Lacroix</a:t>
            </a:r>
            <a:r>
              <a:rPr lang="en-US" sz="2800" b="1" dirty="0" smtClean="0">
                <a:latin typeface="Arial" pitchFamily="34" charset="0"/>
                <a:cs typeface="Arial" pitchFamily="34" charset="0"/>
              </a:rPr>
              <a:t> described them as </a:t>
            </a:r>
            <a:r>
              <a:rPr lang="en-US" sz="2800" b="1" dirty="0" err="1" smtClean="0">
                <a:solidFill>
                  <a:srgbClr val="FF0000"/>
                </a:solidFill>
                <a:latin typeface="Arial" pitchFamily="34" charset="0"/>
                <a:cs typeface="Arial" pitchFamily="34" charset="0"/>
              </a:rPr>
              <a:t>nuees</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ardentes</a:t>
            </a:r>
            <a:r>
              <a:rPr lang="en-US" sz="2800" b="1" dirty="0" smtClean="0">
                <a:solidFill>
                  <a:srgbClr val="FF0000"/>
                </a:solidFill>
                <a:latin typeface="Arial" pitchFamily="34" charset="0"/>
                <a:cs typeface="Arial" pitchFamily="34" charset="0"/>
              </a:rPr>
              <a:t> </a:t>
            </a:r>
            <a:r>
              <a:rPr lang="en-US" sz="2800" b="1" dirty="0" smtClean="0">
                <a:latin typeface="Arial" pitchFamily="34" charset="0"/>
                <a:cs typeface="Arial" pitchFamily="34" charset="0"/>
              </a:rPr>
              <a:t>(French for "</a:t>
            </a:r>
            <a:r>
              <a:rPr lang="en-US" sz="2800" b="1" dirty="0" smtClean="0">
                <a:solidFill>
                  <a:srgbClr val="FF0000"/>
                </a:solidFill>
                <a:latin typeface="Arial" pitchFamily="34" charset="0"/>
                <a:cs typeface="Arial" pitchFamily="34" charset="0"/>
              </a:rPr>
              <a:t>glowing clouds</a:t>
            </a:r>
            <a:r>
              <a:rPr lang="en-US" sz="2800" b="1" dirty="0" smtClean="0">
                <a:latin typeface="Arial" pitchFamily="34" charset="0"/>
                <a:cs typeface="Arial" pitchFamily="34" charset="0"/>
              </a:rPr>
              <a:t>"), but they are commonly referred to as ash flows or </a:t>
            </a:r>
            <a:r>
              <a:rPr lang="en-US" sz="2800" b="1" dirty="0" err="1" smtClean="0">
                <a:solidFill>
                  <a:srgbClr val="FF0000"/>
                </a:solidFill>
                <a:latin typeface="Arial" pitchFamily="34" charset="0"/>
                <a:cs typeface="Arial" pitchFamily="34" charset="0"/>
              </a:rPr>
              <a:t>pyroclastic</a:t>
            </a:r>
            <a:r>
              <a:rPr lang="en-US" sz="2800" b="1" dirty="0" smtClean="0">
                <a:solidFill>
                  <a:srgbClr val="FF0000"/>
                </a:solidFill>
                <a:latin typeface="Arial" pitchFamily="34" charset="0"/>
                <a:cs typeface="Arial" pitchFamily="34" charset="0"/>
              </a:rPr>
              <a:t> flows</a:t>
            </a:r>
            <a:r>
              <a:rPr lang="en-US" sz="2800" b="1" dirty="0" smtClean="0">
                <a:latin typeface="Arial" pitchFamily="34" charset="0"/>
                <a:cs typeface="Arial" pitchFamily="34" charset="0"/>
              </a:rPr>
              <a:t>.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igure-05-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573" y="762000"/>
            <a:ext cx="7332027"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ChangeArrowheads="1"/>
          </p:cNvSpPr>
          <p:nvPr/>
        </p:nvSpPr>
        <p:spPr bwMode="auto">
          <a:xfrm>
            <a:off x="3200400" y="152400"/>
            <a:ext cx="3348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914400" algn="l"/>
              </a:tabLst>
            </a:pPr>
            <a:r>
              <a:rPr lang="en-GB" sz="2400" b="1" dirty="0">
                <a:solidFill>
                  <a:schemeClr val="accent2"/>
                </a:solidFill>
                <a:latin typeface="Arial" pitchFamily="34" charset="0"/>
                <a:cs typeface="Arial" pitchFamily="34" charset="0"/>
              </a:rPr>
              <a:t>Forms and structures</a:t>
            </a:r>
            <a:endParaRPr lang="en-GB" sz="2400" dirty="0">
              <a:latin typeface="Arial" pitchFamily="34" charset="0"/>
              <a:cs typeface="Arial" pitchFamily="34" charset="0"/>
            </a:endParaRPr>
          </a:p>
        </p:txBody>
      </p:sp>
    </p:spTree>
    <p:extLst>
      <p:ext uri="{BB962C8B-B14F-4D97-AF65-F5344CB8AC3E}">
        <p14:creationId xmlns:p14="http://schemas.microsoft.com/office/powerpoint/2010/main" val="18517962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62000"/>
            <a:ext cx="7696200" cy="5478423"/>
          </a:xfrm>
          <a:prstGeom prst="rect">
            <a:avLst/>
          </a:prstGeom>
          <a:noFill/>
        </p:spPr>
        <p:txBody>
          <a:bodyPr wrap="square" rtlCol="0">
            <a:spAutoFit/>
          </a:bodyPr>
          <a:lstStyle/>
          <a:p>
            <a:pPr algn="just"/>
            <a:r>
              <a:rPr lang="en-US" sz="2800" b="1" dirty="0" smtClean="0">
                <a:latin typeface="Arial" pitchFamily="34" charset="0"/>
                <a:cs typeface="Arial" pitchFamily="34" charset="0"/>
              </a:rPr>
              <a:t>When they come to rest, their suspended particles are commonly still hot enough to weld themselves together to form rock known as </a:t>
            </a:r>
            <a:r>
              <a:rPr lang="en-US" sz="2800" b="1" dirty="0" smtClean="0">
                <a:solidFill>
                  <a:srgbClr val="FF0000"/>
                </a:solidFill>
                <a:latin typeface="Arial" pitchFamily="34" charset="0"/>
                <a:cs typeface="Arial" pitchFamily="34" charset="0"/>
              </a:rPr>
              <a:t>welded ash-flow tuff </a:t>
            </a:r>
            <a:r>
              <a:rPr lang="en-US" sz="2800" b="1" dirty="0" smtClean="0">
                <a:latin typeface="Arial" pitchFamily="34" charset="0"/>
                <a:cs typeface="Arial" pitchFamily="34" charset="0"/>
              </a:rPr>
              <a:t>or </a:t>
            </a:r>
            <a:r>
              <a:rPr lang="en-US" sz="2800" b="1" dirty="0" smtClean="0">
                <a:solidFill>
                  <a:srgbClr val="FF0000"/>
                </a:solidFill>
                <a:latin typeface="Arial" pitchFamily="34" charset="0"/>
                <a:cs typeface="Arial" pitchFamily="34" charset="0"/>
              </a:rPr>
              <a:t>ignimbrite</a:t>
            </a:r>
            <a:r>
              <a:rPr lang="en-US" sz="2800" b="1" dirty="0" smtClean="0">
                <a:latin typeface="Arial" pitchFamily="34" charset="0"/>
                <a:cs typeface="Arial" pitchFamily="34" charset="0"/>
              </a:rPr>
              <a:t>.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The welding can be so complete that a solid mass of glass is formed that develops columnar joints as it cools (Fig. 9.22(A)—(B)). Considerable compaction goes on during the welding, and fragments of glass and pumice can become extremely flattened (</a:t>
            </a:r>
            <a:r>
              <a:rPr lang="en-US" sz="2800" b="1" dirty="0" smtClean="0">
                <a:solidFill>
                  <a:srgbClr val="FF0000"/>
                </a:solidFill>
                <a:latin typeface="Arial" pitchFamily="34" charset="0"/>
                <a:cs typeface="Arial" pitchFamily="34" charset="0"/>
              </a:rPr>
              <a:t>Fig. 9.22(C)-(D)</a:t>
            </a:r>
            <a:r>
              <a:rPr lang="en-US" sz="2800" b="1" dirty="0" smtClean="0">
                <a:latin typeface="Arial" pitchFamily="34" charset="0"/>
                <a:cs typeface="Arial" pitchFamily="34" charset="0"/>
              </a:rPr>
              <a:t>)</a:t>
            </a:r>
            <a:r>
              <a:rPr lang="en-US" sz="2800" b="1" dirty="0" smtClean="0">
                <a:solidFill>
                  <a:srgbClr val="FF0000"/>
                </a:solidFill>
                <a:latin typeface="Arial" pitchFamily="34" charset="0"/>
                <a:cs typeface="Arial" pitchFamily="34" charset="0"/>
              </a:rPr>
              <a:t>.</a:t>
            </a:r>
            <a:endParaRPr lang="en-US"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lum bright="10000" contrast="10000"/>
          </a:blip>
          <a:srcRect l="990" t="1257" r="1980" b="14629"/>
          <a:stretch>
            <a:fillRect/>
          </a:stretch>
        </p:blipFill>
        <p:spPr bwMode="auto">
          <a:xfrm>
            <a:off x="762000" y="152400"/>
            <a:ext cx="7467600" cy="5257800"/>
          </a:xfrm>
          <a:prstGeom prst="rect">
            <a:avLst/>
          </a:prstGeom>
          <a:noFill/>
          <a:ln w="9525">
            <a:noFill/>
            <a:miter lim="800000"/>
            <a:headEnd/>
            <a:tailEnd/>
          </a:ln>
        </p:spPr>
      </p:pic>
      <p:sp>
        <p:nvSpPr>
          <p:cNvPr id="3" name="TextBox 2"/>
          <p:cNvSpPr txBox="1"/>
          <p:nvPr/>
        </p:nvSpPr>
        <p:spPr>
          <a:xfrm>
            <a:off x="304800" y="5505271"/>
            <a:ext cx="8534400" cy="1200329"/>
          </a:xfrm>
          <a:prstGeom prst="rect">
            <a:avLst/>
          </a:prstGeom>
          <a:noFill/>
        </p:spPr>
        <p:txBody>
          <a:bodyPr wrap="square" rtlCol="0">
            <a:spAutoFit/>
          </a:bodyPr>
          <a:lstStyle/>
          <a:p>
            <a:pPr algn="just"/>
            <a:r>
              <a:rPr lang="en-US" sz="1200" b="1" dirty="0" smtClean="0">
                <a:latin typeface="Arial" pitchFamily="34" charset="0"/>
                <a:cs typeface="Arial" pitchFamily="34" charset="0"/>
              </a:rPr>
              <a:t>Figure 9.22 (A)</a:t>
            </a:r>
            <a:r>
              <a:rPr lang="en-US" sz="1200" dirty="0" smtClean="0">
                <a:latin typeface="Arial" pitchFamily="34" charset="0"/>
                <a:cs typeface="Arial" pitchFamily="34" charset="0"/>
              </a:rPr>
              <a:t> Columnar joints in a welded ash-flow tuff in the Big Bend district </a:t>
            </a:r>
            <a:r>
              <a:rPr lang="en-US" sz="1200" dirty="0" err="1" smtClean="0">
                <a:latin typeface="Arial" pitchFamily="34" charset="0"/>
                <a:cs typeface="Arial" pitchFamily="34" charset="0"/>
              </a:rPr>
              <a:t>ofWest</a:t>
            </a:r>
            <a:r>
              <a:rPr lang="en-US" sz="1200" dirty="0" smtClean="0">
                <a:latin typeface="Arial" pitchFamily="34" charset="0"/>
                <a:cs typeface="Arial" pitchFamily="34" charset="0"/>
              </a:rPr>
              <a:t> Texas (centimeter and inch scale at lower right).</a:t>
            </a:r>
            <a:r>
              <a:rPr lang="en-US" sz="1200" b="1" dirty="0" smtClean="0">
                <a:latin typeface="Arial" pitchFamily="34" charset="0"/>
                <a:cs typeface="Arial" pitchFamily="34" charset="0"/>
              </a:rPr>
              <a:t> (B)</a:t>
            </a:r>
            <a:r>
              <a:rPr lang="en-US" sz="1200" dirty="0" smtClean="0">
                <a:latin typeface="Arial" pitchFamily="34" charset="0"/>
                <a:cs typeface="Arial" pitchFamily="34" charset="0"/>
              </a:rPr>
              <a:t> Giant columnar joints in the thick welded ash-flow tuff of </a:t>
            </a:r>
            <a:r>
              <a:rPr lang="en-US" sz="1200" dirty="0" err="1" smtClean="0">
                <a:latin typeface="Arial" pitchFamily="34" charset="0"/>
                <a:cs typeface="Arial" pitchFamily="34" charset="0"/>
              </a:rPr>
              <a:t>Chiricahua</a:t>
            </a:r>
            <a:r>
              <a:rPr lang="en-US" sz="1200" dirty="0" smtClean="0">
                <a:latin typeface="Arial" pitchFamily="34" charset="0"/>
                <a:cs typeface="Arial" pitchFamily="34" charset="0"/>
              </a:rPr>
              <a:t> National Monument, Arizona. Weathering along columns has left some as freestanding pillars. (C) The welded ash-flow tuff in (A) contains red glassy fragments that were flattened during compaction and welding of the ash. (D) The </a:t>
            </a:r>
            <a:r>
              <a:rPr lang="en-US" sz="1200" dirty="0" err="1" smtClean="0">
                <a:latin typeface="Arial" pitchFamily="34" charset="0"/>
                <a:cs typeface="Arial" pitchFamily="34" charset="0"/>
              </a:rPr>
              <a:t>Chiricahua</a:t>
            </a:r>
            <a:r>
              <a:rPr lang="en-US" sz="1200" dirty="0" smtClean="0">
                <a:latin typeface="Arial" pitchFamily="34" charset="0"/>
                <a:cs typeface="Arial" pitchFamily="34" charset="0"/>
              </a:rPr>
              <a:t> welded ash-flow tuff shown in (B) contains light-colored pumice fragments, which would have been roughly spherical before flattening during the compaction that accompanied welding.</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362200"/>
            <a:ext cx="5334000" cy="1015663"/>
          </a:xfrm>
          <a:prstGeom prst="rect">
            <a:avLst/>
          </a:prstGeom>
          <a:noFill/>
        </p:spPr>
        <p:txBody>
          <a:bodyPr wrap="square" rtlCol="0">
            <a:spAutoFit/>
          </a:bodyPr>
          <a:lstStyle/>
          <a:p>
            <a:pPr algn="just"/>
            <a:r>
              <a:rPr lang="en-US" sz="6000" b="1" dirty="0" smtClean="0">
                <a:solidFill>
                  <a:srgbClr val="0070C0"/>
                </a:solidFill>
                <a:latin typeface="Arial Black" pitchFamily="34" charset="0"/>
                <a:cs typeface="Andalus" pitchFamily="18" charset="-78"/>
              </a:rPr>
              <a:t>THANK YOU</a:t>
            </a:r>
            <a:endParaRPr lang="en-US" sz="6000" b="1" dirty="0">
              <a:solidFill>
                <a:srgbClr val="0070C0"/>
              </a:solidFill>
              <a:latin typeface="Arial Black" pitchFamily="34" charset="0"/>
              <a:cs typeface="Andalus" pitchFamily="18"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ure-05-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15" y="1178347"/>
            <a:ext cx="7002676" cy="564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ChangeArrowheads="1"/>
          </p:cNvSpPr>
          <p:nvPr/>
        </p:nvSpPr>
        <p:spPr bwMode="auto">
          <a:xfrm>
            <a:off x="2924944" y="569875"/>
            <a:ext cx="34115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914400" algn="l"/>
              </a:tabLst>
            </a:pPr>
            <a:r>
              <a:rPr lang="en-GB" sz="2600" b="1" dirty="0">
                <a:solidFill>
                  <a:schemeClr val="accent2"/>
                </a:solidFill>
                <a:latin typeface="Arial" pitchFamily="34" charset="0"/>
                <a:cs typeface="Arial" pitchFamily="34" charset="0"/>
              </a:rPr>
              <a:t>Mode of Occurrence</a:t>
            </a:r>
            <a:endParaRPr lang="en-GB" sz="2600" dirty="0">
              <a:latin typeface="Arial" pitchFamily="34" charset="0"/>
              <a:cs typeface="Arial" pitchFamily="34" charset="0"/>
            </a:endParaRPr>
          </a:p>
        </p:txBody>
      </p:sp>
    </p:spTree>
    <p:extLst>
      <p:ext uri="{BB962C8B-B14F-4D97-AF65-F5344CB8AC3E}">
        <p14:creationId xmlns:p14="http://schemas.microsoft.com/office/powerpoint/2010/main" val="406255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600200"/>
            <a:ext cx="7239000" cy="2985433"/>
          </a:xfrm>
          <a:prstGeom prst="rect">
            <a:avLst/>
          </a:prstGeom>
        </p:spPr>
        <p:txBody>
          <a:bodyPr wrap="square">
            <a:spAutoFit/>
          </a:bodyPr>
          <a:lstStyle/>
          <a:p>
            <a:pPr algn="just"/>
            <a:r>
              <a:rPr lang="en-US" sz="2800" b="1" dirty="0" smtClean="0">
                <a:latin typeface="Arial" pitchFamily="34" charset="0"/>
                <a:cs typeface="Arial" pitchFamily="34" charset="0"/>
              </a:rPr>
              <a:t>Although we have detailed knowledge about extrusive bodies through eyewitness accounts of volcanic eruptions,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many intrusive bodies are poorly understood, especially large bodies.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19200"/>
            <a:ext cx="7696200" cy="4031873"/>
          </a:xfrm>
          <a:prstGeom prst="rect">
            <a:avLst/>
          </a:prstGeom>
          <a:noFill/>
        </p:spPr>
        <p:txBody>
          <a:bodyPr wrap="square" rtlCol="0">
            <a:spAutoFit/>
          </a:bodyPr>
          <a:lstStyle/>
          <a:p>
            <a:pPr algn="just"/>
            <a:r>
              <a:rPr lang="en-US" sz="2800" b="1" dirty="0" smtClean="0">
                <a:latin typeface="Arial" pitchFamily="34" charset="0"/>
                <a:cs typeface="Arial" pitchFamily="34" charset="0"/>
              </a:rPr>
              <a:t>Nowhere is a complete cross-section through the Earth's crust exposed.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Therefore, the shape of large igneous bodies must be pieced together from multiple exposures of different bodies that have been eroded to different depths.</a:t>
            </a:r>
          </a:p>
          <a:p>
            <a:pPr algn="just"/>
            <a:endParaRPr lang="en-US" sz="1400" b="1" dirty="0" smtClean="0">
              <a:latin typeface="Arial" pitchFamily="34" charset="0"/>
              <a:cs typeface="Arial" pitchFamily="34" charset="0"/>
            </a:endParaRPr>
          </a:p>
          <a:p>
            <a:pPr algn="just"/>
            <a:r>
              <a:rPr lang="en-US" sz="2800" b="1" dirty="0" smtClean="0">
                <a:solidFill>
                  <a:srgbClr val="FF0000"/>
                </a:solidFill>
                <a:latin typeface="Arial" pitchFamily="34" charset="0"/>
                <a:cs typeface="Arial" pitchFamily="34" charset="0"/>
              </a:rPr>
              <a:t>Considerable controversy still surrounds the precise shape of large bodies.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600200"/>
            <a:ext cx="7620000" cy="2246769"/>
          </a:xfrm>
          <a:prstGeom prst="rect">
            <a:avLst/>
          </a:prstGeom>
        </p:spPr>
        <p:txBody>
          <a:bodyPr wrap="square">
            <a:spAutoFit/>
          </a:bodyPr>
          <a:lstStyle/>
          <a:p>
            <a:pPr algn="just"/>
            <a:r>
              <a:rPr lang="en-US" sz="2800" b="1" dirty="0" smtClean="0">
                <a:latin typeface="Arial" pitchFamily="34" charset="0"/>
                <a:cs typeface="Arial" pitchFamily="34" charset="0"/>
              </a:rPr>
              <a:t>The formation of </a:t>
            </a:r>
            <a:r>
              <a:rPr lang="en-US" sz="2800" b="1" dirty="0" smtClean="0">
                <a:solidFill>
                  <a:srgbClr val="FF0000"/>
                </a:solidFill>
                <a:latin typeface="Arial" pitchFamily="34" charset="0"/>
                <a:cs typeface="Arial" pitchFamily="34" charset="0"/>
              </a:rPr>
              <a:t>intrusive bodies </a:t>
            </a:r>
            <a:r>
              <a:rPr lang="en-US" sz="2800" b="1" dirty="0" smtClean="0">
                <a:latin typeface="Arial" pitchFamily="34" charset="0"/>
                <a:cs typeface="Arial" pitchFamily="34" charset="0"/>
              </a:rPr>
              <a:t>is a necessary first step in the ascent of magma, so we deal with these first and follow this with a discussion of </a:t>
            </a:r>
            <a:r>
              <a:rPr lang="en-US" sz="2800" b="1" dirty="0" smtClean="0">
                <a:solidFill>
                  <a:srgbClr val="FF0000"/>
                </a:solidFill>
                <a:latin typeface="Arial" pitchFamily="34" charset="0"/>
                <a:cs typeface="Arial" pitchFamily="34" charset="0"/>
              </a:rPr>
              <a:t>extrusive bodies</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209800"/>
            <a:ext cx="7696200" cy="3385542"/>
          </a:xfrm>
          <a:prstGeom prst="rect">
            <a:avLst/>
          </a:prstGeom>
          <a:noFill/>
        </p:spPr>
        <p:txBody>
          <a:bodyPr wrap="square" rtlCol="0">
            <a:spAutoFit/>
          </a:bodyPr>
          <a:lstStyle/>
          <a:p>
            <a:pPr algn="just"/>
            <a:r>
              <a:rPr lang="en-US" sz="2800" b="1" dirty="0" smtClean="0">
                <a:latin typeface="Arial" pitchFamily="34" charset="0"/>
                <a:cs typeface="Arial" pitchFamily="34" charset="0"/>
              </a:rPr>
              <a:t>Intrusive </a:t>
            </a:r>
            <a:r>
              <a:rPr lang="en-US" sz="2800" b="1" dirty="0">
                <a:latin typeface="Arial" pitchFamily="34" charset="0"/>
                <a:cs typeface="Arial" pitchFamily="34" charset="0"/>
              </a:rPr>
              <a:t>bodies vary in size from millimeter-thick sheets (</a:t>
            </a:r>
            <a:r>
              <a:rPr lang="en-US" sz="2800" b="1" dirty="0">
                <a:solidFill>
                  <a:srgbClr val="FF0000"/>
                </a:solidFill>
                <a:latin typeface="Arial" pitchFamily="34" charset="0"/>
                <a:cs typeface="Arial" pitchFamily="34" charset="0"/>
              </a:rPr>
              <a:t>Fig. 2.12</a:t>
            </a:r>
            <a:r>
              <a:rPr lang="en-US" sz="2800" b="1" dirty="0">
                <a:latin typeface="Arial" pitchFamily="34" charset="0"/>
                <a:cs typeface="Arial" pitchFamily="34" charset="0"/>
              </a:rPr>
              <a:t>) to huge bodies covering thousands of square </a:t>
            </a:r>
            <a:r>
              <a:rPr lang="en-US" sz="2800" b="1" dirty="0" smtClean="0">
                <a:latin typeface="Arial" pitchFamily="34" charset="0"/>
                <a:cs typeface="Arial" pitchFamily="34" charset="0"/>
              </a:rPr>
              <a:t>kilometers </a:t>
            </a:r>
            <a:r>
              <a:rPr lang="en-US" sz="2800" b="1" dirty="0">
                <a:latin typeface="Arial" pitchFamily="34" charset="0"/>
                <a:cs typeface="Arial" pitchFamily="34" charset="0"/>
              </a:rPr>
              <a:t>(</a:t>
            </a:r>
            <a:r>
              <a:rPr lang="en-US" sz="2800" b="1" dirty="0">
                <a:solidFill>
                  <a:srgbClr val="FF0000"/>
                </a:solidFill>
                <a:latin typeface="Arial" pitchFamily="34" charset="0"/>
                <a:cs typeface="Arial" pitchFamily="34" charset="0"/>
              </a:rPr>
              <a:t>Fig. 9.9</a:t>
            </a:r>
            <a:r>
              <a:rPr lang="en-US" sz="2800" b="1" dirty="0">
                <a:latin typeface="Arial" pitchFamily="34" charset="0"/>
                <a:cs typeface="Arial" pitchFamily="34" charset="0"/>
              </a:rPr>
              <a:t>). </a:t>
            </a:r>
            <a:endParaRPr lang="en-US" sz="2800" b="1" dirty="0" smtClean="0">
              <a:latin typeface="Arial" pitchFamily="34" charset="0"/>
              <a:cs typeface="Arial" pitchFamily="34" charset="0"/>
            </a:endParaRP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Large </a:t>
            </a:r>
            <a:r>
              <a:rPr lang="en-US" sz="2800" b="1" dirty="0">
                <a:latin typeface="Arial" pitchFamily="34" charset="0"/>
                <a:cs typeface="Arial" pitchFamily="34" charset="0"/>
              </a:rPr>
              <a:t>igneous bodies almost certainly are created from multiple injections of small pulses of magma. </a:t>
            </a:r>
          </a:p>
        </p:txBody>
      </p:sp>
      <p:sp>
        <p:nvSpPr>
          <p:cNvPr id="3" name="Rectangle 2"/>
          <p:cNvSpPr/>
          <p:nvPr/>
        </p:nvSpPr>
        <p:spPr>
          <a:xfrm>
            <a:off x="457200" y="609600"/>
            <a:ext cx="8305800" cy="1308050"/>
          </a:xfrm>
          <a:prstGeom prst="rect">
            <a:avLst/>
          </a:prstGeom>
        </p:spPr>
        <p:txBody>
          <a:bodyPr wrap="square">
            <a:spAutoFit/>
          </a:bodyPr>
          <a:lstStyle/>
          <a:p>
            <a:pPr algn="ctr"/>
            <a:r>
              <a:rPr lang="en-US" sz="2800" b="1" dirty="0">
                <a:solidFill>
                  <a:srgbClr val="FF0000"/>
                </a:solidFill>
                <a:latin typeface="Arial" pitchFamily="34" charset="0"/>
                <a:cs typeface="Arial" pitchFamily="34" charset="0"/>
              </a:rPr>
              <a:t>Shallow intrusive igneous bodies</a:t>
            </a:r>
            <a:r>
              <a:rPr lang="en-US" sz="2800" b="1" dirty="0" smtClean="0">
                <a:solidFill>
                  <a:srgbClr val="FF0000"/>
                </a:solidFill>
                <a:latin typeface="Arial" pitchFamily="34" charset="0"/>
                <a:cs typeface="Arial" pitchFamily="34" charset="0"/>
              </a:rPr>
              <a:t>:</a:t>
            </a:r>
          </a:p>
          <a:p>
            <a:pPr algn="ctr"/>
            <a:endParaRPr lang="en-US" sz="300" b="1" dirty="0">
              <a:solidFill>
                <a:srgbClr val="FF0000"/>
              </a:solidFill>
              <a:latin typeface="Arial" pitchFamily="34" charset="0"/>
              <a:cs typeface="Arial" pitchFamily="34" charset="0"/>
            </a:endParaRPr>
          </a:p>
          <a:p>
            <a:pPr algn="ctr"/>
            <a:r>
              <a:rPr lang="en-US" sz="2400" b="1" dirty="0" smtClean="0">
                <a:solidFill>
                  <a:srgbClr val="FF0000"/>
                </a:solidFill>
                <a:latin typeface="Arial" pitchFamily="34" charset="0"/>
                <a:cs typeface="Arial" pitchFamily="34" charset="0"/>
              </a:rPr>
              <a:t>Dikes</a:t>
            </a:r>
            <a:r>
              <a:rPr lang="en-US" sz="2400" b="1" dirty="0">
                <a:solidFill>
                  <a:srgbClr val="FF0000"/>
                </a:solidFill>
                <a:latin typeface="Arial" pitchFamily="34" charset="0"/>
                <a:cs typeface="Arial" pitchFamily="34" charset="0"/>
              </a:rPr>
              <a:t>, sills, laccoliths, cone sheets, ring dikes, </a:t>
            </a:r>
            <a:endParaRPr lang="en-US" sz="2400" b="1" dirty="0" smtClean="0">
              <a:solidFill>
                <a:srgbClr val="FF0000"/>
              </a:solidFill>
              <a:latin typeface="Arial" pitchFamily="34" charset="0"/>
              <a:cs typeface="Arial" pitchFamily="34" charset="0"/>
            </a:endParaRPr>
          </a:p>
          <a:p>
            <a:pPr algn="ctr"/>
            <a:r>
              <a:rPr lang="en-US" sz="2400" b="1" dirty="0" smtClean="0">
                <a:solidFill>
                  <a:srgbClr val="FF0000"/>
                </a:solidFill>
                <a:latin typeface="Arial" pitchFamily="34" charset="0"/>
                <a:cs typeface="Arial" pitchFamily="34" charset="0"/>
              </a:rPr>
              <a:t>and </a:t>
            </a:r>
            <a:r>
              <a:rPr lang="en-US" sz="2400" b="1" dirty="0" err="1" smtClean="0">
                <a:solidFill>
                  <a:srgbClr val="FF0000"/>
                </a:solidFill>
                <a:latin typeface="Arial" pitchFamily="34" charset="0"/>
                <a:cs typeface="Arial" pitchFamily="34" charset="0"/>
              </a:rPr>
              <a:t>diatremes</a:t>
            </a:r>
            <a:r>
              <a:rPr lang="en-US" sz="2400" b="1" dirty="0" smtClean="0">
                <a:solidFill>
                  <a:prstClr val="black"/>
                </a:solidFill>
                <a:latin typeface="Arial" pitchFamily="34" charset="0"/>
                <a:cs typeface="Arial" pitchFamily="34" charset="0"/>
              </a:rPr>
              <a:t> </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5943600"/>
            <a:ext cx="8001000" cy="738664"/>
          </a:xfrm>
          <a:prstGeom prst="rect">
            <a:avLst/>
          </a:prstGeom>
          <a:noFill/>
        </p:spPr>
        <p:txBody>
          <a:bodyPr wrap="square" rtlCol="0">
            <a:spAutoFit/>
          </a:bodyPr>
          <a:lstStyle/>
          <a:p>
            <a:r>
              <a:rPr lang="en-US" sz="1400" b="1" dirty="0"/>
              <a:t>Figure 9.9</a:t>
            </a:r>
            <a:r>
              <a:rPr lang="en-US" sz="1400" dirty="0"/>
              <a:t> Satellite image of deeply eroded sections through granite batholiths in the Pilbara district, </a:t>
            </a:r>
            <a:r>
              <a:rPr lang="en-US" sz="1400" dirty="0">
                <a:solidFill>
                  <a:srgbClr val="FF0000"/>
                </a:solidFill>
              </a:rPr>
              <a:t>Western Australia. </a:t>
            </a:r>
            <a:r>
              <a:rPr lang="en-US" sz="1400" dirty="0"/>
              <a:t>Thin north-northeasterly trending dark lines that cut the batholiths are basaltic dikes. (Photograph courtesy of NASA</a:t>
            </a:r>
            <a:r>
              <a:rPr lang="en-US" sz="1400" dirty="0" smtClean="0"/>
              <a:t>.)</a:t>
            </a:r>
            <a:endParaRPr lang="en-US" sz="2000" dirty="0"/>
          </a:p>
        </p:txBody>
      </p:sp>
      <p:pic>
        <p:nvPicPr>
          <p:cNvPr id="3074" name="Picture 2" descr="C:\Users\BishalNath\Desktop\Picture7.jpg"/>
          <p:cNvPicPr>
            <a:picLocks noChangeAspect="1" noChangeArrowheads="1"/>
          </p:cNvPicPr>
          <p:nvPr/>
        </p:nvPicPr>
        <p:blipFill>
          <a:blip r:embed="rId2" cstate="print"/>
          <a:srcRect b="11663"/>
          <a:stretch>
            <a:fillRect/>
          </a:stretch>
        </p:blipFill>
        <p:spPr bwMode="auto">
          <a:xfrm>
            <a:off x="1905000" y="0"/>
            <a:ext cx="5133697" cy="597013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832092"/>
          </a:xfrm>
          <a:prstGeom prst="rect">
            <a:avLst/>
          </a:prstGeom>
          <a:noFill/>
        </p:spPr>
        <p:txBody>
          <a:bodyPr wrap="square" rtlCol="0">
            <a:spAutoFit/>
          </a:bodyPr>
          <a:lstStyle/>
          <a:p>
            <a:pPr algn="just"/>
            <a:r>
              <a:rPr lang="en-US" sz="2800" b="1" dirty="0" smtClean="0">
                <a:latin typeface="Arial" pitchFamily="34" charset="0"/>
                <a:cs typeface="Arial" pitchFamily="34" charset="0"/>
              </a:rPr>
              <a:t>We have seen that the </a:t>
            </a:r>
            <a:r>
              <a:rPr lang="en-US" sz="2800" b="1" dirty="0" smtClean="0">
                <a:solidFill>
                  <a:srgbClr val="FF0000"/>
                </a:solidFill>
                <a:latin typeface="Arial" pitchFamily="34" charset="0"/>
                <a:cs typeface="Arial" pitchFamily="34" charset="0"/>
              </a:rPr>
              <a:t>latent heat of fusion </a:t>
            </a:r>
            <a:r>
              <a:rPr lang="en-US" sz="2800" b="1" dirty="0" smtClean="0">
                <a:latin typeface="Arial" pitchFamily="34" charset="0"/>
                <a:cs typeface="Arial" pitchFamily="34" charset="0"/>
              </a:rPr>
              <a:t>of rocks prevents large-scale melting in the Earth, and once formed, melts buoyantly rise toward the surface. </a:t>
            </a:r>
          </a:p>
          <a:p>
            <a:pPr algn="just"/>
            <a:endParaRPr lang="en-US" sz="1400" b="1" dirty="0">
              <a:latin typeface="Arial" pitchFamily="34" charset="0"/>
              <a:cs typeface="Arial" pitchFamily="34" charset="0"/>
            </a:endParaRPr>
          </a:p>
          <a:p>
            <a:pPr algn="just"/>
            <a:r>
              <a:rPr lang="en-US" sz="2800" b="1" dirty="0" smtClean="0">
                <a:latin typeface="Arial" pitchFamily="34" charset="0"/>
                <a:cs typeface="Arial" pitchFamily="34" charset="0"/>
              </a:rPr>
              <a:t>Magma can, therefore, never be stored in large quantities in the source region; instead, it probably rises in small batches. </a:t>
            </a:r>
          </a:p>
          <a:p>
            <a:pPr algn="just"/>
            <a:endParaRPr lang="en-US" sz="1400" b="1" dirty="0">
              <a:latin typeface="Arial" pitchFamily="34" charset="0"/>
              <a:cs typeface="Arial" pitchFamily="34" charset="0"/>
            </a:endParaRPr>
          </a:p>
          <a:p>
            <a:pPr algn="just"/>
            <a:r>
              <a:rPr lang="en-US" sz="2800" b="1" dirty="0" smtClean="0">
                <a:latin typeface="Arial" pitchFamily="34" charset="0"/>
                <a:cs typeface="Arial" pitchFamily="34" charset="0"/>
              </a:rPr>
              <a:t>The volume of lava released during a single eruptive episodes gives some idea of the volume of these batches.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85800"/>
            <a:ext cx="7696200" cy="907941"/>
          </a:xfrm>
          <a:prstGeom prst="rect">
            <a:avLst/>
          </a:prstGeom>
          <a:noFill/>
        </p:spPr>
        <p:txBody>
          <a:bodyPr wrap="square" rtlCol="0">
            <a:spAutoFit/>
          </a:bodyPr>
          <a:lstStyle/>
          <a:p>
            <a:pPr algn="ctr"/>
            <a:r>
              <a:rPr lang="en-US" sz="2800" b="1" dirty="0">
                <a:solidFill>
                  <a:srgbClr val="FF0000"/>
                </a:solidFill>
                <a:latin typeface="Arial" pitchFamily="34" charset="0"/>
                <a:cs typeface="Arial" pitchFamily="34" charset="0"/>
              </a:rPr>
              <a:t>W</a:t>
            </a:r>
            <a:r>
              <a:rPr lang="en-US" sz="2800" b="1" dirty="0" smtClean="0">
                <a:solidFill>
                  <a:srgbClr val="FF0000"/>
                </a:solidFill>
                <a:latin typeface="Arial" pitchFamily="34" charset="0"/>
                <a:cs typeface="Arial" pitchFamily="34" charset="0"/>
              </a:rPr>
              <a:t>here </a:t>
            </a:r>
            <a:r>
              <a:rPr lang="en-US" sz="2800" b="1" dirty="0">
                <a:solidFill>
                  <a:srgbClr val="FF0000"/>
                </a:solidFill>
                <a:latin typeface="Arial" pitchFamily="34" charset="0"/>
                <a:cs typeface="Arial" pitchFamily="34" charset="0"/>
              </a:rPr>
              <a:t>igneous rocks </a:t>
            </a:r>
            <a:r>
              <a:rPr lang="en-US" sz="2800" b="1" dirty="0" smtClean="0">
                <a:solidFill>
                  <a:srgbClr val="FF0000"/>
                </a:solidFill>
                <a:latin typeface="Arial" pitchFamily="34" charset="0"/>
                <a:cs typeface="Arial" pitchFamily="34" charset="0"/>
              </a:rPr>
              <a:t>form?</a:t>
            </a:r>
          </a:p>
          <a:p>
            <a:pPr algn="ctr"/>
            <a:endParaRPr lang="en-US" sz="100" b="1" dirty="0" smtClean="0">
              <a:solidFill>
                <a:srgbClr val="FF0000"/>
              </a:solidFill>
              <a:latin typeface="Arial" pitchFamily="34" charset="0"/>
              <a:cs typeface="Arial" pitchFamily="34" charset="0"/>
            </a:endParaRPr>
          </a:p>
          <a:p>
            <a:pPr algn="ctr"/>
            <a:r>
              <a:rPr lang="en-US" sz="2400" b="1" i="1" dirty="0" smtClean="0">
                <a:solidFill>
                  <a:srgbClr val="FF0000"/>
                </a:solidFill>
                <a:latin typeface="Arial" pitchFamily="34" charset="0"/>
                <a:cs typeface="Arial" pitchFamily="34" charset="0"/>
              </a:rPr>
              <a:t>Mode </a:t>
            </a:r>
            <a:r>
              <a:rPr lang="en-US" sz="2400" b="1" i="1" dirty="0">
                <a:solidFill>
                  <a:srgbClr val="FF0000"/>
                </a:solidFill>
                <a:latin typeface="Arial" pitchFamily="34" charset="0"/>
                <a:cs typeface="Arial" pitchFamily="34" charset="0"/>
              </a:rPr>
              <a:t>of occurrence of igneous </a:t>
            </a:r>
            <a:r>
              <a:rPr lang="en-US" sz="2400" b="1" i="1" dirty="0" smtClean="0">
                <a:solidFill>
                  <a:srgbClr val="FF0000"/>
                </a:solidFill>
                <a:latin typeface="Arial" pitchFamily="34" charset="0"/>
                <a:cs typeface="Arial" pitchFamily="34" charset="0"/>
              </a:rPr>
              <a:t>rocks</a:t>
            </a:r>
            <a:endParaRPr lang="en-US" sz="2400" b="1" i="1" dirty="0">
              <a:solidFill>
                <a:srgbClr val="FF0000"/>
              </a:solidFill>
              <a:latin typeface="Arial" pitchFamily="34" charset="0"/>
              <a:cs typeface="Arial" pitchFamily="34" charset="0"/>
            </a:endParaRPr>
          </a:p>
        </p:txBody>
      </p:sp>
      <p:sp>
        <p:nvSpPr>
          <p:cNvPr id="3" name="TextBox 2"/>
          <p:cNvSpPr txBox="1"/>
          <p:nvPr/>
        </p:nvSpPr>
        <p:spPr>
          <a:xfrm>
            <a:off x="685800" y="1828800"/>
            <a:ext cx="7848600" cy="4031873"/>
          </a:xfrm>
          <a:prstGeom prst="rect">
            <a:avLst/>
          </a:prstGeom>
          <a:noFill/>
        </p:spPr>
        <p:txBody>
          <a:bodyPr wrap="square" rtlCol="0">
            <a:spAutoFit/>
          </a:bodyPr>
          <a:lstStyle/>
          <a:p>
            <a:pPr algn="just"/>
            <a:r>
              <a:rPr lang="en-US" sz="2800" b="1" dirty="0">
                <a:latin typeface="Arial" pitchFamily="34" charset="0"/>
                <a:cs typeface="Arial" pitchFamily="34" charset="0"/>
              </a:rPr>
              <a:t>A</a:t>
            </a:r>
            <a:r>
              <a:rPr lang="en-US" sz="2800" b="1" dirty="0" smtClean="0">
                <a:latin typeface="Arial" pitchFamily="34" charset="0"/>
                <a:cs typeface="Arial" pitchFamily="34" charset="0"/>
              </a:rPr>
              <a:t>s the magma rises </a:t>
            </a:r>
            <a:r>
              <a:rPr lang="en-US" sz="2800" b="1" dirty="0">
                <a:latin typeface="Arial" pitchFamily="34" charset="0"/>
                <a:cs typeface="Arial" pitchFamily="34" charset="0"/>
              </a:rPr>
              <a:t>toward the surface </a:t>
            </a:r>
            <a:r>
              <a:rPr lang="en-US" sz="2800" b="1" dirty="0" smtClean="0">
                <a:latin typeface="Arial" pitchFamily="34" charset="0"/>
                <a:cs typeface="Arial" pitchFamily="34" charset="0"/>
              </a:rPr>
              <a:t>it must intrude the overlying </a:t>
            </a:r>
            <a:r>
              <a:rPr lang="en-US" sz="2800" b="1" dirty="0">
                <a:latin typeface="Arial" pitchFamily="34" charset="0"/>
                <a:cs typeface="Arial" pitchFamily="34" charset="0"/>
              </a:rPr>
              <a:t>rocks.</a:t>
            </a:r>
            <a:r>
              <a:rPr lang="en-US" sz="2800" b="1" i="1" dirty="0">
                <a:latin typeface="Arial" pitchFamily="34" charset="0"/>
                <a:cs typeface="Arial" pitchFamily="34" charset="0"/>
              </a:rPr>
              <a:t> </a:t>
            </a:r>
            <a:endParaRPr lang="en-US" sz="2800" b="1" i="1" dirty="0" smtClean="0">
              <a:latin typeface="Arial" pitchFamily="34" charset="0"/>
              <a:cs typeface="Arial" pitchFamily="34" charset="0"/>
            </a:endParaRPr>
          </a:p>
          <a:p>
            <a:pPr algn="just"/>
            <a:endParaRPr lang="en-US" sz="1600" b="1" i="1" dirty="0">
              <a:latin typeface="Arial" pitchFamily="34" charset="0"/>
              <a:cs typeface="Arial" pitchFamily="34" charset="0"/>
            </a:endParaRPr>
          </a:p>
          <a:p>
            <a:pPr algn="just"/>
            <a:r>
              <a:rPr lang="en-US" sz="2800" b="1" i="1" dirty="0" smtClean="0">
                <a:latin typeface="Arial" pitchFamily="34" charset="0"/>
                <a:cs typeface="Arial" pitchFamily="34" charset="0"/>
              </a:rPr>
              <a:t>If</a:t>
            </a:r>
            <a:r>
              <a:rPr lang="en-US" sz="2800" b="1" dirty="0" smtClean="0">
                <a:latin typeface="Arial" pitchFamily="34" charset="0"/>
                <a:cs typeface="Arial" pitchFamily="34" charset="0"/>
              </a:rPr>
              <a:t> </a:t>
            </a:r>
            <a:r>
              <a:rPr lang="en-US" sz="2800" b="1" dirty="0">
                <a:latin typeface="Arial" pitchFamily="34" charset="0"/>
                <a:cs typeface="Arial" pitchFamily="34" charset="0"/>
              </a:rPr>
              <a:t>magma reaches the surface, it extrudes as </a:t>
            </a:r>
            <a:r>
              <a:rPr lang="en-US" sz="2800" b="1" dirty="0" smtClean="0">
                <a:latin typeface="Arial" pitchFamily="34" charset="0"/>
                <a:cs typeface="Arial" pitchFamily="34" charset="0"/>
              </a:rPr>
              <a:t>Lava </a:t>
            </a:r>
            <a:r>
              <a:rPr lang="en-US" sz="2800" b="1" dirty="0">
                <a:latin typeface="Arial" pitchFamily="34" charset="0"/>
                <a:cs typeface="Arial" pitchFamily="34" charset="0"/>
              </a:rPr>
              <a:t>or erupts as volcanic ash. Igneous rocks and the bodies they form are, therefore, classified as being either </a:t>
            </a:r>
            <a:endParaRPr lang="en-US" sz="2800" b="1" dirty="0" smtClean="0">
              <a:latin typeface="Arial" pitchFamily="34" charset="0"/>
              <a:cs typeface="Arial" pitchFamily="34" charset="0"/>
            </a:endParaRPr>
          </a:p>
          <a:p>
            <a:pPr algn="just"/>
            <a:endParaRPr lang="en-US" sz="1600" b="1" dirty="0">
              <a:latin typeface="Arial" pitchFamily="34" charset="0"/>
              <a:cs typeface="Arial" pitchFamily="34" charset="0"/>
            </a:endParaRPr>
          </a:p>
          <a:p>
            <a:pPr marL="1428750" lvl="2" indent="-514350" algn="just">
              <a:buAutoNum type="arabicParenBoth"/>
            </a:pPr>
            <a:r>
              <a:rPr lang="en-US" sz="2800" b="1" dirty="0" smtClean="0">
                <a:solidFill>
                  <a:srgbClr val="FF0000"/>
                </a:solidFill>
                <a:latin typeface="Arial" pitchFamily="34" charset="0"/>
                <a:cs typeface="Arial" pitchFamily="34" charset="0"/>
              </a:rPr>
              <a:t>intrusive </a:t>
            </a:r>
            <a:r>
              <a:rPr lang="en-US" sz="2800" b="1" dirty="0">
                <a:solidFill>
                  <a:srgbClr val="FF0000"/>
                </a:solidFill>
                <a:latin typeface="Arial" pitchFamily="34" charset="0"/>
                <a:cs typeface="Arial" pitchFamily="34" charset="0"/>
              </a:rPr>
              <a:t>or </a:t>
            </a:r>
            <a:endParaRPr lang="en-US" sz="2800" b="1" dirty="0" smtClean="0">
              <a:solidFill>
                <a:srgbClr val="FF0000"/>
              </a:solidFill>
              <a:latin typeface="Arial" pitchFamily="34" charset="0"/>
              <a:cs typeface="Arial" pitchFamily="34" charset="0"/>
            </a:endParaRPr>
          </a:p>
          <a:p>
            <a:pPr marL="1428750" lvl="2" indent="-514350" algn="just">
              <a:buAutoNum type="arabicParenBoth"/>
            </a:pPr>
            <a:r>
              <a:rPr lang="en-US" sz="2800" b="1" dirty="0" smtClean="0">
                <a:solidFill>
                  <a:srgbClr val="FF0000"/>
                </a:solidFill>
                <a:latin typeface="Arial" pitchFamily="34" charset="0"/>
                <a:cs typeface="Arial" pitchFamily="34" charset="0"/>
              </a:rPr>
              <a:t>extrusive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066800"/>
            <a:ext cx="7696200" cy="4493538"/>
          </a:xfrm>
          <a:prstGeom prst="rect">
            <a:avLst/>
          </a:prstGeom>
          <a:noFill/>
        </p:spPr>
        <p:txBody>
          <a:bodyPr wrap="square" rtlCol="0">
            <a:spAutoFit/>
          </a:bodyPr>
          <a:lstStyle/>
          <a:p>
            <a:pPr algn="just"/>
            <a:r>
              <a:rPr lang="en-US" sz="2800" b="1" dirty="0" smtClean="0">
                <a:latin typeface="Arial" pitchFamily="34" charset="0"/>
                <a:cs typeface="Arial" pitchFamily="34" charset="0"/>
              </a:rPr>
              <a:t>For example, the largest </a:t>
            </a:r>
            <a:r>
              <a:rPr lang="en-US" sz="2800" b="1" dirty="0">
                <a:latin typeface="Arial" pitchFamily="34" charset="0"/>
                <a:cs typeface="Arial" pitchFamily="34" charset="0"/>
              </a:rPr>
              <a:t>eruption of lava in historic times is </a:t>
            </a:r>
            <a:r>
              <a:rPr lang="en-US" sz="2800" b="1" dirty="0">
                <a:solidFill>
                  <a:srgbClr val="FF0000"/>
                </a:solidFill>
                <a:latin typeface="Arial" pitchFamily="34" charset="0"/>
                <a:cs typeface="Arial" pitchFamily="34" charset="0"/>
              </a:rPr>
              <a:t>14 km</a:t>
            </a:r>
            <a:r>
              <a:rPr lang="en-US" sz="2800" b="1" baseline="30000" dirty="0">
                <a:solidFill>
                  <a:srgbClr val="FF0000"/>
                </a:solidFill>
                <a:latin typeface="Arial" pitchFamily="34" charset="0"/>
                <a:cs typeface="Arial" pitchFamily="34" charset="0"/>
              </a:rPr>
              <a:t>3</a:t>
            </a:r>
            <a:r>
              <a:rPr lang="en-US" sz="2800" b="1" dirty="0">
                <a:solidFill>
                  <a:srgbClr val="FF0000"/>
                </a:solidFill>
                <a:latin typeface="Arial" pitchFamily="34" charset="0"/>
                <a:cs typeface="Arial" pitchFamily="34" charset="0"/>
              </a:rPr>
              <a:t> </a:t>
            </a:r>
            <a:r>
              <a:rPr lang="en-US" sz="2800" b="1" dirty="0">
                <a:latin typeface="Arial" pitchFamily="34" charset="0"/>
                <a:cs typeface="Arial" pitchFamily="34" charset="0"/>
              </a:rPr>
              <a:t>of basalt at </a:t>
            </a:r>
            <a:r>
              <a:rPr lang="en-US" sz="2800" b="1" dirty="0" err="1">
                <a:latin typeface="Arial" pitchFamily="34" charset="0"/>
                <a:cs typeface="Arial" pitchFamily="34" charset="0"/>
              </a:rPr>
              <a:t>Lakagigar</a:t>
            </a:r>
            <a:r>
              <a:rPr lang="en-US" sz="2800" b="1" dirty="0">
                <a:latin typeface="Arial" pitchFamily="34" charset="0"/>
                <a:cs typeface="Arial" pitchFamily="34" charset="0"/>
              </a:rPr>
              <a:t>, </a:t>
            </a:r>
            <a:r>
              <a:rPr lang="en-US" sz="2800" b="1" dirty="0" smtClean="0">
                <a:solidFill>
                  <a:srgbClr val="FF0000"/>
                </a:solidFill>
                <a:latin typeface="Arial" pitchFamily="34" charset="0"/>
                <a:cs typeface="Arial" pitchFamily="34" charset="0"/>
              </a:rPr>
              <a:t>Iceland</a:t>
            </a:r>
            <a:r>
              <a:rPr lang="en-US" sz="2800" b="1" dirty="0" smtClean="0">
                <a:latin typeface="Arial" pitchFamily="34" charset="0"/>
                <a:cs typeface="Arial" pitchFamily="34" charset="0"/>
              </a:rPr>
              <a:t>. </a:t>
            </a: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Granitic </a:t>
            </a:r>
            <a:r>
              <a:rPr lang="en-US" sz="2800" b="1" dirty="0">
                <a:latin typeface="Arial" pitchFamily="34" charset="0"/>
                <a:cs typeface="Arial" pitchFamily="34" charset="0"/>
              </a:rPr>
              <a:t>magma would need to travel in larger batches to overcome the much greater viscous forces of that magma. </a:t>
            </a:r>
            <a:endParaRPr lang="en-US" sz="2800" b="1" dirty="0" smtClean="0">
              <a:latin typeface="Arial" pitchFamily="34" charset="0"/>
              <a:cs typeface="Arial" pitchFamily="34" charset="0"/>
            </a:endParaRP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We </a:t>
            </a:r>
            <a:r>
              <a:rPr lang="en-US" sz="2800" b="1" dirty="0">
                <a:latin typeface="Arial" pitchFamily="34" charset="0"/>
                <a:cs typeface="Arial" pitchFamily="34" charset="0"/>
              </a:rPr>
              <a:t>can conclude that large intrusive </a:t>
            </a:r>
            <a:r>
              <a:rPr lang="en-US" sz="2800" b="1" dirty="0" smtClean="0">
                <a:latin typeface="Arial" pitchFamily="34" charset="0"/>
                <a:cs typeface="Arial" pitchFamily="34" charset="0"/>
              </a:rPr>
              <a:t>bodies </a:t>
            </a:r>
            <a:r>
              <a:rPr lang="en-US" sz="2800" b="1" dirty="0">
                <a:latin typeface="Arial" pitchFamily="34" charset="0"/>
                <a:cs typeface="Arial" pitchFamily="34" charset="0"/>
              </a:rPr>
              <a:t>of igneous rock are formed from multiple pulses of magma</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38400"/>
            <a:ext cx="5867400" cy="707886"/>
          </a:xfrm>
          <a:prstGeom prst="rect">
            <a:avLst/>
          </a:prstGeom>
        </p:spPr>
        <p:txBody>
          <a:bodyPr wrap="square">
            <a:spAutoFit/>
          </a:bodyPr>
          <a:lstStyle/>
          <a:p>
            <a:pPr lvl="0" algn="just"/>
            <a:r>
              <a:rPr lang="en-US" sz="4000" b="1" dirty="0" smtClean="0">
                <a:solidFill>
                  <a:srgbClr val="FF0000"/>
                </a:solidFill>
                <a:latin typeface="Arial Black" pitchFamily="34" charset="0"/>
                <a:cs typeface="Arial" pitchFamily="34" charset="0"/>
              </a:rPr>
              <a:t>Types of </a:t>
            </a:r>
            <a:r>
              <a:rPr lang="en-US" sz="4000" b="1" dirty="0" err="1" smtClean="0">
                <a:solidFill>
                  <a:srgbClr val="FF0000"/>
                </a:solidFill>
                <a:latin typeface="Arial Black" pitchFamily="34" charset="0"/>
                <a:cs typeface="Arial" pitchFamily="34" charset="0"/>
              </a:rPr>
              <a:t>plutons</a:t>
            </a:r>
            <a:endParaRPr lang="en-US" sz="4000" b="1" dirty="0" smtClean="0">
              <a:solidFill>
                <a:srgbClr val="FF000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600200"/>
            <a:ext cx="7696200" cy="4993675"/>
          </a:xfrm>
          <a:prstGeom prst="rect">
            <a:avLst/>
          </a:prstGeom>
          <a:noFill/>
        </p:spPr>
        <p:txBody>
          <a:bodyPr wrap="square" rtlCol="0">
            <a:spAutoFit/>
          </a:bodyPr>
          <a:lstStyle/>
          <a:p>
            <a:pPr algn="just"/>
            <a:r>
              <a:rPr lang="en-US" sz="2800" b="1" dirty="0" err="1" smtClean="0">
                <a:latin typeface="Arial" pitchFamily="34" charset="0"/>
                <a:cs typeface="Arial" pitchFamily="34" charset="0"/>
              </a:rPr>
              <a:t>Plutons</a:t>
            </a:r>
            <a:r>
              <a:rPr lang="en-US" sz="2800" b="1" dirty="0" smtClean="0">
                <a:latin typeface="Arial" pitchFamily="34" charset="0"/>
                <a:cs typeface="Arial" pitchFamily="34" charset="0"/>
              </a:rPr>
              <a:t> are classified according to :</a:t>
            </a:r>
          </a:p>
          <a:p>
            <a:pPr algn="just"/>
            <a:r>
              <a:rPr lang="en-US" sz="1400" b="1" dirty="0" smtClean="0">
                <a:latin typeface="Arial" pitchFamily="34" charset="0"/>
                <a:cs typeface="Arial" pitchFamily="34" charset="0"/>
              </a:rPr>
              <a:t> </a:t>
            </a:r>
          </a:p>
          <a:p>
            <a:pPr marL="742950" lvl="1" indent="-457200" algn="just">
              <a:buFont typeface="+mj-lt"/>
              <a:buAutoNum type="arabicPeriod"/>
            </a:pPr>
            <a:r>
              <a:rPr lang="en-US" sz="2800" b="1" dirty="0" smtClean="0">
                <a:latin typeface="Arial" pitchFamily="34" charset="0"/>
                <a:cs typeface="Arial" pitchFamily="34" charset="0"/>
              </a:rPr>
              <a:t>The nature of their contacts i.e. their relation to the surrounding rocks, and </a:t>
            </a:r>
          </a:p>
          <a:p>
            <a:pPr marL="742950" lvl="1" indent="-457200" algn="just">
              <a:buFont typeface="+mj-lt"/>
              <a:buAutoNum type="arabicPeriod"/>
            </a:pPr>
            <a:r>
              <a:rPr lang="en-US" sz="2800" b="1" dirty="0" smtClean="0">
                <a:latin typeface="Arial" pitchFamily="34" charset="0"/>
                <a:cs typeface="Arial" pitchFamily="34" charset="0"/>
              </a:rPr>
              <a:t>Their shapes</a:t>
            </a:r>
          </a:p>
          <a:p>
            <a:pPr marL="971550" lvl="1" indent="-514350" algn="just"/>
            <a:endParaRPr lang="en-US" sz="1400" b="1" dirty="0" smtClean="0">
              <a:latin typeface="Arial" pitchFamily="34" charset="0"/>
              <a:cs typeface="Arial" pitchFamily="34" charset="0"/>
            </a:endParaRPr>
          </a:p>
          <a:p>
            <a:pPr marL="514350" indent="-514350" algn="just">
              <a:buAutoNum type="arabicPeriod"/>
            </a:pPr>
            <a:r>
              <a:rPr lang="en-US" sz="2800" b="1" dirty="0" smtClean="0">
                <a:latin typeface="Arial" pitchFamily="34" charset="0"/>
                <a:cs typeface="Arial" pitchFamily="34" charset="0"/>
              </a:rPr>
              <a:t>Nature of contacts :</a:t>
            </a:r>
          </a:p>
          <a:p>
            <a:pPr marL="514350" indent="-514350" algn="just"/>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Plutons</a:t>
            </a:r>
            <a:r>
              <a:rPr lang="en-US" sz="2800" b="1" dirty="0" smtClean="0">
                <a:latin typeface="Arial" pitchFamily="34" charset="0"/>
                <a:cs typeface="Arial" pitchFamily="34" charset="0"/>
              </a:rPr>
              <a:t> or Intrusive bodies are divided into the following two broad categories based on nature of contacts:</a:t>
            </a:r>
            <a:r>
              <a:rPr lang="en-US" sz="900" b="1" dirty="0" smtClean="0">
                <a:latin typeface="Arial" pitchFamily="34" charset="0"/>
                <a:cs typeface="Arial" pitchFamily="34" charset="0"/>
              </a:rPr>
              <a:t> </a:t>
            </a:r>
          </a:p>
          <a:p>
            <a:pPr marL="1314450" lvl="2" indent="-400050" algn="just">
              <a:buFont typeface="+mj-lt"/>
              <a:buAutoNum type="romanUcPeriod"/>
            </a:pPr>
            <a:r>
              <a:rPr lang="en-US" sz="2800" b="1" dirty="0" smtClean="0">
                <a:solidFill>
                  <a:srgbClr val="FF0000"/>
                </a:solidFill>
                <a:latin typeface="Arial" pitchFamily="34" charset="0"/>
                <a:cs typeface="Arial" pitchFamily="34" charset="0"/>
              </a:rPr>
              <a:t>Concordant</a:t>
            </a:r>
          </a:p>
          <a:p>
            <a:pPr marL="1314450" lvl="2" indent="-400050" algn="just">
              <a:buFont typeface="+mj-lt"/>
              <a:buAutoNum type="romanUcPeriod"/>
            </a:pPr>
            <a:r>
              <a:rPr lang="en-US" sz="2800" b="1" dirty="0" smtClean="0">
                <a:solidFill>
                  <a:srgbClr val="FF0000"/>
                </a:solidFill>
                <a:latin typeface="Arial" pitchFamily="34" charset="0"/>
                <a:cs typeface="Arial" pitchFamily="34" charset="0"/>
              </a:rPr>
              <a:t>Discordant</a:t>
            </a:r>
          </a:p>
          <a:p>
            <a:pPr marL="971550" lvl="1" indent="-514350" algn="just"/>
            <a:endParaRPr lang="en-US" sz="1050" b="1" dirty="0" smtClean="0">
              <a:latin typeface="Arial" pitchFamily="34" charset="0"/>
              <a:cs typeface="Arial" pitchFamily="34" charset="0"/>
            </a:endParaRPr>
          </a:p>
        </p:txBody>
      </p:sp>
      <p:sp>
        <p:nvSpPr>
          <p:cNvPr id="3" name="Rectangle 2"/>
          <p:cNvSpPr/>
          <p:nvPr/>
        </p:nvSpPr>
        <p:spPr>
          <a:xfrm>
            <a:off x="838200" y="762000"/>
            <a:ext cx="3562350" cy="523220"/>
          </a:xfrm>
          <a:prstGeom prst="rect">
            <a:avLst/>
          </a:prstGeom>
        </p:spPr>
        <p:txBody>
          <a:bodyPr wrap="square">
            <a:spAutoFit/>
          </a:bodyPr>
          <a:lstStyle/>
          <a:p>
            <a:pPr lvl="0" algn="just"/>
            <a:r>
              <a:rPr lang="en-US" sz="2800" b="1" dirty="0" smtClean="0">
                <a:solidFill>
                  <a:srgbClr val="FF0000"/>
                </a:solidFill>
                <a:latin typeface="Arial" pitchFamily="34" charset="0"/>
                <a:cs typeface="Arial" pitchFamily="34" charset="0"/>
              </a:rPr>
              <a:t>Types of </a:t>
            </a:r>
            <a:r>
              <a:rPr lang="en-US" sz="2800" b="1" dirty="0" err="1" smtClean="0">
                <a:solidFill>
                  <a:srgbClr val="FF0000"/>
                </a:solidFill>
                <a:latin typeface="Arial" pitchFamily="34" charset="0"/>
                <a:cs typeface="Arial" pitchFamily="34" charset="0"/>
              </a:rPr>
              <a:t>plutons</a:t>
            </a:r>
            <a:endParaRPr lang="en-US" sz="28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143000"/>
            <a:ext cx="7696200" cy="2954655"/>
          </a:xfrm>
          <a:prstGeom prst="rect">
            <a:avLst/>
          </a:prstGeom>
          <a:noFill/>
        </p:spPr>
        <p:txBody>
          <a:bodyPr wrap="square" rtlCol="0">
            <a:spAutoFit/>
          </a:bodyPr>
          <a:lstStyle/>
          <a:p>
            <a:pPr algn="just"/>
            <a:endParaRPr lang="en-US" b="1" dirty="0" smtClean="0">
              <a:latin typeface="Arial" pitchFamily="34" charset="0"/>
              <a:cs typeface="Arial" pitchFamily="34" charset="0"/>
            </a:endParaRPr>
          </a:p>
          <a:p>
            <a:pPr marL="1028700" lvl="1" indent="-571500" algn="just">
              <a:buFont typeface="+mj-lt"/>
              <a:buAutoNum type="romanLcPeriod"/>
            </a:pPr>
            <a:r>
              <a:rPr lang="en-US" sz="2800" b="1" dirty="0" smtClean="0">
                <a:solidFill>
                  <a:srgbClr val="FF0000"/>
                </a:solidFill>
                <a:latin typeface="Arial" pitchFamily="34" charset="0"/>
                <a:cs typeface="Arial" pitchFamily="34" charset="0"/>
              </a:rPr>
              <a:t>Concordant: </a:t>
            </a:r>
            <a:r>
              <a:rPr lang="en-US" sz="2800" b="1" dirty="0" smtClean="0">
                <a:latin typeface="Arial" pitchFamily="34" charset="0"/>
                <a:cs typeface="Arial" pitchFamily="34" charset="0"/>
              </a:rPr>
              <a:t>If an igneous body parallels the layering in the surrounding rock, it is said to be concordant, and </a:t>
            </a:r>
          </a:p>
          <a:p>
            <a:pPr marL="1028700" lvl="1" indent="-571500" algn="just">
              <a:buFont typeface="+mj-lt"/>
              <a:buAutoNum type="romanLcPeriod"/>
            </a:pPr>
            <a:r>
              <a:rPr lang="en-US" sz="2800" b="1" dirty="0" smtClean="0">
                <a:solidFill>
                  <a:srgbClr val="FF0000"/>
                </a:solidFill>
                <a:latin typeface="Arial" pitchFamily="34" charset="0"/>
                <a:cs typeface="Arial" pitchFamily="34" charset="0"/>
              </a:rPr>
              <a:t>Discordant</a:t>
            </a:r>
            <a:r>
              <a:rPr lang="en-US" sz="2800" b="1" dirty="0" smtClean="0">
                <a:latin typeface="Arial" pitchFamily="34" charset="0"/>
                <a:cs typeface="Arial" pitchFamily="34" charset="0"/>
              </a:rPr>
              <a:t>: if it cuts across the layering, it is discordant.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95400"/>
            <a:ext cx="7696200" cy="3385542"/>
          </a:xfrm>
          <a:prstGeom prst="rect">
            <a:avLst/>
          </a:prstGeom>
          <a:noFill/>
        </p:spPr>
        <p:txBody>
          <a:bodyPr wrap="square" rtlCol="0">
            <a:spAutoFit/>
          </a:bodyPr>
          <a:lstStyle/>
          <a:p>
            <a:pPr algn="just"/>
            <a:r>
              <a:rPr lang="en-US" sz="2800" b="1" dirty="0" smtClean="0">
                <a:latin typeface="Arial" pitchFamily="34" charset="0"/>
                <a:cs typeface="Arial" pitchFamily="34" charset="0"/>
              </a:rPr>
              <a:t>Magma always intrudes in a direction that enables it to force aside the rock in the minimum stress direction. </a:t>
            </a:r>
          </a:p>
          <a:p>
            <a:pPr algn="just"/>
            <a:endParaRPr lang="en-US" b="1" dirty="0">
              <a:latin typeface="Arial" pitchFamily="34" charset="0"/>
              <a:cs typeface="Arial" pitchFamily="34" charset="0"/>
            </a:endParaRPr>
          </a:p>
          <a:p>
            <a:pPr algn="just"/>
            <a:r>
              <a:rPr lang="en-US" sz="2800" b="1" dirty="0" smtClean="0">
                <a:latin typeface="Arial" pitchFamily="34" charset="0"/>
                <a:cs typeface="Arial" pitchFamily="34" charset="0"/>
              </a:rPr>
              <a:t>The orientation of the minimum stress direction relative to layering in surrounding rocks, therefore, determines whether an intrusion is concordant or discordant.</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793937"/>
            <a:ext cx="8153400" cy="1877437"/>
          </a:xfrm>
          <a:prstGeom prst="rect">
            <a:avLst/>
          </a:prstGeom>
        </p:spPr>
        <p:txBody>
          <a:bodyPr wrap="square">
            <a:spAutoFit/>
          </a:bodyPr>
          <a:lstStyle/>
          <a:p>
            <a:pPr algn="just"/>
            <a:r>
              <a:rPr lang="en-US" sz="2800" b="1" dirty="0" smtClean="0">
                <a:latin typeface="Arial" pitchFamily="34" charset="0"/>
                <a:cs typeface="Arial" pitchFamily="34" charset="0"/>
              </a:rPr>
              <a:t>2. Shapes: Tow kinds of shapes:</a:t>
            </a:r>
          </a:p>
          <a:p>
            <a:pPr algn="just"/>
            <a:r>
              <a:rPr lang="en-US" b="1" dirty="0" smtClean="0">
                <a:latin typeface="Arial" pitchFamily="34" charset="0"/>
                <a:cs typeface="Arial" pitchFamily="34" charset="0"/>
              </a:rPr>
              <a:t> </a:t>
            </a:r>
          </a:p>
          <a:p>
            <a:pPr marL="400050" indent="-114300" algn="just">
              <a:buFont typeface="+mj-lt"/>
              <a:buAutoNum type="romanUcPeriod"/>
            </a:pPr>
            <a:r>
              <a:rPr lang="en-US" sz="2800" b="1" dirty="0" smtClean="0">
                <a:latin typeface="Arial" pitchFamily="34" charset="0"/>
                <a:cs typeface="Arial" pitchFamily="34" charset="0"/>
              </a:rPr>
              <a:t> Tabular  (parallel sided slabs)</a:t>
            </a:r>
          </a:p>
          <a:p>
            <a:pPr marL="400050" indent="-114300" algn="just">
              <a:buFont typeface="+mj-lt"/>
              <a:buAutoNum type="romanUcPeriod"/>
            </a:pPr>
            <a:endParaRPr lang="en-US" sz="1400" b="1" dirty="0" smtClean="0">
              <a:latin typeface="Arial" pitchFamily="34" charset="0"/>
              <a:cs typeface="Arial" pitchFamily="34" charset="0"/>
            </a:endParaRPr>
          </a:p>
          <a:p>
            <a:pPr marL="400050" indent="-114300" algn="just">
              <a:buFont typeface="+mj-lt"/>
              <a:buAutoNum type="romanUcPeriod"/>
            </a:pP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Lenticular</a:t>
            </a:r>
            <a:r>
              <a:rPr lang="en-US" sz="2800" b="1" dirty="0" smtClean="0">
                <a:latin typeface="Arial" pitchFamily="34" charset="0"/>
                <a:cs typeface="Arial" pitchFamily="34" charset="0"/>
              </a:rPr>
              <a:t> (shape of a double convex lens)</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498461"/>
            <a:ext cx="7848600" cy="5078313"/>
          </a:xfrm>
          <a:prstGeom prst="rect">
            <a:avLst/>
          </a:prstGeom>
          <a:noFill/>
        </p:spPr>
        <p:txBody>
          <a:bodyPr wrap="square" rtlCol="0">
            <a:spAutoFit/>
          </a:bodyPr>
          <a:lstStyle/>
          <a:p>
            <a:pPr marL="514350" indent="-514350" algn="just">
              <a:buFont typeface="+mj-lt"/>
              <a:buAutoNum type="arabicPeriod"/>
            </a:pPr>
            <a:r>
              <a:rPr lang="en-US" sz="2800" b="1" dirty="0" smtClean="0">
                <a:solidFill>
                  <a:srgbClr val="FF0000"/>
                </a:solidFill>
                <a:latin typeface="Arial" pitchFamily="34" charset="0"/>
                <a:cs typeface="Arial" pitchFamily="34" charset="0"/>
              </a:rPr>
              <a:t>Dikes (Dykes): </a:t>
            </a:r>
            <a:r>
              <a:rPr lang="en-US" sz="2800" b="1" dirty="0" smtClean="0">
                <a:latin typeface="Arial" pitchFamily="34" charset="0"/>
                <a:cs typeface="Arial" pitchFamily="34" charset="0"/>
              </a:rPr>
              <a:t>A tabular discordant </a:t>
            </a:r>
            <a:r>
              <a:rPr lang="en-US" sz="2800" b="1" dirty="0" err="1" smtClean="0">
                <a:latin typeface="Arial" pitchFamily="34" charset="0"/>
                <a:cs typeface="Arial" pitchFamily="34" charset="0"/>
              </a:rPr>
              <a:t>pluton</a:t>
            </a:r>
            <a:r>
              <a:rPr lang="en-US" sz="2800" b="1" dirty="0" smtClean="0">
                <a:latin typeface="Arial" pitchFamily="34" charset="0"/>
                <a:cs typeface="Arial" pitchFamily="34" charset="0"/>
              </a:rPr>
              <a:t>. Margins are steeply included.</a:t>
            </a:r>
          </a:p>
          <a:p>
            <a:pPr marL="342900" lvl="0" indent="-342900" algn="just">
              <a:buFont typeface="+mj-lt"/>
              <a:buAutoNum type="arabicPeriod"/>
            </a:pPr>
            <a:endParaRPr lang="en-US" sz="1400" b="1" dirty="0" smtClean="0">
              <a:solidFill>
                <a:srgbClr val="FF0000"/>
              </a:solidFill>
              <a:latin typeface="Arial" pitchFamily="34" charset="0"/>
              <a:cs typeface="Arial" pitchFamily="34" charset="0"/>
            </a:endParaRPr>
          </a:p>
          <a:p>
            <a:pPr marL="514350" lvl="0" indent="-514350" algn="just">
              <a:buFont typeface="+mj-lt"/>
              <a:buAutoNum type="arabicPeriod"/>
            </a:pPr>
            <a:r>
              <a:rPr lang="en-US" sz="2800" b="1" dirty="0" smtClean="0">
                <a:solidFill>
                  <a:srgbClr val="FF0000"/>
                </a:solidFill>
                <a:latin typeface="Arial" pitchFamily="34" charset="0"/>
                <a:cs typeface="Arial" pitchFamily="34" charset="0"/>
              </a:rPr>
              <a:t>Sills:</a:t>
            </a:r>
            <a:r>
              <a:rPr lang="en-US" sz="2800" b="1" dirty="0" smtClean="0">
                <a:latin typeface="Arial" pitchFamily="34" charset="0"/>
                <a:cs typeface="Arial" pitchFamily="34" charset="0"/>
              </a:rPr>
              <a:t>	 Tabular concordant </a:t>
            </a:r>
            <a:r>
              <a:rPr lang="en-US" sz="2800" b="1" dirty="0" err="1" smtClean="0">
                <a:latin typeface="Arial" pitchFamily="34" charset="0"/>
                <a:cs typeface="Arial" pitchFamily="34" charset="0"/>
              </a:rPr>
              <a:t>plutons</a:t>
            </a:r>
            <a:endParaRPr lang="en-US" sz="2800" b="1" dirty="0" smtClean="0">
              <a:latin typeface="Arial" pitchFamily="34" charset="0"/>
              <a:cs typeface="Arial" pitchFamily="34" charset="0"/>
            </a:endParaRPr>
          </a:p>
          <a:p>
            <a:pPr marL="342900" lvl="0" indent="-342900" algn="just">
              <a:buFont typeface="+mj-lt"/>
              <a:buAutoNum type="arabicPeriod"/>
            </a:pPr>
            <a:endParaRPr lang="en-US" sz="1400" b="1" dirty="0" smtClean="0">
              <a:latin typeface="Arial" pitchFamily="34" charset="0"/>
              <a:cs typeface="Arial" pitchFamily="34" charset="0"/>
            </a:endParaRPr>
          </a:p>
          <a:p>
            <a:pPr marL="514350" lvl="0" indent="-514350" algn="just">
              <a:buFont typeface="+mj-lt"/>
              <a:buAutoNum type="arabicPeriod"/>
            </a:pPr>
            <a:r>
              <a:rPr lang="en-US" sz="2800" b="1" dirty="0" smtClean="0">
                <a:solidFill>
                  <a:srgbClr val="FF0000"/>
                </a:solidFill>
                <a:latin typeface="Arial" pitchFamily="34" charset="0"/>
                <a:cs typeface="Arial" pitchFamily="34" charset="0"/>
              </a:rPr>
              <a:t>Laccoliths: </a:t>
            </a:r>
            <a:r>
              <a:rPr lang="en-US" sz="2800" b="1" dirty="0" smtClean="0">
                <a:latin typeface="Arial" pitchFamily="34" charset="0"/>
                <a:cs typeface="Arial" pitchFamily="34" charset="0"/>
              </a:rPr>
              <a:t>Concordant </a:t>
            </a:r>
            <a:r>
              <a:rPr lang="en-US" sz="2800" b="1" dirty="0" err="1" smtClean="0">
                <a:latin typeface="Arial" pitchFamily="34" charset="0"/>
                <a:cs typeface="Arial" pitchFamily="34" charset="0"/>
              </a:rPr>
              <a:t>pluton</a:t>
            </a:r>
            <a:r>
              <a:rPr lang="en-US" sz="2800" b="1" dirty="0" smtClean="0">
                <a:latin typeface="Arial" pitchFamily="34" charset="0"/>
                <a:cs typeface="Arial" pitchFamily="34" charset="0"/>
              </a:rPr>
              <a:t> with a flat floor and a convex up top</a:t>
            </a:r>
          </a:p>
          <a:p>
            <a:pPr marL="342900" lvl="0" indent="-342900" algn="just">
              <a:buFont typeface="+mj-lt"/>
              <a:buAutoNum type="arabicPeriod"/>
            </a:pPr>
            <a:endParaRPr lang="en-US" sz="1600" b="1" dirty="0" smtClean="0">
              <a:latin typeface="Arial" pitchFamily="34" charset="0"/>
              <a:cs typeface="Arial" pitchFamily="34" charset="0"/>
            </a:endParaRPr>
          </a:p>
          <a:p>
            <a:pPr marL="514350" indent="-514350" algn="just">
              <a:buFont typeface="+mj-lt"/>
              <a:buAutoNum type="arabicPeriod"/>
            </a:pPr>
            <a:r>
              <a:rPr lang="en-US" sz="2800" b="1" dirty="0" err="1" smtClean="0">
                <a:solidFill>
                  <a:srgbClr val="FF0000"/>
                </a:solidFill>
                <a:latin typeface="Arial" pitchFamily="34" charset="0"/>
                <a:cs typeface="Arial" pitchFamily="34" charset="0"/>
              </a:rPr>
              <a:t>Lopoliths</a:t>
            </a:r>
            <a:r>
              <a:rPr lang="en-US" sz="2800" b="1" dirty="0" smtClean="0">
                <a:solidFill>
                  <a:srgbClr val="FF0000"/>
                </a:solidFill>
                <a:latin typeface="Arial" pitchFamily="34" charset="0"/>
                <a:cs typeface="Arial" pitchFamily="34" charset="0"/>
              </a:rPr>
              <a:t>: </a:t>
            </a:r>
            <a:r>
              <a:rPr lang="en-US" sz="2800" b="1" dirty="0" smtClean="0">
                <a:latin typeface="Arial" pitchFamily="34" charset="0"/>
                <a:cs typeface="Arial" pitchFamily="34" charset="0"/>
              </a:rPr>
              <a:t>large saucer- shaped generally concordant intrusion (too large that their relation to the intruded rock is difficult to ascertain)and having a diameter of hundreds of km. </a:t>
            </a:r>
          </a:p>
        </p:txBody>
      </p:sp>
      <p:sp>
        <p:nvSpPr>
          <p:cNvPr id="3" name="Rectangle 2"/>
          <p:cNvSpPr/>
          <p:nvPr/>
        </p:nvSpPr>
        <p:spPr>
          <a:xfrm>
            <a:off x="762000" y="762000"/>
            <a:ext cx="3257550" cy="523220"/>
          </a:xfrm>
          <a:prstGeom prst="rect">
            <a:avLst/>
          </a:prstGeom>
        </p:spPr>
        <p:txBody>
          <a:bodyPr wrap="square">
            <a:spAutoFit/>
          </a:bodyPr>
          <a:lstStyle/>
          <a:p>
            <a:pPr lvl="0" algn="just"/>
            <a:r>
              <a:rPr lang="en-US" sz="2800" b="1" dirty="0" smtClean="0">
                <a:solidFill>
                  <a:srgbClr val="FF0000"/>
                </a:solidFill>
                <a:latin typeface="Arial" pitchFamily="34" charset="0"/>
                <a:cs typeface="Arial" pitchFamily="34" charset="0"/>
              </a:rPr>
              <a:t>Types of </a:t>
            </a:r>
            <a:r>
              <a:rPr lang="en-US" sz="2800" b="1" dirty="0" err="1" smtClean="0">
                <a:solidFill>
                  <a:srgbClr val="FF0000"/>
                </a:solidFill>
                <a:latin typeface="Arial" pitchFamily="34" charset="0"/>
                <a:cs typeface="Arial" pitchFamily="34" charset="0"/>
              </a:rPr>
              <a:t>plutons</a:t>
            </a:r>
            <a:endParaRPr lang="en-US" sz="28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25817"/>
            <a:ext cx="7848600" cy="4862870"/>
          </a:xfrm>
          <a:prstGeom prst="rect">
            <a:avLst/>
          </a:prstGeom>
        </p:spPr>
        <p:txBody>
          <a:bodyPr wrap="square">
            <a:spAutoFit/>
          </a:bodyPr>
          <a:lstStyle/>
          <a:p>
            <a:pPr marL="514350" indent="-514350" algn="just">
              <a:buFont typeface="+mj-lt"/>
              <a:buAutoNum type="arabicPeriod" startAt="5"/>
            </a:pPr>
            <a:r>
              <a:rPr lang="en-US" sz="2800" b="1" dirty="0" smtClean="0">
                <a:solidFill>
                  <a:srgbClr val="FF0000"/>
                </a:solidFill>
                <a:latin typeface="Arial" pitchFamily="34" charset="0"/>
                <a:cs typeface="Arial" pitchFamily="34" charset="0"/>
              </a:rPr>
              <a:t>Batholiths: </a:t>
            </a:r>
            <a:r>
              <a:rPr lang="en-US" sz="2800" b="1" dirty="0" smtClean="0">
                <a:latin typeface="Arial" pitchFamily="34" charset="0"/>
                <a:cs typeface="Arial" pitchFamily="34" charset="0"/>
              </a:rPr>
              <a:t>Massive discordant </a:t>
            </a:r>
            <a:r>
              <a:rPr lang="en-US" sz="2800" b="1" dirty="0" err="1" smtClean="0">
                <a:latin typeface="Arial" pitchFamily="34" charset="0"/>
                <a:cs typeface="Arial" pitchFamily="34" charset="0"/>
              </a:rPr>
              <a:t>plutons</a:t>
            </a:r>
            <a:r>
              <a:rPr lang="en-US" sz="2800" b="1" dirty="0" smtClean="0">
                <a:latin typeface="Arial" pitchFamily="34" charset="0"/>
                <a:cs typeface="Arial" pitchFamily="34" charset="0"/>
              </a:rPr>
              <a:t> occupying exposed areas of more than 100 sq km.</a:t>
            </a:r>
          </a:p>
          <a:p>
            <a:pPr marL="342900" indent="-342900" algn="just">
              <a:buFont typeface="+mj-lt"/>
              <a:buAutoNum type="arabicPeriod" startAt="5"/>
            </a:pPr>
            <a:endParaRPr lang="en-US" sz="1600" b="1" dirty="0" smtClean="0">
              <a:latin typeface="Arial" pitchFamily="34" charset="0"/>
              <a:cs typeface="Arial" pitchFamily="34" charset="0"/>
            </a:endParaRPr>
          </a:p>
          <a:p>
            <a:pPr marL="514350" lvl="0" indent="-514350" algn="just">
              <a:buFont typeface="+mj-lt"/>
              <a:buAutoNum type="arabicPeriod" startAt="5"/>
            </a:pPr>
            <a:r>
              <a:rPr lang="en-US" sz="2800" b="1" dirty="0" smtClean="0">
                <a:solidFill>
                  <a:srgbClr val="FF0000"/>
                </a:solidFill>
                <a:latin typeface="Arial" pitchFamily="34" charset="0"/>
                <a:cs typeface="Arial" pitchFamily="34" charset="0"/>
              </a:rPr>
              <a:t>Stocks: </a:t>
            </a:r>
            <a:r>
              <a:rPr lang="en-US" sz="2800" b="1" dirty="0" smtClean="0">
                <a:latin typeface="Arial" pitchFamily="34" charset="0"/>
                <a:cs typeface="Arial" pitchFamily="34" charset="0"/>
              </a:rPr>
              <a:t>Massive discordant </a:t>
            </a:r>
            <a:r>
              <a:rPr lang="en-US" sz="2800" b="1" dirty="0" err="1" smtClean="0">
                <a:latin typeface="Arial" pitchFamily="34" charset="0"/>
                <a:cs typeface="Arial" pitchFamily="34" charset="0"/>
              </a:rPr>
              <a:t>plutons</a:t>
            </a:r>
            <a:r>
              <a:rPr lang="en-US" sz="2800" b="1" dirty="0" smtClean="0">
                <a:latin typeface="Arial" pitchFamily="34" charset="0"/>
                <a:cs typeface="Arial" pitchFamily="34" charset="0"/>
              </a:rPr>
              <a:t> having </a:t>
            </a:r>
          </a:p>
          <a:p>
            <a:pPr marL="514350" lvl="0" indent="-514350" algn="just">
              <a:buFont typeface="+mj-lt"/>
              <a:buAutoNum type="arabicPeriod" startAt="5"/>
            </a:pPr>
            <a:endParaRPr lang="en-US" sz="2800" b="1" dirty="0" smtClean="0">
              <a:latin typeface="Arial" pitchFamily="34" charset="0"/>
              <a:cs typeface="Arial" pitchFamily="34" charset="0"/>
            </a:endParaRPr>
          </a:p>
          <a:p>
            <a:pPr marL="514350" lvl="0" indent="-514350" algn="just"/>
            <a:r>
              <a:rPr lang="en-US" sz="2800" b="1" dirty="0" smtClean="0">
                <a:latin typeface="Arial" pitchFamily="34" charset="0"/>
                <a:cs typeface="Arial" pitchFamily="34" charset="0"/>
              </a:rPr>
              <a:t> 	exposed areas of less than 100 sq. km</a:t>
            </a:r>
          </a:p>
          <a:p>
            <a:pPr marL="342900" lvl="0" indent="-342900" algn="just">
              <a:buFont typeface="+mj-lt"/>
              <a:buAutoNum type="arabicPeriod" startAt="5"/>
            </a:pPr>
            <a:endParaRPr lang="en-US" sz="1400" b="1" dirty="0" smtClean="0">
              <a:latin typeface="Arial" pitchFamily="34" charset="0"/>
              <a:cs typeface="Arial" pitchFamily="34" charset="0"/>
            </a:endParaRPr>
          </a:p>
          <a:p>
            <a:pPr marL="514350" indent="-514350" algn="just">
              <a:buFont typeface="+mj-lt"/>
              <a:buAutoNum type="arabicPeriod" startAt="5"/>
            </a:pPr>
            <a:r>
              <a:rPr lang="en-US" sz="2800" b="1" dirty="0" err="1" smtClean="0">
                <a:solidFill>
                  <a:srgbClr val="FF0000"/>
                </a:solidFill>
                <a:latin typeface="Arial" pitchFamily="34" charset="0"/>
                <a:cs typeface="Arial" pitchFamily="34" charset="0"/>
              </a:rPr>
              <a:t>Phacoliths</a:t>
            </a:r>
            <a:r>
              <a:rPr lang="en-US" sz="2800" b="1" dirty="0" smtClean="0">
                <a:solidFill>
                  <a:srgbClr val="FF0000"/>
                </a:solidFill>
                <a:latin typeface="Arial" pitchFamily="34" charset="0"/>
                <a:cs typeface="Arial" pitchFamily="34" charset="0"/>
              </a:rPr>
              <a:t>: </a:t>
            </a:r>
            <a:r>
              <a:rPr lang="en-US" sz="2800" b="1" dirty="0" smtClean="0">
                <a:latin typeface="Arial" pitchFamily="34" charset="0"/>
                <a:cs typeface="Arial" pitchFamily="34" charset="0"/>
              </a:rPr>
              <a:t>forms of igneous intrusions in folded regions. The crests and troughs of the folds are filled with igneous rocks.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76400"/>
            <a:ext cx="7391400" cy="1815882"/>
          </a:xfrm>
          <a:prstGeom prst="rect">
            <a:avLst/>
          </a:prstGeom>
        </p:spPr>
        <p:txBody>
          <a:bodyPr wrap="square">
            <a:spAutoFit/>
          </a:bodyPr>
          <a:lstStyle/>
          <a:p>
            <a:pPr marL="342900" lvl="0" indent="-342900" algn="just">
              <a:buFont typeface="+mj-lt"/>
              <a:buAutoNum type="arabicPeriod" startAt="5"/>
            </a:pPr>
            <a:r>
              <a:rPr lang="en-US" sz="2800" b="1" dirty="0" smtClean="0">
                <a:solidFill>
                  <a:srgbClr val="FF0000"/>
                </a:solidFill>
                <a:latin typeface="Arial" pitchFamily="34" charset="0"/>
                <a:cs typeface="Arial" pitchFamily="34" charset="0"/>
              </a:rPr>
              <a:t>Volcanic Necks: </a:t>
            </a:r>
            <a:r>
              <a:rPr lang="en-US" sz="2800" b="1" dirty="0" smtClean="0">
                <a:latin typeface="Arial" pitchFamily="34" charset="0"/>
                <a:cs typeface="Arial" pitchFamily="34" charset="0"/>
              </a:rPr>
              <a:t>Cylindrical discordant bodies of intrusive igneous rocks that solidified in the throat of an ancient volcano.</a:t>
            </a:r>
            <a:endParaRPr lang="en-US" sz="28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413px-Shiprock_NM"/>
          <p:cNvPicPr>
            <a:picLocks noChangeAspect="1" noChangeArrowheads="1"/>
          </p:cNvPicPr>
          <p:nvPr/>
        </p:nvPicPr>
        <p:blipFill>
          <a:blip r:embed="rId3" cstate="print"/>
          <a:srcRect/>
          <a:stretch>
            <a:fillRect/>
          </a:stretch>
        </p:blipFill>
        <p:spPr bwMode="auto">
          <a:xfrm>
            <a:off x="533400" y="533400"/>
            <a:ext cx="3414713" cy="4953000"/>
          </a:xfrm>
          <a:prstGeom prst="rect">
            <a:avLst/>
          </a:prstGeom>
          <a:noFill/>
          <a:ln w="9525">
            <a:noFill/>
            <a:miter lim="800000"/>
            <a:headEnd/>
            <a:tailEnd/>
          </a:ln>
        </p:spPr>
      </p:pic>
      <p:pic>
        <p:nvPicPr>
          <p:cNvPr id="119810" name="Picture 3" descr="image,19444,en"/>
          <p:cNvPicPr>
            <a:picLocks noChangeAspect="1" noChangeArrowheads="1"/>
          </p:cNvPicPr>
          <p:nvPr/>
        </p:nvPicPr>
        <p:blipFill>
          <a:blip r:embed="rId4" cstate="print"/>
          <a:srcRect/>
          <a:stretch>
            <a:fillRect/>
          </a:stretch>
        </p:blipFill>
        <p:spPr bwMode="auto">
          <a:xfrm>
            <a:off x="4038600" y="1219200"/>
            <a:ext cx="4572000" cy="2809875"/>
          </a:xfrm>
          <a:prstGeom prst="rect">
            <a:avLst/>
          </a:prstGeom>
          <a:noFill/>
          <a:ln w="9525">
            <a:noFill/>
            <a:miter lim="800000"/>
            <a:headEnd/>
            <a:tailEnd/>
          </a:ln>
        </p:spPr>
      </p:pic>
      <p:sp>
        <p:nvSpPr>
          <p:cNvPr id="4" name="TextBox 3"/>
          <p:cNvSpPr txBox="1"/>
          <p:nvPr/>
        </p:nvSpPr>
        <p:spPr>
          <a:xfrm>
            <a:off x="2895600" y="6019800"/>
            <a:ext cx="3352800" cy="369332"/>
          </a:xfrm>
          <a:prstGeom prst="rect">
            <a:avLst/>
          </a:prstGeom>
          <a:noFill/>
        </p:spPr>
        <p:txBody>
          <a:bodyPr wrap="square" rtlCol="0">
            <a:spAutoFit/>
          </a:bodyPr>
          <a:lstStyle/>
          <a:p>
            <a:r>
              <a:rPr lang="en-US" b="1" dirty="0" smtClean="0">
                <a:latin typeface="Arial" pitchFamily="34" charset="0"/>
                <a:cs typeface="Arial" pitchFamily="34" charset="0"/>
              </a:rPr>
              <a:t>Volcanic Plug and dyke</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r>
              <a:rPr lang="en-US" smtClean="0"/>
              <a:t>Intrusive vs. extrusive locales</a:t>
            </a:r>
          </a:p>
        </p:txBody>
      </p:sp>
      <p:sp>
        <p:nvSpPr>
          <p:cNvPr id="3078" name="Text Box 6"/>
          <p:cNvSpPr txBox="1">
            <a:spLocks noChangeArrowheads="1"/>
          </p:cNvSpPr>
          <p:nvPr/>
        </p:nvSpPr>
        <p:spPr bwMode="auto">
          <a:xfrm>
            <a:off x="6248400" y="3581400"/>
            <a:ext cx="1447800" cy="457200"/>
          </a:xfrm>
          <a:prstGeom prst="rect">
            <a:avLst/>
          </a:prstGeom>
          <a:noFill/>
          <a:ln w="9525">
            <a:noFill/>
            <a:miter lim="800000"/>
            <a:headEnd/>
            <a:tailEnd/>
          </a:ln>
        </p:spPr>
        <p:txBody>
          <a:bodyPr>
            <a:spAutoFit/>
          </a:bodyPr>
          <a:lstStyle/>
          <a:p>
            <a:pPr>
              <a:spcBef>
                <a:spcPct val="50000"/>
              </a:spcBef>
            </a:pPr>
            <a:r>
              <a:rPr lang="en-US" b="1">
                <a:latin typeface="Times" pitchFamily="-84" charset="0"/>
              </a:rPr>
              <a:t>(magma)</a:t>
            </a:r>
            <a:endParaRPr lang="en-US">
              <a:latin typeface="Times" pitchFamily="-84" charset="0"/>
            </a:endParaRPr>
          </a:p>
        </p:txBody>
      </p:sp>
      <p:sp>
        <p:nvSpPr>
          <p:cNvPr id="3079" name="Text Box 7"/>
          <p:cNvSpPr txBox="1">
            <a:spLocks noChangeArrowheads="1"/>
          </p:cNvSpPr>
          <p:nvPr/>
        </p:nvSpPr>
        <p:spPr bwMode="auto">
          <a:xfrm>
            <a:off x="6613525" y="6308725"/>
            <a:ext cx="1919288" cy="457200"/>
          </a:xfrm>
          <a:prstGeom prst="rect">
            <a:avLst/>
          </a:prstGeom>
          <a:noFill/>
          <a:ln w="9525">
            <a:noFill/>
            <a:miter lim="800000"/>
            <a:headEnd/>
            <a:tailEnd/>
          </a:ln>
        </p:spPr>
        <p:txBody>
          <a:bodyPr wrap="none">
            <a:spAutoFit/>
          </a:bodyPr>
          <a:lstStyle/>
          <a:p>
            <a:r>
              <a:rPr lang="en-US" b="1">
                <a:solidFill>
                  <a:srgbClr val="FF0000"/>
                </a:solidFill>
                <a:latin typeface="Times" pitchFamily="-84" charset="0"/>
              </a:rPr>
              <a:t>plutonic rock</a:t>
            </a:r>
            <a:endParaRPr lang="en-US">
              <a:latin typeface="Times" pitchFamily="-84" charset="0"/>
            </a:endParaRPr>
          </a:p>
        </p:txBody>
      </p:sp>
      <p:grpSp>
        <p:nvGrpSpPr>
          <p:cNvPr id="18" name="Group 17"/>
          <p:cNvGrpSpPr/>
          <p:nvPr/>
        </p:nvGrpSpPr>
        <p:grpSpPr>
          <a:xfrm>
            <a:off x="0" y="228600"/>
            <a:ext cx="9144000" cy="6400800"/>
            <a:chOff x="0" y="228600"/>
            <a:chExt cx="9144000" cy="6400800"/>
          </a:xfrm>
        </p:grpSpPr>
        <p:pic>
          <p:nvPicPr>
            <p:cNvPr id="3075" name="Picture 3"/>
            <p:cNvPicPr>
              <a:picLocks noChangeAspect="1" noChangeArrowheads="1"/>
            </p:cNvPicPr>
            <p:nvPr/>
          </p:nvPicPr>
          <p:blipFill>
            <a:blip r:embed="rId3" cstate="print"/>
            <a:srcRect/>
            <a:stretch>
              <a:fillRect/>
            </a:stretch>
          </p:blipFill>
          <p:spPr bwMode="auto">
            <a:xfrm>
              <a:off x="0" y="228600"/>
              <a:ext cx="9144000" cy="6400800"/>
            </a:xfrm>
            <a:prstGeom prst="rect">
              <a:avLst/>
            </a:prstGeom>
            <a:noFill/>
            <a:ln w="9525">
              <a:noFill/>
              <a:miter lim="800000"/>
              <a:headEnd/>
              <a:tailEnd/>
            </a:ln>
          </p:spPr>
        </p:pic>
        <p:sp>
          <p:nvSpPr>
            <p:cNvPr id="3076" name="Line 4"/>
            <p:cNvSpPr>
              <a:spLocks noChangeShapeType="1"/>
            </p:cNvSpPr>
            <p:nvPr/>
          </p:nvSpPr>
          <p:spPr bwMode="auto">
            <a:xfrm flipH="1">
              <a:off x="5562600" y="2362200"/>
              <a:ext cx="1219200" cy="76200"/>
            </a:xfrm>
            <a:prstGeom prst="line">
              <a:avLst/>
            </a:prstGeom>
            <a:noFill/>
            <a:ln w="57150">
              <a:solidFill>
                <a:schemeClr val="tx1"/>
              </a:solidFill>
              <a:round/>
              <a:headEnd/>
              <a:tailEnd type="triangle" w="med" len="med"/>
            </a:ln>
          </p:spPr>
          <p:txBody>
            <a:bodyPr wrap="none" anchor="ctr"/>
            <a:lstStyle/>
            <a:p>
              <a:endParaRPr lang="en-US"/>
            </a:p>
          </p:txBody>
        </p:sp>
        <p:sp>
          <p:nvSpPr>
            <p:cNvPr id="3077" name="Line 5"/>
            <p:cNvSpPr>
              <a:spLocks noChangeShapeType="1"/>
            </p:cNvSpPr>
            <p:nvPr/>
          </p:nvSpPr>
          <p:spPr bwMode="auto">
            <a:xfrm flipH="1" flipV="1">
              <a:off x="5029200" y="3733800"/>
              <a:ext cx="1828800" cy="1524000"/>
            </a:xfrm>
            <a:prstGeom prst="line">
              <a:avLst/>
            </a:prstGeom>
            <a:noFill/>
            <a:ln w="57150">
              <a:solidFill>
                <a:schemeClr val="tx1"/>
              </a:solidFill>
              <a:round/>
              <a:headEnd/>
              <a:tailEnd type="triangle" w="med" len="med"/>
            </a:ln>
          </p:spPr>
          <p:txBody>
            <a:bodyPr wrap="none" anchor="ctr"/>
            <a:lstStyle/>
            <a:p>
              <a:endParaRPr lang="en-US"/>
            </a:p>
          </p:txBody>
        </p:sp>
        <p:sp>
          <p:nvSpPr>
            <p:cNvPr id="3080" name="Text Box 8"/>
            <p:cNvSpPr txBox="1">
              <a:spLocks noChangeArrowheads="1"/>
            </p:cNvSpPr>
            <p:nvPr/>
          </p:nvSpPr>
          <p:spPr bwMode="auto">
            <a:xfrm>
              <a:off x="6537325" y="441325"/>
              <a:ext cx="1919288" cy="457200"/>
            </a:xfrm>
            <a:prstGeom prst="rect">
              <a:avLst/>
            </a:prstGeom>
            <a:noFill/>
            <a:ln w="9525">
              <a:noFill/>
              <a:miter lim="800000"/>
              <a:headEnd/>
              <a:tailEnd/>
            </a:ln>
          </p:spPr>
          <p:txBody>
            <a:bodyPr wrap="none">
              <a:spAutoFit/>
            </a:bodyPr>
            <a:lstStyle/>
            <a:p>
              <a:r>
                <a:rPr lang="en-US" b="1" dirty="0">
                  <a:solidFill>
                    <a:srgbClr val="FF0000"/>
                  </a:solidFill>
                  <a:latin typeface="Times" pitchFamily="-84" charset="0"/>
                </a:rPr>
                <a:t>volcanic rock</a:t>
              </a:r>
            </a:p>
          </p:txBody>
        </p:sp>
        <p:sp>
          <p:nvSpPr>
            <p:cNvPr id="15" name="Text Box 8"/>
            <p:cNvSpPr txBox="1">
              <a:spLocks noChangeArrowheads="1"/>
            </p:cNvSpPr>
            <p:nvPr/>
          </p:nvSpPr>
          <p:spPr bwMode="auto">
            <a:xfrm>
              <a:off x="5029200" y="5867400"/>
              <a:ext cx="1507785" cy="369332"/>
            </a:xfrm>
            <a:prstGeom prst="rect">
              <a:avLst/>
            </a:prstGeom>
            <a:noFill/>
            <a:ln w="9525">
              <a:noFill/>
              <a:miter lim="800000"/>
              <a:headEnd/>
              <a:tailEnd/>
            </a:ln>
          </p:spPr>
          <p:txBody>
            <a:bodyPr wrap="none">
              <a:spAutoFit/>
            </a:bodyPr>
            <a:lstStyle/>
            <a:p>
              <a:r>
                <a:rPr lang="en-US" b="1" dirty="0" smtClean="0">
                  <a:solidFill>
                    <a:srgbClr val="FF0000"/>
                  </a:solidFill>
                  <a:latin typeface="Times" pitchFamily="-84" charset="0"/>
                </a:rPr>
                <a:t>Plutonic rock</a:t>
              </a:r>
              <a:endParaRPr lang="en-US" b="1" dirty="0">
                <a:solidFill>
                  <a:srgbClr val="FF0000"/>
                </a:solidFill>
                <a:latin typeface="Times" pitchFamily="-84" charset="0"/>
              </a:endParaRPr>
            </a:p>
          </p:txBody>
        </p:sp>
        <p:sp>
          <p:nvSpPr>
            <p:cNvPr id="16" name="Text Box 8"/>
            <p:cNvSpPr txBox="1">
              <a:spLocks noChangeArrowheads="1"/>
            </p:cNvSpPr>
            <p:nvPr/>
          </p:nvSpPr>
          <p:spPr bwMode="auto">
            <a:xfrm>
              <a:off x="4419600" y="4953000"/>
              <a:ext cx="1024639" cy="400110"/>
            </a:xfrm>
            <a:prstGeom prst="rect">
              <a:avLst/>
            </a:prstGeom>
            <a:noFill/>
            <a:ln w="9525">
              <a:noFill/>
              <a:miter lim="800000"/>
              <a:headEnd/>
              <a:tailEnd/>
            </a:ln>
          </p:spPr>
          <p:txBody>
            <a:bodyPr wrap="none">
              <a:spAutoFit/>
            </a:bodyPr>
            <a:lstStyle/>
            <a:p>
              <a:r>
                <a:rPr lang="en-US" sz="2000" b="1" dirty="0" smtClean="0">
                  <a:latin typeface="Times" pitchFamily="-84" charset="0"/>
                </a:rPr>
                <a:t>Magma</a:t>
              </a:r>
              <a:endParaRPr lang="en-US" b="1" dirty="0">
                <a:latin typeface="Times" pitchFamily="-84" charset="0"/>
              </a:endParaRPr>
            </a:p>
          </p:txBody>
        </p:sp>
      </p:grpSp>
      <p:sp>
        <p:nvSpPr>
          <p:cNvPr id="3083" name="Text Box 11"/>
          <p:cNvSpPr txBox="1">
            <a:spLocks noChangeArrowheads="1"/>
          </p:cNvSpPr>
          <p:nvPr/>
        </p:nvSpPr>
        <p:spPr bwMode="auto">
          <a:xfrm>
            <a:off x="4876800" y="1011238"/>
            <a:ext cx="1066800" cy="457200"/>
          </a:xfrm>
          <a:prstGeom prst="rect">
            <a:avLst/>
          </a:prstGeom>
          <a:solidFill>
            <a:schemeClr val="bg1"/>
          </a:solidFill>
          <a:ln w="9525">
            <a:noFill/>
            <a:miter lim="800000"/>
            <a:headEnd/>
            <a:tailEnd/>
          </a:ln>
        </p:spPr>
        <p:txBody>
          <a:bodyPr>
            <a:spAutoFit/>
          </a:bodyPr>
          <a:lstStyle/>
          <a:p>
            <a:r>
              <a:rPr lang="en-US" b="1">
                <a:latin typeface="Times" pitchFamily="-84" charset="0"/>
              </a:rPr>
              <a:t> (lava)</a:t>
            </a:r>
          </a:p>
        </p:txBody>
      </p:sp>
      <p:sp>
        <p:nvSpPr>
          <p:cNvPr id="17" name="Rectangle 16"/>
          <p:cNvSpPr/>
          <p:nvPr/>
        </p:nvSpPr>
        <p:spPr>
          <a:xfrm>
            <a:off x="381000" y="762000"/>
            <a:ext cx="4209679" cy="523220"/>
          </a:xfrm>
          <a:prstGeom prst="rect">
            <a:avLst/>
          </a:prstGeom>
        </p:spPr>
        <p:txBody>
          <a:bodyPr wrap="none">
            <a:spAutoFit/>
          </a:bodyPr>
          <a:lstStyle/>
          <a:p>
            <a:r>
              <a:rPr lang="en-US" sz="2800" b="1" dirty="0" smtClean="0">
                <a:solidFill>
                  <a:srgbClr val="FF0000"/>
                </a:solidFill>
                <a:latin typeface="Times" pitchFamily="-84" charset="0"/>
              </a:rPr>
              <a:t>Plutonic Vs volcanic rocks</a:t>
            </a:r>
            <a:endParaRPr lang="en-US" sz="2800" b="1" dirty="0">
              <a:solidFill>
                <a:srgbClr val="FF0000"/>
              </a:solidFill>
              <a:latin typeface="Times" pitchFamily="-8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905000"/>
            <a:ext cx="7696200" cy="3816429"/>
          </a:xfrm>
          <a:prstGeom prst="rect">
            <a:avLst/>
          </a:prstGeom>
          <a:noFill/>
        </p:spPr>
        <p:txBody>
          <a:bodyPr wrap="square" rtlCol="0">
            <a:spAutoFit/>
          </a:bodyPr>
          <a:lstStyle/>
          <a:p>
            <a:pPr algn="just"/>
            <a:r>
              <a:rPr lang="en-US" sz="2800" b="1" dirty="0" smtClean="0">
                <a:latin typeface="Arial" pitchFamily="34" charset="0"/>
                <a:cs typeface="Arial" pitchFamily="34" charset="0"/>
              </a:rPr>
              <a:t>The </a:t>
            </a:r>
            <a:r>
              <a:rPr lang="en-US" sz="2800" b="1" dirty="0">
                <a:latin typeface="Arial" pitchFamily="34" charset="0"/>
                <a:cs typeface="Arial" pitchFamily="34" charset="0"/>
              </a:rPr>
              <a:t>simplest intrusive bodies are </a:t>
            </a:r>
            <a:r>
              <a:rPr lang="en-US" sz="2800" b="1" dirty="0" smtClean="0">
                <a:solidFill>
                  <a:srgbClr val="FF0000"/>
                </a:solidFill>
                <a:latin typeface="Arial" pitchFamily="34" charset="0"/>
                <a:cs typeface="Arial" pitchFamily="34" charset="0"/>
              </a:rPr>
              <a:t>sheet-like </a:t>
            </a:r>
            <a:r>
              <a:rPr lang="en-US" sz="2800" b="1" dirty="0">
                <a:solidFill>
                  <a:srgbClr val="FF0000"/>
                </a:solidFill>
                <a:latin typeface="Arial" pitchFamily="34" charset="0"/>
                <a:cs typeface="Arial" pitchFamily="34" charset="0"/>
              </a:rPr>
              <a:t>intrusions</a:t>
            </a:r>
            <a:r>
              <a:rPr lang="en-US" sz="2800" b="1" dirty="0">
                <a:latin typeface="Arial" pitchFamily="34" charset="0"/>
                <a:cs typeface="Arial" pitchFamily="34" charset="0"/>
              </a:rPr>
              <a:t>,</a:t>
            </a:r>
            <a:r>
              <a:rPr lang="en-US" sz="2800" b="1" i="1" dirty="0">
                <a:latin typeface="Arial" pitchFamily="34" charset="0"/>
                <a:cs typeface="Arial" pitchFamily="34" charset="0"/>
              </a:rPr>
              <a:t> which </a:t>
            </a:r>
            <a:r>
              <a:rPr lang="en-US" sz="2800" b="1" dirty="0">
                <a:latin typeface="Arial" pitchFamily="34" charset="0"/>
                <a:cs typeface="Arial" pitchFamily="34" charset="0"/>
              </a:rPr>
              <a:t>have a length to breadth ratio on the order of 100 to 10 000, the ratio increasing with confining pressure and depth. </a:t>
            </a:r>
            <a:endParaRPr lang="en-US" sz="2800" b="1" dirty="0" smtClean="0">
              <a:latin typeface="Arial" pitchFamily="34" charset="0"/>
              <a:cs typeface="Arial" pitchFamily="34" charset="0"/>
            </a:endParaRPr>
          </a:p>
          <a:p>
            <a:pPr algn="just"/>
            <a:endParaRPr lang="en-US" b="1" dirty="0">
              <a:latin typeface="Arial" pitchFamily="34" charset="0"/>
              <a:cs typeface="Arial" pitchFamily="34" charset="0"/>
            </a:endParaRPr>
          </a:p>
          <a:p>
            <a:pPr algn="just"/>
            <a:r>
              <a:rPr lang="en-US" sz="2800" b="1" dirty="0" smtClean="0">
                <a:latin typeface="Arial" pitchFamily="34" charset="0"/>
                <a:cs typeface="Arial" pitchFamily="34" charset="0"/>
              </a:rPr>
              <a:t>A </a:t>
            </a:r>
            <a:r>
              <a:rPr lang="en-US" sz="2800" b="1" dirty="0">
                <a:latin typeface="Arial" pitchFamily="34" charset="0"/>
                <a:cs typeface="Arial" pitchFamily="34" charset="0"/>
              </a:rPr>
              <a:t>discordant sheet is a </a:t>
            </a:r>
            <a:r>
              <a:rPr lang="en-US" sz="2800" b="1" dirty="0">
                <a:solidFill>
                  <a:srgbClr val="FF0000"/>
                </a:solidFill>
                <a:latin typeface="Arial" pitchFamily="34" charset="0"/>
                <a:cs typeface="Arial" pitchFamily="34" charset="0"/>
              </a:rPr>
              <a:t>dike</a:t>
            </a:r>
            <a:r>
              <a:rPr lang="en-US" sz="2800" b="1" dirty="0">
                <a:latin typeface="Arial" pitchFamily="34" charset="0"/>
                <a:cs typeface="Arial" pitchFamily="34" charset="0"/>
              </a:rPr>
              <a:t> (also spelled </a:t>
            </a:r>
            <a:r>
              <a:rPr lang="en-US" sz="2800" b="1" dirty="0">
                <a:solidFill>
                  <a:srgbClr val="FF0000"/>
                </a:solidFill>
                <a:latin typeface="Arial" pitchFamily="34" charset="0"/>
                <a:cs typeface="Arial" pitchFamily="34" charset="0"/>
              </a:rPr>
              <a:t>dyke</a:t>
            </a:r>
            <a:r>
              <a:rPr lang="en-US" sz="2800" b="1" dirty="0">
                <a:latin typeface="Arial" pitchFamily="34" charset="0"/>
                <a:cs typeface="Arial" pitchFamily="34" charset="0"/>
              </a:rPr>
              <a:t>), and a concordant one is a </a:t>
            </a:r>
            <a:r>
              <a:rPr lang="en-US" sz="2800" b="1" dirty="0">
                <a:solidFill>
                  <a:srgbClr val="FF0000"/>
                </a:solidFill>
                <a:latin typeface="Arial" pitchFamily="34" charset="0"/>
                <a:cs typeface="Arial" pitchFamily="34" charset="0"/>
              </a:rPr>
              <a:t>sill</a:t>
            </a:r>
            <a:r>
              <a:rPr lang="en-US" sz="2800" b="1" dirty="0">
                <a:latin typeface="Arial" pitchFamily="34" charset="0"/>
                <a:cs typeface="Arial" pitchFamily="34" charset="0"/>
              </a:rPr>
              <a:t> (Figs. </a:t>
            </a:r>
            <a:r>
              <a:rPr lang="en-US" sz="2800" b="1" dirty="0">
                <a:solidFill>
                  <a:srgbClr val="FF0000"/>
                </a:solidFill>
                <a:latin typeface="Arial" pitchFamily="34" charset="0"/>
                <a:cs typeface="Arial" pitchFamily="34" charset="0"/>
              </a:rPr>
              <a:t>9.1 and 9.2</a:t>
            </a:r>
            <a:r>
              <a:rPr lang="en-US" sz="2800" b="1" dirty="0">
                <a:latin typeface="Arial" pitchFamily="34" charset="0"/>
                <a:cs typeface="Arial" pitchFamily="34" charset="0"/>
              </a:rPr>
              <a:t>). </a:t>
            </a:r>
          </a:p>
        </p:txBody>
      </p:sp>
      <p:sp>
        <p:nvSpPr>
          <p:cNvPr id="3" name="Rectangle 2"/>
          <p:cNvSpPr/>
          <p:nvPr/>
        </p:nvSpPr>
        <p:spPr>
          <a:xfrm>
            <a:off x="685800" y="772180"/>
            <a:ext cx="4800600" cy="892552"/>
          </a:xfrm>
          <a:prstGeom prst="rect">
            <a:avLst/>
          </a:prstGeom>
        </p:spPr>
        <p:txBody>
          <a:bodyPr wrap="square">
            <a:spAutoFit/>
          </a:bodyPr>
          <a:lstStyle/>
          <a:p>
            <a:pPr algn="just"/>
            <a:r>
              <a:rPr lang="en-US" sz="2800" b="1" dirty="0">
                <a:solidFill>
                  <a:srgbClr val="FF0000"/>
                </a:solidFill>
                <a:latin typeface="Arial" pitchFamily="34" charset="0"/>
                <a:cs typeface="Arial" pitchFamily="34" charset="0"/>
              </a:rPr>
              <a:t>Dikes, sills, and </a:t>
            </a:r>
            <a:r>
              <a:rPr lang="en-US" sz="2800" b="1" dirty="0" smtClean="0">
                <a:solidFill>
                  <a:srgbClr val="FF0000"/>
                </a:solidFill>
                <a:latin typeface="Arial" pitchFamily="34" charset="0"/>
                <a:cs typeface="Arial" pitchFamily="34" charset="0"/>
              </a:rPr>
              <a:t>laccoliths</a:t>
            </a:r>
          </a:p>
          <a:p>
            <a:pPr algn="just"/>
            <a:r>
              <a:rPr lang="en-US" sz="2400" b="1" i="1" dirty="0" smtClean="0">
                <a:solidFill>
                  <a:srgbClr val="FF0000"/>
                </a:solidFill>
                <a:latin typeface="Arial" pitchFamily="34" charset="0"/>
                <a:cs typeface="Arial" pitchFamily="34" charset="0"/>
              </a:rPr>
              <a:t>(Sheet like intrusions)</a:t>
            </a:r>
            <a:endParaRPr lang="en-US" sz="2400" b="1" i="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BishalNath\Desktop\New folder (2)\scan0034.jpg"/>
          <p:cNvPicPr>
            <a:picLocks noChangeAspect="1" noChangeArrowheads="1"/>
          </p:cNvPicPr>
          <p:nvPr/>
        </p:nvPicPr>
        <p:blipFill>
          <a:blip r:embed="rId2" cstate="print">
            <a:lum bright="-10000" contrast="10000"/>
          </a:blip>
          <a:srcRect r="44684" b="3333"/>
          <a:stretch>
            <a:fillRect/>
          </a:stretch>
        </p:blipFill>
        <p:spPr bwMode="auto">
          <a:xfrm>
            <a:off x="457200" y="76200"/>
            <a:ext cx="5105400" cy="6629400"/>
          </a:xfrm>
          <a:prstGeom prst="rect">
            <a:avLst/>
          </a:prstGeom>
          <a:noFill/>
        </p:spPr>
      </p:pic>
      <p:pic>
        <p:nvPicPr>
          <p:cNvPr id="3" name="Picture 9" descr="C:\Users\Bishal Nath Upreti\Desktop\New folder (2)\Untitled-6.jpg"/>
          <p:cNvPicPr>
            <a:picLocks noChangeAspect="1" noChangeArrowheads="1"/>
          </p:cNvPicPr>
          <p:nvPr/>
        </p:nvPicPr>
        <p:blipFill>
          <a:blip r:embed="rId3" cstate="print">
            <a:extLst>
              <a:ext uri="{28A0092B-C50C-407E-A947-70E740481C1C}">
                <a14:useLocalDpi xmlns:a14="http://schemas.microsoft.com/office/drawing/2010/main" val="0"/>
              </a:ext>
            </a:extLst>
          </a:blip>
          <a:srcRect l="34837" t="53827" r="30588"/>
          <a:stretch>
            <a:fillRect/>
          </a:stretch>
        </p:blipFill>
        <p:spPr bwMode="auto">
          <a:xfrm>
            <a:off x="5791200" y="1905000"/>
            <a:ext cx="2514600" cy="3037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0" y="5181600"/>
            <a:ext cx="2819400" cy="307777"/>
          </a:xfrm>
          <a:prstGeom prst="rect">
            <a:avLst/>
          </a:prstGeom>
          <a:noFill/>
        </p:spPr>
        <p:txBody>
          <a:bodyPr wrap="square" rtlCol="0">
            <a:spAutoFit/>
          </a:bodyPr>
          <a:lstStyle/>
          <a:p>
            <a:r>
              <a:rPr lang="en-US" sz="1400" b="1" dirty="0" smtClean="0">
                <a:solidFill>
                  <a:srgbClr val="FF0000"/>
                </a:solidFill>
              </a:rPr>
              <a:t>Length to width ration: 100-1000</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26627" name="Rectangle 1027"/>
          <p:cNvSpPr>
            <a:spLocks noGrp="1" noChangeArrowheads="1"/>
          </p:cNvSpPr>
          <p:nvPr>
            <p:ph type="body" idx="1"/>
          </p:nvPr>
        </p:nvSpPr>
        <p:spPr>
          <a:xfrm>
            <a:off x="762000" y="6132095"/>
            <a:ext cx="7696200" cy="460772"/>
          </a:xfrm>
        </p:spPr>
        <p:txBody>
          <a:bodyPr>
            <a:normAutofit lnSpcReduction="10000"/>
          </a:bodyPr>
          <a:lstStyle/>
          <a:p>
            <a:pPr>
              <a:lnSpc>
                <a:spcPct val="90000"/>
              </a:lnSpc>
              <a:buFontTx/>
              <a:buNone/>
            </a:pPr>
            <a:r>
              <a:rPr lang="en-GB" altLang="en-US" sz="1400" dirty="0">
                <a:latin typeface="Arial" panose="020B0604020202020204" pitchFamily="34" charset="0"/>
                <a:cs typeface="Arial" panose="020B0604020202020204" pitchFamily="34" charset="0"/>
              </a:rPr>
              <a:t>	Dykes are sheets of igneous rocks which cut across bedding planes or igneous or metamorphic foliation.  Are they discordant or concordant?</a:t>
            </a:r>
          </a:p>
        </p:txBody>
      </p:sp>
      <p:pic>
        <p:nvPicPr>
          <p:cNvPr id="26628" name="Picture 1028" descr="Dyke, Tenerife"/>
          <p:cNvPicPr>
            <a:picLocks noChangeAspect="1" noChangeArrowheads="1"/>
          </p:cNvPicPr>
          <p:nvPr/>
        </p:nvPicPr>
        <p:blipFill rotWithShape="1">
          <a:blip r:embed="rId2">
            <a:extLst>
              <a:ext uri="{28A0092B-C50C-407E-A947-70E740481C1C}">
                <a14:useLocalDpi xmlns:a14="http://schemas.microsoft.com/office/drawing/2010/main" val="0"/>
              </a:ext>
            </a:extLst>
          </a:blip>
          <a:srcRect t="44444" b="2223"/>
          <a:stretch/>
        </p:blipFill>
        <p:spPr bwMode="auto">
          <a:xfrm>
            <a:off x="1085850" y="228600"/>
            <a:ext cx="71437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931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ishalNath\Desktop\Picture6.jpg"/>
          <p:cNvPicPr>
            <a:picLocks noChangeAspect="1" noChangeArrowheads="1"/>
          </p:cNvPicPr>
          <p:nvPr/>
        </p:nvPicPr>
        <p:blipFill>
          <a:blip r:embed="rId2" cstate="print">
            <a:lum/>
          </a:blip>
          <a:srcRect b="4182"/>
          <a:stretch>
            <a:fillRect/>
          </a:stretch>
        </p:blipFill>
        <p:spPr bwMode="auto">
          <a:xfrm>
            <a:off x="304800" y="381000"/>
            <a:ext cx="8540750" cy="4800600"/>
          </a:xfrm>
          <a:prstGeom prst="rect">
            <a:avLst/>
          </a:prstGeom>
          <a:noFill/>
        </p:spPr>
      </p:pic>
      <p:sp>
        <p:nvSpPr>
          <p:cNvPr id="5" name="TextBox 4"/>
          <p:cNvSpPr txBox="1"/>
          <p:nvPr/>
        </p:nvSpPr>
        <p:spPr>
          <a:xfrm>
            <a:off x="3048000" y="5562600"/>
            <a:ext cx="5181600" cy="369332"/>
          </a:xfrm>
          <a:prstGeom prst="rect">
            <a:avLst/>
          </a:prstGeom>
          <a:noFill/>
        </p:spPr>
        <p:txBody>
          <a:bodyPr wrap="square" rtlCol="0">
            <a:spAutoFit/>
          </a:bodyPr>
          <a:lstStyle/>
          <a:p>
            <a:r>
              <a:rPr lang="en-US" b="1" dirty="0" smtClean="0">
                <a:latin typeface="Arial" pitchFamily="34" charset="0"/>
                <a:cs typeface="Arial" pitchFamily="34" charset="0"/>
              </a:rPr>
              <a:t>Fig. 9.1: Forms of common igneous bodies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BishalNath\Desktop\Picture8.jpg"/>
          <p:cNvPicPr>
            <a:picLocks noChangeAspect="1" noChangeArrowheads="1"/>
          </p:cNvPicPr>
          <p:nvPr/>
        </p:nvPicPr>
        <p:blipFill>
          <a:blip r:embed="rId2" cstate="print"/>
          <a:srcRect/>
          <a:stretch>
            <a:fillRect/>
          </a:stretch>
        </p:blipFill>
        <p:spPr bwMode="auto">
          <a:xfrm>
            <a:off x="533400" y="152400"/>
            <a:ext cx="5791200" cy="6400800"/>
          </a:xfrm>
          <a:prstGeom prst="rect">
            <a:avLst/>
          </a:prstGeom>
          <a:noFill/>
        </p:spPr>
      </p:pic>
      <p:sp>
        <p:nvSpPr>
          <p:cNvPr id="4" name="TextBox 3"/>
          <p:cNvSpPr txBox="1"/>
          <p:nvPr/>
        </p:nvSpPr>
        <p:spPr>
          <a:xfrm>
            <a:off x="6400800" y="1219200"/>
            <a:ext cx="2362200" cy="1569660"/>
          </a:xfrm>
          <a:prstGeom prst="rect">
            <a:avLst/>
          </a:prstGeom>
          <a:noFill/>
        </p:spPr>
        <p:txBody>
          <a:bodyPr wrap="square" rtlCol="0">
            <a:spAutoFit/>
          </a:bodyPr>
          <a:lstStyle/>
          <a:p>
            <a:r>
              <a:rPr lang="en-US" sz="1600" dirty="0">
                <a:latin typeface="Arial" pitchFamily="34" charset="0"/>
                <a:cs typeface="Arial" pitchFamily="34" charset="0"/>
              </a:rPr>
              <a:t>Figure 9.2 Cretaceous dikes and sills in gently dipping Ordovician limestone on Mount Royal in Montreal, Quebec</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216539"/>
          </a:xfrm>
          <a:prstGeom prst="rect">
            <a:avLst/>
          </a:prstGeom>
          <a:noFill/>
        </p:spPr>
        <p:txBody>
          <a:bodyPr wrap="square" rtlCol="0">
            <a:spAutoFit/>
          </a:bodyPr>
          <a:lstStyle/>
          <a:p>
            <a:pPr algn="just"/>
            <a:r>
              <a:rPr lang="en-US" sz="2800" b="1" dirty="0" smtClean="0">
                <a:latin typeface="Arial" pitchFamily="34" charset="0"/>
                <a:cs typeface="Arial" pitchFamily="34" charset="0"/>
              </a:rPr>
              <a:t>They can form at any depth in the crust, but horizontal sills are more common near the Earth's surface where the minimum stress direction is vertical. </a:t>
            </a: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Although dikes and sills can have any dip depending on the attitude of the layering in the host rock, </a:t>
            </a:r>
            <a:r>
              <a:rPr lang="en-US" sz="2800" b="1" dirty="0" smtClean="0">
                <a:solidFill>
                  <a:srgbClr val="FF0000"/>
                </a:solidFill>
                <a:latin typeface="Arial" pitchFamily="34" charset="0"/>
                <a:cs typeface="Arial" pitchFamily="34" charset="0"/>
              </a:rPr>
              <a:t>large dikes tend to have steep dips,</a:t>
            </a:r>
            <a:r>
              <a:rPr lang="en-US" sz="2800" b="1" dirty="0" smtClean="0">
                <a:latin typeface="Arial" pitchFamily="34" charset="0"/>
                <a:cs typeface="Arial" pitchFamily="34" charset="0"/>
              </a:rPr>
              <a:t> and </a:t>
            </a:r>
            <a:r>
              <a:rPr lang="en-US" sz="2800" b="1" dirty="0" smtClean="0">
                <a:solidFill>
                  <a:srgbClr val="FF0000"/>
                </a:solidFill>
                <a:latin typeface="Arial" pitchFamily="34" charset="0"/>
                <a:cs typeface="Arial" pitchFamily="34" charset="0"/>
              </a:rPr>
              <a:t>large sills tend to </a:t>
            </a:r>
            <a:r>
              <a:rPr lang="en-US" sz="2800" b="1" dirty="0">
                <a:solidFill>
                  <a:srgbClr val="FF0000"/>
                </a:solidFill>
                <a:latin typeface="Arial" pitchFamily="34" charset="0"/>
                <a:cs typeface="Arial" pitchFamily="34" charset="0"/>
              </a:rPr>
              <a:t>have shallow dips.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8001000" cy="4493538"/>
          </a:xfrm>
          <a:prstGeom prst="rect">
            <a:avLst/>
          </a:prstGeom>
          <a:noFill/>
        </p:spPr>
        <p:txBody>
          <a:bodyPr wrap="square" rtlCol="0">
            <a:spAutoFit/>
          </a:bodyPr>
          <a:lstStyle/>
          <a:p>
            <a:pPr algn="just"/>
            <a:r>
              <a:rPr lang="en-US" sz="2800" b="1" dirty="0" smtClean="0">
                <a:latin typeface="Arial" pitchFamily="34" charset="0"/>
                <a:cs typeface="Arial" pitchFamily="34" charset="0"/>
              </a:rPr>
              <a:t>The rocks in these sheets are commonly more resistant to weathering than are the surrounding rocks, which results in their standing out in relief. </a:t>
            </a: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Many steeply dipping dikes erode to form </a:t>
            </a:r>
            <a:r>
              <a:rPr lang="en-US" sz="2800" b="1" dirty="0" smtClean="0">
                <a:solidFill>
                  <a:srgbClr val="FF0000"/>
                </a:solidFill>
                <a:latin typeface="Arial" pitchFamily="34" charset="0"/>
                <a:cs typeface="Arial" pitchFamily="34" charset="0"/>
              </a:rPr>
              <a:t>walls</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Fig. 9.3(A)-(B)</a:t>
            </a:r>
            <a:r>
              <a:rPr lang="en-US" sz="2800" b="1" dirty="0" smtClean="0">
                <a:latin typeface="Arial" pitchFamily="34" charset="0"/>
                <a:cs typeface="Arial" pitchFamily="34" charset="0"/>
              </a:rPr>
              <a:t>), hence their name, from the </a:t>
            </a:r>
            <a:r>
              <a:rPr lang="en-US" sz="2800" b="1" dirty="0" smtClean="0">
                <a:solidFill>
                  <a:srgbClr val="FF0000"/>
                </a:solidFill>
                <a:latin typeface="Arial" pitchFamily="34" charset="0"/>
                <a:cs typeface="Arial" pitchFamily="34" charset="0"/>
              </a:rPr>
              <a:t>Dutch word </a:t>
            </a:r>
            <a:r>
              <a:rPr lang="en-US" sz="2800" b="1" dirty="0" smtClean="0">
                <a:latin typeface="Arial" pitchFamily="34" charset="0"/>
                <a:cs typeface="Arial" pitchFamily="34" charset="0"/>
              </a:rPr>
              <a:t>dyke. </a:t>
            </a:r>
          </a:p>
          <a:p>
            <a:pPr algn="just"/>
            <a:endParaRPr lang="en-US" b="1" dirty="0">
              <a:latin typeface="Arial" pitchFamily="34" charset="0"/>
              <a:cs typeface="Arial" pitchFamily="34" charset="0"/>
            </a:endParaRPr>
          </a:p>
          <a:p>
            <a:pPr algn="just"/>
            <a:r>
              <a:rPr lang="en-US" sz="2800" b="1" dirty="0" smtClean="0">
                <a:latin typeface="Arial" pitchFamily="34" charset="0"/>
                <a:cs typeface="Arial" pitchFamily="34" charset="0"/>
              </a:rPr>
              <a:t>Gently dipping sills erode to form ridges with prominent escarpments on their up-dip side.</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dike.gif (5977 bytes)"/>
          <p:cNvPicPr>
            <a:picLocks noChangeAspect="1" noChangeArrowheads="1"/>
          </p:cNvPicPr>
          <p:nvPr/>
        </p:nvPicPr>
        <p:blipFill>
          <a:blip r:embed="rId2" cstate="print"/>
          <a:srcRect/>
          <a:stretch>
            <a:fillRect/>
          </a:stretch>
        </p:blipFill>
        <p:spPr bwMode="auto">
          <a:xfrm>
            <a:off x="533400" y="533400"/>
            <a:ext cx="7543800" cy="525847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BishalNath\Desktop\Picture9.jpg"/>
          <p:cNvPicPr>
            <a:picLocks noChangeAspect="1" noChangeArrowheads="1"/>
          </p:cNvPicPr>
          <p:nvPr/>
        </p:nvPicPr>
        <p:blipFill>
          <a:blip r:embed="rId2" cstate="print"/>
          <a:srcRect r="821" b="7841"/>
          <a:stretch>
            <a:fillRect/>
          </a:stretch>
        </p:blipFill>
        <p:spPr bwMode="auto">
          <a:xfrm>
            <a:off x="381000" y="228600"/>
            <a:ext cx="5943600" cy="6269037"/>
          </a:xfrm>
          <a:prstGeom prst="rect">
            <a:avLst/>
          </a:prstGeom>
          <a:noFill/>
        </p:spPr>
      </p:pic>
      <p:sp>
        <p:nvSpPr>
          <p:cNvPr id="4" name="TextBox 3"/>
          <p:cNvSpPr txBox="1"/>
          <p:nvPr/>
        </p:nvSpPr>
        <p:spPr>
          <a:xfrm>
            <a:off x="6477000" y="1524000"/>
            <a:ext cx="2286000" cy="2492990"/>
          </a:xfrm>
          <a:prstGeom prst="rect">
            <a:avLst/>
          </a:prstGeom>
          <a:noFill/>
        </p:spPr>
        <p:txBody>
          <a:bodyPr wrap="square" rtlCol="0">
            <a:spAutoFit/>
          </a:bodyPr>
          <a:lstStyle/>
          <a:p>
            <a:pPr algn="just"/>
            <a:r>
              <a:rPr lang="en-US" sz="1200" b="1" dirty="0"/>
              <a:t>Figure 9.3 (A)</a:t>
            </a:r>
            <a:r>
              <a:rPr lang="en-US" sz="1200" dirty="0"/>
              <a:t> </a:t>
            </a:r>
            <a:r>
              <a:rPr lang="en-US" sz="1200" dirty="0" err="1"/>
              <a:t>Shiprock</a:t>
            </a:r>
            <a:r>
              <a:rPr lang="en-US" sz="1200" dirty="0"/>
              <a:t> volcanic neck, New Mexico, rises 335 m above the surrounding plane. The prominent ridge extending to the left of the neck is one of a number of dikes that radiate from the neck, as shown in</a:t>
            </a:r>
            <a:r>
              <a:rPr lang="en-US" sz="1200" b="1" dirty="0"/>
              <a:t> (B).</a:t>
            </a:r>
            <a:r>
              <a:rPr lang="en-US" sz="1200" dirty="0"/>
              <a:t> (C) Satellite image showing dikes radiating from </a:t>
            </a:r>
            <a:r>
              <a:rPr lang="en-US" sz="1200" dirty="0" err="1"/>
              <a:t>Shiprock</a:t>
            </a:r>
            <a:r>
              <a:rPr lang="en-US" sz="1200" dirty="0"/>
              <a:t>. (Satellite image from NASA Earth Observatory, </a:t>
            </a:r>
            <a:r>
              <a:rPr lang="en-US" sz="1200" u="sng" dirty="0">
                <a:hlinkClick r:id="rId3"/>
              </a:rPr>
              <a:t>www.visibleearth.nasa.gov/17587/shiprock</a:t>
            </a:r>
            <a:r>
              <a:rPr lang="en-US" sz="1200" dirty="0" smtClean="0"/>
              <a:t>.)</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413px-Shiprock_NM"/>
          <p:cNvPicPr>
            <a:picLocks noChangeAspect="1" noChangeArrowheads="1"/>
          </p:cNvPicPr>
          <p:nvPr/>
        </p:nvPicPr>
        <p:blipFill>
          <a:blip r:embed="rId3" cstate="print"/>
          <a:srcRect/>
          <a:stretch>
            <a:fillRect/>
          </a:stretch>
        </p:blipFill>
        <p:spPr bwMode="auto">
          <a:xfrm>
            <a:off x="533400" y="533400"/>
            <a:ext cx="3414713" cy="4953000"/>
          </a:xfrm>
          <a:prstGeom prst="rect">
            <a:avLst/>
          </a:prstGeom>
          <a:noFill/>
          <a:ln w="9525">
            <a:noFill/>
            <a:miter lim="800000"/>
            <a:headEnd/>
            <a:tailEnd/>
          </a:ln>
        </p:spPr>
      </p:pic>
      <p:pic>
        <p:nvPicPr>
          <p:cNvPr id="119810" name="Picture 3" descr="image,19444,en"/>
          <p:cNvPicPr>
            <a:picLocks noChangeAspect="1" noChangeArrowheads="1"/>
          </p:cNvPicPr>
          <p:nvPr/>
        </p:nvPicPr>
        <p:blipFill>
          <a:blip r:embed="rId4" cstate="print"/>
          <a:srcRect/>
          <a:stretch>
            <a:fillRect/>
          </a:stretch>
        </p:blipFill>
        <p:spPr bwMode="auto">
          <a:xfrm>
            <a:off x="4038600" y="1219200"/>
            <a:ext cx="4572000" cy="2809875"/>
          </a:xfrm>
          <a:prstGeom prst="rect">
            <a:avLst/>
          </a:prstGeom>
          <a:noFill/>
          <a:ln w="9525">
            <a:noFill/>
            <a:miter lim="800000"/>
            <a:headEnd/>
            <a:tailEnd/>
          </a:ln>
        </p:spPr>
      </p:pic>
      <p:sp>
        <p:nvSpPr>
          <p:cNvPr id="4" name="TextBox 3"/>
          <p:cNvSpPr txBox="1"/>
          <p:nvPr/>
        </p:nvSpPr>
        <p:spPr>
          <a:xfrm>
            <a:off x="2895600" y="6019800"/>
            <a:ext cx="3352800" cy="369332"/>
          </a:xfrm>
          <a:prstGeom prst="rect">
            <a:avLst/>
          </a:prstGeom>
          <a:noFill/>
        </p:spPr>
        <p:txBody>
          <a:bodyPr wrap="square" rtlCol="0">
            <a:spAutoFit/>
          </a:bodyPr>
          <a:lstStyle/>
          <a:p>
            <a:r>
              <a:rPr lang="en-US" b="1" dirty="0" smtClean="0">
                <a:latin typeface="Arial" pitchFamily="34" charset="0"/>
                <a:cs typeface="Arial" pitchFamily="34" charset="0"/>
              </a:rPr>
              <a:t>Volcanic Plug and dyke</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0" y="304800"/>
            <a:ext cx="9144000" cy="609600"/>
          </a:xfrm>
        </p:spPr>
        <p:txBody>
          <a:bodyPr/>
          <a:lstStyle/>
          <a:p>
            <a:pPr eaLnBrk="1" hangingPunct="1"/>
            <a:r>
              <a:rPr lang="en-US" sz="2800" b="1" smtClean="0"/>
              <a:t>intrusive (plutonic) and extrusive (volcanic) geology</a:t>
            </a:r>
            <a:endParaRPr lang="en-US" smtClean="0"/>
          </a:p>
        </p:txBody>
      </p:sp>
      <p:pic>
        <p:nvPicPr>
          <p:cNvPr id="95234" name="Picture 3" descr="plutons1"/>
          <p:cNvPicPr>
            <a:picLocks noChangeAspect="1" noChangeArrowheads="1"/>
          </p:cNvPicPr>
          <p:nvPr/>
        </p:nvPicPr>
        <p:blipFill>
          <a:blip r:embed="rId3" cstate="print"/>
          <a:srcRect/>
          <a:stretch>
            <a:fillRect/>
          </a:stretch>
        </p:blipFill>
        <p:spPr bwMode="auto">
          <a:xfrm>
            <a:off x="533400" y="1414144"/>
            <a:ext cx="8610600" cy="4377055"/>
          </a:xfrm>
          <a:prstGeom prst="rect">
            <a:avLst/>
          </a:prstGeom>
          <a:noFill/>
          <a:ln w="9525">
            <a:noFill/>
            <a:miter lim="800000"/>
            <a:headEnd/>
            <a:tailEnd/>
          </a:ln>
        </p:spPr>
      </p:pic>
      <p:sp>
        <p:nvSpPr>
          <p:cNvPr id="95235" name="Text Box 4"/>
          <p:cNvSpPr txBox="1">
            <a:spLocks noChangeArrowheads="1"/>
          </p:cNvSpPr>
          <p:nvPr/>
        </p:nvSpPr>
        <p:spPr bwMode="auto">
          <a:xfrm>
            <a:off x="2498725" y="4543425"/>
            <a:ext cx="1370013" cy="822325"/>
          </a:xfrm>
          <a:prstGeom prst="rect">
            <a:avLst/>
          </a:prstGeom>
          <a:noFill/>
          <a:ln w="9525">
            <a:noFill/>
            <a:miter lim="800000"/>
            <a:headEnd/>
            <a:tailEnd/>
          </a:ln>
        </p:spPr>
        <p:txBody>
          <a:bodyPr wrap="none">
            <a:spAutoFit/>
          </a:bodyPr>
          <a:lstStyle/>
          <a:p>
            <a:pPr algn="ctr"/>
            <a:r>
              <a:rPr lang="en-US"/>
              <a:t>magma</a:t>
            </a:r>
          </a:p>
          <a:p>
            <a:pPr algn="ctr"/>
            <a:r>
              <a:rPr lang="en-US"/>
              <a:t>chamber</a:t>
            </a:r>
          </a:p>
        </p:txBody>
      </p:sp>
      <p:sp>
        <p:nvSpPr>
          <p:cNvPr id="95236" name="Text Box 5"/>
          <p:cNvSpPr txBox="1">
            <a:spLocks noChangeArrowheads="1"/>
          </p:cNvSpPr>
          <p:nvPr/>
        </p:nvSpPr>
        <p:spPr bwMode="auto">
          <a:xfrm>
            <a:off x="0" y="5838825"/>
            <a:ext cx="8993188" cy="457200"/>
          </a:xfrm>
          <a:prstGeom prst="rect">
            <a:avLst/>
          </a:prstGeom>
          <a:noFill/>
          <a:ln w="9525">
            <a:noFill/>
            <a:miter lim="800000"/>
            <a:headEnd/>
            <a:tailEnd/>
          </a:ln>
        </p:spPr>
        <p:txBody>
          <a:bodyPr>
            <a:spAutoFit/>
          </a:bodyPr>
          <a:lstStyle/>
          <a:p>
            <a:pPr algn="ctr"/>
            <a:endParaRPr lang="en-US" b="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BishalNath\Desktop\New folder (2)\scan0034.jpg"/>
          <p:cNvPicPr>
            <a:picLocks noChangeAspect="1" noChangeArrowheads="1"/>
          </p:cNvPicPr>
          <p:nvPr/>
        </p:nvPicPr>
        <p:blipFill>
          <a:blip r:embed="rId2" cstate="print">
            <a:lum bright="-10000" contrast="10000"/>
          </a:blip>
          <a:srcRect r="44684" b="3333"/>
          <a:stretch>
            <a:fillRect/>
          </a:stretch>
        </p:blipFill>
        <p:spPr bwMode="auto">
          <a:xfrm>
            <a:off x="457200" y="76200"/>
            <a:ext cx="5105400" cy="6629400"/>
          </a:xfrm>
          <a:prstGeom prst="rect">
            <a:avLst/>
          </a:prstGeom>
          <a:noFill/>
        </p:spPr>
      </p:pic>
      <p:pic>
        <p:nvPicPr>
          <p:cNvPr id="3" name="Picture 9" descr="C:\Users\Bishal Nath Upreti\Desktop\New folder (2)\Untitled-6.jpg"/>
          <p:cNvPicPr>
            <a:picLocks noChangeAspect="1" noChangeArrowheads="1"/>
          </p:cNvPicPr>
          <p:nvPr/>
        </p:nvPicPr>
        <p:blipFill>
          <a:blip r:embed="rId3" cstate="print">
            <a:extLst>
              <a:ext uri="{28A0092B-C50C-407E-A947-70E740481C1C}">
                <a14:useLocalDpi xmlns:a14="http://schemas.microsoft.com/office/drawing/2010/main" val="0"/>
              </a:ext>
            </a:extLst>
          </a:blip>
          <a:srcRect l="34837" t="53827" r="30588"/>
          <a:stretch>
            <a:fillRect/>
          </a:stretch>
        </p:blipFill>
        <p:spPr bwMode="auto">
          <a:xfrm>
            <a:off x="5791200" y="1905000"/>
            <a:ext cx="2514600" cy="3037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pPr eaLnBrk="1" hangingPunct="1"/>
            <a:r>
              <a:rPr lang="en-US" smtClean="0"/>
              <a:t>Basaltic dike cutting ss, shale</a:t>
            </a:r>
          </a:p>
        </p:txBody>
      </p:sp>
      <p:pic>
        <p:nvPicPr>
          <p:cNvPr id="66562" name="Picture 3"/>
          <p:cNvPicPr>
            <a:picLocks noChangeAspect="1" noChangeArrowheads="1"/>
          </p:cNvPicPr>
          <p:nvPr/>
        </p:nvPicPr>
        <p:blipFill>
          <a:blip r:embed="rId3" cstate="print"/>
          <a:srcRect/>
          <a:stretch>
            <a:fillRect/>
          </a:stretch>
        </p:blipFill>
        <p:spPr bwMode="auto">
          <a:xfrm>
            <a:off x="-228600" y="0"/>
            <a:ext cx="9601200" cy="6858000"/>
          </a:xfrm>
          <a:prstGeom prst="rect">
            <a:avLst/>
          </a:prstGeom>
          <a:noFill/>
          <a:ln w="9525">
            <a:noFill/>
            <a:miter lim="800000"/>
            <a:headEnd/>
            <a:tailEnd/>
          </a:ln>
        </p:spPr>
      </p:pic>
      <p:sp>
        <p:nvSpPr>
          <p:cNvPr id="175108" name="Text Box 4"/>
          <p:cNvSpPr txBox="1">
            <a:spLocks noChangeArrowheads="1"/>
          </p:cNvSpPr>
          <p:nvPr/>
        </p:nvSpPr>
        <p:spPr bwMode="auto">
          <a:xfrm>
            <a:off x="4495800" y="5791200"/>
            <a:ext cx="4114800" cy="646331"/>
          </a:xfrm>
          <a:prstGeom prst="rect">
            <a:avLst/>
          </a:prstGeom>
          <a:solidFill>
            <a:schemeClr val="bg2"/>
          </a:solid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latin typeface="Arial" pitchFamily="34" charset="0"/>
                <a:ea typeface="ＭＳ Ｐゴシック" charset="0"/>
                <a:cs typeface="Arial" pitchFamily="34" charset="0"/>
              </a:rPr>
              <a:t>Igneous (basalt) dike cutting across </a:t>
            </a:r>
            <a:r>
              <a:rPr lang="en-US" b="1" dirty="0" smtClean="0">
                <a:latin typeface="Arial" pitchFamily="34" charset="0"/>
                <a:ea typeface="ＭＳ Ｐゴシック" charset="0"/>
                <a:cs typeface="Arial" pitchFamily="34" charset="0"/>
              </a:rPr>
              <a:t>sedimentary </a:t>
            </a:r>
            <a:r>
              <a:rPr lang="en-US" b="1" dirty="0">
                <a:latin typeface="Arial" pitchFamily="34" charset="0"/>
                <a:ea typeface="ＭＳ Ｐゴシック" charset="0"/>
                <a:cs typeface="Arial" pitchFamily="34" charset="0"/>
              </a:rPr>
              <a:t>strata (layers)</a:t>
            </a:r>
          </a:p>
        </p:txBody>
      </p:sp>
      <p:pic>
        <p:nvPicPr>
          <p:cNvPr id="66564" name="Picture 5" descr="silldyke"/>
          <p:cNvPicPr>
            <a:picLocks noChangeAspect="1" noChangeArrowheads="1"/>
          </p:cNvPicPr>
          <p:nvPr/>
        </p:nvPicPr>
        <p:blipFill>
          <a:blip r:embed="rId4" cstate="print"/>
          <a:srcRect/>
          <a:stretch>
            <a:fillRect/>
          </a:stretch>
        </p:blipFill>
        <p:spPr bwMode="auto">
          <a:xfrm>
            <a:off x="-228600" y="0"/>
            <a:ext cx="3505200" cy="2327275"/>
          </a:xfrm>
          <a:prstGeom prst="rect">
            <a:avLst/>
          </a:prstGeom>
          <a:solidFill>
            <a:schemeClr val="bg1"/>
          </a:solidFill>
          <a:ln w="9525">
            <a:noFill/>
            <a:miter lim="800000"/>
            <a:headEnd/>
            <a:tailEnd/>
          </a:ln>
        </p:spPr>
      </p:pic>
      <p:sp>
        <p:nvSpPr>
          <p:cNvPr id="66565" name="Line 6"/>
          <p:cNvSpPr>
            <a:spLocks noChangeShapeType="1"/>
          </p:cNvSpPr>
          <p:nvPr/>
        </p:nvSpPr>
        <p:spPr bwMode="auto">
          <a:xfrm>
            <a:off x="1371600" y="1295400"/>
            <a:ext cx="2895600" cy="2971800"/>
          </a:xfrm>
          <a:prstGeom prst="line">
            <a:avLst/>
          </a:prstGeom>
          <a:noFill/>
          <a:ln w="57150">
            <a:solidFill>
              <a:srgbClr val="FFF568"/>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ltLang="en-US"/>
          </a:p>
        </p:txBody>
      </p:sp>
      <p:pic>
        <p:nvPicPr>
          <p:cNvPr id="12292" name="Picture 4" descr="Dyke, Tenerif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5" name="Text Box 7"/>
          <p:cNvSpPr txBox="1">
            <a:spLocks noGrp="1" noChangeArrowheads="1"/>
          </p:cNvSpPr>
          <p:nvPr>
            <p:ph type="body" idx="1"/>
          </p:nvPr>
        </p:nvSpPr>
        <p:spPr>
          <a:xfrm>
            <a:off x="152400" y="5334000"/>
            <a:ext cx="5029200" cy="1143000"/>
          </a:xfrm>
          <a:noFill/>
          <a:ln/>
          <a:extLst>
            <a:ext uri="{91240B29-F687-4F45-9708-019B960494DF}">
              <a14:hiddenLine xmlns:a14="http://schemas.microsoft.com/office/drawing/2010/main" w="38100" cap="flat" cmpd="sng">
                <a:solidFill>
                  <a:srgbClr val="FF0066"/>
                </a:solidFill>
                <a:prstDash val="solid"/>
                <a:miter lim="800000"/>
                <a:headEnd type="none" w="med" len="med"/>
                <a:tailEnd type="none" w="med" len="med"/>
              </a14:hiddenLine>
            </a:ext>
          </a:extLst>
        </p:spPr>
        <p:txBody>
          <a:bodyPr/>
          <a:lstStyle/>
          <a:p>
            <a:pPr>
              <a:lnSpc>
                <a:spcPct val="90000"/>
              </a:lnSpc>
              <a:spcBef>
                <a:spcPct val="50000"/>
              </a:spcBef>
              <a:buFontTx/>
              <a:buNone/>
            </a:pPr>
            <a:r>
              <a:rPr lang="en-GB" altLang="en-US" sz="2800" dirty="0">
                <a:solidFill>
                  <a:schemeClr val="bg1"/>
                </a:solidFill>
                <a:latin typeface="Arial Unicode MS" panose="020B0604020202020204" pitchFamily="34" charset="-128"/>
              </a:rPr>
              <a:t>	</a:t>
            </a:r>
            <a:r>
              <a:rPr lang="en-GB" altLang="en-US" sz="2400" dirty="0">
                <a:solidFill>
                  <a:schemeClr val="bg1"/>
                </a:solidFill>
                <a:latin typeface="Arial" panose="020B0604020202020204" pitchFamily="34" charset="0"/>
                <a:cs typeface="Arial" panose="020B0604020202020204" pitchFamily="34" charset="0"/>
              </a:rPr>
              <a:t>This dyke in Tenerife cuts across the country rocks which are basalt lava flows.</a:t>
            </a:r>
          </a:p>
        </p:txBody>
      </p:sp>
    </p:spTree>
    <p:extLst>
      <p:ext uri="{BB962C8B-B14F-4D97-AF65-F5344CB8AC3E}">
        <p14:creationId xmlns:p14="http://schemas.microsoft.com/office/powerpoint/2010/main" val="2482241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953000" y="533400"/>
            <a:ext cx="3962400" cy="1066800"/>
          </a:xfrm>
        </p:spPr>
        <p:txBody>
          <a:bodyPr>
            <a:noAutofit/>
          </a:bodyPr>
          <a:lstStyle/>
          <a:p>
            <a:r>
              <a:rPr lang="en-GB" altLang="en-US" sz="2400" dirty="0">
                <a:solidFill>
                  <a:srgbClr val="FF0066"/>
                </a:solidFill>
                <a:latin typeface="Arial Unicode MS" panose="020B0604020202020204" pitchFamily="34" charset="-128"/>
              </a:rPr>
              <a:t>Dyke in S. Arran cutting through red sandstone.</a:t>
            </a:r>
          </a:p>
        </p:txBody>
      </p:sp>
      <p:pic>
        <p:nvPicPr>
          <p:cNvPr id="7172" name="Picture 4" descr="Dyke at Whiting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95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5181600" y="4114800"/>
            <a:ext cx="2971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Baked margin in sandstones</a:t>
            </a:r>
          </a:p>
        </p:txBody>
      </p:sp>
      <p:sp>
        <p:nvSpPr>
          <p:cNvPr id="7174" name="Line 6"/>
          <p:cNvSpPr>
            <a:spLocks noChangeShapeType="1"/>
          </p:cNvSpPr>
          <p:nvPr/>
        </p:nvSpPr>
        <p:spPr bwMode="auto">
          <a:xfrm flipH="1">
            <a:off x="3429000" y="2590800"/>
            <a:ext cx="1600200" cy="5334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5" name="Line 7"/>
          <p:cNvSpPr>
            <a:spLocks noChangeShapeType="1"/>
          </p:cNvSpPr>
          <p:nvPr/>
        </p:nvSpPr>
        <p:spPr bwMode="auto">
          <a:xfrm flipH="1" flipV="1">
            <a:off x="3657600" y="3733800"/>
            <a:ext cx="1524000" cy="8382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 name="Text Box 8"/>
          <p:cNvSpPr txBox="1">
            <a:spLocks noChangeArrowheads="1"/>
          </p:cNvSpPr>
          <p:nvPr/>
        </p:nvSpPr>
        <p:spPr bwMode="auto">
          <a:xfrm>
            <a:off x="5334000" y="5791200"/>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Dolerite dyke</a:t>
            </a:r>
          </a:p>
        </p:txBody>
      </p:sp>
      <p:sp>
        <p:nvSpPr>
          <p:cNvPr id="7177" name="Line 9"/>
          <p:cNvSpPr>
            <a:spLocks noChangeShapeType="1"/>
          </p:cNvSpPr>
          <p:nvPr/>
        </p:nvSpPr>
        <p:spPr bwMode="auto">
          <a:xfrm>
            <a:off x="1828800" y="5791200"/>
            <a:ext cx="2057400" cy="152400"/>
          </a:xfrm>
          <a:prstGeom prst="line">
            <a:avLst/>
          </a:prstGeom>
          <a:noFill/>
          <a:ln w="38100">
            <a:solidFill>
              <a:srgbClr val="FF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Text Box 10"/>
          <p:cNvSpPr txBox="1">
            <a:spLocks noChangeArrowheads="1"/>
          </p:cNvSpPr>
          <p:nvPr/>
        </p:nvSpPr>
        <p:spPr bwMode="auto">
          <a:xfrm>
            <a:off x="2286000" y="6019800"/>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bg1"/>
                </a:solidFill>
              </a:rPr>
              <a:t>0.75m</a:t>
            </a:r>
          </a:p>
        </p:txBody>
      </p:sp>
      <p:sp>
        <p:nvSpPr>
          <p:cNvPr id="7179" name="Line 11"/>
          <p:cNvSpPr>
            <a:spLocks noChangeShapeType="1"/>
          </p:cNvSpPr>
          <p:nvPr/>
        </p:nvSpPr>
        <p:spPr bwMode="auto">
          <a:xfrm flipH="1">
            <a:off x="3581400" y="6019800"/>
            <a:ext cx="1752600" cy="3810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0" name="Text Box 12"/>
          <p:cNvSpPr txBox="1">
            <a:spLocks noChangeArrowheads="1"/>
          </p:cNvSpPr>
          <p:nvPr/>
        </p:nvSpPr>
        <p:spPr bwMode="auto">
          <a:xfrm>
            <a:off x="5029200" y="1981200"/>
            <a:ext cx="2514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Chilled margin in dyke, probably basalt.</a:t>
            </a:r>
          </a:p>
        </p:txBody>
      </p:sp>
    </p:spTree>
    <p:extLst>
      <p:ext uri="{BB962C8B-B14F-4D97-AF65-F5344CB8AC3E}">
        <p14:creationId xmlns:p14="http://schemas.microsoft.com/office/powerpoint/2010/main" val="3899874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anim calcmode="lin" valueType="num">
                                      <p:cBhvr additive="base">
                                        <p:cTn id="7" dur="500" fill="hold"/>
                                        <p:tgtEl>
                                          <p:spTgt spid="717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17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717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173">
                                            <p:txEl>
                                              <p:pRg st="0" end="0"/>
                                            </p:txEl>
                                          </p:spTgt>
                                        </p:tgtEl>
                                        <p:attrNameLst>
                                          <p:attrName>style.visibility</p:attrName>
                                        </p:attrNameLst>
                                      </p:cBhvr>
                                      <p:to>
                                        <p:strVal val="visible"/>
                                      </p:to>
                                    </p:set>
                                    <p:anim calcmode="lin" valueType="num">
                                      <p:cBhvr additive="base">
                                        <p:cTn id="17" dur="500" fill="hold"/>
                                        <p:tgtEl>
                                          <p:spTgt spid="717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17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rbrak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1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180">
                                            <p:txEl>
                                              <p:pRg st="0" end="0"/>
                                            </p:txEl>
                                          </p:spTgt>
                                        </p:tgtEl>
                                        <p:attrNameLst>
                                          <p:attrName>style.visibility</p:attrName>
                                        </p:attrNameLst>
                                      </p:cBhvr>
                                      <p:to>
                                        <p:strVal val="visible"/>
                                      </p:to>
                                    </p:set>
                                    <p:anim calcmode="lin" valueType="num">
                                      <p:cBhvr additive="base">
                                        <p:cTn id="27" dur="500" fill="hold"/>
                                        <p:tgtEl>
                                          <p:spTgt spid="718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18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arbrake.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717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717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71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autoUpdateAnimBg="0"/>
      <p:bldP spid="7176" grpId="0" build="p" autoUpdateAnimBg="0"/>
      <p:bldP spid="7178" grpId="0" build="p" autoUpdateAnimBg="0"/>
      <p:bldP spid="718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0" name="Picture 4" descr="Dolerite dyke, Kilchoan, Ardnamurc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880100"/>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228600" y="1981200"/>
            <a:ext cx="2590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bg1"/>
                </a:solidFill>
              </a:rPr>
              <a:t>Gently dipping Jurassic beds</a:t>
            </a:r>
          </a:p>
        </p:txBody>
      </p:sp>
      <p:sp>
        <p:nvSpPr>
          <p:cNvPr id="4106" name="Line 10"/>
          <p:cNvSpPr>
            <a:spLocks noChangeShapeType="1"/>
          </p:cNvSpPr>
          <p:nvPr/>
        </p:nvSpPr>
        <p:spPr bwMode="auto">
          <a:xfrm flipH="1">
            <a:off x="3505200" y="762000"/>
            <a:ext cx="76200" cy="27432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 name="Text Box 12"/>
          <p:cNvSpPr txBox="1">
            <a:spLocks noChangeArrowheads="1"/>
          </p:cNvSpPr>
          <p:nvPr/>
        </p:nvSpPr>
        <p:spPr bwMode="auto">
          <a:xfrm>
            <a:off x="228600" y="5899150"/>
            <a:ext cx="533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b="1"/>
              <a:t>Baked margin of sandstone is hard because it has recrystallised.</a:t>
            </a:r>
          </a:p>
        </p:txBody>
      </p:sp>
      <p:sp>
        <p:nvSpPr>
          <p:cNvPr id="4109" name="Line 13"/>
          <p:cNvSpPr>
            <a:spLocks noChangeShapeType="1"/>
          </p:cNvSpPr>
          <p:nvPr/>
        </p:nvSpPr>
        <p:spPr bwMode="auto">
          <a:xfrm flipV="1">
            <a:off x="1600200" y="4267200"/>
            <a:ext cx="228600" cy="17526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 name="Text Box 14"/>
          <p:cNvSpPr txBox="1">
            <a:spLocks noGrp="1" noChangeArrowheads="1"/>
          </p:cNvSpPr>
          <p:nvPr>
            <p:ph type="title"/>
          </p:nvPr>
        </p:nvSpPr>
        <p:spPr>
          <a:xfrm>
            <a:off x="304800" y="304800"/>
            <a:ext cx="7772400" cy="457200"/>
          </a:xfrm>
          <a:solidFill>
            <a:srgbClr val="92D050">
              <a:alpha val="48000"/>
            </a:srgbClr>
          </a:solidFill>
          <a:ln/>
        </p:spPr>
        <p:txBody>
          <a:bodyPr>
            <a:normAutofit/>
          </a:bodyPr>
          <a:lstStyle/>
          <a:p>
            <a:pPr algn="l">
              <a:spcBef>
                <a:spcPct val="50000"/>
              </a:spcBef>
            </a:pPr>
            <a:r>
              <a:rPr lang="en-GB" altLang="en-US" sz="2000" b="1" dirty="0">
                <a:solidFill>
                  <a:srgbClr val="FFFF00"/>
                </a:solidFill>
                <a:latin typeface="Arial" panose="020B0604020202020204" pitchFamily="34" charset="0"/>
                <a:cs typeface="Arial" panose="020B0604020202020204" pitchFamily="34" charset="0"/>
              </a:rPr>
              <a:t>Chilled margin has small crystals which have weathered fast.</a:t>
            </a:r>
          </a:p>
        </p:txBody>
      </p:sp>
      <p:sp>
        <p:nvSpPr>
          <p:cNvPr id="4111" name="Text Box 15"/>
          <p:cNvSpPr txBox="1">
            <a:spLocks noChangeArrowheads="1"/>
          </p:cNvSpPr>
          <p:nvPr/>
        </p:nvSpPr>
        <p:spPr bwMode="auto">
          <a:xfrm>
            <a:off x="5715000" y="5943600"/>
            <a:ext cx="3276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t>Ardnamurchan, N. W. Scotland</a:t>
            </a:r>
          </a:p>
        </p:txBody>
      </p:sp>
      <p:sp>
        <p:nvSpPr>
          <p:cNvPr id="4112" name="Text Box 16"/>
          <p:cNvSpPr txBox="1">
            <a:spLocks noChangeArrowheads="1"/>
          </p:cNvSpPr>
          <p:nvPr/>
        </p:nvSpPr>
        <p:spPr bwMode="auto">
          <a:xfrm>
            <a:off x="4724400" y="5181600"/>
            <a:ext cx="335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dirty="0"/>
              <a:t>Dolerite dyke</a:t>
            </a:r>
          </a:p>
        </p:txBody>
      </p:sp>
    </p:spTree>
    <p:extLst>
      <p:ext uri="{BB962C8B-B14F-4D97-AF65-F5344CB8AC3E}">
        <p14:creationId xmlns:p14="http://schemas.microsoft.com/office/powerpoint/2010/main" val="2168154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12">
                                            <p:txEl>
                                              <p:pRg st="0" end="0"/>
                                            </p:txEl>
                                          </p:spTgt>
                                        </p:tgtEl>
                                        <p:attrNameLst>
                                          <p:attrName>style.visibility</p:attrName>
                                        </p:attrNameLst>
                                      </p:cBhvr>
                                      <p:to>
                                        <p:strVal val="visible"/>
                                      </p:to>
                                    </p:set>
                                    <p:anim calcmode="lin" valueType="num">
                                      <p:cBhvr additive="base">
                                        <p:cTn id="7" dur="500" fill="hold"/>
                                        <p:tgtEl>
                                          <p:spTgt spid="41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11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2">
                                            <p:txEl>
                                              <p:pRg st="0" end="0"/>
                                            </p:txEl>
                                          </p:spTgt>
                                        </p:tgtEl>
                                        <p:attrNameLst>
                                          <p:attrName>style.visibility</p:attrName>
                                        </p:attrNameLst>
                                      </p:cBhvr>
                                      <p:to>
                                        <p:strVal val="visible"/>
                                      </p:to>
                                    </p:set>
                                    <p:anim calcmode="lin" valueType="num">
                                      <p:cBhvr additive="base">
                                        <p:cTn id="13" dur="500" fill="hold"/>
                                        <p:tgtEl>
                                          <p:spTgt spid="410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0">
                                            <p:txEl>
                                              <p:pRg st="0" end="0"/>
                                            </p:txEl>
                                          </p:spTgt>
                                        </p:tgtEl>
                                        <p:attrNameLst>
                                          <p:attrName>style.visibility</p:attrName>
                                        </p:attrNameLst>
                                      </p:cBhvr>
                                      <p:to>
                                        <p:strVal val="visible"/>
                                      </p:to>
                                    </p:set>
                                    <p:anim calcmode="lin" valueType="num">
                                      <p:cBhvr additive="base">
                                        <p:cTn id="19" dur="500" fill="hold"/>
                                        <p:tgtEl>
                                          <p:spTgt spid="411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410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108">
                                            <p:txEl>
                                              <p:pRg st="0" end="0"/>
                                            </p:txEl>
                                          </p:spTgt>
                                        </p:tgtEl>
                                        <p:attrNameLst>
                                          <p:attrName>style.visibility</p:attrName>
                                        </p:attrNameLst>
                                      </p:cBhvr>
                                      <p:to>
                                        <p:strVal val="visible"/>
                                      </p:to>
                                    </p:set>
                                    <p:anim calcmode="lin" valueType="num">
                                      <p:cBhvr additive="base">
                                        <p:cTn id="29" dur="500" fill="hold"/>
                                        <p:tgtEl>
                                          <p:spTgt spid="4108">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10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4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autoUpdateAnimBg="0"/>
      <p:bldP spid="4108" grpId="0" build="p" autoUpdateAnimBg="0"/>
      <p:bldP spid="4110" grpId="0" build="p" autoUpdateAnimBg="0"/>
      <p:bldP spid="411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90800" y="609600"/>
            <a:ext cx="4038600" cy="1143000"/>
          </a:xfrm>
        </p:spPr>
        <p:txBody>
          <a:bodyPr/>
          <a:lstStyle/>
          <a:p>
            <a:r>
              <a:rPr lang="en-GB" altLang="en-US"/>
              <a:t>Rhum dyke</a:t>
            </a:r>
          </a:p>
        </p:txBody>
      </p:sp>
      <p:pic>
        <p:nvPicPr>
          <p:cNvPr id="5124" name="Picture 4" descr="Basalt dyke through gabbro, Rhum"/>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57400" y="0"/>
            <a:ext cx="5259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2362200" y="3124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bg1"/>
                </a:solidFill>
              </a:rPr>
              <a:t>Gabbro</a:t>
            </a:r>
          </a:p>
        </p:txBody>
      </p:sp>
      <p:sp>
        <p:nvSpPr>
          <p:cNvPr id="5127" name="Text Box 7"/>
          <p:cNvSpPr txBox="1">
            <a:spLocks noGrp="1" noChangeArrowheads="1"/>
          </p:cNvSpPr>
          <p:nvPr>
            <p:ph type="body" idx="1"/>
          </p:nvPr>
        </p:nvSpPr>
        <p:spPr>
          <a:xfrm>
            <a:off x="3810000" y="4648200"/>
            <a:ext cx="1524000" cy="1295400"/>
          </a:xfrm>
          <a:noFill/>
          <a:ln/>
          <a:extLst>
            <a:ext uri="{91240B29-F687-4F45-9708-019B960494DF}">
              <a14:hiddenLine xmlns:a14="http://schemas.microsoft.com/office/drawing/2010/main" w="38100" cap="flat" cmpd="sng">
                <a:solidFill>
                  <a:srgbClr val="FF0066"/>
                </a:solidFill>
                <a:prstDash val="solid"/>
                <a:miter lim="800000"/>
                <a:headEnd type="none" w="med" len="med"/>
                <a:tailEnd type="none" w="med" len="med"/>
              </a14:hiddenLine>
            </a:ext>
          </a:extLst>
        </p:spPr>
        <p:txBody>
          <a:bodyPr/>
          <a:lstStyle/>
          <a:p>
            <a:pPr>
              <a:spcBef>
                <a:spcPct val="50000"/>
              </a:spcBef>
              <a:buFontTx/>
              <a:buNone/>
            </a:pPr>
            <a:r>
              <a:rPr lang="en-GB" altLang="en-US" sz="2800">
                <a:solidFill>
                  <a:schemeClr val="bg1"/>
                </a:solidFill>
                <a:latin typeface="Arial Unicode MS" panose="020B0604020202020204" pitchFamily="34" charset="-128"/>
              </a:rPr>
              <a:t>Dolerite dyke</a:t>
            </a:r>
          </a:p>
        </p:txBody>
      </p:sp>
      <p:sp>
        <p:nvSpPr>
          <p:cNvPr id="5128" name="Line 8"/>
          <p:cNvSpPr>
            <a:spLocks noChangeShapeType="1"/>
          </p:cNvSpPr>
          <p:nvPr/>
        </p:nvSpPr>
        <p:spPr bwMode="auto">
          <a:xfrm>
            <a:off x="4648200" y="1295400"/>
            <a:ext cx="685800" cy="76200"/>
          </a:xfrm>
          <a:prstGeom prst="line">
            <a:avLst/>
          </a:prstGeom>
          <a:noFill/>
          <a:ln w="38100">
            <a:solidFill>
              <a:srgbClr val="FF00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Text Box 9"/>
          <p:cNvSpPr txBox="1">
            <a:spLocks noChangeArrowheads="1"/>
          </p:cNvSpPr>
          <p:nvPr/>
        </p:nvSpPr>
        <p:spPr bwMode="auto">
          <a:xfrm>
            <a:off x="5029200" y="762000"/>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bg1"/>
                </a:solidFill>
              </a:rPr>
              <a:t>0.5m</a:t>
            </a:r>
          </a:p>
        </p:txBody>
      </p:sp>
      <p:sp>
        <p:nvSpPr>
          <p:cNvPr id="5130" name="Text Box 10"/>
          <p:cNvSpPr txBox="1">
            <a:spLocks noChangeArrowheads="1"/>
          </p:cNvSpPr>
          <p:nvPr/>
        </p:nvSpPr>
        <p:spPr bwMode="auto">
          <a:xfrm>
            <a:off x="228600" y="457200"/>
            <a:ext cx="1676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This dyke cuts across a previous intrusion of gabbro.  </a:t>
            </a:r>
          </a:p>
        </p:txBody>
      </p:sp>
      <p:sp>
        <p:nvSpPr>
          <p:cNvPr id="5131" name="Text Box 11"/>
          <p:cNvSpPr txBox="1">
            <a:spLocks noChangeArrowheads="1"/>
          </p:cNvSpPr>
          <p:nvPr/>
        </p:nvSpPr>
        <p:spPr bwMode="auto">
          <a:xfrm>
            <a:off x="228600" y="5257800"/>
            <a:ext cx="1676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Rhum, N.W. Scotland</a:t>
            </a:r>
          </a:p>
        </p:txBody>
      </p:sp>
    </p:spTree>
    <p:extLst>
      <p:ext uri="{BB962C8B-B14F-4D97-AF65-F5344CB8AC3E}">
        <p14:creationId xmlns:p14="http://schemas.microsoft.com/office/powerpoint/2010/main" val="19246915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7200" y="914400"/>
            <a:ext cx="7956376" cy="4243401"/>
            <a:chOff x="457200" y="914400"/>
            <a:chExt cx="7956376" cy="4243401"/>
          </a:xfrm>
        </p:grpSpPr>
        <p:pic>
          <p:nvPicPr>
            <p:cNvPr id="111618" name="Picture 3" descr="igneous bodies"/>
            <p:cNvPicPr>
              <a:picLocks noGrp="1" noChangeAspect="1" noChangeArrowheads="1"/>
            </p:cNvPicPr>
            <p:nvPr>
              <p:ph type="clipArt" sz="half" idx="1"/>
            </p:nvPr>
          </p:nvPicPr>
          <p:blipFill>
            <a:blip r:embed="rId3" cstate="print"/>
            <a:srcRect/>
            <a:stretch>
              <a:fillRect/>
            </a:stretch>
          </p:blipFill>
          <p:spPr>
            <a:xfrm>
              <a:off x="457200" y="914400"/>
              <a:ext cx="7956376" cy="4243401"/>
            </a:xfrm>
          </p:spPr>
        </p:pic>
        <p:sp>
          <p:nvSpPr>
            <p:cNvPr id="111620" name="Line 5"/>
            <p:cNvSpPr>
              <a:spLocks noChangeShapeType="1"/>
            </p:cNvSpPr>
            <p:nvPr/>
          </p:nvSpPr>
          <p:spPr bwMode="auto">
            <a:xfrm flipH="1">
              <a:off x="1600200" y="990600"/>
              <a:ext cx="4495800" cy="685800"/>
            </a:xfrm>
            <a:prstGeom prst="line">
              <a:avLst/>
            </a:prstGeom>
            <a:noFill/>
            <a:ln w="57150">
              <a:solidFill>
                <a:schemeClr val="tx1"/>
              </a:solidFill>
              <a:prstDash val="dash"/>
              <a:round/>
              <a:headEnd/>
              <a:tailEnd type="triangle" w="med" len="med"/>
            </a:ln>
          </p:spPr>
          <p:txBody>
            <a:bodyPr wrap="none" anchor="ctr"/>
            <a:lstStyle/>
            <a:p>
              <a:endParaRPr lang="en-US"/>
            </a:p>
          </p:txBody>
        </p:sp>
      </p:grpSp>
      <p:sp>
        <p:nvSpPr>
          <p:cNvPr id="111621" name="Text Box 6"/>
          <p:cNvSpPr txBox="1">
            <a:spLocks noChangeArrowheads="1"/>
          </p:cNvSpPr>
          <p:nvPr/>
        </p:nvSpPr>
        <p:spPr bwMode="auto">
          <a:xfrm>
            <a:off x="609600" y="533400"/>
            <a:ext cx="1659429" cy="369332"/>
          </a:xfrm>
          <a:prstGeom prst="rect">
            <a:avLst/>
          </a:prstGeom>
          <a:noFill/>
          <a:ln w="9525">
            <a:noFill/>
            <a:miter lim="800000"/>
            <a:headEnd/>
            <a:tailEnd/>
          </a:ln>
        </p:spPr>
        <p:txBody>
          <a:bodyPr wrap="none">
            <a:spAutoFit/>
          </a:bodyPr>
          <a:lstStyle/>
          <a:p>
            <a:r>
              <a:rPr lang="en-US" b="1" dirty="0">
                <a:latin typeface="Arial" pitchFamily="34" charset="0"/>
                <a:cs typeface="Arial" pitchFamily="34" charset="0"/>
              </a:rPr>
              <a:t>volcanic plug</a:t>
            </a:r>
          </a:p>
        </p:txBody>
      </p:sp>
      <p:sp>
        <p:nvSpPr>
          <p:cNvPr id="7" name="TextBox 6"/>
          <p:cNvSpPr txBox="1"/>
          <p:nvPr/>
        </p:nvSpPr>
        <p:spPr>
          <a:xfrm>
            <a:off x="457200" y="5334000"/>
            <a:ext cx="8077200" cy="738664"/>
          </a:xfrm>
          <a:prstGeom prst="rect">
            <a:avLst/>
          </a:prstGeom>
          <a:noFill/>
        </p:spPr>
        <p:txBody>
          <a:bodyPr wrap="square" rtlCol="0">
            <a:spAutoFit/>
          </a:bodyPr>
          <a:lstStyle/>
          <a:p>
            <a:pPr algn="just"/>
            <a:r>
              <a:rPr lang="en-US" sz="1400" b="1" dirty="0" smtClean="0">
                <a:latin typeface="Arial" pitchFamily="34" charset="0"/>
                <a:cs typeface="Arial" pitchFamily="34" charset="0"/>
              </a:rPr>
              <a:t>When volcanoes are gradually eroded away, their flanks  are eroded first.  This sometimes leaves only the intrusive core of the volcanoes still standing.  These volcanic  remnants are called volcanic plugs.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igure-05-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980728"/>
            <a:ext cx="6878444" cy="551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ChangeArrowheads="1"/>
          </p:cNvSpPr>
          <p:nvPr/>
        </p:nvSpPr>
        <p:spPr bwMode="auto">
          <a:xfrm>
            <a:off x="3200400" y="228600"/>
            <a:ext cx="3348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914400" algn="l"/>
              </a:tabLst>
            </a:pPr>
            <a:r>
              <a:rPr lang="en-GB" sz="2400" b="1" dirty="0">
                <a:solidFill>
                  <a:schemeClr val="accent2"/>
                </a:solidFill>
                <a:latin typeface="Arial" pitchFamily="34" charset="0"/>
                <a:cs typeface="Arial" pitchFamily="34" charset="0"/>
              </a:rPr>
              <a:t>Forms and structures</a:t>
            </a:r>
            <a:endParaRPr lang="en-GB" sz="2400" dirty="0">
              <a:latin typeface="Arial" pitchFamily="34" charset="0"/>
              <a:cs typeface="Arial" pitchFamily="34" charset="0"/>
            </a:endParaRPr>
          </a:p>
        </p:txBody>
      </p:sp>
    </p:spTree>
    <p:extLst>
      <p:ext uri="{BB962C8B-B14F-4D97-AF65-F5344CB8AC3E}">
        <p14:creationId xmlns:p14="http://schemas.microsoft.com/office/powerpoint/2010/main" val="18517962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8153400" cy="4462760"/>
          </a:xfrm>
          <a:prstGeom prst="rect">
            <a:avLst/>
          </a:prstGeom>
          <a:noFill/>
        </p:spPr>
        <p:txBody>
          <a:bodyPr wrap="square" rtlCol="0">
            <a:spAutoFit/>
          </a:bodyPr>
          <a:lstStyle/>
          <a:p>
            <a:pPr algn="just"/>
            <a:r>
              <a:rPr lang="en-US" sz="2800" b="1" dirty="0">
                <a:latin typeface="Arial" pitchFamily="34" charset="0"/>
                <a:cs typeface="Arial" pitchFamily="34" charset="0"/>
              </a:rPr>
              <a:t>Dikes vary in width from millimeters to tens of meters, reaching, in rare cases, 150 m. </a:t>
            </a:r>
            <a:endParaRPr lang="en-US" sz="2800" b="1" dirty="0" smtClean="0">
              <a:latin typeface="Arial" pitchFamily="34" charset="0"/>
              <a:cs typeface="Arial" pitchFamily="34" charset="0"/>
            </a:endParaRP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Dikes </a:t>
            </a:r>
            <a:r>
              <a:rPr lang="en-US" sz="2800" b="1" dirty="0">
                <a:latin typeface="Arial" pitchFamily="34" charset="0"/>
                <a:cs typeface="Arial" pitchFamily="34" charset="0"/>
              </a:rPr>
              <a:t>that are tens of meters wide can be hundreds or even a thousand kilometers long </a:t>
            </a:r>
            <a:r>
              <a:rPr lang="en-US" sz="2800" b="1" dirty="0" smtClean="0">
                <a:latin typeface="Arial" pitchFamily="34" charset="0"/>
                <a:cs typeface="Arial" pitchFamily="34" charset="0"/>
              </a:rPr>
              <a:t>(</a:t>
            </a:r>
            <a:r>
              <a:rPr lang="en-US" sz="2800" b="1" dirty="0" smtClean="0">
                <a:solidFill>
                  <a:srgbClr val="FF0000"/>
                </a:solidFill>
                <a:latin typeface="Arial" pitchFamily="34" charset="0"/>
                <a:cs typeface="Arial" pitchFamily="34" charset="0"/>
              </a:rPr>
              <a:t>Fig</a:t>
            </a:r>
            <a:r>
              <a:rPr lang="en-US" sz="2800" b="1" dirty="0">
                <a:solidFill>
                  <a:srgbClr val="FF0000"/>
                </a:solidFill>
                <a:latin typeface="Arial" pitchFamily="34" charset="0"/>
                <a:cs typeface="Arial" pitchFamily="34" charset="0"/>
              </a:rPr>
              <a:t>. 9.9</a:t>
            </a:r>
            <a:r>
              <a:rPr lang="en-US" sz="2800" b="1" dirty="0">
                <a:latin typeface="Arial" pitchFamily="34" charset="0"/>
                <a:cs typeface="Arial" pitchFamily="34" charset="0"/>
              </a:rPr>
              <a:t>). </a:t>
            </a:r>
            <a:endParaRPr lang="en-US" sz="2800" b="1" dirty="0" smtClean="0">
              <a:latin typeface="Arial" pitchFamily="34" charset="0"/>
              <a:cs typeface="Arial" pitchFamily="34" charset="0"/>
            </a:endParaRP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Some </a:t>
            </a:r>
            <a:r>
              <a:rPr lang="en-US" sz="2800" b="1" dirty="0">
                <a:latin typeface="Arial" pitchFamily="34" charset="0"/>
                <a:cs typeface="Arial" pitchFamily="34" charset="0"/>
              </a:rPr>
              <a:t>long dikes, rather than forming a continuous sheet, form a series of shorter segments </a:t>
            </a:r>
            <a:r>
              <a:rPr lang="en-US" sz="2800" b="1" dirty="0" err="1" smtClean="0">
                <a:latin typeface="Arial" pitchFamily="34" charset="0"/>
                <a:cs typeface="Arial" pitchFamily="34" charset="0"/>
              </a:rPr>
              <a:t>overlappin</a:t>
            </a:r>
            <a:r>
              <a:rPr lang="en-US" sz="2800" b="1" dirty="0" smtClean="0">
                <a:latin typeface="Arial" pitchFamily="34" charset="0"/>
                <a:cs typeface="Arial" pitchFamily="34" charset="0"/>
              </a:rPr>
              <a:t> </a:t>
            </a:r>
            <a:r>
              <a:rPr lang="en-US" sz="2800" b="1" dirty="0">
                <a:latin typeface="Arial" pitchFamily="34" charset="0"/>
                <a:cs typeface="Arial" pitchFamily="34" charset="0"/>
              </a:rPr>
              <a:t>with adjoining segments to form </a:t>
            </a:r>
            <a:r>
              <a:rPr lang="en-US" sz="2800" b="1" dirty="0" smtClean="0">
                <a:latin typeface="Arial" pitchFamily="34" charset="0"/>
                <a:cs typeface="Arial" pitchFamily="34" charset="0"/>
              </a:rPr>
              <a:t>en echelon </a:t>
            </a:r>
            <a:r>
              <a:rPr lang="en-US" sz="2800" b="1" dirty="0">
                <a:latin typeface="Arial" pitchFamily="34" charset="0"/>
                <a:cs typeface="Arial" pitchFamily="34" charset="0"/>
              </a:rPr>
              <a:t>dike sets (</a:t>
            </a:r>
            <a:r>
              <a:rPr lang="en-US" sz="2800" b="1" dirty="0">
                <a:solidFill>
                  <a:srgbClr val="FF0000"/>
                </a:solidFill>
                <a:latin typeface="Arial" pitchFamily="34" charset="0"/>
                <a:cs typeface="Arial" pitchFamily="34" charset="0"/>
              </a:rPr>
              <a:t>Fig. 9.1</a:t>
            </a:r>
            <a:r>
              <a:rPr lang="en-US" sz="2800" b="1" dirty="0" smtClean="0">
                <a:latin typeface="Arial" pitchFamily="34" charset="0"/>
                <a:cs typeface="Arial" pitchFamily="34" charset="0"/>
              </a:rPr>
              <a:t>).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ishalNath\Desktop\Picture6.jpg"/>
          <p:cNvPicPr>
            <a:picLocks noChangeAspect="1" noChangeArrowheads="1"/>
          </p:cNvPicPr>
          <p:nvPr/>
        </p:nvPicPr>
        <p:blipFill>
          <a:blip r:embed="rId2" cstate="print">
            <a:lum/>
          </a:blip>
          <a:srcRect b="4182"/>
          <a:stretch>
            <a:fillRect/>
          </a:stretch>
        </p:blipFill>
        <p:spPr bwMode="auto">
          <a:xfrm>
            <a:off x="304800" y="381000"/>
            <a:ext cx="8540750" cy="4800600"/>
          </a:xfrm>
          <a:prstGeom prst="rect">
            <a:avLst/>
          </a:prstGeom>
          <a:noFill/>
        </p:spPr>
      </p:pic>
      <p:sp>
        <p:nvSpPr>
          <p:cNvPr id="5" name="TextBox 4"/>
          <p:cNvSpPr txBox="1"/>
          <p:nvPr/>
        </p:nvSpPr>
        <p:spPr>
          <a:xfrm>
            <a:off x="3048000" y="5562600"/>
            <a:ext cx="5181600" cy="369332"/>
          </a:xfrm>
          <a:prstGeom prst="rect">
            <a:avLst/>
          </a:prstGeom>
          <a:noFill/>
        </p:spPr>
        <p:txBody>
          <a:bodyPr wrap="square" rtlCol="0">
            <a:spAutoFit/>
          </a:bodyPr>
          <a:lstStyle/>
          <a:p>
            <a:r>
              <a:rPr lang="en-US" b="1" dirty="0" smtClean="0">
                <a:latin typeface="Arial" pitchFamily="34" charset="0"/>
                <a:cs typeface="Arial" pitchFamily="34" charset="0"/>
              </a:rPr>
              <a:t>Fig. 9.1: Forms of common igneous bodies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Nath\Desktop\512px-Volcanosed.svg.png"/>
          <p:cNvPicPr>
            <a:picLocks noChangeAspect="1" noChangeArrowheads="1"/>
          </p:cNvPicPr>
          <p:nvPr/>
        </p:nvPicPr>
        <p:blipFill>
          <a:blip r:embed="rId2" cstate="print"/>
          <a:srcRect/>
          <a:stretch>
            <a:fillRect/>
          </a:stretch>
        </p:blipFill>
        <p:spPr bwMode="auto">
          <a:xfrm>
            <a:off x="186267" y="533400"/>
            <a:ext cx="8805333" cy="4953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0"/>
            <a:ext cx="7924800" cy="492443"/>
          </a:xfrm>
          <a:prstGeom prst="rect">
            <a:avLst/>
          </a:prstGeom>
          <a:noFill/>
        </p:spPr>
        <p:txBody>
          <a:bodyPr wrap="square" rtlCol="0">
            <a:spAutoFit/>
          </a:bodyPr>
          <a:lstStyle/>
          <a:p>
            <a:r>
              <a:rPr lang="en-US" sz="1200" b="1" dirty="0"/>
              <a:t>Figure 9.9</a:t>
            </a:r>
            <a:r>
              <a:rPr lang="en-US" sz="1200" dirty="0"/>
              <a:t> Satellite image of </a:t>
            </a:r>
            <a:r>
              <a:rPr lang="en-US" sz="1400" b="1" dirty="0">
                <a:latin typeface="Arial" pitchFamily="34" charset="0"/>
                <a:cs typeface="Arial" pitchFamily="34" charset="0"/>
              </a:rPr>
              <a:t>deeply</a:t>
            </a:r>
            <a:r>
              <a:rPr lang="en-US" sz="1400" dirty="0"/>
              <a:t> </a:t>
            </a:r>
            <a:r>
              <a:rPr lang="en-US" sz="1200" dirty="0"/>
              <a:t>eroded sections through granite batholiths in the Pilbara district, </a:t>
            </a:r>
            <a:r>
              <a:rPr lang="en-US" sz="1200" dirty="0">
                <a:solidFill>
                  <a:srgbClr val="FF0000"/>
                </a:solidFill>
              </a:rPr>
              <a:t>Western Australia. </a:t>
            </a:r>
            <a:r>
              <a:rPr lang="en-US" sz="1200" dirty="0"/>
              <a:t>Thin north-northeasterly trending dark lines that cut the batholiths are basaltic dikes. (Photograph courtesy of NASA</a:t>
            </a:r>
            <a:r>
              <a:rPr lang="en-US" sz="1200" dirty="0" smtClean="0"/>
              <a:t>.)</a:t>
            </a:r>
            <a:endParaRPr lang="en-US" dirty="0"/>
          </a:p>
        </p:txBody>
      </p:sp>
      <p:pic>
        <p:nvPicPr>
          <p:cNvPr id="3074" name="Picture 2" descr="C:\Users\BishalNath\Desktop\Picture7.jpg"/>
          <p:cNvPicPr>
            <a:picLocks noChangeAspect="1" noChangeArrowheads="1"/>
          </p:cNvPicPr>
          <p:nvPr/>
        </p:nvPicPr>
        <p:blipFill>
          <a:blip r:embed="rId2" cstate="print"/>
          <a:srcRect b="11663"/>
          <a:stretch>
            <a:fillRect/>
          </a:stretch>
        </p:blipFill>
        <p:spPr bwMode="auto">
          <a:xfrm>
            <a:off x="1860828" y="76200"/>
            <a:ext cx="5133697" cy="597013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14400"/>
            <a:ext cx="7696200" cy="4832092"/>
          </a:xfrm>
          <a:prstGeom prst="rect">
            <a:avLst/>
          </a:prstGeom>
          <a:noFill/>
        </p:spPr>
        <p:txBody>
          <a:bodyPr wrap="square" rtlCol="0">
            <a:spAutoFit/>
          </a:bodyPr>
          <a:lstStyle/>
          <a:p>
            <a:pPr algn="just"/>
            <a:r>
              <a:rPr lang="en-US" sz="2800" b="1" dirty="0">
                <a:solidFill>
                  <a:srgbClr val="FF0000"/>
                </a:solidFill>
                <a:latin typeface="Arial" pitchFamily="34" charset="0"/>
                <a:cs typeface="Arial" pitchFamily="34" charset="0"/>
              </a:rPr>
              <a:t>Sills</a:t>
            </a:r>
            <a:r>
              <a:rPr lang="en-US" sz="2800" b="1" dirty="0">
                <a:latin typeface="Arial" pitchFamily="34" charset="0"/>
                <a:cs typeface="Arial" pitchFamily="34" charset="0"/>
              </a:rPr>
              <a:t> can be much thicker than dikes because they make room for themselves by lifting the overlying rocks. </a:t>
            </a:r>
            <a:endParaRPr lang="en-US" sz="2800" b="1" dirty="0" smtClean="0">
              <a:latin typeface="Arial" pitchFamily="34" charset="0"/>
              <a:cs typeface="Arial" pitchFamily="34" charset="0"/>
            </a:endParaRPr>
          </a:p>
          <a:p>
            <a:pPr algn="just"/>
            <a:endParaRPr lang="en-US" b="1" dirty="0">
              <a:latin typeface="Arial" pitchFamily="34" charset="0"/>
              <a:cs typeface="Arial" pitchFamily="34" charset="0"/>
            </a:endParaRPr>
          </a:p>
          <a:p>
            <a:pPr algn="just"/>
            <a:r>
              <a:rPr lang="en-US" sz="2800" b="1" dirty="0" smtClean="0">
                <a:latin typeface="Arial" pitchFamily="34" charset="0"/>
                <a:cs typeface="Arial" pitchFamily="34" charset="0"/>
              </a:rPr>
              <a:t>For </a:t>
            </a:r>
            <a:r>
              <a:rPr lang="en-US" sz="2800" b="1" dirty="0">
                <a:latin typeface="Arial" pitchFamily="34" charset="0"/>
                <a:cs typeface="Arial" pitchFamily="34" charset="0"/>
              </a:rPr>
              <a:t>example, the </a:t>
            </a:r>
            <a:r>
              <a:rPr lang="en-US" sz="2800" b="1" dirty="0">
                <a:solidFill>
                  <a:srgbClr val="FF0000"/>
                </a:solidFill>
                <a:latin typeface="Arial" pitchFamily="34" charset="0"/>
                <a:cs typeface="Arial" pitchFamily="34" charset="0"/>
              </a:rPr>
              <a:t>300 m-thick </a:t>
            </a:r>
            <a:r>
              <a:rPr lang="en-US" sz="2800" b="1" dirty="0">
                <a:latin typeface="Arial" pitchFamily="34" charset="0"/>
                <a:cs typeface="Arial" pitchFamily="34" charset="0"/>
              </a:rPr>
              <a:t>Palisades sill intruded near the base of the </a:t>
            </a:r>
            <a:r>
              <a:rPr lang="en-US" sz="2800" b="1" dirty="0" smtClean="0">
                <a:latin typeface="Arial" pitchFamily="34" charset="0"/>
                <a:cs typeface="Arial" pitchFamily="34" charset="0"/>
              </a:rPr>
              <a:t>Mesozoic </a:t>
            </a:r>
            <a:r>
              <a:rPr lang="en-US" sz="2800" b="1" dirty="0">
                <a:latin typeface="Arial" pitchFamily="34" charset="0"/>
                <a:cs typeface="Arial" pitchFamily="34" charset="0"/>
              </a:rPr>
              <a:t>sedimentary rocks in the </a:t>
            </a:r>
            <a:r>
              <a:rPr lang="en-US" sz="2800" b="1" dirty="0">
                <a:solidFill>
                  <a:srgbClr val="FF0000"/>
                </a:solidFill>
                <a:latin typeface="Arial" pitchFamily="34" charset="0"/>
                <a:cs typeface="Arial" pitchFamily="34" charset="0"/>
              </a:rPr>
              <a:t>Newark Basin</a:t>
            </a:r>
            <a:r>
              <a:rPr lang="en-US" sz="2800" b="1" dirty="0">
                <a:latin typeface="Arial" pitchFamily="34" charset="0"/>
                <a:cs typeface="Arial" pitchFamily="34" charset="0"/>
              </a:rPr>
              <a:t>, </a:t>
            </a:r>
            <a:r>
              <a:rPr lang="en-US" sz="2800" b="1" dirty="0">
                <a:solidFill>
                  <a:srgbClr val="FF0000"/>
                </a:solidFill>
                <a:latin typeface="Arial" pitchFamily="34" charset="0"/>
                <a:cs typeface="Arial" pitchFamily="34" charset="0"/>
              </a:rPr>
              <a:t>New Jersey</a:t>
            </a:r>
            <a:r>
              <a:rPr lang="en-US" sz="2800" b="1" dirty="0">
                <a:latin typeface="Arial" pitchFamily="34" charset="0"/>
                <a:cs typeface="Arial" pitchFamily="34" charset="0"/>
              </a:rPr>
              <a:t>, </a:t>
            </a:r>
            <a:r>
              <a:rPr lang="en-US" sz="2800" b="1" dirty="0" smtClean="0">
                <a:latin typeface="Arial" pitchFamily="34" charset="0"/>
                <a:cs typeface="Arial" pitchFamily="34" charset="0"/>
              </a:rPr>
              <a:t>exploiting </a:t>
            </a:r>
            <a:r>
              <a:rPr lang="en-US" sz="2800" b="1" dirty="0">
                <a:latin typeface="Arial" pitchFamily="34" charset="0"/>
                <a:cs typeface="Arial" pitchFamily="34" charset="0"/>
              </a:rPr>
              <a:t>the density difference between lighter overlying </a:t>
            </a:r>
            <a:r>
              <a:rPr lang="en-US" sz="2800" b="1" dirty="0" smtClean="0">
                <a:latin typeface="Arial" pitchFamily="34" charset="0"/>
                <a:cs typeface="Arial" pitchFamily="34" charset="0"/>
              </a:rPr>
              <a:t>sedimentary </a:t>
            </a:r>
            <a:r>
              <a:rPr lang="en-US" sz="2800" b="1" dirty="0">
                <a:latin typeface="Arial" pitchFamily="34" charset="0"/>
                <a:cs typeface="Arial" pitchFamily="34" charset="0"/>
              </a:rPr>
              <a:t>rocks and denser underlying crystalline rocks.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5016758"/>
          </a:xfrm>
          <a:prstGeom prst="rect">
            <a:avLst/>
          </a:prstGeom>
          <a:noFill/>
        </p:spPr>
        <p:txBody>
          <a:bodyPr wrap="square" rtlCol="0">
            <a:spAutoFit/>
          </a:bodyPr>
          <a:lstStyle/>
          <a:p>
            <a:pPr algn="just"/>
            <a:r>
              <a:rPr lang="en-US" sz="2800" b="1" dirty="0" smtClean="0">
                <a:latin typeface="Arial" pitchFamily="34" charset="0"/>
                <a:cs typeface="Arial" pitchFamily="34" charset="0"/>
              </a:rPr>
              <a:t>Thick sills can be laterally extensive, the Palisades sill being traceable along strike for </a:t>
            </a:r>
            <a:r>
              <a:rPr lang="en-US" sz="2800" b="1" dirty="0" smtClean="0">
                <a:solidFill>
                  <a:srgbClr val="FF0000"/>
                </a:solidFill>
                <a:latin typeface="Arial" pitchFamily="34" charset="0"/>
                <a:cs typeface="Arial" pitchFamily="34" charset="0"/>
              </a:rPr>
              <a:t>80</a:t>
            </a:r>
            <a:r>
              <a:rPr lang="en-US" sz="2800" b="1" dirty="0" smtClean="0">
                <a:latin typeface="Arial" pitchFamily="34" charset="0"/>
                <a:cs typeface="Arial" pitchFamily="34" charset="0"/>
              </a:rPr>
              <a:t> km. </a:t>
            </a: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The </a:t>
            </a:r>
            <a:r>
              <a:rPr lang="en-US" sz="2800" b="1" dirty="0" err="1" smtClean="0">
                <a:latin typeface="Arial" pitchFamily="34" charset="0"/>
                <a:cs typeface="Arial" pitchFamily="34" charset="0"/>
              </a:rPr>
              <a:t>Whin</a:t>
            </a:r>
            <a:r>
              <a:rPr lang="en-US" sz="2800" b="1" dirty="0" smtClean="0">
                <a:latin typeface="Arial" pitchFamily="34" charset="0"/>
                <a:cs typeface="Arial" pitchFamily="34" charset="0"/>
              </a:rPr>
              <a:t> sill, although only </a:t>
            </a:r>
            <a:r>
              <a:rPr lang="en-US" sz="2800" b="1" dirty="0" smtClean="0">
                <a:solidFill>
                  <a:srgbClr val="FF0000"/>
                </a:solidFill>
                <a:latin typeface="Arial" pitchFamily="34" charset="0"/>
                <a:cs typeface="Arial" pitchFamily="34" charset="0"/>
              </a:rPr>
              <a:t>75 m thick</a:t>
            </a:r>
            <a:r>
              <a:rPr lang="en-US" sz="2800" b="1" dirty="0" smtClean="0">
                <a:latin typeface="Arial" pitchFamily="34" charset="0"/>
                <a:cs typeface="Arial" pitchFamily="34" charset="0"/>
              </a:rPr>
              <a:t>, can be traced </a:t>
            </a:r>
            <a:r>
              <a:rPr lang="en-US" sz="2800" b="1" dirty="0" smtClean="0">
                <a:solidFill>
                  <a:srgbClr val="FF0000"/>
                </a:solidFill>
                <a:latin typeface="Arial" pitchFamily="34" charset="0"/>
                <a:cs typeface="Arial" pitchFamily="34" charset="0"/>
              </a:rPr>
              <a:t>125 km across northern England</a:t>
            </a:r>
            <a:r>
              <a:rPr lang="en-US" sz="2800" b="1" dirty="0" smtClean="0">
                <a:latin typeface="Arial" pitchFamily="34" charset="0"/>
                <a:cs typeface="Arial" pitchFamily="34" charset="0"/>
              </a:rPr>
              <a:t>. </a:t>
            </a: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The best-exposed large sills are in the Dry Valleys region of </a:t>
            </a:r>
            <a:r>
              <a:rPr lang="en-US" sz="2800" b="1" dirty="0" smtClean="0">
                <a:solidFill>
                  <a:srgbClr val="FF0000"/>
                </a:solidFill>
                <a:latin typeface="Arial" pitchFamily="34" charset="0"/>
                <a:cs typeface="Arial" pitchFamily="34" charset="0"/>
              </a:rPr>
              <a:t>Antarctica</a:t>
            </a:r>
            <a:r>
              <a:rPr lang="en-US" sz="2800" b="1" dirty="0" smtClean="0">
                <a:latin typeface="Arial" pitchFamily="34" charset="0"/>
                <a:cs typeface="Arial" pitchFamily="34" charset="0"/>
              </a:rPr>
              <a:t>, where they intrude sediments deposited in Mesozoic basins that formed during the breakup of Gondwanaland (</a:t>
            </a:r>
            <a:r>
              <a:rPr lang="en-US" sz="2800" b="1" dirty="0" smtClean="0">
                <a:solidFill>
                  <a:srgbClr val="FF0000"/>
                </a:solidFill>
                <a:latin typeface="Arial" pitchFamily="34" charset="0"/>
                <a:cs typeface="Arial" pitchFamily="34" charset="0"/>
              </a:rPr>
              <a:t>Fig. 9.4</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ill.gif (4277 bytes)"/>
          <p:cNvPicPr>
            <a:picLocks noChangeAspect="1" noChangeArrowheads="1"/>
          </p:cNvPicPr>
          <p:nvPr/>
        </p:nvPicPr>
        <p:blipFill>
          <a:blip r:embed="rId2" cstate="print"/>
          <a:srcRect/>
          <a:stretch>
            <a:fillRect/>
          </a:stretch>
        </p:blipFill>
        <p:spPr bwMode="auto">
          <a:xfrm>
            <a:off x="762000" y="533400"/>
            <a:ext cx="7543800" cy="525847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endParaRPr lang="en-US" smtClean="0"/>
          </a:p>
        </p:txBody>
      </p:sp>
      <p:pic>
        <p:nvPicPr>
          <p:cNvPr id="78851" name="Picture 4" descr="AA-FP-Stoping23"/>
          <p:cNvPicPr>
            <a:picLocks noGrp="1" noChangeAspect="1" noChangeArrowheads="1"/>
          </p:cNvPicPr>
          <p:nvPr>
            <p:ph sz="half" idx="1"/>
          </p:nvPr>
        </p:nvPicPr>
        <p:blipFill>
          <a:blip r:embed="rId3" cstate="print">
            <a:lum bright="-10000" contrast="10000"/>
          </a:blip>
          <a:srcRect/>
          <a:stretch>
            <a:fillRect/>
          </a:stretch>
        </p:blipFill>
        <p:spPr>
          <a:xfrm>
            <a:off x="0" y="0"/>
            <a:ext cx="9144000" cy="6858000"/>
          </a:xfrm>
        </p:spPr>
      </p:pic>
      <p:sp>
        <p:nvSpPr>
          <p:cNvPr id="78852" name="Text Box 5"/>
          <p:cNvSpPr txBox="1">
            <a:spLocks noChangeArrowheads="1"/>
          </p:cNvSpPr>
          <p:nvPr/>
        </p:nvSpPr>
        <p:spPr bwMode="auto">
          <a:xfrm>
            <a:off x="1219200" y="4343400"/>
            <a:ext cx="6873875" cy="646331"/>
          </a:xfrm>
          <a:prstGeom prst="rect">
            <a:avLst/>
          </a:prstGeom>
          <a:noFill/>
          <a:ln w="9525">
            <a:noFill/>
            <a:miter lim="800000"/>
            <a:headEnd/>
            <a:tailEnd/>
          </a:ln>
        </p:spPr>
        <p:txBody>
          <a:bodyPr wrap="square">
            <a:spAutoFit/>
          </a:bodyPr>
          <a:lstStyle/>
          <a:p>
            <a:r>
              <a:rPr lang="en-US" sz="1600" b="1" dirty="0">
                <a:solidFill>
                  <a:srgbClr val="0000FF"/>
                </a:solidFill>
                <a:latin typeface="Arial" pitchFamily="34" charset="0"/>
                <a:cs typeface="Arial" pitchFamily="34" charset="0"/>
              </a:rPr>
              <a:t>concordant</a:t>
            </a:r>
            <a:r>
              <a:rPr lang="en-US" sz="1600" b="1" dirty="0">
                <a:latin typeface="Arial" pitchFamily="34" charset="0"/>
                <a:cs typeface="Arial" pitchFamily="34" charset="0"/>
              </a:rPr>
              <a:t> basaltic sill </a:t>
            </a:r>
            <a:r>
              <a:rPr lang="en-US" sz="1600" b="1" dirty="0" smtClean="0">
                <a:latin typeface="Arial" pitchFamily="34" charset="0"/>
                <a:cs typeface="Arial" pitchFamily="34" charset="0"/>
              </a:rPr>
              <a:t>intruding  sandstone </a:t>
            </a:r>
            <a:r>
              <a:rPr lang="en-US" sz="1600" b="1" dirty="0">
                <a:latin typeface="Arial" pitchFamily="34" charset="0"/>
                <a:cs typeface="Arial" pitchFamily="34" charset="0"/>
              </a:rPr>
              <a:t>layers in </a:t>
            </a:r>
            <a:r>
              <a:rPr lang="en-US" sz="1600" b="1" dirty="0" smtClean="0">
                <a:latin typeface="Arial" pitchFamily="34" charset="0"/>
                <a:cs typeface="Arial" pitchFamily="34" charset="0"/>
              </a:rPr>
              <a:t>Antarctica</a:t>
            </a:r>
            <a:r>
              <a:rPr lang="en-US" dirty="0" smtClean="0"/>
              <a:t>                               </a:t>
            </a:r>
            <a:r>
              <a:rPr lang="en-US" dirty="0"/>
              <a:t>	</a:t>
            </a:r>
            <a:endParaRPr lang="en-US" dirty="0">
              <a:latin typeface="ヒラギノ角ゴ Pro W3" pitchFamily="-84" charset="-128"/>
            </a:endParaRPr>
          </a:p>
        </p:txBody>
      </p:sp>
      <p:sp>
        <p:nvSpPr>
          <p:cNvPr id="78853" name="Line 6"/>
          <p:cNvSpPr>
            <a:spLocks noChangeShapeType="1"/>
          </p:cNvSpPr>
          <p:nvPr/>
        </p:nvSpPr>
        <p:spPr bwMode="auto">
          <a:xfrm flipV="1">
            <a:off x="1600200" y="3276600"/>
            <a:ext cx="1219200" cy="990600"/>
          </a:xfrm>
          <a:prstGeom prst="line">
            <a:avLst/>
          </a:prstGeom>
          <a:noFill/>
          <a:ln w="38100">
            <a:solidFill>
              <a:schemeClr val="tx1"/>
            </a:solidFill>
            <a:round/>
            <a:headEnd/>
            <a:tailEnd type="triangle" w="med" len="med"/>
          </a:ln>
        </p:spPr>
        <p:txBody>
          <a:bodyPr wrap="none" anchor="ctr"/>
          <a:lstStyle/>
          <a:p>
            <a:endParaRPr lang="en-US"/>
          </a:p>
        </p:txBody>
      </p:sp>
      <p:sp>
        <p:nvSpPr>
          <p:cNvPr id="78856" name="Text Box 9"/>
          <p:cNvSpPr txBox="1">
            <a:spLocks noChangeArrowheads="1"/>
          </p:cNvSpPr>
          <p:nvPr/>
        </p:nvSpPr>
        <p:spPr bwMode="auto">
          <a:xfrm>
            <a:off x="1371600" y="533400"/>
            <a:ext cx="5656263" cy="457200"/>
          </a:xfrm>
          <a:prstGeom prst="rect">
            <a:avLst/>
          </a:prstGeom>
          <a:noFill/>
          <a:ln w="9525">
            <a:noFill/>
            <a:miter lim="800000"/>
            <a:headEnd/>
            <a:tailEnd/>
          </a:ln>
        </p:spPr>
        <p:txBody>
          <a:bodyPr wrap="none">
            <a:spAutoFit/>
          </a:bodyPr>
          <a:lstStyle/>
          <a:p>
            <a:r>
              <a:rPr lang="en-US" b="1"/>
              <a:t>sedimentary sandstone layers (beds))</a:t>
            </a:r>
          </a:p>
        </p:txBody>
      </p:sp>
      <p:sp>
        <p:nvSpPr>
          <p:cNvPr id="78857" name="Line 10"/>
          <p:cNvSpPr>
            <a:spLocks noChangeShapeType="1"/>
          </p:cNvSpPr>
          <p:nvPr/>
        </p:nvSpPr>
        <p:spPr bwMode="auto">
          <a:xfrm>
            <a:off x="3733800" y="990600"/>
            <a:ext cx="1371600" cy="1752600"/>
          </a:xfrm>
          <a:prstGeom prst="line">
            <a:avLst/>
          </a:prstGeom>
          <a:noFill/>
          <a:ln w="9525">
            <a:solidFill>
              <a:schemeClr val="tx1"/>
            </a:solidFill>
            <a:round/>
            <a:headEnd/>
            <a:tailEnd/>
          </a:ln>
        </p:spPr>
        <p:txBody>
          <a:bodyPr wrap="none" anchor="ctr"/>
          <a:lstStyle/>
          <a:p>
            <a:endParaRPr lang="en-US"/>
          </a:p>
        </p:txBody>
      </p:sp>
      <p:sp>
        <p:nvSpPr>
          <p:cNvPr id="78858" name="Line 11"/>
          <p:cNvSpPr>
            <a:spLocks noChangeShapeType="1"/>
          </p:cNvSpPr>
          <p:nvPr/>
        </p:nvSpPr>
        <p:spPr bwMode="auto">
          <a:xfrm>
            <a:off x="3657600" y="990600"/>
            <a:ext cx="1676400" cy="2667000"/>
          </a:xfrm>
          <a:prstGeom prst="line">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10000"/>
          </a:blip>
          <a:srcRect l="943" r="1887" b="9518"/>
          <a:stretch>
            <a:fillRect/>
          </a:stretch>
        </p:blipFill>
        <p:spPr bwMode="auto">
          <a:xfrm>
            <a:off x="533400" y="228600"/>
            <a:ext cx="7848600" cy="5638800"/>
          </a:xfrm>
          <a:prstGeom prst="rect">
            <a:avLst/>
          </a:prstGeom>
          <a:noFill/>
          <a:ln w="9525">
            <a:noFill/>
            <a:miter lim="800000"/>
            <a:headEnd/>
            <a:tailEnd/>
          </a:ln>
        </p:spPr>
      </p:pic>
      <p:sp>
        <p:nvSpPr>
          <p:cNvPr id="5" name="TextBox 4"/>
          <p:cNvSpPr txBox="1"/>
          <p:nvPr/>
        </p:nvSpPr>
        <p:spPr>
          <a:xfrm>
            <a:off x="457200" y="5867400"/>
            <a:ext cx="8229600" cy="584775"/>
          </a:xfrm>
          <a:prstGeom prst="rect">
            <a:avLst/>
          </a:prstGeom>
          <a:noFill/>
        </p:spPr>
        <p:txBody>
          <a:bodyPr wrap="square" rtlCol="0">
            <a:spAutoFit/>
          </a:bodyPr>
          <a:lstStyle/>
          <a:p>
            <a:pPr algn="just"/>
            <a:r>
              <a:rPr lang="en-US" sz="1600" b="1" dirty="0">
                <a:latin typeface="Arial" pitchFamily="34" charset="0"/>
                <a:cs typeface="Arial" pitchFamily="34" charset="0"/>
              </a:rPr>
              <a:t>Figure 9.4</a:t>
            </a:r>
            <a:r>
              <a:rPr lang="en-US" sz="1600" dirty="0">
                <a:latin typeface="Arial" pitchFamily="34" charset="0"/>
                <a:cs typeface="Arial" pitchFamily="34" charset="0"/>
              </a:rPr>
              <a:t> Thick Jurassic sill in the Dry Valleys region of </a:t>
            </a:r>
            <a:r>
              <a:rPr lang="en-US" sz="1600" dirty="0">
                <a:solidFill>
                  <a:srgbClr val="FF0000"/>
                </a:solidFill>
                <a:latin typeface="Arial" pitchFamily="34" charset="0"/>
                <a:cs typeface="Arial" pitchFamily="34" charset="0"/>
              </a:rPr>
              <a:t>Antarctica</a:t>
            </a:r>
            <a:r>
              <a:rPr lang="en-US" sz="1600" dirty="0">
                <a:latin typeface="Arial" pitchFamily="34" charset="0"/>
                <a:cs typeface="Arial" pitchFamily="34" charset="0"/>
              </a:rPr>
              <a:t>. (Photograph courtesy of Jean H. J. </a:t>
            </a:r>
            <a:r>
              <a:rPr lang="en-US" sz="1600" dirty="0" err="1">
                <a:latin typeface="Arial" pitchFamily="34" charset="0"/>
                <a:cs typeface="Arial" pitchFamily="34" charset="0"/>
              </a:rPr>
              <a:t>Bedard</a:t>
            </a:r>
            <a:r>
              <a:rPr lang="en-US" sz="1600" dirty="0">
                <a:latin typeface="Arial" pitchFamily="34" charset="0"/>
                <a:cs typeface="Arial" pitchFamily="34" charset="0"/>
              </a:rPr>
              <a:t> of the Geological Survey of Canada</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Bishal Nath Upreti\Desktop\New folder (2)\Untitled-6 - Copy.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5576" y="170587"/>
            <a:ext cx="7488832" cy="628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401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161395"/>
            <a:ext cx="7924800" cy="4401205"/>
          </a:xfrm>
          <a:prstGeom prst="rect">
            <a:avLst/>
          </a:prstGeom>
          <a:noFill/>
        </p:spPr>
        <p:txBody>
          <a:bodyPr wrap="square" rtlCol="0">
            <a:spAutoFit/>
          </a:bodyPr>
          <a:lstStyle/>
          <a:p>
            <a:pPr algn="just"/>
            <a:r>
              <a:rPr lang="en-US" sz="2800" b="1" dirty="0">
                <a:latin typeface="Arial" pitchFamily="34" charset="0"/>
                <a:cs typeface="Arial" pitchFamily="34" charset="0"/>
              </a:rPr>
              <a:t>Dikes and sills are commonly formed by </a:t>
            </a:r>
            <a:r>
              <a:rPr lang="en-US" sz="2800" b="1" dirty="0">
                <a:solidFill>
                  <a:srgbClr val="FF0000"/>
                </a:solidFill>
                <a:latin typeface="Arial" pitchFamily="34" charset="0"/>
                <a:cs typeface="Arial" pitchFamily="34" charset="0"/>
              </a:rPr>
              <a:t>multiple </a:t>
            </a:r>
            <a:r>
              <a:rPr lang="en-US" sz="2800" b="1" dirty="0" smtClean="0">
                <a:solidFill>
                  <a:srgbClr val="FF0000"/>
                </a:solidFill>
                <a:latin typeface="Arial" pitchFamily="34" charset="0"/>
                <a:cs typeface="Arial" pitchFamily="34" charset="0"/>
              </a:rPr>
              <a:t>injections </a:t>
            </a:r>
            <a:r>
              <a:rPr lang="en-US" sz="2800" b="1" dirty="0">
                <a:solidFill>
                  <a:srgbClr val="FF0000"/>
                </a:solidFill>
                <a:latin typeface="Arial" pitchFamily="34" charset="0"/>
                <a:cs typeface="Arial" pitchFamily="34" charset="0"/>
              </a:rPr>
              <a:t>of magma</a:t>
            </a:r>
            <a:r>
              <a:rPr lang="en-US" sz="2800" b="1" dirty="0">
                <a:latin typeface="Arial" pitchFamily="34" charset="0"/>
                <a:cs typeface="Arial" pitchFamily="34" charset="0"/>
              </a:rPr>
              <a:t>, with each new batch being intruded near the center of the sheet. </a:t>
            </a:r>
            <a:endParaRPr lang="en-US" sz="2800" b="1" dirty="0" smtClean="0">
              <a:latin typeface="Arial" pitchFamily="34" charset="0"/>
              <a:cs typeface="Arial" pitchFamily="34" charset="0"/>
            </a:endParaRPr>
          </a:p>
          <a:p>
            <a:pPr algn="just"/>
            <a:endParaRPr lang="en-US" sz="1400" b="1" dirty="0">
              <a:latin typeface="Arial" pitchFamily="34" charset="0"/>
              <a:cs typeface="Arial" pitchFamily="34" charset="0"/>
            </a:endParaRPr>
          </a:p>
          <a:p>
            <a:pPr algn="just"/>
            <a:r>
              <a:rPr lang="en-US" sz="2800" b="1" dirty="0" smtClean="0">
                <a:latin typeface="Arial" pitchFamily="34" charset="0"/>
                <a:cs typeface="Arial" pitchFamily="34" charset="0"/>
              </a:rPr>
              <a:t>Dike </a:t>
            </a:r>
            <a:r>
              <a:rPr lang="en-US" sz="2800" b="1" dirty="0">
                <a:latin typeface="Arial" pitchFamily="34" charset="0"/>
                <a:cs typeface="Arial" pitchFamily="34" charset="0"/>
              </a:rPr>
              <a:t>and sill margins cool rapidly and are finer grained than interior parts. </a:t>
            </a:r>
            <a:endParaRPr lang="en-US" sz="2800" b="1" dirty="0" smtClean="0">
              <a:latin typeface="Arial" pitchFamily="34" charset="0"/>
              <a:cs typeface="Arial" pitchFamily="34" charset="0"/>
            </a:endParaRP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These </a:t>
            </a:r>
            <a:r>
              <a:rPr lang="en-US" sz="2800" b="1" dirty="0">
                <a:solidFill>
                  <a:srgbClr val="FF0000"/>
                </a:solidFill>
                <a:latin typeface="Arial" pitchFamily="34" charset="0"/>
                <a:cs typeface="Arial" pitchFamily="34" charset="0"/>
              </a:rPr>
              <a:t>chilled margins </a:t>
            </a:r>
            <a:r>
              <a:rPr lang="en-US" sz="2800" b="1" dirty="0">
                <a:latin typeface="Arial" pitchFamily="34" charset="0"/>
                <a:cs typeface="Arial" pitchFamily="34" charset="0"/>
              </a:rPr>
              <a:t>are commonly found inside wide dikes and sills where later pulses of magma froze against earlier pulses.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90600"/>
            <a:ext cx="7696200" cy="5324535"/>
          </a:xfrm>
          <a:prstGeom prst="rect">
            <a:avLst/>
          </a:prstGeom>
          <a:noFill/>
        </p:spPr>
        <p:txBody>
          <a:bodyPr wrap="square" rtlCol="0">
            <a:spAutoFit/>
          </a:bodyPr>
          <a:lstStyle/>
          <a:p>
            <a:pPr algn="just"/>
            <a:r>
              <a:rPr lang="en-US" sz="2800" b="1" dirty="0" smtClean="0">
                <a:latin typeface="Arial" pitchFamily="34" charset="0"/>
                <a:cs typeface="Arial" pitchFamily="34" charset="0"/>
              </a:rPr>
              <a:t>When a dike or sill contains more than one injection of magma, it is described as:   </a:t>
            </a:r>
          </a:p>
          <a:p>
            <a:pPr algn="just"/>
            <a:endParaRPr lang="en-US" sz="1600" b="1" dirty="0">
              <a:latin typeface="Arial" pitchFamily="34" charset="0"/>
              <a:cs typeface="Arial" pitchFamily="34" charset="0"/>
            </a:endParaRPr>
          </a:p>
          <a:p>
            <a:pPr lvl="1" algn="just"/>
            <a:r>
              <a:rPr lang="en-US" sz="2800" b="1" dirty="0" smtClean="0">
                <a:latin typeface="Arial" pitchFamily="34" charset="0"/>
                <a:cs typeface="Arial" pitchFamily="34" charset="0"/>
              </a:rPr>
              <a:t>(a) </a:t>
            </a:r>
            <a:r>
              <a:rPr lang="en-US" sz="2800" b="1" dirty="0" smtClean="0">
                <a:solidFill>
                  <a:srgbClr val="FF0000"/>
                </a:solidFill>
                <a:latin typeface="Arial" pitchFamily="34" charset="0"/>
                <a:cs typeface="Arial" pitchFamily="34" charset="0"/>
              </a:rPr>
              <a:t>multiple</a:t>
            </a:r>
            <a:r>
              <a:rPr lang="en-US" sz="2800" b="1" dirty="0" smtClean="0">
                <a:latin typeface="Arial" pitchFamily="34" charset="0"/>
                <a:cs typeface="Arial" pitchFamily="34" charset="0"/>
              </a:rPr>
              <a:t> if successive injections are of essentially the same composition, </a:t>
            </a:r>
          </a:p>
          <a:p>
            <a:pPr lvl="1" algn="just"/>
            <a:endParaRPr lang="en-US" sz="900" b="1" dirty="0">
              <a:latin typeface="Arial" pitchFamily="34" charset="0"/>
              <a:cs typeface="Arial" pitchFamily="34" charset="0"/>
            </a:endParaRPr>
          </a:p>
          <a:p>
            <a:pPr lvl="1" algn="just"/>
            <a:r>
              <a:rPr lang="en-US" sz="2800" b="1" dirty="0" smtClean="0">
                <a:latin typeface="Arial" pitchFamily="34" charset="0"/>
                <a:cs typeface="Arial" pitchFamily="34" charset="0"/>
              </a:rPr>
              <a:t>			or </a:t>
            </a:r>
          </a:p>
          <a:p>
            <a:pPr lvl="1" algn="just"/>
            <a:endParaRPr lang="en-US" sz="700" b="1" dirty="0">
              <a:solidFill>
                <a:srgbClr val="FF0000"/>
              </a:solidFill>
              <a:latin typeface="Arial" pitchFamily="34" charset="0"/>
              <a:cs typeface="Arial" pitchFamily="34" charset="0"/>
            </a:endParaRPr>
          </a:p>
          <a:p>
            <a:pPr lvl="1" algn="just"/>
            <a:r>
              <a:rPr lang="en-US" sz="2800" b="1" dirty="0" smtClean="0">
                <a:solidFill>
                  <a:srgbClr val="FF0000"/>
                </a:solidFill>
                <a:latin typeface="Arial" pitchFamily="34" charset="0"/>
                <a:cs typeface="Arial" pitchFamily="34" charset="0"/>
              </a:rPr>
              <a:t>(b) composite</a:t>
            </a:r>
            <a:r>
              <a:rPr lang="en-US" sz="2800" b="1" dirty="0" smtClean="0">
                <a:latin typeface="Arial" pitchFamily="34" charset="0"/>
                <a:cs typeface="Arial" pitchFamily="34" charset="0"/>
              </a:rPr>
              <a:t>, if they are significantly different.</a:t>
            </a:r>
          </a:p>
          <a:p>
            <a:pPr lvl="1" algn="just"/>
            <a:endParaRPr lang="en-US" sz="1600" b="1" dirty="0" smtClean="0">
              <a:latin typeface="Arial" pitchFamily="34" charset="0"/>
              <a:cs typeface="Arial" pitchFamily="34" charset="0"/>
            </a:endParaRPr>
          </a:p>
          <a:p>
            <a:pPr marL="0" lvl="1" algn="just"/>
            <a:r>
              <a:rPr lang="en-US" sz="2800" b="1" dirty="0" smtClean="0">
                <a:latin typeface="Arial" pitchFamily="34" charset="0"/>
                <a:cs typeface="Arial" pitchFamily="34" charset="0"/>
              </a:rPr>
              <a:t>Dikes are particularly common in zones of </a:t>
            </a:r>
            <a:r>
              <a:rPr lang="en-US" sz="2800" b="1" dirty="0" smtClean="0">
                <a:solidFill>
                  <a:srgbClr val="FF0000"/>
                </a:solidFill>
                <a:latin typeface="Arial" pitchFamily="34" charset="0"/>
                <a:cs typeface="Arial" pitchFamily="34" charset="0"/>
              </a:rPr>
              <a:t>crustal extension</a:t>
            </a:r>
            <a:r>
              <a:rPr lang="en-US" sz="2800" b="1" dirty="0" smtClean="0">
                <a:latin typeface="Arial" pitchFamily="34" charset="0"/>
                <a:cs typeface="Arial" pitchFamily="34" charset="0"/>
              </a:rPr>
              <a:t>, where they form in large numbers known as </a:t>
            </a:r>
            <a:r>
              <a:rPr lang="en-US" sz="2800" b="1" dirty="0" smtClean="0">
                <a:solidFill>
                  <a:srgbClr val="FF0000"/>
                </a:solidFill>
                <a:latin typeface="Arial" pitchFamily="34" charset="0"/>
                <a:cs typeface="Arial" pitchFamily="34" charset="0"/>
              </a:rPr>
              <a:t>dike swarms</a:t>
            </a:r>
            <a:r>
              <a:rPr lang="en-US" sz="28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676400"/>
            <a:ext cx="7696200" cy="3385542"/>
          </a:xfrm>
          <a:prstGeom prst="rect">
            <a:avLst/>
          </a:prstGeom>
          <a:noFill/>
        </p:spPr>
        <p:txBody>
          <a:bodyPr wrap="square" rtlCol="0">
            <a:spAutoFit/>
          </a:bodyPr>
          <a:lstStyle/>
          <a:p>
            <a:pPr algn="just"/>
            <a:r>
              <a:rPr lang="en-US" sz="2800" b="1" dirty="0" smtClean="0">
                <a:latin typeface="Arial" pitchFamily="34" charset="0"/>
                <a:cs typeface="Arial" pitchFamily="34" charset="0"/>
              </a:rPr>
              <a:t>Changes in magma pressure in chambers beneath volcanoes can fracture the overlying rock (</a:t>
            </a:r>
            <a:r>
              <a:rPr lang="en-US" sz="2800" b="1" dirty="0" smtClean="0">
                <a:solidFill>
                  <a:srgbClr val="FF0000"/>
                </a:solidFill>
                <a:latin typeface="Arial" pitchFamily="34" charset="0"/>
                <a:cs typeface="Arial" pitchFamily="34" charset="0"/>
              </a:rPr>
              <a:t>Fig. 9.7(A)</a:t>
            </a:r>
            <a:r>
              <a:rPr lang="en-US" sz="2800" b="1" dirty="0" smtClean="0">
                <a:latin typeface="Arial" pitchFamily="34" charset="0"/>
                <a:cs typeface="Arial" pitchFamily="34" charset="0"/>
              </a:rPr>
              <a: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When pressure increases, a conical fracture propagates from the top of the chamber toward the surface, into which magma may intrude to form a cone sheet. </a:t>
            </a:r>
          </a:p>
        </p:txBody>
      </p:sp>
      <p:sp>
        <p:nvSpPr>
          <p:cNvPr id="3" name="Rectangle 2"/>
          <p:cNvSpPr/>
          <p:nvPr/>
        </p:nvSpPr>
        <p:spPr>
          <a:xfrm>
            <a:off x="665763" y="1066800"/>
            <a:ext cx="4900701" cy="523220"/>
          </a:xfrm>
          <a:prstGeom prst="rect">
            <a:avLst/>
          </a:prstGeom>
        </p:spPr>
        <p:txBody>
          <a:bodyPr wrap="none">
            <a:spAutoFit/>
          </a:bodyPr>
          <a:lstStyle/>
          <a:p>
            <a:pPr algn="just"/>
            <a:r>
              <a:rPr lang="en-US" sz="2800" b="1" dirty="0" smtClean="0">
                <a:solidFill>
                  <a:srgbClr val="FF0000"/>
                </a:solidFill>
                <a:latin typeface="Arial" pitchFamily="34" charset="0"/>
                <a:cs typeface="Arial" pitchFamily="34" charset="0"/>
              </a:rPr>
              <a:t>Cone sheets and ring Dikes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EIPG_10e_Figure_04_22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38" y="381000"/>
            <a:ext cx="7956550" cy="642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7635" name="Text Box 3"/>
          <p:cNvSpPr txBox="1">
            <a:spLocks noChangeArrowheads="1"/>
          </p:cNvSpPr>
          <p:nvPr/>
        </p:nvSpPr>
        <p:spPr bwMode="auto">
          <a:xfrm>
            <a:off x="0" y="0"/>
            <a:ext cx="15176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latin typeface="Arial" charset="0"/>
                <a:ea typeface="ＭＳ Ｐゴシック" charset="0"/>
              </a:rPr>
              <a:t>Figure 4.22a</a:t>
            </a:r>
          </a:p>
        </p:txBody>
      </p:sp>
      <p:sp>
        <p:nvSpPr>
          <p:cNvPr id="97283" name="Rectangle 4"/>
          <p:cNvSpPr>
            <a:spLocks noChangeArrowheads="1"/>
          </p:cNvSpPr>
          <p:nvPr/>
        </p:nvSpPr>
        <p:spPr bwMode="auto">
          <a:xfrm>
            <a:off x="685800" y="457200"/>
            <a:ext cx="3657600" cy="1676400"/>
          </a:xfrm>
          <a:prstGeom prst="rect">
            <a:avLst/>
          </a:prstGeom>
          <a:solidFill>
            <a:schemeClr val="bg1"/>
          </a:solidFill>
          <a:ln w="9525">
            <a:solidFill>
              <a:schemeClr val="tx1"/>
            </a:solidFill>
            <a:miter lim="800000"/>
            <a:headEnd/>
            <a:tailEnd/>
          </a:ln>
        </p:spPr>
        <p:txBody>
          <a:bodyPr wrap="none" anchor="ctr"/>
          <a:lstStyle/>
          <a:p>
            <a:pPr algn="ctr"/>
            <a:endParaRPr lang="en-US"/>
          </a:p>
        </p:txBody>
      </p:sp>
      <p:sp>
        <p:nvSpPr>
          <p:cNvPr id="97284" name="Text Box 6"/>
          <p:cNvSpPr txBox="1">
            <a:spLocks noChangeArrowheads="1"/>
          </p:cNvSpPr>
          <p:nvPr/>
        </p:nvSpPr>
        <p:spPr bwMode="auto">
          <a:xfrm>
            <a:off x="762000" y="573088"/>
            <a:ext cx="3538538" cy="1552575"/>
          </a:xfrm>
          <a:prstGeom prst="rect">
            <a:avLst/>
          </a:prstGeom>
          <a:noFill/>
          <a:ln w="9525">
            <a:noFill/>
            <a:miter lim="800000"/>
            <a:headEnd/>
            <a:tailEnd/>
          </a:ln>
        </p:spPr>
        <p:txBody>
          <a:bodyPr>
            <a:spAutoFit/>
          </a:bodyPr>
          <a:lstStyle/>
          <a:p>
            <a:pPr algn="ctr"/>
            <a:r>
              <a:rPr lang="en-US" b="1" dirty="0"/>
              <a:t>EXTRUSIVE IGNEOUS</a:t>
            </a:r>
          </a:p>
          <a:p>
            <a:pPr algn="ctr"/>
            <a:r>
              <a:rPr lang="en-US" b="1" dirty="0"/>
              <a:t>ROCKS FED BY MAGMA AT DEPTH</a:t>
            </a:r>
          </a:p>
          <a:p>
            <a:pPr algn="ctr"/>
            <a:r>
              <a:rPr lang="en-US" b="1" dirty="0"/>
              <a:t>THROUGH DIKES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466" b="12839"/>
          <a:stretch>
            <a:fillRect/>
          </a:stretch>
        </p:blipFill>
        <p:spPr bwMode="auto">
          <a:xfrm>
            <a:off x="762000" y="152400"/>
            <a:ext cx="4648200" cy="6553200"/>
          </a:xfrm>
          <a:prstGeom prst="rect">
            <a:avLst/>
          </a:prstGeom>
          <a:noFill/>
          <a:ln w="9525">
            <a:noFill/>
            <a:miter lim="800000"/>
            <a:headEnd/>
            <a:tailEnd/>
          </a:ln>
        </p:spPr>
      </p:pic>
      <p:sp>
        <p:nvSpPr>
          <p:cNvPr id="6" name="TextBox 5"/>
          <p:cNvSpPr txBox="1"/>
          <p:nvPr/>
        </p:nvSpPr>
        <p:spPr>
          <a:xfrm>
            <a:off x="5410200" y="2057400"/>
            <a:ext cx="3124200" cy="2062103"/>
          </a:xfrm>
          <a:prstGeom prst="rect">
            <a:avLst/>
          </a:prstGeom>
          <a:noFill/>
        </p:spPr>
        <p:txBody>
          <a:bodyPr wrap="square" rtlCol="0">
            <a:spAutoFit/>
          </a:bodyPr>
          <a:lstStyle/>
          <a:p>
            <a:pPr algn="just"/>
            <a:r>
              <a:rPr lang="en-US" sz="1600" b="1" dirty="0" smtClean="0">
                <a:latin typeface="Arial" pitchFamily="34" charset="0"/>
                <a:cs typeface="Arial" pitchFamily="34" charset="0"/>
              </a:rPr>
              <a:t>Figure 9.7 (A)</a:t>
            </a:r>
            <a:r>
              <a:rPr lang="en-US" sz="1600" dirty="0" smtClean="0">
                <a:latin typeface="Arial" pitchFamily="34" charset="0"/>
                <a:cs typeface="Arial" pitchFamily="34" charset="0"/>
              </a:rPr>
              <a:t> Inward-dipping cone sheet and steeply outward-dipping ring dike formed above a shallow magma chamber.</a:t>
            </a:r>
            <a:r>
              <a:rPr lang="en-US" sz="1600" b="1" dirty="0" smtClean="0">
                <a:latin typeface="Arial" pitchFamily="34" charset="0"/>
                <a:cs typeface="Arial" pitchFamily="34" charset="0"/>
              </a:rPr>
              <a:t> (B)</a:t>
            </a:r>
            <a:r>
              <a:rPr lang="en-US" sz="1600" dirty="0" smtClean="0">
                <a:latin typeface="Arial" pitchFamily="34" charset="0"/>
                <a:cs typeface="Arial" pitchFamily="34" charset="0"/>
              </a:rPr>
              <a:t> Cone sheet on the Isle of Mull, Scotland, dipping toward the volcanic center, located to the upper right of the photograph.</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247317"/>
          </a:xfrm>
          <a:prstGeom prst="rect">
            <a:avLst/>
          </a:prstGeom>
          <a:noFill/>
        </p:spPr>
        <p:txBody>
          <a:bodyPr wrap="square" rtlCol="0">
            <a:spAutoFit/>
          </a:bodyPr>
          <a:lstStyle/>
          <a:p>
            <a:pPr algn="just"/>
            <a:r>
              <a:rPr lang="en-US" sz="2800" b="1" dirty="0" smtClean="0">
                <a:latin typeface="Arial" pitchFamily="34" charset="0"/>
                <a:cs typeface="Arial" pitchFamily="34" charset="0"/>
              </a:rPr>
              <a:t>When pressure decreases, </a:t>
            </a:r>
            <a:r>
              <a:rPr lang="en-US" sz="2800" b="1" dirty="0" smtClean="0">
                <a:solidFill>
                  <a:srgbClr val="FF0000"/>
                </a:solidFill>
                <a:latin typeface="Arial" pitchFamily="34" charset="0"/>
                <a:cs typeface="Arial" pitchFamily="34" charset="0"/>
              </a:rPr>
              <a:t>steeply outward dipping fractures form</a:t>
            </a:r>
            <a:r>
              <a:rPr lang="en-US" sz="2800" b="1" dirty="0" smtClean="0">
                <a:latin typeface="Arial" pitchFamily="34" charset="0"/>
                <a:cs typeface="Arial" pitchFamily="34" charset="0"/>
              </a:rPr>
              <a:t>, which allows large segments of the roof to sink into the chamber, with magma welling up into the fracture to form a ring dike.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Cone sheets are rarely more than a couple of meters thick (</a:t>
            </a:r>
            <a:r>
              <a:rPr lang="en-US" sz="2800" b="1" dirty="0" smtClean="0">
                <a:solidFill>
                  <a:srgbClr val="FF0000"/>
                </a:solidFill>
                <a:latin typeface="Arial" pitchFamily="34" charset="0"/>
                <a:cs typeface="Arial" pitchFamily="34" charset="0"/>
              </a:rPr>
              <a:t>Fig. 9.8(B)</a:t>
            </a:r>
            <a:r>
              <a:rPr lang="en-US" sz="2800" b="1" dirty="0" smtClean="0">
                <a:latin typeface="Arial" pitchFamily="34" charset="0"/>
                <a:cs typeface="Arial" pitchFamily="34" charset="0"/>
              </a:rPr>
              <a:t>),</a:t>
            </a:r>
            <a:r>
              <a:rPr lang="en-US" sz="2800" b="1" dirty="0" smtClean="0">
                <a:solidFill>
                  <a:srgbClr val="FF0000"/>
                </a:solidFill>
                <a:latin typeface="Arial" pitchFamily="34" charset="0"/>
                <a:cs typeface="Arial" pitchFamily="34" charset="0"/>
              </a:rPr>
              <a:t> </a:t>
            </a:r>
            <a:r>
              <a:rPr lang="en-US" sz="2800" b="1" dirty="0" smtClean="0">
                <a:latin typeface="Arial" pitchFamily="34" charset="0"/>
                <a:cs typeface="Arial" pitchFamily="34" charset="0"/>
              </a:rPr>
              <a:t>but ring dikes can be much thicker and, therefore, contain coarser-grained rocks.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95400"/>
            <a:ext cx="7696200" cy="3385542"/>
          </a:xfrm>
          <a:prstGeom prst="rect">
            <a:avLst/>
          </a:prstGeom>
          <a:noFill/>
        </p:spPr>
        <p:txBody>
          <a:bodyPr wrap="square" rtlCol="0">
            <a:spAutoFit/>
          </a:bodyPr>
          <a:lstStyle/>
          <a:p>
            <a:pPr algn="just"/>
            <a:r>
              <a:rPr lang="en-US" sz="2800" b="1" dirty="0" smtClean="0">
                <a:latin typeface="Arial" pitchFamily="34" charset="0"/>
                <a:cs typeface="Arial" pitchFamily="34" charset="0"/>
              </a:rPr>
              <a:t>Ring fractures may penetrate through to the Earth's surface, in which case a </a:t>
            </a:r>
            <a:r>
              <a:rPr lang="en-US" sz="2800" b="1" dirty="0" smtClean="0">
                <a:solidFill>
                  <a:srgbClr val="FF0000"/>
                </a:solidFill>
                <a:latin typeface="Arial" pitchFamily="34" charset="0"/>
                <a:cs typeface="Arial" pitchFamily="34" charset="0"/>
              </a:rPr>
              <a:t>caldera forms.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The alternation between over- and under -pressured magma chambers commonly results in successive generations of </a:t>
            </a:r>
            <a:r>
              <a:rPr lang="en-US" sz="2800" b="1" dirty="0" smtClean="0">
                <a:solidFill>
                  <a:srgbClr val="FF0000"/>
                </a:solidFill>
                <a:latin typeface="Arial" pitchFamily="34" charset="0"/>
                <a:cs typeface="Arial" pitchFamily="34" charset="0"/>
              </a:rPr>
              <a:t>cone sheets and ring dikes</a:t>
            </a:r>
            <a:r>
              <a:rPr lang="en-US" sz="28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0"/>
            <a:ext cx="7696200" cy="4678204"/>
          </a:xfrm>
          <a:prstGeom prst="rect">
            <a:avLst/>
          </a:prstGeom>
          <a:noFill/>
        </p:spPr>
        <p:txBody>
          <a:bodyPr wrap="square" rtlCol="0">
            <a:spAutoFit/>
          </a:bodyPr>
          <a:lstStyle/>
          <a:p>
            <a:pPr algn="just"/>
            <a:r>
              <a:rPr lang="en-US" sz="2800" b="1" dirty="0" smtClean="0">
                <a:latin typeface="Arial" pitchFamily="34" charset="0"/>
                <a:cs typeface="Arial" pitchFamily="34" charset="0"/>
              </a:rPr>
              <a:t>When magma pressure causes fractures to extend, magma typically lags behind the tip of the fracture because of its viscosity.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As sills extend laterally, viscous drag on the magma makes it increasingly difficult for the sill to propagate.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Eventually, the magma finds it easier to lift the overlying rocks than to continue spreading laterally. </a:t>
            </a:r>
          </a:p>
        </p:txBody>
      </p:sp>
      <p:sp>
        <p:nvSpPr>
          <p:cNvPr id="3" name="Rectangle 2"/>
          <p:cNvSpPr/>
          <p:nvPr/>
        </p:nvSpPr>
        <p:spPr>
          <a:xfrm>
            <a:off x="838200" y="914400"/>
            <a:ext cx="2016899" cy="523220"/>
          </a:xfrm>
          <a:prstGeom prst="rect">
            <a:avLst/>
          </a:prstGeom>
        </p:spPr>
        <p:txBody>
          <a:bodyPr wrap="none">
            <a:spAutoFit/>
          </a:bodyPr>
          <a:lstStyle/>
          <a:p>
            <a:r>
              <a:rPr lang="en-US" sz="2800" b="1" dirty="0" err="1" smtClean="0">
                <a:solidFill>
                  <a:srgbClr val="FF0000"/>
                </a:solidFill>
                <a:latin typeface="Arial Black" pitchFamily="34" charset="0"/>
                <a:cs typeface="Arial" pitchFamily="34" charset="0"/>
              </a:rPr>
              <a:t>Laccolith</a:t>
            </a:r>
            <a:endParaRPr lang="en-US" sz="2800" b="1" dirty="0" smtClean="0">
              <a:solidFill>
                <a:srgbClr val="FF000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216539"/>
          </a:xfrm>
          <a:prstGeom prst="rect">
            <a:avLst/>
          </a:prstGeom>
          <a:noFill/>
        </p:spPr>
        <p:txBody>
          <a:bodyPr wrap="square" rtlCol="0">
            <a:spAutoFit/>
          </a:bodyPr>
          <a:lstStyle/>
          <a:p>
            <a:pPr algn="just"/>
            <a:r>
              <a:rPr lang="en-US" sz="2800" b="1" dirty="0" smtClean="0">
                <a:latin typeface="Arial" pitchFamily="34" charset="0"/>
                <a:cs typeface="Arial" pitchFamily="34" charset="0"/>
              </a:rPr>
              <a:t>This is particularly true near the Earth's surface.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When a sill's tendency to lift the overlying rocks exceeds its tendency to spread laterally, the overlying rocks dome upward and form a mushroom-shaped intrusion known as a </a:t>
            </a:r>
            <a:r>
              <a:rPr lang="en-US" sz="2800" b="1" dirty="0" err="1" smtClean="0">
                <a:solidFill>
                  <a:srgbClr val="0070C0"/>
                </a:solidFill>
                <a:latin typeface="Arial" pitchFamily="34" charset="0"/>
                <a:cs typeface="Arial" pitchFamily="34" charset="0"/>
              </a:rPr>
              <a:t>laccolith</a:t>
            </a:r>
            <a:r>
              <a:rPr lang="en-US" sz="2800" b="1" dirty="0" smtClean="0">
                <a:latin typeface="Arial" pitchFamily="34" charset="0"/>
                <a:cs typeface="Arial" pitchFamily="34" charset="0"/>
              </a:rPr>
              <a:t>, from the Greek words</a:t>
            </a:r>
            <a:r>
              <a:rPr lang="en-US" sz="2800" b="1" i="1" dirty="0" smtClean="0">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laccos</a:t>
            </a:r>
            <a:r>
              <a:rPr lang="en-US" sz="2800" b="1" i="1" dirty="0" smtClean="0">
                <a:latin typeface="Arial" pitchFamily="34" charset="0"/>
                <a:cs typeface="Arial" pitchFamily="34" charset="0"/>
              </a:rPr>
              <a:t>,</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cistern</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reservoir</a:t>
            </a:r>
            <a:r>
              <a:rPr lang="en-US" sz="2800" b="1" dirty="0" smtClean="0">
                <a:latin typeface="Arial" pitchFamily="34" charset="0"/>
                <a:cs typeface="Arial" pitchFamily="34" charset="0"/>
              </a:rPr>
              <a:t>) and</a:t>
            </a:r>
            <a:r>
              <a:rPr lang="en-US" sz="2800" b="1" i="1" dirty="0" smtClean="0">
                <a:latin typeface="Arial" pitchFamily="34" charset="0"/>
                <a:cs typeface="Arial" pitchFamily="34" charset="0"/>
              </a:rPr>
              <a:t> </a:t>
            </a:r>
            <a:r>
              <a:rPr lang="en-US" sz="2800" b="1" i="1" dirty="0" err="1" smtClean="0">
                <a:latin typeface="Arial" pitchFamily="34" charset="0"/>
                <a:cs typeface="Arial" pitchFamily="34" charset="0"/>
              </a:rPr>
              <a:t>lithos</a:t>
            </a:r>
            <a:r>
              <a:rPr lang="en-US" sz="2800" b="1" i="1" dirty="0" smtClean="0">
                <a:latin typeface="Arial" pitchFamily="34" charset="0"/>
                <a:cs typeface="Arial" pitchFamily="34" charset="0"/>
              </a:rPr>
              <a:t>,</a:t>
            </a:r>
            <a:r>
              <a:rPr lang="en-US" sz="2800" b="1" dirty="0" smtClean="0">
                <a:latin typeface="Arial" pitchFamily="34" charset="0"/>
                <a:cs typeface="Arial" pitchFamily="34" charset="0"/>
              </a:rPr>
              <a:t> "stone" (</a:t>
            </a:r>
            <a:r>
              <a:rPr lang="en-US" sz="2800" b="1" dirty="0" smtClean="0">
                <a:solidFill>
                  <a:srgbClr val="FF0000"/>
                </a:solidFill>
                <a:latin typeface="Arial" pitchFamily="34" charset="0"/>
                <a:cs typeface="Arial" pitchFamily="34" charset="0"/>
              </a:rPr>
              <a:t>Figs. 9.1 and 9.6</a:t>
            </a:r>
            <a:r>
              <a:rPr lang="en-US" sz="2800" b="1" dirty="0" smtClean="0">
                <a:latin typeface="Arial" pitchFamily="34" charset="0"/>
                <a:cs typeface="Arial" pitchFamily="34" charset="0"/>
              </a:rPr>
              <a:t>).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ishalNath\Desktop\Picture6.jpg"/>
          <p:cNvPicPr>
            <a:picLocks noChangeAspect="1" noChangeArrowheads="1"/>
          </p:cNvPicPr>
          <p:nvPr/>
        </p:nvPicPr>
        <p:blipFill>
          <a:blip r:embed="rId2" cstate="print">
            <a:lum/>
          </a:blip>
          <a:srcRect b="4182"/>
          <a:stretch>
            <a:fillRect/>
          </a:stretch>
        </p:blipFill>
        <p:spPr bwMode="auto">
          <a:xfrm>
            <a:off x="304800" y="381000"/>
            <a:ext cx="8540750" cy="4800600"/>
          </a:xfrm>
          <a:prstGeom prst="rect">
            <a:avLst/>
          </a:prstGeom>
          <a:noFill/>
        </p:spPr>
      </p:pic>
      <p:sp>
        <p:nvSpPr>
          <p:cNvPr id="5" name="TextBox 4"/>
          <p:cNvSpPr txBox="1"/>
          <p:nvPr/>
        </p:nvSpPr>
        <p:spPr>
          <a:xfrm>
            <a:off x="3048000" y="5562600"/>
            <a:ext cx="4724400" cy="338554"/>
          </a:xfrm>
          <a:prstGeom prst="rect">
            <a:avLst/>
          </a:prstGeom>
          <a:noFill/>
        </p:spPr>
        <p:txBody>
          <a:bodyPr wrap="square" rtlCol="0">
            <a:spAutoFit/>
          </a:bodyPr>
          <a:lstStyle/>
          <a:p>
            <a:r>
              <a:rPr lang="en-US" sz="1600" dirty="0" smtClean="0"/>
              <a:t>Fig. 9.1: Forms of common igneous bodies</a:t>
            </a:r>
            <a:endParaRPr lang="en-US" sz="1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95400"/>
            <a:ext cx="7696200" cy="3385542"/>
          </a:xfrm>
          <a:prstGeom prst="rect">
            <a:avLst/>
          </a:prstGeom>
          <a:noFill/>
        </p:spPr>
        <p:txBody>
          <a:bodyPr wrap="square" rtlCol="0">
            <a:spAutoFit/>
          </a:bodyPr>
          <a:lstStyle/>
          <a:p>
            <a:pPr algn="just"/>
            <a:r>
              <a:rPr lang="en-US" sz="2800" b="1" dirty="0" smtClean="0">
                <a:solidFill>
                  <a:srgbClr val="FF0000"/>
                </a:solidFill>
                <a:latin typeface="Arial" pitchFamily="34" charset="0"/>
                <a:cs typeface="Arial" pitchFamily="34" charset="0"/>
              </a:rPr>
              <a:t>Laccoliths</a:t>
            </a:r>
            <a:r>
              <a:rPr lang="en-US" sz="2800" b="1" dirty="0" smtClean="0">
                <a:latin typeface="Arial" pitchFamily="34" charset="0"/>
                <a:cs typeface="Arial" pitchFamily="34" charset="0"/>
              </a:rPr>
              <a:t> typically form closer to the surface generally within 3 km of the Earth's surface.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Deeper laccoliths must lift more overlying rock, and, therefore, their diameter must be greater to generate the leverage necessary to dome the overlying rocks.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ccolith.gif (9944 bytes)"/>
          <p:cNvPicPr>
            <a:picLocks noChangeAspect="1" noChangeArrowheads="1"/>
          </p:cNvPicPr>
          <p:nvPr/>
        </p:nvPicPr>
        <p:blipFill>
          <a:blip r:embed="rId2" cstate="print"/>
          <a:srcRect/>
          <a:stretch>
            <a:fillRect/>
          </a:stretch>
        </p:blipFill>
        <p:spPr bwMode="auto">
          <a:xfrm>
            <a:off x="838200" y="685800"/>
            <a:ext cx="7436552" cy="47244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457200" y="1090599"/>
            <a:ext cx="7956376" cy="4243401"/>
            <a:chOff x="457200" y="914400"/>
            <a:chExt cx="7956376" cy="4243401"/>
          </a:xfrm>
        </p:grpSpPr>
        <p:pic>
          <p:nvPicPr>
            <p:cNvPr id="111618" name="Picture 3" descr="igneous bodies"/>
            <p:cNvPicPr>
              <a:picLocks noGrp="1" noChangeAspect="1" noChangeArrowheads="1"/>
            </p:cNvPicPr>
            <p:nvPr>
              <p:ph type="clipArt" sz="half" idx="1"/>
            </p:nvPr>
          </p:nvPicPr>
          <p:blipFill>
            <a:blip r:embed="rId3" cstate="print">
              <a:lum bright="-10000"/>
            </a:blip>
            <a:srcRect/>
            <a:stretch>
              <a:fillRect/>
            </a:stretch>
          </p:blipFill>
          <p:spPr>
            <a:xfrm>
              <a:off x="457200" y="914400"/>
              <a:ext cx="7956376" cy="4243401"/>
            </a:xfrm>
          </p:spPr>
        </p:pic>
        <p:sp>
          <p:nvSpPr>
            <p:cNvPr id="111620" name="Line 5"/>
            <p:cNvSpPr>
              <a:spLocks noChangeShapeType="1"/>
            </p:cNvSpPr>
            <p:nvPr/>
          </p:nvSpPr>
          <p:spPr bwMode="auto">
            <a:xfrm flipH="1">
              <a:off x="1600200" y="990600"/>
              <a:ext cx="4495800" cy="685800"/>
            </a:xfrm>
            <a:prstGeom prst="line">
              <a:avLst/>
            </a:prstGeom>
            <a:noFill/>
            <a:ln w="57150">
              <a:solidFill>
                <a:schemeClr val="tx1"/>
              </a:solidFill>
              <a:prstDash val="dash"/>
              <a:round/>
              <a:headEnd/>
              <a:tailEnd type="triangle" w="med" len="med"/>
            </a:ln>
          </p:spPr>
          <p:txBody>
            <a:bodyPr wrap="none" anchor="ctr"/>
            <a:lstStyle/>
            <a:p>
              <a:endParaRPr lang="en-US"/>
            </a:p>
          </p:txBody>
        </p:sp>
      </p:grpSp>
      <p:sp>
        <p:nvSpPr>
          <p:cNvPr id="111621" name="Text Box 6"/>
          <p:cNvSpPr txBox="1">
            <a:spLocks noChangeArrowheads="1"/>
          </p:cNvSpPr>
          <p:nvPr/>
        </p:nvSpPr>
        <p:spPr bwMode="auto">
          <a:xfrm>
            <a:off x="609600" y="533400"/>
            <a:ext cx="1659429" cy="369332"/>
          </a:xfrm>
          <a:prstGeom prst="rect">
            <a:avLst/>
          </a:prstGeom>
          <a:noFill/>
          <a:ln w="9525">
            <a:noFill/>
            <a:miter lim="800000"/>
            <a:headEnd/>
            <a:tailEnd/>
          </a:ln>
        </p:spPr>
        <p:txBody>
          <a:bodyPr wrap="none">
            <a:spAutoFit/>
          </a:bodyPr>
          <a:lstStyle/>
          <a:p>
            <a:r>
              <a:rPr lang="en-US" b="1" dirty="0">
                <a:latin typeface="Arial" pitchFamily="34" charset="0"/>
                <a:cs typeface="Arial" pitchFamily="34" charset="0"/>
              </a:rPr>
              <a:t>volcanic plug</a:t>
            </a:r>
          </a:p>
        </p:txBody>
      </p:sp>
      <p:sp>
        <p:nvSpPr>
          <p:cNvPr id="7" name="TextBox 6"/>
          <p:cNvSpPr txBox="1"/>
          <p:nvPr/>
        </p:nvSpPr>
        <p:spPr>
          <a:xfrm>
            <a:off x="457200" y="5509736"/>
            <a:ext cx="8077200" cy="738664"/>
          </a:xfrm>
          <a:prstGeom prst="rect">
            <a:avLst/>
          </a:prstGeom>
          <a:noFill/>
        </p:spPr>
        <p:txBody>
          <a:bodyPr wrap="square" rtlCol="0">
            <a:spAutoFit/>
          </a:bodyPr>
          <a:lstStyle/>
          <a:p>
            <a:pPr algn="just"/>
            <a:r>
              <a:rPr lang="en-US" sz="1400" b="1" dirty="0" smtClean="0">
                <a:latin typeface="Arial" pitchFamily="34" charset="0"/>
                <a:cs typeface="Arial" pitchFamily="34" charset="0"/>
              </a:rPr>
              <a:t>When volcanoes are gradually eroded away, their flanks  are eroded first.  This sometimes leaves only the intrusive core of the volcanoes still standing.  These volcanic  remnants are called volcanic plugs.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676400"/>
            <a:ext cx="7848600" cy="4493538"/>
          </a:xfrm>
          <a:prstGeom prst="rect">
            <a:avLst/>
          </a:prstGeom>
          <a:noFill/>
        </p:spPr>
        <p:txBody>
          <a:bodyPr wrap="square" rtlCol="0">
            <a:spAutoFit/>
          </a:bodyPr>
          <a:lstStyle/>
          <a:p>
            <a:pPr algn="just"/>
            <a:r>
              <a:rPr lang="en-US" sz="2800" b="1" dirty="0" err="1" smtClean="0">
                <a:solidFill>
                  <a:srgbClr val="0070C0"/>
                </a:solidFill>
                <a:latin typeface="Arial" pitchFamily="34" charset="0"/>
                <a:cs typeface="Arial" pitchFamily="34" charset="0"/>
              </a:rPr>
              <a:t>Lopoliths</a:t>
            </a:r>
            <a:endParaRPr lang="en-US" sz="2800" b="1" dirty="0" smtClean="0">
              <a:solidFill>
                <a:srgbClr val="0070C0"/>
              </a:solidFill>
              <a:latin typeface="Arial" pitchFamily="34" charset="0"/>
              <a:cs typeface="Arial" pitchFamily="34" charset="0"/>
            </a:endParaRPr>
          </a:p>
          <a:p>
            <a:pPr algn="just"/>
            <a:endParaRPr lang="en-US" sz="800" b="1" dirty="0" smtClean="0">
              <a:solidFill>
                <a:srgbClr val="FF0000"/>
              </a:solidFill>
              <a:latin typeface="Arial" pitchFamily="34" charset="0"/>
              <a:cs typeface="Arial" pitchFamily="34" charset="0"/>
            </a:endParaRPr>
          </a:p>
          <a:p>
            <a:pPr algn="just"/>
            <a:r>
              <a:rPr lang="en-US" sz="2800" b="1" dirty="0" smtClean="0">
                <a:latin typeface="Arial" pitchFamily="34" charset="0"/>
                <a:cs typeface="Arial" pitchFamily="34" charset="0"/>
              </a:rPr>
              <a:t>A </a:t>
            </a:r>
            <a:r>
              <a:rPr lang="en-US" sz="2800" b="1" dirty="0" err="1" smtClean="0">
                <a:latin typeface="Arial" pitchFamily="34" charset="0"/>
                <a:cs typeface="Arial" pitchFamily="34" charset="0"/>
              </a:rPr>
              <a:t>lopolith</a:t>
            </a:r>
            <a:r>
              <a:rPr lang="en-US" sz="2800" b="1" dirty="0" smtClean="0">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lopas</a:t>
            </a:r>
            <a:r>
              <a:rPr lang="en-US" sz="2800" b="1" dirty="0" smtClean="0">
                <a:latin typeface="Arial" pitchFamily="34" charset="0"/>
                <a:cs typeface="Arial" pitchFamily="34" charset="0"/>
              </a:rPr>
              <a:t> is Greek for "</a:t>
            </a:r>
            <a:r>
              <a:rPr lang="en-US" sz="2800" b="1" dirty="0" smtClean="0">
                <a:solidFill>
                  <a:srgbClr val="FF0000"/>
                </a:solidFill>
                <a:latin typeface="Arial" pitchFamily="34" charset="0"/>
                <a:cs typeface="Arial" pitchFamily="34" charset="0"/>
              </a:rPr>
              <a:t>shallow basin</a:t>
            </a:r>
            <a:r>
              <a:rPr lang="en-US" sz="2800" b="1" dirty="0" smtClean="0">
                <a:latin typeface="Arial" pitchFamily="34" charset="0"/>
                <a:cs typeface="Arial" pitchFamily="34" charset="0"/>
              </a:rPr>
              <a:t>") is a large saucer- shaped intrusion, which can have a diameter of hundreds of kilometers.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The </a:t>
            </a:r>
            <a:r>
              <a:rPr lang="en-US" sz="2800" b="1" dirty="0" err="1" smtClean="0">
                <a:solidFill>
                  <a:srgbClr val="FF0000"/>
                </a:solidFill>
                <a:latin typeface="Arial" pitchFamily="34" charset="0"/>
                <a:cs typeface="Arial" pitchFamily="34" charset="0"/>
              </a:rPr>
              <a:t>Bushveld</a:t>
            </a:r>
            <a:r>
              <a:rPr lang="en-US" sz="2800" b="1" dirty="0" smtClean="0">
                <a:solidFill>
                  <a:srgbClr val="FF0000"/>
                </a:solidFill>
                <a:latin typeface="Arial" pitchFamily="34" charset="0"/>
                <a:cs typeface="Arial" pitchFamily="34" charset="0"/>
              </a:rPr>
              <a:t> Complex </a:t>
            </a:r>
            <a:r>
              <a:rPr lang="en-US" sz="2800" b="1" dirty="0" smtClean="0">
                <a:latin typeface="Arial" pitchFamily="34" charset="0"/>
                <a:cs typeface="Arial" pitchFamily="34" charset="0"/>
              </a:rPr>
              <a:t>in South Africa, the largest known </a:t>
            </a:r>
            <a:r>
              <a:rPr lang="en-US" sz="2800" b="1" dirty="0" err="1" smtClean="0">
                <a:latin typeface="Arial" pitchFamily="34" charset="0"/>
                <a:cs typeface="Arial" pitchFamily="34" charset="0"/>
              </a:rPr>
              <a:t>lopolith</a:t>
            </a:r>
            <a:r>
              <a:rPr lang="en-US" sz="2800" b="1" dirty="0" smtClean="0">
                <a:latin typeface="Arial" pitchFamily="34" charset="0"/>
                <a:cs typeface="Arial" pitchFamily="34" charset="0"/>
              </a:rPr>
              <a:t>, has a diameter of about 300 km and a thickness of 8 km (</a:t>
            </a:r>
            <a:r>
              <a:rPr lang="en-US" sz="2800" b="1" dirty="0" smtClean="0">
                <a:solidFill>
                  <a:srgbClr val="FF0000"/>
                </a:solidFill>
                <a:latin typeface="Arial" pitchFamily="34" charset="0"/>
                <a:cs typeface="Arial" pitchFamily="34" charset="0"/>
              </a:rPr>
              <a:t>Fig. 9.8(A)</a:t>
            </a:r>
            <a:r>
              <a:rPr lang="en-US" sz="2800" b="1" dirty="0" smtClean="0">
                <a:latin typeface="Arial" pitchFamily="34" charset="0"/>
                <a:cs typeface="Arial" pitchFamily="34" charset="0"/>
              </a:rPr>
              <a:t>). </a:t>
            </a:r>
            <a:endParaRPr lang="en-US" sz="2800" b="1" dirty="0">
              <a:latin typeface="Arial" pitchFamily="34" charset="0"/>
              <a:cs typeface="Arial" pitchFamily="34" charset="0"/>
            </a:endParaRPr>
          </a:p>
        </p:txBody>
      </p:sp>
      <p:sp>
        <p:nvSpPr>
          <p:cNvPr id="3" name="Rectangle 2"/>
          <p:cNvSpPr/>
          <p:nvPr/>
        </p:nvSpPr>
        <p:spPr>
          <a:xfrm>
            <a:off x="762000" y="457200"/>
            <a:ext cx="6705600" cy="892552"/>
          </a:xfrm>
          <a:prstGeom prst="rect">
            <a:avLst/>
          </a:prstGeom>
        </p:spPr>
        <p:txBody>
          <a:bodyPr wrap="square">
            <a:spAutoFit/>
          </a:bodyPr>
          <a:lstStyle/>
          <a:p>
            <a:pPr lvl="0" algn="ctr"/>
            <a:r>
              <a:rPr lang="en-US" sz="2800" b="1" dirty="0" smtClean="0">
                <a:solidFill>
                  <a:srgbClr val="FF0000"/>
                </a:solidFill>
                <a:latin typeface="Arial Black" pitchFamily="34" charset="0"/>
                <a:cs typeface="Arial" pitchFamily="34" charset="0"/>
              </a:rPr>
              <a:t>Plutonic igneous bodies </a:t>
            </a:r>
          </a:p>
          <a:p>
            <a:pPr lvl="0" algn="ctr"/>
            <a:r>
              <a:rPr lang="en-US" sz="2400" b="1" dirty="0" err="1" smtClean="0">
                <a:solidFill>
                  <a:srgbClr val="0070C0"/>
                </a:solidFill>
                <a:latin typeface="Arial" pitchFamily="34" charset="0"/>
                <a:cs typeface="Arial" pitchFamily="34" charset="0"/>
              </a:rPr>
              <a:t>Lopoliths</a:t>
            </a:r>
            <a:r>
              <a:rPr lang="en-US" sz="2400" b="1" dirty="0" smtClean="0">
                <a:solidFill>
                  <a:srgbClr val="0070C0"/>
                </a:solidFill>
                <a:latin typeface="Arial" pitchFamily="34" charset="0"/>
                <a:cs typeface="Arial" pitchFamily="34" charset="0"/>
              </a:rPr>
              <a:t>, Batholiths, and Stocks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Bishal Nath Upreti\Desktop\New folder (2)\Untitled-5.jpg"/>
          <p:cNvPicPr>
            <a:picLocks noChangeAspect="1" noChangeArrowheads="1"/>
          </p:cNvPicPr>
          <p:nvPr/>
        </p:nvPicPr>
        <p:blipFill>
          <a:blip r:embed="rId2" cstate="print">
            <a:lum bright="-10000" contrast="10000"/>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35696" y="260648"/>
            <a:ext cx="5688632" cy="642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2931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C:\Users\BishalNath\Desktop\Picture1.jpg"/>
          <p:cNvPicPr>
            <a:picLocks noChangeAspect="1" noChangeArrowheads="1"/>
          </p:cNvPicPr>
          <p:nvPr/>
        </p:nvPicPr>
        <p:blipFill>
          <a:blip r:embed="rId2" cstate="print"/>
          <a:srcRect b="7930"/>
          <a:stretch>
            <a:fillRect/>
          </a:stretch>
        </p:blipFill>
        <p:spPr bwMode="auto">
          <a:xfrm>
            <a:off x="28369" y="152400"/>
            <a:ext cx="5839031" cy="6553200"/>
          </a:xfrm>
          <a:prstGeom prst="rect">
            <a:avLst/>
          </a:prstGeom>
          <a:noFill/>
        </p:spPr>
      </p:pic>
      <p:sp>
        <p:nvSpPr>
          <p:cNvPr id="4" name="TextBox 3"/>
          <p:cNvSpPr txBox="1"/>
          <p:nvPr/>
        </p:nvSpPr>
        <p:spPr>
          <a:xfrm>
            <a:off x="6248400" y="685800"/>
            <a:ext cx="2590800" cy="3970318"/>
          </a:xfrm>
          <a:prstGeom prst="rect">
            <a:avLst/>
          </a:prstGeom>
          <a:noFill/>
        </p:spPr>
        <p:txBody>
          <a:bodyPr wrap="square" rtlCol="0">
            <a:spAutoFit/>
          </a:bodyPr>
          <a:lstStyle/>
          <a:p>
            <a:pPr algn="just"/>
            <a:r>
              <a:rPr lang="en-US" sz="1400" b="1" dirty="0" smtClean="0">
                <a:solidFill>
                  <a:srgbClr val="FF0000"/>
                </a:solidFill>
              </a:rPr>
              <a:t>Figure 9.8 (A) </a:t>
            </a:r>
            <a:r>
              <a:rPr lang="en-US" sz="1400" b="1" dirty="0" smtClean="0"/>
              <a:t>Map of the </a:t>
            </a:r>
            <a:r>
              <a:rPr lang="en-US" sz="1400" b="1" dirty="0" err="1" smtClean="0"/>
              <a:t>Bushveld</a:t>
            </a:r>
            <a:r>
              <a:rPr lang="en-US" sz="1400" b="1" dirty="0" smtClean="0"/>
              <a:t> Complex, South Africa, the world's largest </a:t>
            </a:r>
            <a:r>
              <a:rPr lang="en-US" sz="1400" b="1" dirty="0" err="1" smtClean="0"/>
              <a:t>lopolith</a:t>
            </a:r>
            <a:r>
              <a:rPr lang="en-US" sz="1400" b="1" dirty="0" smtClean="0"/>
              <a:t>. The </a:t>
            </a:r>
            <a:r>
              <a:rPr lang="en-US" sz="1400" b="1" dirty="0" err="1" smtClean="0"/>
              <a:t>Pilanesberg</a:t>
            </a:r>
            <a:r>
              <a:rPr lang="en-US" sz="1400" b="1" dirty="0" smtClean="0"/>
              <a:t> Mountain intrusion (P) is a younger body (simplified from maps in Wager and Brown, 1967). (B) </a:t>
            </a:r>
            <a:r>
              <a:rPr lang="en-US" sz="1400" b="1" dirty="0" err="1" smtClean="0"/>
              <a:t>Chromitite</a:t>
            </a:r>
            <a:r>
              <a:rPr lang="en-US" sz="1400" b="1" dirty="0" smtClean="0"/>
              <a:t> layers in </a:t>
            </a:r>
            <a:r>
              <a:rPr lang="en-US" sz="1400" b="1" dirty="0" err="1" smtClean="0"/>
              <a:t>plagiociase</a:t>
            </a:r>
            <a:r>
              <a:rPr lang="en-US" sz="1400" b="1" dirty="0" smtClean="0"/>
              <a:t>-rich rock in the </a:t>
            </a:r>
            <a:r>
              <a:rPr lang="en-US" sz="1400" b="1" dirty="0" err="1" smtClean="0"/>
              <a:t>Dwars</a:t>
            </a:r>
            <a:r>
              <a:rPr lang="en-US" sz="1400" b="1" dirty="0" smtClean="0"/>
              <a:t> River section in the eastern part of the </a:t>
            </a:r>
            <a:r>
              <a:rPr lang="en-US" sz="1400" b="1" dirty="0" err="1" smtClean="0"/>
              <a:t>Bushveld</a:t>
            </a:r>
            <a:r>
              <a:rPr lang="en-US" sz="1400" b="1" dirty="0" smtClean="0"/>
              <a:t>. (Photograph courtesy of Alan Boudreau.) (C) Variable amounts of cumulus </a:t>
            </a:r>
            <a:r>
              <a:rPr lang="en-US" sz="1400" b="1" dirty="0" err="1" smtClean="0"/>
              <a:t>plagiociase</a:t>
            </a:r>
            <a:r>
              <a:rPr lang="en-US" sz="1400" b="1" dirty="0" smtClean="0"/>
              <a:t>, </a:t>
            </a:r>
            <a:r>
              <a:rPr lang="en-US" sz="1400" b="1" dirty="0" err="1" smtClean="0"/>
              <a:t>orthopyroxene</a:t>
            </a:r>
            <a:r>
              <a:rPr lang="en-US" sz="1400" b="1" dirty="0" smtClean="0"/>
              <a:t>, and </a:t>
            </a:r>
            <a:r>
              <a:rPr lang="en-US" sz="1400" b="1" dirty="0" err="1" smtClean="0"/>
              <a:t>clinopyroxene</a:t>
            </a:r>
            <a:r>
              <a:rPr lang="en-US" sz="1400" b="1" dirty="0" smtClean="0"/>
              <a:t> creating layers in the Main Zone of the </a:t>
            </a:r>
            <a:r>
              <a:rPr lang="en-US" sz="1400" b="1" dirty="0" err="1" smtClean="0"/>
              <a:t>Bushveld</a:t>
            </a:r>
            <a:r>
              <a:rPr lang="en-US" sz="1400" b="1" dirty="0" smtClean="0"/>
              <a:t>. (Photograph courtesy of Grant </a:t>
            </a:r>
            <a:r>
              <a:rPr lang="en-US" sz="1400" b="1" dirty="0" err="1" smtClean="0"/>
              <a:t>Cawthorn</a:t>
            </a:r>
            <a:r>
              <a:rPr lang="en-US" sz="1400" b="1" dirty="0" smtClean="0"/>
              <a:t>.)</a:t>
            </a:r>
            <a:endParaRPr lang="en-US"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371600"/>
            <a:ext cx="7696200" cy="2985433"/>
          </a:xfrm>
          <a:prstGeom prst="rect">
            <a:avLst/>
          </a:prstGeom>
          <a:noFill/>
        </p:spPr>
        <p:txBody>
          <a:bodyPr wrap="square" rtlCol="0">
            <a:spAutoFit/>
          </a:bodyPr>
          <a:lstStyle/>
          <a:p>
            <a:pPr algn="just"/>
            <a:r>
              <a:rPr lang="en-US" sz="2800" b="1" dirty="0" smtClean="0">
                <a:latin typeface="Arial" pitchFamily="34" charset="0"/>
                <a:cs typeface="Arial" pitchFamily="34" charset="0"/>
              </a:rPr>
              <a:t>Almost all large </a:t>
            </a:r>
            <a:r>
              <a:rPr lang="en-US" sz="2800" b="1" dirty="0" err="1" smtClean="0">
                <a:latin typeface="Arial" pitchFamily="34" charset="0"/>
                <a:cs typeface="Arial" pitchFamily="34" charset="0"/>
              </a:rPr>
              <a:t>lopoliths</a:t>
            </a:r>
            <a:r>
              <a:rPr lang="en-US" sz="2800" b="1" dirty="0" smtClean="0">
                <a:latin typeface="Arial" pitchFamily="34" charset="0"/>
                <a:cs typeface="Arial" pitchFamily="34" charset="0"/>
              </a:rPr>
              <a:t> are Precambrian, and the </a:t>
            </a:r>
            <a:r>
              <a:rPr lang="en-US" sz="2800" b="1" dirty="0" err="1" smtClean="0">
                <a:latin typeface="Arial" pitchFamily="34" charset="0"/>
                <a:cs typeface="Arial" pitchFamily="34" charset="0"/>
              </a:rPr>
              <a:t>Bushveld</a:t>
            </a:r>
            <a:r>
              <a:rPr lang="en-US" sz="2800" b="1" dirty="0" smtClean="0">
                <a:latin typeface="Arial" pitchFamily="34" charset="0"/>
                <a:cs typeface="Arial" pitchFamily="34" charset="0"/>
              </a:rPr>
              <a:t> is 2.0 billion years old.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Although </a:t>
            </a:r>
            <a:r>
              <a:rPr lang="en-US" sz="2800" b="1" dirty="0" err="1" smtClean="0">
                <a:latin typeface="Arial" pitchFamily="34" charset="0"/>
                <a:cs typeface="Arial" pitchFamily="34" charset="0"/>
              </a:rPr>
              <a:t>lopoliths</a:t>
            </a:r>
            <a:r>
              <a:rPr lang="en-US" sz="2800" b="1" dirty="0" smtClean="0">
                <a:latin typeface="Arial" pitchFamily="34" charset="0"/>
                <a:cs typeface="Arial" pitchFamily="34" charset="0"/>
              </a:rPr>
              <a:t> are generally concordant, they are so large that their relation to the intruded rock may be difficult to ascertain.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647426"/>
          </a:xfrm>
          <a:prstGeom prst="rect">
            <a:avLst/>
          </a:prstGeom>
          <a:noFill/>
        </p:spPr>
        <p:txBody>
          <a:bodyPr wrap="square" rtlCol="0">
            <a:spAutoFit/>
          </a:bodyPr>
          <a:lstStyle/>
          <a:p>
            <a:pPr algn="just"/>
            <a:r>
              <a:rPr lang="en-US" sz="2800" b="1" dirty="0" smtClean="0">
                <a:latin typeface="Arial" pitchFamily="34" charset="0"/>
                <a:cs typeface="Arial" pitchFamily="34" charset="0"/>
              </a:rPr>
              <a:t>This is particularly true of the overlying roof rocks, which are commonly melted and difficult to distinguish from rocks that are generated by differentiation from the magma that fills the </a:t>
            </a:r>
            <a:r>
              <a:rPr lang="en-US" sz="2800" b="1" dirty="0" err="1" smtClean="0">
                <a:latin typeface="Arial" pitchFamily="34" charset="0"/>
                <a:cs typeface="Arial" pitchFamily="34" charset="0"/>
              </a:rPr>
              <a:t>lopolith</a:t>
            </a:r>
            <a:r>
              <a:rPr lang="en-US" sz="2800" b="1" dirty="0" smtClean="0">
                <a:latin typeface="Arial" pitchFamily="34" charset="0"/>
                <a:cs typeface="Arial" pitchFamily="34" charset="0"/>
              </a:rPr>
              <a: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Intrusion of the </a:t>
            </a:r>
            <a:r>
              <a:rPr lang="en-US" sz="2800" b="1" dirty="0" err="1" smtClean="0">
                <a:latin typeface="Arial" pitchFamily="34" charset="0"/>
                <a:cs typeface="Arial" pitchFamily="34" charset="0"/>
              </a:rPr>
              <a:t>lopolith</a:t>
            </a:r>
            <a:r>
              <a:rPr lang="en-US" sz="2800" b="1" dirty="0" smtClean="0">
                <a:latin typeface="Arial" pitchFamily="34" charset="0"/>
                <a:cs typeface="Arial" pitchFamily="34" charset="0"/>
              </a:rPr>
              <a:t> at Sudbury, Ontario, was triggered by the impact of a large meteorite. The roof rocks to this </a:t>
            </a:r>
            <a:r>
              <a:rPr lang="en-US" sz="2800" b="1" dirty="0" err="1" smtClean="0">
                <a:latin typeface="Arial" pitchFamily="34" charset="0"/>
                <a:cs typeface="Arial" pitchFamily="34" charset="0"/>
              </a:rPr>
              <a:t>lopolith</a:t>
            </a:r>
            <a:r>
              <a:rPr lang="en-US" sz="2800" b="1" dirty="0" smtClean="0">
                <a:latin typeface="Arial" pitchFamily="34" charset="0"/>
                <a:cs typeface="Arial" pitchFamily="34" charset="0"/>
              </a:rPr>
              <a:t> consist of impact debris that was deposited back in the meteorite explosion crater.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3816429"/>
          </a:xfrm>
          <a:prstGeom prst="rect">
            <a:avLst/>
          </a:prstGeom>
          <a:noFill/>
        </p:spPr>
        <p:txBody>
          <a:bodyPr wrap="square" rtlCol="0">
            <a:spAutoFit/>
          </a:bodyPr>
          <a:lstStyle/>
          <a:p>
            <a:pPr algn="just"/>
            <a:r>
              <a:rPr lang="en-US" sz="2800" b="1" dirty="0" smtClean="0">
                <a:latin typeface="Arial" pitchFamily="34" charset="0"/>
                <a:cs typeface="Arial" pitchFamily="34" charset="0"/>
              </a:rPr>
              <a:t>Perhaps other large Precambrian </a:t>
            </a:r>
            <a:r>
              <a:rPr lang="en-US" sz="2800" b="1" dirty="0" err="1" smtClean="0">
                <a:latin typeface="Arial" pitchFamily="34" charset="0"/>
                <a:cs typeface="Arial" pitchFamily="34" charset="0"/>
              </a:rPr>
              <a:t>lopoliths</a:t>
            </a:r>
            <a:r>
              <a:rPr lang="en-US" sz="2800" b="1" dirty="0" smtClean="0">
                <a:latin typeface="Arial" pitchFamily="34" charset="0"/>
                <a:cs typeface="Arial" pitchFamily="34" charset="0"/>
              </a:rPr>
              <a:t> fill meteorite explosion craters, in which case they would not strictly be intrusive bodies.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However, </a:t>
            </a:r>
            <a:r>
              <a:rPr lang="en-US" sz="2800" b="1" dirty="0" err="1" smtClean="0">
                <a:solidFill>
                  <a:srgbClr val="FF0000"/>
                </a:solidFill>
                <a:latin typeface="Arial" pitchFamily="34" charset="0"/>
                <a:cs typeface="Arial" pitchFamily="34" charset="0"/>
              </a:rPr>
              <a:t>lopoliths</a:t>
            </a:r>
            <a:r>
              <a:rPr lang="en-US" sz="2800" b="1" dirty="0" smtClean="0">
                <a:latin typeface="Arial" pitchFamily="34" charset="0"/>
                <a:cs typeface="Arial" pitchFamily="34" charset="0"/>
              </a:rPr>
              <a:t> are so large that they crystallize slowly (200,000 years for the </a:t>
            </a:r>
            <a:r>
              <a:rPr lang="en-US" sz="2800" b="1" dirty="0" err="1" smtClean="0">
                <a:latin typeface="Arial" pitchFamily="34" charset="0"/>
                <a:cs typeface="Arial" pitchFamily="34" charset="0"/>
              </a:rPr>
              <a:t>Bushveld</a:t>
            </a:r>
            <a:r>
              <a:rPr lang="en-US" sz="2800" b="1" dirty="0" smtClean="0">
                <a:latin typeface="Arial" pitchFamily="34" charset="0"/>
                <a:cs typeface="Arial" pitchFamily="34" charset="0"/>
              </a:rPr>
              <a:t>) and contain extremely coarse-grained rocks.</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143000"/>
            <a:ext cx="7696200" cy="3539430"/>
          </a:xfrm>
          <a:prstGeom prst="rect">
            <a:avLst/>
          </a:prstGeom>
          <a:noFill/>
        </p:spPr>
        <p:txBody>
          <a:bodyPr wrap="square" rtlCol="0">
            <a:spAutoFit/>
          </a:bodyPr>
          <a:lstStyle/>
          <a:p>
            <a:pPr algn="just"/>
            <a:r>
              <a:rPr lang="en-US" sz="2800" b="1" dirty="0" err="1" smtClean="0">
                <a:latin typeface="Arial" pitchFamily="34" charset="0"/>
                <a:cs typeface="Arial" pitchFamily="34" charset="0"/>
              </a:rPr>
              <a:t>Lopoliths</a:t>
            </a:r>
            <a:r>
              <a:rPr lang="en-US" sz="2800" b="1" dirty="0" smtClean="0">
                <a:latin typeface="Arial" pitchFamily="34" charset="0"/>
                <a:cs typeface="Arial" pitchFamily="34" charset="0"/>
              </a:rPr>
              <a:t> contain rocks formed from basaltic magma, but because of differentiation during crystallization, </a:t>
            </a:r>
          </a:p>
          <a:p>
            <a:pPr algn="just"/>
            <a:endParaRPr lang="en-US" sz="2800" b="1" dirty="0" smtClean="0">
              <a:latin typeface="Arial" pitchFamily="34" charset="0"/>
              <a:cs typeface="Arial" pitchFamily="34" charset="0"/>
            </a:endParaRPr>
          </a:p>
          <a:p>
            <a:pPr algn="just"/>
            <a:r>
              <a:rPr lang="en-US" sz="2800" b="1" dirty="0" smtClean="0">
                <a:latin typeface="Arial" pitchFamily="34" charset="0"/>
                <a:cs typeface="Arial" pitchFamily="34" charset="0"/>
              </a:rPr>
              <a:t>extreme rock types can form, ranging from rocks composed almost entirely of </a:t>
            </a:r>
            <a:r>
              <a:rPr lang="en-US" sz="2800" b="1" dirty="0" smtClean="0">
                <a:solidFill>
                  <a:srgbClr val="FF0000"/>
                </a:solidFill>
                <a:latin typeface="Arial" pitchFamily="34" charset="0"/>
                <a:cs typeface="Arial" pitchFamily="34" charset="0"/>
              </a:rPr>
              <a:t>olivine</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dunite</a:t>
            </a:r>
            <a:r>
              <a:rPr lang="en-US" sz="2800" b="1" dirty="0" smtClean="0">
                <a:latin typeface="Arial" pitchFamily="34" charset="0"/>
                <a:cs typeface="Arial" pitchFamily="34" charset="0"/>
              </a:rPr>
              <a:t>), or </a:t>
            </a:r>
            <a:r>
              <a:rPr lang="en-US" sz="2800" b="1" dirty="0" err="1" smtClean="0">
                <a:latin typeface="Arial" pitchFamily="34" charset="0"/>
                <a:cs typeface="Arial" pitchFamily="34" charset="0"/>
              </a:rPr>
              <a:t>chromite</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chromitite</a:t>
            </a:r>
            <a:r>
              <a:rPr lang="en-US" sz="2800" b="1" dirty="0" smtClean="0">
                <a:latin typeface="Arial" pitchFamily="34" charset="0"/>
                <a:cs typeface="Arial" pitchFamily="34" charset="0"/>
              </a:rPr>
              <a:t>) through to </a:t>
            </a:r>
            <a:r>
              <a:rPr lang="en-US" sz="2800" b="1" dirty="0" smtClean="0">
                <a:solidFill>
                  <a:srgbClr val="FF0000"/>
                </a:solidFill>
                <a:latin typeface="Arial" pitchFamily="34" charset="0"/>
                <a:cs typeface="Arial" pitchFamily="34" charset="0"/>
              </a:rPr>
              <a:t>granite</a:t>
            </a:r>
            <a:r>
              <a:rPr lang="en-US" sz="2800" b="1"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95400"/>
            <a:ext cx="8001000" cy="3385542"/>
          </a:xfrm>
          <a:prstGeom prst="rect">
            <a:avLst/>
          </a:prstGeom>
          <a:noFill/>
        </p:spPr>
        <p:txBody>
          <a:bodyPr wrap="square" rtlCol="0">
            <a:spAutoFit/>
          </a:bodyPr>
          <a:lstStyle/>
          <a:p>
            <a:pPr algn="just"/>
            <a:r>
              <a:rPr lang="en-US" sz="2800" b="1" dirty="0" smtClean="0">
                <a:latin typeface="Arial" pitchFamily="34" charset="0"/>
                <a:cs typeface="Arial" pitchFamily="34" charset="0"/>
              </a:rPr>
              <a:t>Because of their enormous size, </a:t>
            </a:r>
            <a:r>
              <a:rPr lang="en-US" sz="2800" b="1" dirty="0" err="1" smtClean="0">
                <a:latin typeface="Arial" pitchFamily="34" charset="0"/>
                <a:cs typeface="Arial" pitchFamily="34" charset="0"/>
              </a:rPr>
              <a:t>lopoliths</a:t>
            </a:r>
            <a:r>
              <a:rPr lang="en-US" sz="2800" b="1" dirty="0" smtClean="0">
                <a:latin typeface="Arial" pitchFamily="34" charset="0"/>
                <a:cs typeface="Arial" pitchFamily="34" charset="0"/>
              </a:rPr>
              <a:t> are not formed from a single intrusion of magma.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Instead, multiple pulses continuously recharge the chamber and mix with whatever magma remains from previous pulses, which may have undergone differentiation by the time of the new magma influx.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600200"/>
            <a:ext cx="7924800" cy="3785652"/>
          </a:xfrm>
          <a:prstGeom prst="rect">
            <a:avLst/>
          </a:prstGeom>
          <a:noFill/>
        </p:spPr>
        <p:txBody>
          <a:bodyPr wrap="square" rtlCol="0">
            <a:spAutoFit/>
          </a:bodyPr>
          <a:lstStyle/>
          <a:p>
            <a:pPr algn="just"/>
            <a:r>
              <a:rPr lang="en-US" sz="2800" b="1" dirty="0" smtClean="0">
                <a:solidFill>
                  <a:srgbClr val="FF0000"/>
                </a:solidFill>
                <a:latin typeface="Arial" pitchFamily="34" charset="0"/>
                <a:cs typeface="Arial" pitchFamily="34" charset="0"/>
              </a:rPr>
              <a:t>Batholiths</a:t>
            </a:r>
            <a:r>
              <a:rPr lang="en-US" sz="2800" b="1" dirty="0" smtClean="0">
                <a:latin typeface="Arial" pitchFamily="34" charset="0"/>
                <a:cs typeface="Arial" pitchFamily="34" charset="0"/>
              </a:rPr>
              <a:t> are large bodies of granitic rock that extend to considerable depth in the crust and have exposures on the Earth's surface exceeding 100 km</a:t>
            </a:r>
            <a:r>
              <a:rPr lang="en-US" sz="2800" b="1" baseline="30000" dirty="0" smtClean="0">
                <a:latin typeface="Arial" pitchFamily="34" charset="0"/>
                <a:cs typeface="Arial" pitchFamily="34" charset="0"/>
              </a:rPr>
              <a:t>2</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Figs. 9.1 and 9.9)</a:t>
            </a:r>
            <a:r>
              <a:rPr lang="en-US" sz="2800" b="1" dirty="0" smtClean="0">
                <a:latin typeface="Arial" pitchFamily="34" charset="0"/>
                <a:cs typeface="Arial" pitchFamily="34" charset="0"/>
              </a:rPr>
              <a: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if smaller than this, they are called </a:t>
            </a:r>
            <a:r>
              <a:rPr lang="en-US" sz="2800" b="1" dirty="0" smtClean="0">
                <a:solidFill>
                  <a:srgbClr val="FF0000"/>
                </a:solidFill>
                <a:latin typeface="Arial" pitchFamily="34" charset="0"/>
                <a:cs typeface="Arial" pitchFamily="34" charset="0"/>
              </a:rPr>
              <a:t>stocks</a:t>
            </a:r>
            <a:r>
              <a:rPr lang="en-US" sz="2800" b="1" dirty="0" smtClean="0">
                <a:latin typeface="Arial" pitchFamily="34" charset="0"/>
                <a:cs typeface="Arial" pitchFamily="34" charset="0"/>
              </a:rPr>
              <a:t>. Detailed mapping of many batholiths indicate that they are composed of numerous large intrusions. </a:t>
            </a:r>
            <a:endParaRPr lang="en-US" sz="2800" b="1" dirty="0">
              <a:latin typeface="Arial" pitchFamily="34" charset="0"/>
              <a:cs typeface="Arial" pitchFamily="34" charset="0"/>
            </a:endParaRPr>
          </a:p>
        </p:txBody>
      </p:sp>
      <p:sp>
        <p:nvSpPr>
          <p:cNvPr id="3" name="Rectangle 2"/>
          <p:cNvSpPr/>
          <p:nvPr/>
        </p:nvSpPr>
        <p:spPr>
          <a:xfrm>
            <a:off x="685800" y="838200"/>
            <a:ext cx="4800600" cy="523220"/>
          </a:xfrm>
          <a:prstGeom prst="rect">
            <a:avLst/>
          </a:prstGeom>
        </p:spPr>
        <p:txBody>
          <a:bodyPr wrap="square">
            <a:spAutoFit/>
          </a:bodyPr>
          <a:lstStyle/>
          <a:p>
            <a:pPr lvl="0" algn="just"/>
            <a:r>
              <a:rPr lang="en-US" sz="2800" b="1" dirty="0" smtClean="0">
                <a:solidFill>
                  <a:srgbClr val="FF0000"/>
                </a:solidFill>
                <a:latin typeface="Arial" pitchFamily="34" charset="0"/>
                <a:cs typeface="Arial" pitchFamily="34" charset="0"/>
              </a:rPr>
              <a:t>Batholiths and Stocks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ishalNath\Desktop\Picture6.jpg"/>
          <p:cNvPicPr>
            <a:picLocks noChangeAspect="1" noChangeArrowheads="1"/>
          </p:cNvPicPr>
          <p:nvPr/>
        </p:nvPicPr>
        <p:blipFill>
          <a:blip r:embed="rId2" cstate="print">
            <a:lum/>
          </a:blip>
          <a:srcRect b="4182"/>
          <a:stretch>
            <a:fillRect/>
          </a:stretch>
        </p:blipFill>
        <p:spPr bwMode="auto">
          <a:xfrm>
            <a:off x="304800" y="381000"/>
            <a:ext cx="8540750" cy="4800600"/>
          </a:xfrm>
          <a:prstGeom prst="rect">
            <a:avLst/>
          </a:prstGeom>
          <a:noFill/>
        </p:spPr>
      </p:pic>
      <p:sp>
        <p:nvSpPr>
          <p:cNvPr id="5" name="TextBox 4"/>
          <p:cNvSpPr txBox="1"/>
          <p:nvPr/>
        </p:nvSpPr>
        <p:spPr>
          <a:xfrm>
            <a:off x="3048000" y="5562600"/>
            <a:ext cx="4724400" cy="338554"/>
          </a:xfrm>
          <a:prstGeom prst="rect">
            <a:avLst/>
          </a:prstGeom>
          <a:noFill/>
        </p:spPr>
        <p:txBody>
          <a:bodyPr wrap="square" rtlCol="0">
            <a:spAutoFit/>
          </a:bodyPr>
          <a:lstStyle/>
          <a:p>
            <a:r>
              <a:rPr lang="en-US" sz="1600" dirty="0" smtClean="0"/>
              <a:t>Fig. 9.1: Forms of common igneous bodies</a:t>
            </a:r>
            <a:endParaRPr lang="en-US" sz="16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0"/>
            <a:ext cx="7696200" cy="461665"/>
          </a:xfrm>
          <a:prstGeom prst="rect">
            <a:avLst/>
          </a:prstGeom>
          <a:noFill/>
        </p:spPr>
        <p:txBody>
          <a:bodyPr wrap="square" rtlCol="0">
            <a:spAutoFit/>
          </a:bodyPr>
          <a:lstStyle/>
          <a:p>
            <a:r>
              <a:rPr lang="en-US" sz="1200" b="1" dirty="0"/>
              <a:t>Figure 9.9</a:t>
            </a:r>
            <a:r>
              <a:rPr lang="en-US" sz="1200" dirty="0"/>
              <a:t> Satellite image of deeply eroded sections through granite batholiths in the Pilbara district, </a:t>
            </a:r>
            <a:r>
              <a:rPr lang="en-US" sz="1200" dirty="0">
                <a:solidFill>
                  <a:srgbClr val="FF0000"/>
                </a:solidFill>
              </a:rPr>
              <a:t>Western Australia. </a:t>
            </a:r>
            <a:r>
              <a:rPr lang="en-US" sz="1200" dirty="0"/>
              <a:t>Thin north-northeasterly trending dark lines that cut the batholiths are basaltic dikes. (Photograph courtesy of NASA</a:t>
            </a:r>
            <a:r>
              <a:rPr lang="en-US" sz="1200" dirty="0" smtClean="0"/>
              <a:t>.)</a:t>
            </a:r>
            <a:endParaRPr lang="en-US" dirty="0"/>
          </a:p>
        </p:txBody>
      </p:sp>
      <p:pic>
        <p:nvPicPr>
          <p:cNvPr id="3074" name="Picture 2" descr="C:\Users\BishalNath\Desktop\Picture7.jpg"/>
          <p:cNvPicPr>
            <a:picLocks noChangeAspect="1" noChangeArrowheads="1"/>
          </p:cNvPicPr>
          <p:nvPr/>
        </p:nvPicPr>
        <p:blipFill>
          <a:blip r:embed="rId2" cstate="print"/>
          <a:srcRect b="11663"/>
          <a:stretch>
            <a:fillRect/>
          </a:stretch>
        </p:blipFill>
        <p:spPr bwMode="auto">
          <a:xfrm>
            <a:off x="1860828" y="125862"/>
            <a:ext cx="5133697" cy="5970138"/>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5293757"/>
          </a:xfrm>
          <a:prstGeom prst="rect">
            <a:avLst/>
          </a:prstGeom>
          <a:noFill/>
        </p:spPr>
        <p:txBody>
          <a:bodyPr wrap="square" rtlCol="0">
            <a:spAutoFit/>
          </a:bodyPr>
          <a:lstStyle/>
          <a:p>
            <a:pPr algn="just"/>
            <a:r>
              <a:rPr lang="en-US" sz="2800" b="1" dirty="0" smtClean="0">
                <a:latin typeface="Arial" pitchFamily="34" charset="0"/>
                <a:cs typeface="Arial" pitchFamily="34" charset="0"/>
              </a:rPr>
              <a:t>The name</a:t>
            </a:r>
            <a:r>
              <a:rPr lang="en-US" sz="2800" b="1" i="1" dirty="0" smtClean="0">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batholith</a:t>
            </a:r>
            <a:r>
              <a:rPr lang="en-US" sz="2800" b="1" dirty="0" smtClean="0">
                <a:latin typeface="Arial" pitchFamily="34" charset="0"/>
                <a:cs typeface="Arial" pitchFamily="34" charset="0"/>
              </a:rPr>
              <a:t> is derived from the Greek word</a:t>
            </a:r>
            <a:r>
              <a:rPr lang="en-US" sz="2800" b="1" i="1" dirty="0" smtClean="0">
                <a:latin typeface="Arial" pitchFamily="34" charset="0"/>
                <a:cs typeface="Arial" pitchFamily="34" charset="0"/>
              </a:rPr>
              <a:t> </a:t>
            </a:r>
            <a:r>
              <a:rPr lang="en-US" sz="2800" b="1" i="1" dirty="0" smtClean="0">
                <a:solidFill>
                  <a:srgbClr val="FF0000"/>
                </a:solidFill>
                <a:latin typeface="Arial" pitchFamily="34" charset="0"/>
                <a:cs typeface="Arial" pitchFamily="34" charset="0"/>
              </a:rPr>
              <a:t>bathos</a:t>
            </a:r>
            <a:r>
              <a:rPr lang="en-US" sz="2800" b="1" i="1" dirty="0" smtClean="0">
                <a:latin typeface="Arial" pitchFamily="34" charset="0"/>
                <a:cs typeface="Arial" pitchFamily="34" charset="0"/>
              </a:rPr>
              <a:t>,</a:t>
            </a:r>
            <a:r>
              <a:rPr lang="en-US" sz="2800" b="1" dirty="0" smtClean="0">
                <a:latin typeface="Arial" pitchFamily="34" charset="0"/>
                <a:cs typeface="Arial" pitchFamily="34" charset="0"/>
              </a:rPr>
              <a:t> which means "</a:t>
            </a:r>
            <a:r>
              <a:rPr lang="en-US" sz="2800" b="1" dirty="0" smtClean="0">
                <a:solidFill>
                  <a:srgbClr val="FF0000"/>
                </a:solidFill>
                <a:latin typeface="Arial" pitchFamily="34" charset="0"/>
                <a:cs typeface="Arial" pitchFamily="34" charset="0"/>
              </a:rPr>
              <a:t>depth</a:t>
            </a:r>
            <a:r>
              <a:rPr lang="en-US" sz="2800" b="1" dirty="0" smtClean="0">
                <a:latin typeface="Arial" pitchFamily="34" charset="0"/>
                <a:cs typeface="Arial" pitchFamily="34" charset="0"/>
              </a:rPr>
              <a:t>," which alludes to the fact that they have deep roots.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Because of their enormous size, their extension to depth is uncertain and has to be inferred from different bodies that have been eroded to different depths. </a:t>
            </a:r>
          </a:p>
          <a:p>
            <a:pPr algn="just"/>
            <a:endParaRPr lang="en-US" sz="1200" b="1" dirty="0" smtClean="0">
              <a:latin typeface="Arial" pitchFamily="34" charset="0"/>
              <a:cs typeface="Arial" pitchFamily="34" charset="0"/>
            </a:endParaRPr>
          </a:p>
          <a:p>
            <a:pPr algn="just"/>
            <a:r>
              <a:rPr lang="en-US" sz="2800" b="1" dirty="0" smtClean="0">
                <a:latin typeface="Arial" pitchFamily="34" charset="0"/>
                <a:cs typeface="Arial" pitchFamily="34" charset="0"/>
              </a:rPr>
              <a:t>Some batholiths are exposed at shallow depths, where they intrude their own volcanic capping.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924800" cy="4893647"/>
          </a:xfrm>
          <a:prstGeom prst="rect">
            <a:avLst/>
          </a:prstGeom>
          <a:noFill/>
        </p:spPr>
        <p:txBody>
          <a:bodyPr wrap="square" rtlCol="0">
            <a:spAutoFit/>
          </a:bodyPr>
          <a:lstStyle/>
          <a:p>
            <a:pPr algn="just"/>
            <a:r>
              <a:rPr lang="en-US" sz="2800" b="1" dirty="0" smtClean="0">
                <a:latin typeface="Arial" pitchFamily="34" charset="0"/>
                <a:cs typeface="Arial" pitchFamily="34" charset="0"/>
              </a:rPr>
              <a:t>The </a:t>
            </a:r>
            <a:r>
              <a:rPr lang="en-US" sz="2800" b="1" dirty="0" smtClean="0">
                <a:solidFill>
                  <a:srgbClr val="FF0000"/>
                </a:solidFill>
                <a:latin typeface="Arial" pitchFamily="34" charset="0"/>
                <a:cs typeface="Arial" pitchFamily="34" charset="0"/>
              </a:rPr>
              <a:t>intrusive rocks </a:t>
            </a:r>
            <a:r>
              <a:rPr lang="en-US" sz="2800" b="1" dirty="0" smtClean="0">
                <a:latin typeface="Arial" pitchFamily="34" charset="0"/>
                <a:cs typeface="Arial" pitchFamily="34" charset="0"/>
              </a:rPr>
              <a:t>and bodies are further subdivided into:</a:t>
            </a:r>
          </a:p>
          <a:p>
            <a:pPr algn="just"/>
            <a:endParaRPr lang="en-US" sz="1600" b="1" dirty="0" smtClean="0">
              <a:latin typeface="Arial" pitchFamily="34" charset="0"/>
              <a:cs typeface="Arial" pitchFamily="34" charset="0"/>
            </a:endParaRPr>
          </a:p>
          <a:p>
            <a:pPr marL="971550" lvl="1" indent="-514350" algn="just">
              <a:buAutoNum type="arabicParenBoth"/>
            </a:pPr>
            <a:r>
              <a:rPr lang="en-US" sz="2800" b="1" dirty="0" err="1" smtClean="0">
                <a:solidFill>
                  <a:srgbClr val="FF0000"/>
                </a:solidFill>
                <a:latin typeface="Arial" pitchFamily="34" charset="0"/>
                <a:cs typeface="Arial" pitchFamily="34" charset="0"/>
              </a:rPr>
              <a:t>Hypabyssal</a:t>
            </a:r>
            <a:r>
              <a:rPr lang="en-US" sz="2800" b="1" dirty="0" smtClean="0">
                <a:latin typeface="Arial" pitchFamily="34" charset="0"/>
                <a:cs typeface="Arial" pitchFamily="34" charset="0"/>
              </a:rPr>
              <a:t>  and</a:t>
            </a:r>
          </a:p>
          <a:p>
            <a:pPr marL="971550" lvl="1" indent="-514350" algn="just"/>
            <a:r>
              <a:rPr lang="en-US" sz="1100" b="1" dirty="0" smtClean="0">
                <a:latin typeface="Arial" pitchFamily="34" charset="0"/>
                <a:cs typeface="Arial" pitchFamily="34" charset="0"/>
              </a:rPr>
              <a:t> </a:t>
            </a:r>
          </a:p>
          <a:p>
            <a:pPr marL="971550" lvl="1" indent="-514350" algn="just">
              <a:buAutoNum type="arabicParenBoth"/>
            </a:pPr>
            <a:r>
              <a:rPr lang="en-US" sz="2800" b="1" dirty="0">
                <a:solidFill>
                  <a:srgbClr val="FF0000"/>
                </a:solidFill>
                <a:latin typeface="Arial" pitchFamily="34" charset="0"/>
                <a:cs typeface="Arial" pitchFamily="34" charset="0"/>
              </a:rPr>
              <a:t>P</a:t>
            </a:r>
            <a:r>
              <a:rPr lang="en-US" sz="2800" b="1" dirty="0" smtClean="0">
                <a:solidFill>
                  <a:srgbClr val="FF0000"/>
                </a:solidFill>
                <a:latin typeface="Arial" pitchFamily="34" charset="0"/>
                <a:cs typeface="Arial" pitchFamily="34" charset="0"/>
              </a:rPr>
              <a:t>lutonic</a:t>
            </a:r>
            <a:r>
              <a:rPr lang="en-US" sz="2800" b="1" dirty="0" smtClean="0">
                <a:latin typeface="Arial" pitchFamily="34" charset="0"/>
                <a:cs typeface="Arial" pitchFamily="34" charset="0"/>
              </a:rPr>
              <a:t> (derived from</a:t>
            </a:r>
            <a:r>
              <a:rPr lang="en-US" sz="2800" b="1" i="1" dirty="0" smtClean="0">
                <a:latin typeface="Arial" pitchFamily="34" charset="0"/>
                <a:cs typeface="Arial" pitchFamily="34" charset="0"/>
              </a:rPr>
              <a:t> Pluto</a:t>
            </a:r>
            <a:r>
              <a:rPr lang="en-US" sz="2800" b="1" dirty="0" smtClean="0">
                <a:latin typeface="Arial" pitchFamily="34" charset="0"/>
                <a:cs typeface="Arial" pitchFamily="34" charset="0"/>
              </a:rPr>
              <a:t>, the Greek god of the underworld), </a:t>
            </a:r>
          </a:p>
          <a:p>
            <a:pPr marL="514350" indent="-514350"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depending on whether they </a:t>
            </a:r>
            <a:r>
              <a:rPr lang="en-US" sz="2800" b="1" dirty="0" smtClean="0">
                <a:solidFill>
                  <a:srgbClr val="FF0000"/>
                </a:solidFill>
                <a:latin typeface="Arial" pitchFamily="34" charset="0"/>
                <a:cs typeface="Arial" pitchFamily="34" charset="0"/>
              </a:rPr>
              <a:t>crystallize near the surface </a:t>
            </a:r>
            <a:r>
              <a:rPr lang="en-US" sz="2800" b="1" dirty="0" smtClean="0">
                <a:latin typeface="Arial" pitchFamily="34" charset="0"/>
                <a:cs typeface="Arial" pitchFamily="34" charset="0"/>
              </a:rPr>
              <a:t>or </a:t>
            </a:r>
            <a:r>
              <a:rPr lang="en-US" sz="2800" b="1" dirty="0" smtClean="0">
                <a:solidFill>
                  <a:srgbClr val="FF0000"/>
                </a:solidFill>
                <a:latin typeface="Arial" pitchFamily="34" charset="0"/>
                <a:cs typeface="Arial" pitchFamily="34" charset="0"/>
              </a:rPr>
              <a:t>at great depth</a:t>
            </a:r>
            <a:r>
              <a:rPr lang="en-US" sz="2800" b="1" dirty="0" smtClean="0">
                <a:latin typeface="Arial" pitchFamily="34" charset="0"/>
                <a:cs typeface="Arial" pitchFamily="34" charset="0"/>
              </a:rPr>
              <a:t>, respectively. </a:t>
            </a:r>
          </a:p>
          <a:p>
            <a:pPr marL="514350" indent="-514350" algn="just"/>
            <a:endParaRPr lang="en-US" sz="1400" b="1" dirty="0">
              <a:latin typeface="Arial" pitchFamily="34" charset="0"/>
              <a:cs typeface="Arial" pitchFamily="34" charset="0"/>
            </a:endParaRPr>
          </a:p>
          <a:p>
            <a:pPr algn="just"/>
            <a:r>
              <a:rPr lang="en-US" sz="2800" b="1" dirty="0" smtClean="0">
                <a:latin typeface="Arial" pitchFamily="34" charset="0"/>
                <a:cs typeface="Arial" pitchFamily="34" charset="0"/>
              </a:rPr>
              <a:t>The distinction, which does not imply a specific depth, is based mainly on grain size.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90600"/>
            <a:ext cx="7696200" cy="4431983"/>
          </a:xfrm>
          <a:prstGeom prst="rect">
            <a:avLst/>
          </a:prstGeom>
          <a:noFill/>
        </p:spPr>
        <p:txBody>
          <a:bodyPr wrap="square" rtlCol="0">
            <a:spAutoFit/>
          </a:bodyPr>
          <a:lstStyle/>
          <a:p>
            <a:pPr algn="just"/>
            <a:r>
              <a:rPr lang="en-US" sz="2800" b="1" dirty="0" smtClean="0">
                <a:latin typeface="Arial" pitchFamily="34" charset="0"/>
                <a:cs typeface="Arial" pitchFamily="34" charset="0"/>
              </a:rPr>
              <a:t>Others are exposed at mid-crustal levels and still others at deep-crustal levels.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Near the surface, batholiths intrude brittle rock and appear to intrude by </a:t>
            </a:r>
            <a:r>
              <a:rPr lang="en-US" sz="2800" b="1" dirty="0" err="1" smtClean="0">
                <a:solidFill>
                  <a:srgbClr val="FF0000"/>
                </a:solidFill>
                <a:latin typeface="Arial" pitchFamily="34" charset="0"/>
                <a:cs typeface="Arial" pitchFamily="34" charset="0"/>
              </a:rPr>
              <a:t>stoping</a:t>
            </a:r>
            <a:r>
              <a:rPr lang="en-US" sz="2800" b="1" dirty="0" smtClean="0">
                <a:latin typeface="Arial" pitchFamily="34" charset="0"/>
                <a:cs typeface="Arial" pitchFamily="34" charset="0"/>
              </a:rPr>
              <a:t> (8.7 and Fig. 8.29).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In the lower crust, where the surrounding rocks behave plastically, magma makes room for itself by pushing aside the surrounding rock, as shown in </a:t>
            </a:r>
            <a:r>
              <a:rPr lang="en-US" sz="2800" b="1" dirty="0" smtClean="0">
                <a:solidFill>
                  <a:srgbClr val="FF0000"/>
                </a:solidFill>
                <a:latin typeface="Arial" pitchFamily="34" charset="0"/>
                <a:cs typeface="Arial" pitchFamily="34" charset="0"/>
              </a:rPr>
              <a:t>Figure 9.11</a:t>
            </a:r>
            <a:r>
              <a:rPr lang="en-US" sz="2800" b="1" dirty="0" smtClean="0">
                <a:latin typeface="Arial" pitchFamily="34" charset="0"/>
                <a:cs typeface="Arial" pitchFamily="34" charset="0"/>
              </a:rPr>
              <a:t>.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216539"/>
          </a:xfrm>
          <a:prstGeom prst="rect">
            <a:avLst/>
          </a:prstGeom>
          <a:noFill/>
        </p:spPr>
        <p:txBody>
          <a:bodyPr wrap="square" rtlCol="0">
            <a:spAutoFit/>
          </a:bodyPr>
          <a:lstStyle/>
          <a:p>
            <a:pPr algn="just"/>
            <a:r>
              <a:rPr lang="en-US" sz="2800" b="1" dirty="0" smtClean="0">
                <a:latin typeface="Arial" pitchFamily="34" charset="0"/>
                <a:cs typeface="Arial" pitchFamily="34" charset="0"/>
              </a:rPr>
              <a:t>Although the rocks in most batholiths are massive, they commonly exhibit a foliation due to alignment of feldspar </a:t>
            </a:r>
            <a:r>
              <a:rPr lang="en-US" sz="2800" b="1" dirty="0" err="1" smtClean="0">
                <a:solidFill>
                  <a:srgbClr val="FF0000"/>
                </a:solidFill>
                <a:latin typeface="Arial" pitchFamily="34" charset="0"/>
                <a:cs typeface="Arial" pitchFamily="34" charset="0"/>
              </a:rPr>
              <a:t>phenocrysts</a:t>
            </a:r>
            <a:r>
              <a:rPr lang="en-US" sz="2800" b="1" dirty="0" smtClean="0">
                <a:latin typeface="Arial" pitchFamily="34" charset="0"/>
                <a:cs typeface="Arial" pitchFamily="34" charset="0"/>
              </a:rPr>
              <a:t> or streaky concentrations of dark minerals.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This foliation, which generally parallels the margins of the </a:t>
            </a:r>
            <a:r>
              <a:rPr lang="en-US" sz="2800" b="1" dirty="0" err="1" smtClean="0">
                <a:latin typeface="Arial" pitchFamily="34" charset="0"/>
                <a:cs typeface="Arial" pitchFamily="34" charset="0"/>
              </a:rPr>
              <a:t>batholith</a:t>
            </a:r>
            <a:r>
              <a:rPr lang="en-US" sz="2800" b="1" dirty="0" smtClean="0">
                <a:latin typeface="Arial" pitchFamily="34" charset="0"/>
                <a:cs typeface="Arial" pitchFamily="34" charset="0"/>
              </a:rPr>
              <a:t>, has also been used to show that magma in some batholiths has </a:t>
            </a:r>
            <a:r>
              <a:rPr lang="en-US" sz="2800" b="1" dirty="0" smtClean="0">
                <a:solidFill>
                  <a:srgbClr val="FF0000"/>
                </a:solidFill>
                <a:latin typeface="Arial" pitchFamily="34" charset="0"/>
                <a:cs typeface="Arial" pitchFamily="34" charset="0"/>
              </a:rPr>
              <a:t>flowed horizontally </a:t>
            </a:r>
            <a:r>
              <a:rPr lang="en-US" sz="2800" b="1" dirty="0" smtClean="0">
                <a:latin typeface="Arial" pitchFamily="34" charset="0"/>
                <a:cs typeface="Arial" pitchFamily="34" charset="0"/>
              </a:rPr>
              <a:t>for considerable distances.</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C:\Users\BishalNath\Desktop\Picture2.jpg"/>
          <p:cNvPicPr>
            <a:picLocks noChangeAspect="1" noChangeArrowheads="1"/>
          </p:cNvPicPr>
          <p:nvPr/>
        </p:nvPicPr>
        <p:blipFill>
          <a:blip r:embed="rId2" cstate="print">
            <a:lum bright="-10000" contrast="10000"/>
          </a:blip>
          <a:srcRect b="10445"/>
          <a:stretch>
            <a:fillRect/>
          </a:stretch>
        </p:blipFill>
        <p:spPr bwMode="auto">
          <a:xfrm>
            <a:off x="685800" y="228600"/>
            <a:ext cx="7669424" cy="5497738"/>
          </a:xfrm>
          <a:prstGeom prst="rect">
            <a:avLst/>
          </a:prstGeom>
          <a:noFill/>
        </p:spPr>
      </p:pic>
      <p:sp>
        <p:nvSpPr>
          <p:cNvPr id="6" name="TextBox 5"/>
          <p:cNvSpPr txBox="1"/>
          <p:nvPr/>
        </p:nvSpPr>
        <p:spPr>
          <a:xfrm>
            <a:off x="457200" y="5867400"/>
            <a:ext cx="8153400" cy="646331"/>
          </a:xfrm>
          <a:prstGeom prst="rect">
            <a:avLst/>
          </a:prstGeom>
          <a:noFill/>
        </p:spPr>
        <p:txBody>
          <a:bodyPr wrap="square" rtlCol="0">
            <a:spAutoFit/>
          </a:bodyPr>
          <a:lstStyle/>
          <a:p>
            <a:pPr algn="just"/>
            <a:r>
              <a:rPr lang="en-US" sz="1200" b="1" dirty="0" smtClean="0">
                <a:latin typeface="Arial" pitchFamily="34" charset="0"/>
                <a:cs typeface="Arial" pitchFamily="34" charset="0"/>
              </a:rPr>
              <a:t>Figure 9.11 (A)</a:t>
            </a:r>
            <a:r>
              <a:rPr lang="en-US" sz="1200" dirty="0" smtClean="0">
                <a:latin typeface="Arial" pitchFamily="34" charset="0"/>
                <a:cs typeface="Arial" pitchFamily="34" charset="0"/>
              </a:rPr>
              <a:t> Possible model of a </a:t>
            </a:r>
            <a:r>
              <a:rPr lang="en-US" sz="1200" dirty="0" err="1" smtClean="0">
                <a:latin typeface="Arial" pitchFamily="34" charset="0"/>
                <a:cs typeface="Arial" pitchFamily="34" charset="0"/>
              </a:rPr>
              <a:t>batholith</a:t>
            </a:r>
            <a:r>
              <a:rPr lang="en-US" sz="1200" dirty="0" smtClean="0">
                <a:latin typeface="Arial" pitchFamily="34" charset="0"/>
                <a:cs typeface="Arial" pitchFamily="34" charset="0"/>
              </a:rPr>
              <a:t>.</a:t>
            </a:r>
            <a:r>
              <a:rPr lang="en-US" sz="1200" b="1" dirty="0" smtClean="0">
                <a:latin typeface="Arial" pitchFamily="34" charset="0"/>
                <a:cs typeface="Arial" pitchFamily="34" charset="0"/>
              </a:rPr>
              <a:t> (B)</a:t>
            </a:r>
            <a:r>
              <a:rPr lang="en-US" sz="1200" dirty="0" smtClean="0">
                <a:latin typeface="Arial" pitchFamily="34" charset="0"/>
                <a:cs typeface="Arial" pitchFamily="34" charset="0"/>
              </a:rPr>
              <a:t> Photomicrograph of a large thin section from the upper part of a basaltic sill near Montreal, Quebec, showing </a:t>
            </a:r>
            <a:r>
              <a:rPr lang="en-US" sz="1200" dirty="0" err="1" smtClean="0">
                <a:latin typeface="Arial" pitchFamily="34" charset="0"/>
                <a:cs typeface="Arial" pitchFamily="34" charset="0"/>
              </a:rPr>
              <a:t>diapirs</a:t>
            </a:r>
            <a:r>
              <a:rPr lang="en-US" sz="1200" dirty="0" smtClean="0">
                <a:latin typeface="Arial" pitchFamily="34" charset="0"/>
                <a:cs typeface="Arial" pitchFamily="34" charset="0"/>
              </a:rPr>
              <a:t> of alkali feldspar-rich rock that buoyantly rose through the basalt.</a:t>
            </a:r>
            <a:r>
              <a:rPr lang="en-US" sz="1200" b="1" dirty="0" smtClean="0">
                <a:latin typeface="Arial" pitchFamily="34" charset="0"/>
                <a:cs typeface="Arial" pitchFamily="34" charset="0"/>
              </a:rPr>
              <a:t> (C)</a:t>
            </a:r>
            <a:r>
              <a:rPr lang="en-US" sz="1200" dirty="0" smtClean="0">
                <a:latin typeface="Arial" pitchFamily="34" charset="0"/>
                <a:cs typeface="Arial" pitchFamily="34" charset="0"/>
              </a:rPr>
              <a:t> Enlarged view of the central </a:t>
            </a:r>
            <a:r>
              <a:rPr lang="en-US" sz="1200" dirty="0" err="1" smtClean="0">
                <a:latin typeface="Arial" pitchFamily="34" charset="0"/>
                <a:cs typeface="Arial" pitchFamily="34" charset="0"/>
              </a:rPr>
              <a:t>diapir</a:t>
            </a:r>
            <a:r>
              <a:rPr lang="en-US" sz="1200" dirty="0" smtClean="0">
                <a:latin typeface="Arial" pitchFamily="34" charset="0"/>
                <a:cs typeface="Arial" pitchFamily="34" charset="0"/>
              </a:rPr>
              <a:t> reveals features similar to those found in granite batholiths..</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3816429"/>
          </a:xfrm>
          <a:prstGeom prst="rect">
            <a:avLst/>
          </a:prstGeom>
          <a:noFill/>
        </p:spPr>
        <p:txBody>
          <a:bodyPr wrap="square" rtlCol="0">
            <a:spAutoFit/>
          </a:bodyPr>
          <a:lstStyle/>
          <a:p>
            <a:pPr algn="just"/>
            <a:r>
              <a:rPr lang="en-US" sz="2800" b="1" dirty="0" smtClean="0">
                <a:latin typeface="Arial" pitchFamily="34" charset="0"/>
                <a:cs typeface="Arial" pitchFamily="34" charset="0"/>
              </a:rPr>
              <a:t>Batholiths typically form in </a:t>
            </a:r>
            <a:r>
              <a:rPr lang="en-US" sz="2800" b="1" dirty="0" err="1" smtClean="0">
                <a:latin typeface="Arial" pitchFamily="34" charset="0"/>
                <a:cs typeface="Arial" pitchFamily="34" charset="0"/>
              </a:rPr>
              <a:t>orogenic</a:t>
            </a:r>
            <a:r>
              <a:rPr lang="en-US" sz="2800" b="1" dirty="0" smtClean="0">
                <a:latin typeface="Arial" pitchFamily="34" charset="0"/>
                <a:cs typeface="Arial" pitchFamily="34" charset="0"/>
              </a:rPr>
              <a:t> belts and are intimately related to the melting process that accompanies the release of water from </a:t>
            </a:r>
            <a:r>
              <a:rPr lang="en-US" sz="2800" b="1" dirty="0" err="1" smtClean="0">
                <a:latin typeface="Arial" pitchFamily="34" charset="0"/>
                <a:cs typeface="Arial" pitchFamily="34" charset="0"/>
              </a:rPr>
              <a:t>subducting</a:t>
            </a:r>
            <a:r>
              <a:rPr lang="en-US" sz="2800" b="1" dirty="0" smtClean="0">
                <a:latin typeface="Arial" pitchFamily="34" charset="0"/>
                <a:cs typeface="Arial" pitchFamily="34" charset="0"/>
              </a:rPr>
              <a:t> plates.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However, some </a:t>
            </a:r>
            <a:r>
              <a:rPr lang="en-US" sz="2800" b="1" dirty="0" smtClean="0">
                <a:solidFill>
                  <a:srgbClr val="FF0000"/>
                </a:solidFill>
                <a:latin typeface="Arial" pitchFamily="34" charset="0"/>
                <a:cs typeface="Arial" pitchFamily="34" charset="0"/>
              </a:rPr>
              <a:t>batholiths</a:t>
            </a:r>
            <a:r>
              <a:rPr lang="en-US" sz="2800" b="1" dirty="0" smtClean="0">
                <a:latin typeface="Arial" pitchFamily="34" charset="0"/>
                <a:cs typeface="Arial" pitchFamily="34" charset="0"/>
              </a:rPr>
              <a:t> may be related to </a:t>
            </a:r>
            <a:r>
              <a:rPr lang="en-US" sz="2800" b="1" dirty="0" smtClean="0">
                <a:solidFill>
                  <a:srgbClr val="FF0000"/>
                </a:solidFill>
                <a:latin typeface="Arial" pitchFamily="34" charset="0"/>
                <a:cs typeface="Arial" pitchFamily="34" charset="0"/>
              </a:rPr>
              <a:t>mantle plumes </a:t>
            </a:r>
            <a:r>
              <a:rPr lang="en-US" sz="2800" b="1" dirty="0" smtClean="0">
                <a:latin typeface="Arial" pitchFamily="34" charset="0"/>
                <a:cs typeface="Arial" pitchFamily="34" charset="0"/>
              </a:rPr>
              <a:t>beneath continental crust, whereas others are associated with </a:t>
            </a:r>
            <a:r>
              <a:rPr lang="en-US" sz="2800" b="1" dirty="0" smtClean="0">
                <a:solidFill>
                  <a:srgbClr val="FF0000"/>
                </a:solidFill>
                <a:latin typeface="Arial" pitchFamily="34" charset="0"/>
                <a:cs typeface="Arial" pitchFamily="34" charset="0"/>
              </a:rPr>
              <a:t>continental rifting</a:t>
            </a:r>
            <a:r>
              <a:rPr lang="en-US" sz="2800" b="1"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14400"/>
            <a:ext cx="7696200" cy="5262979"/>
          </a:xfrm>
          <a:prstGeom prst="rect">
            <a:avLst/>
          </a:prstGeom>
          <a:noFill/>
        </p:spPr>
        <p:txBody>
          <a:bodyPr wrap="square" rtlCol="0">
            <a:spAutoFit/>
          </a:bodyPr>
          <a:lstStyle/>
          <a:p>
            <a:pPr algn="just"/>
            <a:r>
              <a:rPr lang="en-US" sz="2800" b="1" dirty="0" smtClean="0">
                <a:solidFill>
                  <a:srgbClr val="FF0000"/>
                </a:solidFill>
                <a:latin typeface="Arial" pitchFamily="34" charset="0"/>
                <a:cs typeface="Arial" pitchFamily="34" charset="0"/>
              </a:rPr>
              <a:t>Batholiths</a:t>
            </a:r>
            <a:r>
              <a:rPr lang="en-US" sz="2800" b="1" dirty="0" smtClean="0">
                <a:latin typeface="Arial" pitchFamily="34" charset="0"/>
                <a:cs typeface="Arial" pitchFamily="34" charset="0"/>
              </a:rPr>
              <a:t> are always composed of rocks that we refer to as </a:t>
            </a:r>
            <a:r>
              <a:rPr lang="en-US" sz="2800" b="1" i="1" dirty="0" smtClean="0">
                <a:solidFill>
                  <a:srgbClr val="FF0000"/>
                </a:solidFill>
                <a:latin typeface="Arial" pitchFamily="34" charset="0"/>
                <a:cs typeface="Arial" pitchFamily="34" charset="0"/>
              </a:rPr>
              <a:t>granitic</a:t>
            </a:r>
            <a:r>
              <a:rPr lang="en-US" sz="2800" b="1" dirty="0" smtClean="0">
                <a:latin typeface="Arial" pitchFamily="34" charset="0"/>
                <a:cs typeface="Arial" pitchFamily="34" charset="0"/>
              </a:rPr>
              <a:t> in the broadest sense of the word, but rocks containing smaller amounts of quartz and larger amounts of dark minerals than typical granite are also abundant.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Isotopic studies reveal that </a:t>
            </a:r>
            <a:r>
              <a:rPr lang="en-US" sz="2800" b="1" dirty="0" smtClean="0">
                <a:solidFill>
                  <a:srgbClr val="FF0000"/>
                </a:solidFill>
                <a:latin typeface="Arial" pitchFamily="34" charset="0"/>
                <a:cs typeface="Arial" pitchFamily="34" charset="0"/>
              </a:rPr>
              <a:t>most rocks in batholiths have been derived from melting of the continental crust</a:t>
            </a:r>
            <a:r>
              <a:rPr lang="en-US" sz="2800" b="1" dirty="0" smtClean="0">
                <a:latin typeface="Arial" pitchFamily="34" charset="0"/>
                <a:cs typeface="Arial" pitchFamily="34" charset="0"/>
              </a:rPr>
              <a:t>, but in some, a significant input of mantle-derived magma can be identified.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0"/>
            <a:ext cx="7696200" cy="3385542"/>
          </a:xfrm>
          <a:prstGeom prst="rect">
            <a:avLst/>
          </a:prstGeom>
          <a:noFill/>
        </p:spPr>
        <p:txBody>
          <a:bodyPr wrap="square" rtlCol="0">
            <a:spAutoFit/>
          </a:bodyPr>
          <a:lstStyle/>
          <a:p>
            <a:pPr algn="just"/>
            <a:r>
              <a:rPr lang="en-US" sz="2800" b="1" dirty="0" smtClean="0">
                <a:latin typeface="Arial" pitchFamily="34" charset="0"/>
                <a:cs typeface="Arial" pitchFamily="34" charset="0"/>
              </a:rPr>
              <a:t>A characteristic feature of granitic rocks in most batholiths is inclusions of basalt.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Figure </a:t>
            </a:r>
            <a:r>
              <a:rPr lang="en-US" sz="2800" b="1" dirty="0" smtClean="0">
                <a:solidFill>
                  <a:srgbClr val="FF0000"/>
                </a:solidFill>
                <a:latin typeface="Arial" pitchFamily="34" charset="0"/>
                <a:cs typeface="Arial" pitchFamily="34" charset="0"/>
              </a:rPr>
              <a:t>9.10(A)</a:t>
            </a:r>
            <a:r>
              <a:rPr lang="en-US" sz="2800" b="1" dirty="0" smtClean="0">
                <a:latin typeface="Arial" pitchFamily="34" charset="0"/>
                <a:cs typeface="Arial" pitchFamily="34" charset="0"/>
              </a:rPr>
              <a:t> shows a quarry face in the granite </a:t>
            </a:r>
            <a:r>
              <a:rPr lang="en-US" sz="2800" b="1" dirty="0" err="1" smtClean="0">
                <a:latin typeface="Arial" pitchFamily="34" charset="0"/>
                <a:cs typeface="Arial" pitchFamily="34" charset="0"/>
              </a:rPr>
              <a:t>batholith</a:t>
            </a:r>
            <a:r>
              <a:rPr lang="en-US" sz="2800" b="1" dirty="0" smtClean="0">
                <a:latin typeface="Arial" pitchFamily="34" charset="0"/>
                <a:cs typeface="Arial" pitchFamily="34" charset="0"/>
              </a:rPr>
              <a:t> at </a:t>
            </a:r>
            <a:r>
              <a:rPr lang="en-US" sz="2800" b="1" dirty="0" err="1" smtClean="0">
                <a:latin typeface="Arial" pitchFamily="34" charset="0"/>
                <a:cs typeface="Arial" pitchFamily="34" charset="0"/>
              </a:rPr>
              <a:t>Vinalhaven</a:t>
            </a:r>
            <a:r>
              <a:rPr lang="en-US" sz="2800" b="1" dirty="0" smtClean="0">
                <a:latin typeface="Arial" pitchFamily="34" charset="0"/>
                <a:cs typeface="Arial" pitchFamily="34" charset="0"/>
              </a:rPr>
              <a:t>, on the coastal islands of Maine, in which one large blob and several smaller pieces of basalt can be seen enclosed in the granite.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C:\Users\BishalNath\Desktop\Picture3.jpg"/>
          <p:cNvPicPr>
            <a:picLocks noChangeAspect="1" noChangeArrowheads="1"/>
          </p:cNvPicPr>
          <p:nvPr/>
        </p:nvPicPr>
        <p:blipFill>
          <a:blip r:embed="rId2" cstate="print"/>
          <a:srcRect b="11884"/>
          <a:stretch>
            <a:fillRect/>
          </a:stretch>
        </p:blipFill>
        <p:spPr bwMode="auto">
          <a:xfrm>
            <a:off x="381000" y="1524000"/>
            <a:ext cx="8223250" cy="2895600"/>
          </a:xfrm>
          <a:prstGeom prst="rect">
            <a:avLst/>
          </a:prstGeom>
          <a:noFill/>
        </p:spPr>
      </p:pic>
      <p:sp>
        <p:nvSpPr>
          <p:cNvPr id="5" name="TextBox 4"/>
          <p:cNvSpPr txBox="1"/>
          <p:nvPr/>
        </p:nvSpPr>
        <p:spPr>
          <a:xfrm>
            <a:off x="457200" y="5105400"/>
            <a:ext cx="8153400" cy="738664"/>
          </a:xfrm>
          <a:prstGeom prst="rect">
            <a:avLst/>
          </a:prstGeom>
          <a:noFill/>
        </p:spPr>
        <p:txBody>
          <a:bodyPr wrap="square" rtlCol="0">
            <a:spAutoFit/>
          </a:bodyPr>
          <a:lstStyle/>
          <a:p>
            <a:pPr algn="just"/>
            <a:r>
              <a:rPr lang="en-US" sz="1400" b="1" dirty="0" smtClean="0">
                <a:latin typeface="Arial" pitchFamily="34" charset="0"/>
                <a:cs typeface="Arial" pitchFamily="34" charset="0"/>
              </a:rPr>
              <a:t>Figure 9.10 (A) Basalt inclusions in the </a:t>
            </a:r>
            <a:r>
              <a:rPr lang="en-US" sz="1400" b="1" dirty="0" err="1" smtClean="0">
                <a:latin typeface="Arial" pitchFamily="34" charset="0"/>
                <a:cs typeface="Arial" pitchFamily="34" charset="0"/>
              </a:rPr>
              <a:t>Vinalhaven</a:t>
            </a:r>
            <a:r>
              <a:rPr lang="en-US" sz="1400" b="1" dirty="0" smtClean="0">
                <a:latin typeface="Arial" pitchFamily="34" charset="0"/>
                <a:cs typeface="Arial" pitchFamily="34" charset="0"/>
              </a:rPr>
              <a:t> granite coastal Maine, United States. Sheet joints parallel the surface of the outcrop. (B) Large </a:t>
            </a:r>
            <a:r>
              <a:rPr lang="en-US" sz="1400" b="1" dirty="0" err="1" smtClean="0">
                <a:latin typeface="Arial" pitchFamily="34" charset="0"/>
                <a:cs typeface="Arial" pitchFamily="34" charset="0"/>
              </a:rPr>
              <a:t>pillowlike</a:t>
            </a:r>
            <a:r>
              <a:rPr lang="en-US" sz="1400" b="1" dirty="0" smtClean="0">
                <a:latin typeface="Arial" pitchFamily="34" charset="0"/>
                <a:cs typeface="Arial" pitchFamily="34" charset="0"/>
              </a:rPr>
              <a:t> blobs of basalt separated by granite in a deeper section of the </a:t>
            </a:r>
            <a:r>
              <a:rPr lang="en-US" sz="1400" b="1" dirty="0" err="1" smtClean="0">
                <a:latin typeface="Arial" pitchFamily="34" charset="0"/>
                <a:cs typeface="Arial" pitchFamily="34" charset="0"/>
              </a:rPr>
              <a:t>Vinalhaven</a:t>
            </a:r>
            <a:r>
              <a:rPr lang="en-US" sz="1400" b="1" dirty="0" smtClean="0">
                <a:latin typeface="Arial" pitchFamily="34" charset="0"/>
                <a:cs typeface="Arial" pitchFamily="34" charset="0"/>
              </a:rPr>
              <a:t> granite.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69526"/>
            <a:ext cx="7848600" cy="3754874"/>
          </a:xfrm>
          <a:prstGeom prst="rect">
            <a:avLst/>
          </a:prstGeom>
          <a:noFill/>
        </p:spPr>
        <p:txBody>
          <a:bodyPr wrap="square" rtlCol="0">
            <a:spAutoFit/>
          </a:bodyPr>
          <a:lstStyle/>
          <a:p>
            <a:pPr algn="just"/>
            <a:r>
              <a:rPr lang="en-US" sz="2800" b="1" dirty="0" smtClean="0">
                <a:latin typeface="Arial" pitchFamily="34" charset="0"/>
                <a:cs typeface="Arial" pitchFamily="34" charset="0"/>
              </a:rPr>
              <a:t>Observations from many batholiths allow us to construct a general model of a </a:t>
            </a:r>
            <a:r>
              <a:rPr lang="en-US" sz="2800" b="1" dirty="0" err="1" smtClean="0">
                <a:latin typeface="Arial" pitchFamily="34" charset="0"/>
                <a:cs typeface="Arial" pitchFamily="34" charset="0"/>
              </a:rPr>
              <a:t>batholith</a:t>
            </a:r>
            <a:r>
              <a:rPr lang="en-US" sz="2800" b="1" dirty="0" smtClean="0">
                <a:latin typeface="Arial" pitchFamily="34" charset="0"/>
                <a:cs typeface="Arial" pitchFamily="34" charset="0"/>
              </a:rPr>
              <a:t> (</a:t>
            </a:r>
            <a:r>
              <a:rPr lang="en-US" sz="2800" b="1" dirty="0" smtClean="0">
                <a:solidFill>
                  <a:srgbClr val="FF0000"/>
                </a:solidFill>
                <a:latin typeface="Arial" pitchFamily="34" charset="0"/>
                <a:cs typeface="Arial" pitchFamily="34" charset="0"/>
              </a:rPr>
              <a:t>Fig. 9.11(A)). </a:t>
            </a:r>
          </a:p>
          <a:p>
            <a:pPr algn="just"/>
            <a:endParaRPr lang="en-US" sz="1400" b="1" dirty="0" smtClean="0">
              <a:solidFill>
                <a:srgbClr val="FF0000"/>
              </a:solidFill>
              <a:latin typeface="Arial" pitchFamily="34" charset="0"/>
              <a:cs typeface="Arial" pitchFamily="34" charset="0"/>
            </a:endParaRPr>
          </a:p>
          <a:p>
            <a:pPr algn="just"/>
            <a:r>
              <a:rPr lang="en-US" sz="2800" b="1" dirty="0" smtClean="0">
                <a:latin typeface="Arial" pitchFamily="34" charset="0"/>
                <a:cs typeface="Arial" pitchFamily="34" charset="0"/>
              </a:rPr>
              <a:t>First, their overall shape is probably that of a </a:t>
            </a:r>
            <a:r>
              <a:rPr lang="en-US" sz="2800" b="1" dirty="0" err="1" smtClean="0">
                <a:solidFill>
                  <a:srgbClr val="FF0000"/>
                </a:solidFill>
                <a:latin typeface="Arial" pitchFamily="34" charset="0"/>
                <a:cs typeface="Arial" pitchFamily="34" charset="0"/>
              </a:rPr>
              <a:t>diapir</a:t>
            </a:r>
            <a:r>
              <a:rPr lang="en-US" sz="2800" b="1" dirty="0" smtClean="0">
                <a:latin typeface="Arial" pitchFamily="34" charset="0"/>
                <a:cs typeface="Arial" pitchFamily="34" charset="0"/>
              </a:rPr>
              <a:t>, which buoyantly rises through the lower plastic part of the crust and then mushrooms out on nearing the brittle upper crust.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00200"/>
            <a:ext cx="7467600" cy="2554545"/>
          </a:xfrm>
          <a:prstGeom prst="rect">
            <a:avLst/>
          </a:prstGeom>
        </p:spPr>
        <p:txBody>
          <a:bodyPr wrap="square">
            <a:spAutoFit/>
          </a:bodyPr>
          <a:lstStyle/>
          <a:p>
            <a:pPr algn="just"/>
            <a:r>
              <a:rPr lang="en-US" sz="2800" b="1" dirty="0" smtClean="0">
                <a:latin typeface="Arial" pitchFamily="34" charset="0"/>
                <a:cs typeface="Arial" pitchFamily="34" charset="0"/>
              </a:rPr>
              <a:t>A </a:t>
            </a:r>
            <a:r>
              <a:rPr lang="en-US" sz="2800" b="1" dirty="0" err="1" smtClean="0">
                <a:latin typeface="Arial" pitchFamily="34" charset="0"/>
                <a:cs typeface="Arial" pitchFamily="34" charset="0"/>
              </a:rPr>
              <a:t>batholith's</a:t>
            </a:r>
            <a:r>
              <a:rPr lang="en-US" sz="2800" b="1" dirty="0" smtClean="0">
                <a:latin typeface="Arial" pitchFamily="34" charset="0"/>
                <a:cs typeface="Arial" pitchFamily="34" charset="0"/>
              </a:rPr>
              <a:t> extension to depth would be via the neck, which tends to narrow and pinch off as the </a:t>
            </a:r>
            <a:r>
              <a:rPr lang="en-US" sz="2800" b="1" dirty="0" err="1" smtClean="0">
                <a:latin typeface="Arial" pitchFamily="34" charset="0"/>
                <a:cs typeface="Arial" pitchFamily="34" charset="0"/>
              </a:rPr>
              <a:t>diapir</a:t>
            </a:r>
            <a:r>
              <a:rPr lang="en-US" sz="2800" b="1" dirty="0" smtClean="0">
                <a:latin typeface="Arial" pitchFamily="34" charset="0"/>
                <a:cs typeface="Arial" pitchFamily="34" charset="0"/>
              </a:rPr>
              <a:t> rises;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some may even completely separate from their root zone.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7772400" cy="5047536"/>
          </a:xfrm>
          <a:prstGeom prst="rect">
            <a:avLst/>
          </a:prstGeom>
          <a:noFill/>
        </p:spPr>
        <p:txBody>
          <a:bodyPr wrap="square" rtlCol="0">
            <a:spAutoFit/>
          </a:bodyPr>
          <a:lstStyle/>
          <a:p>
            <a:pPr algn="just"/>
            <a:r>
              <a:rPr lang="en-US" sz="2800" b="1" dirty="0" smtClean="0">
                <a:latin typeface="Arial" pitchFamily="34" charset="0"/>
                <a:cs typeface="Arial" pitchFamily="34" charset="0"/>
              </a:rPr>
              <a:t>On nearing the surface, the </a:t>
            </a:r>
            <a:r>
              <a:rPr lang="en-US" sz="2800" b="1" dirty="0" err="1" smtClean="0">
                <a:latin typeface="Arial" pitchFamily="34" charset="0"/>
                <a:cs typeface="Arial" pitchFamily="34" charset="0"/>
              </a:rPr>
              <a:t>diapir</a:t>
            </a:r>
            <a:r>
              <a:rPr lang="en-US" sz="2800" b="1" dirty="0" smtClean="0">
                <a:latin typeface="Arial" pitchFamily="34" charset="0"/>
                <a:cs typeface="Arial" pitchFamily="34" charset="0"/>
              </a:rPr>
              <a:t> would spread laterally, which would explain the evidence for </a:t>
            </a:r>
            <a:r>
              <a:rPr lang="en-US" sz="2800" b="1" dirty="0" smtClean="0">
                <a:solidFill>
                  <a:srgbClr val="FF0000"/>
                </a:solidFill>
                <a:latin typeface="Arial" pitchFamily="34" charset="0"/>
                <a:cs typeface="Arial" pitchFamily="34" charset="0"/>
              </a:rPr>
              <a:t>horizontal flow </a:t>
            </a:r>
            <a:r>
              <a:rPr lang="en-US" sz="2800" b="1" dirty="0" smtClean="0">
                <a:latin typeface="Arial" pitchFamily="34" charset="0"/>
                <a:cs typeface="Arial" pitchFamily="34" charset="0"/>
              </a:rPr>
              <a:t>in some batholiths. </a:t>
            </a:r>
          </a:p>
          <a:p>
            <a:pPr algn="just"/>
            <a:endParaRPr lang="en-US" b="1" dirty="0" smtClean="0">
              <a:latin typeface="Arial" pitchFamily="34" charset="0"/>
              <a:cs typeface="Arial" pitchFamily="34" charset="0"/>
            </a:endParaRPr>
          </a:p>
          <a:p>
            <a:pPr algn="just"/>
            <a:r>
              <a:rPr lang="en-US" sz="2800" b="1" dirty="0" smtClean="0">
                <a:latin typeface="Arial" pitchFamily="34" charset="0"/>
                <a:cs typeface="Arial" pitchFamily="34" charset="0"/>
              </a:rPr>
              <a:t>Near the surface where rocks are brittle, further rise of the </a:t>
            </a:r>
            <a:r>
              <a:rPr lang="en-US" sz="2800" b="1" dirty="0" err="1" smtClean="0">
                <a:latin typeface="Arial" pitchFamily="34" charset="0"/>
                <a:cs typeface="Arial" pitchFamily="34" charset="0"/>
              </a:rPr>
              <a:t>batholith</a:t>
            </a:r>
            <a:r>
              <a:rPr lang="en-US" sz="2800" b="1" dirty="0" smtClean="0">
                <a:latin typeface="Arial" pitchFamily="34" charset="0"/>
                <a:cs typeface="Arial" pitchFamily="34" charset="0"/>
              </a:rPr>
              <a:t> would be through </a:t>
            </a:r>
            <a:r>
              <a:rPr lang="en-US" sz="2800" b="1" dirty="0" err="1" smtClean="0">
                <a:solidFill>
                  <a:srgbClr val="FF0000"/>
                </a:solidFill>
                <a:latin typeface="Arial" pitchFamily="34" charset="0"/>
                <a:cs typeface="Arial" pitchFamily="34" charset="0"/>
              </a:rPr>
              <a:t>stoping</a:t>
            </a:r>
            <a:r>
              <a:rPr lang="en-US" sz="2800" b="1" dirty="0" smtClean="0">
                <a:latin typeface="Arial" pitchFamily="34" charset="0"/>
                <a:cs typeface="Arial" pitchFamily="34" charset="0"/>
              </a:rPr>
              <a: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Large sections of the crust might sink into the magma chamber, producing a </a:t>
            </a:r>
            <a:r>
              <a:rPr lang="en-US" sz="2800" b="1" dirty="0" smtClean="0">
                <a:solidFill>
                  <a:srgbClr val="FF0000"/>
                </a:solidFill>
                <a:latin typeface="Arial" pitchFamily="34" charset="0"/>
                <a:cs typeface="Arial" pitchFamily="34" charset="0"/>
              </a:rPr>
              <a:t>caldera</a:t>
            </a:r>
            <a:r>
              <a:rPr lang="en-US" sz="2800" b="1" dirty="0" smtClean="0">
                <a:latin typeface="Arial" pitchFamily="34" charset="0"/>
                <a:cs typeface="Arial" pitchFamily="34" charset="0"/>
              </a:rPr>
              <a:t> on the surface.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95400"/>
            <a:ext cx="7543800" cy="4585871"/>
          </a:xfrm>
          <a:prstGeom prst="rect">
            <a:avLst/>
          </a:prstGeom>
          <a:noFill/>
        </p:spPr>
        <p:txBody>
          <a:bodyPr wrap="square" rtlCol="0">
            <a:spAutoFit/>
          </a:bodyPr>
          <a:lstStyle/>
          <a:p>
            <a:pPr algn="just"/>
            <a:r>
              <a:rPr lang="en-US" sz="2800" b="1" dirty="0" smtClean="0">
                <a:latin typeface="Arial" pitchFamily="34" charset="0"/>
                <a:cs typeface="Arial" pitchFamily="34" charset="0"/>
              </a:rPr>
              <a:t>Plutonic magma cools and crystallizes so slowly that few crystal nuclei form, which results in coarse-grained rock. </a:t>
            </a:r>
          </a:p>
          <a:p>
            <a:pPr algn="just"/>
            <a:endParaRPr lang="en-US" sz="1600" b="1" dirty="0">
              <a:latin typeface="Arial" pitchFamily="34" charset="0"/>
              <a:cs typeface="Arial" pitchFamily="34" charset="0"/>
            </a:endParaRPr>
          </a:p>
          <a:p>
            <a:pPr algn="just"/>
            <a:r>
              <a:rPr lang="en-US" sz="2800" b="1" dirty="0" err="1" smtClean="0">
                <a:solidFill>
                  <a:srgbClr val="FF0000"/>
                </a:solidFill>
                <a:latin typeface="Arial" pitchFamily="34" charset="0"/>
                <a:cs typeface="Arial" pitchFamily="34" charset="0"/>
              </a:rPr>
              <a:t>Hypabyssal</a:t>
            </a:r>
            <a:r>
              <a:rPr lang="en-US" sz="2800" b="1" dirty="0" smtClean="0">
                <a:latin typeface="Arial" pitchFamily="34" charset="0"/>
                <a:cs typeface="Arial" pitchFamily="34" charset="0"/>
              </a:rPr>
              <a:t> rocks crystallize relatively rapidly and have large numbers of nuclei and are, therefore, finer grained. </a:t>
            </a:r>
          </a:p>
          <a:p>
            <a:pPr algn="just"/>
            <a:endParaRPr lang="en-US" sz="1600" b="1" dirty="0">
              <a:latin typeface="Arial" pitchFamily="34" charset="0"/>
              <a:cs typeface="Arial" pitchFamily="34" charset="0"/>
            </a:endParaRPr>
          </a:p>
          <a:p>
            <a:pPr algn="just"/>
            <a:r>
              <a:rPr lang="en-US" sz="2800" b="1" dirty="0" smtClean="0">
                <a:latin typeface="Arial" pitchFamily="34" charset="0"/>
                <a:cs typeface="Arial" pitchFamily="34" charset="0"/>
              </a:rPr>
              <a:t>Indeed, most </a:t>
            </a:r>
            <a:r>
              <a:rPr lang="en-US" sz="2800" b="1" dirty="0" err="1" smtClean="0">
                <a:latin typeface="Arial" pitchFamily="34" charset="0"/>
                <a:cs typeface="Arial" pitchFamily="34" charset="0"/>
              </a:rPr>
              <a:t>hypabyssal</a:t>
            </a:r>
            <a:r>
              <a:rPr lang="en-US" sz="2800" b="1" dirty="0" smtClean="0">
                <a:latin typeface="Arial" pitchFamily="34" charset="0"/>
                <a:cs typeface="Arial" pitchFamily="34" charset="0"/>
              </a:rPr>
              <a:t> rocks resemble volcanic rocks more than they do plutonic rocks.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447800"/>
            <a:ext cx="7696200" cy="4462760"/>
          </a:xfrm>
          <a:prstGeom prst="rect">
            <a:avLst/>
          </a:prstGeom>
          <a:noFill/>
        </p:spPr>
        <p:txBody>
          <a:bodyPr wrap="square" rtlCol="0">
            <a:spAutoFit/>
          </a:bodyPr>
          <a:lstStyle/>
          <a:p>
            <a:pPr algn="just"/>
            <a:r>
              <a:rPr lang="en-US" sz="2800" b="1" dirty="0" smtClean="0">
                <a:latin typeface="Arial" pitchFamily="34" charset="0"/>
                <a:cs typeface="Arial" pitchFamily="34" charset="0"/>
              </a:rPr>
              <a:t>If the surface exposure of a </a:t>
            </a:r>
            <a:r>
              <a:rPr lang="en-US" sz="2800" b="1" dirty="0" err="1" smtClean="0">
                <a:solidFill>
                  <a:srgbClr val="FF0000"/>
                </a:solidFill>
                <a:latin typeface="Arial" pitchFamily="34" charset="0"/>
                <a:cs typeface="Arial" pitchFamily="34" charset="0"/>
              </a:rPr>
              <a:t>pluton</a:t>
            </a:r>
            <a:r>
              <a:rPr lang="en-US" sz="2800" b="1" dirty="0" smtClean="0">
                <a:latin typeface="Arial" pitchFamily="34" charset="0"/>
                <a:cs typeface="Arial" pitchFamily="34" charset="0"/>
              </a:rPr>
              <a:t> is less than 100 km</a:t>
            </a:r>
            <a:r>
              <a:rPr lang="en-US" sz="3200" b="1" baseline="30000" dirty="0" smtClean="0">
                <a:latin typeface="Arial" pitchFamily="34" charset="0"/>
                <a:cs typeface="Arial" pitchFamily="34" charset="0"/>
              </a:rPr>
              <a:t>2</a:t>
            </a:r>
            <a:r>
              <a:rPr lang="en-US" sz="2800" b="1" dirty="0" smtClean="0">
                <a:latin typeface="Arial" pitchFamily="34" charset="0"/>
                <a:cs typeface="Arial" pitchFamily="34" charset="0"/>
              </a:rPr>
              <a:t>, it is called a stock.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Although this distinction from a </a:t>
            </a:r>
            <a:r>
              <a:rPr lang="en-US" sz="2800" b="1" dirty="0" err="1" smtClean="0">
                <a:latin typeface="Arial" pitchFamily="34" charset="0"/>
                <a:cs typeface="Arial" pitchFamily="34" charset="0"/>
              </a:rPr>
              <a:t>batholith</a:t>
            </a:r>
            <a:r>
              <a:rPr lang="en-US" sz="2800" b="1" dirty="0" smtClean="0">
                <a:latin typeface="Arial" pitchFamily="34" charset="0"/>
                <a:cs typeface="Arial" pitchFamily="34" charset="0"/>
              </a:rPr>
              <a:t> (&gt;100 km</a:t>
            </a:r>
            <a:r>
              <a:rPr lang="en-US" sz="3200" b="1" baseline="30000" dirty="0" smtClean="0">
                <a:latin typeface="Arial" pitchFamily="34" charset="0"/>
                <a:cs typeface="Arial" pitchFamily="34" charset="0"/>
              </a:rPr>
              <a:t>2</a:t>
            </a:r>
            <a:r>
              <a:rPr lang="en-US" sz="2800" b="1" dirty="0" smtClean="0">
                <a:latin typeface="Arial" pitchFamily="34" charset="0"/>
                <a:cs typeface="Arial" pitchFamily="34" charset="0"/>
              </a:rPr>
              <a:t>) appears arbitrary and indicates only the area of exposure of an intrusion at its present level of erosion,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large numbers of intrusions fall into this category and are clearly of very different origin from batholiths. </a:t>
            </a:r>
            <a:endParaRPr lang="en-US" sz="2800" b="1" dirty="0">
              <a:latin typeface="Arial" pitchFamily="34" charset="0"/>
              <a:cs typeface="Arial" pitchFamily="34" charset="0"/>
            </a:endParaRPr>
          </a:p>
        </p:txBody>
      </p:sp>
      <p:sp>
        <p:nvSpPr>
          <p:cNvPr id="4" name="Rectangle 3"/>
          <p:cNvSpPr/>
          <p:nvPr/>
        </p:nvSpPr>
        <p:spPr>
          <a:xfrm>
            <a:off x="609600" y="838200"/>
            <a:ext cx="1364476" cy="523220"/>
          </a:xfrm>
          <a:prstGeom prst="rect">
            <a:avLst/>
          </a:prstGeom>
        </p:spPr>
        <p:txBody>
          <a:bodyPr wrap="none">
            <a:spAutoFit/>
          </a:bodyPr>
          <a:lstStyle/>
          <a:p>
            <a:r>
              <a:rPr lang="en-US" sz="2800" b="1" dirty="0" smtClean="0">
                <a:solidFill>
                  <a:srgbClr val="FF0000"/>
                </a:solidFill>
                <a:latin typeface="Arial" pitchFamily="34" charset="0"/>
                <a:cs typeface="Arial" pitchFamily="34" charset="0"/>
              </a:rPr>
              <a:t>Stocks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462760"/>
          </a:xfrm>
          <a:prstGeom prst="rect">
            <a:avLst/>
          </a:prstGeom>
          <a:noFill/>
        </p:spPr>
        <p:txBody>
          <a:bodyPr wrap="square" rtlCol="0">
            <a:spAutoFit/>
          </a:bodyPr>
          <a:lstStyle/>
          <a:p>
            <a:pPr algn="just"/>
            <a:r>
              <a:rPr lang="en-US" sz="2800" b="1" dirty="0" smtClean="0">
                <a:latin typeface="Arial" pitchFamily="34" charset="0"/>
                <a:cs typeface="Arial" pitchFamily="34" charset="0"/>
              </a:rPr>
              <a:t>First, they have steep contacts and are commonly cylindrical in form.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Second, they are not limited to rocks of granitic composition.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Indeed, many stocks are composed of rocks derived from basaltic magma, including rocks with extreme compositions, such as peridotite (pyroxene and olivine) and syenite (mainly alkali feldspar). </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90600"/>
            <a:ext cx="7620000" cy="5016758"/>
          </a:xfrm>
          <a:prstGeom prst="rect">
            <a:avLst/>
          </a:prstGeom>
          <a:noFill/>
        </p:spPr>
        <p:txBody>
          <a:bodyPr wrap="square" rtlCol="0">
            <a:spAutoFit/>
          </a:bodyPr>
          <a:lstStyle/>
          <a:p>
            <a:pPr algn="just"/>
            <a:r>
              <a:rPr lang="en-US" sz="2800" b="1" dirty="0" smtClean="0">
                <a:latin typeface="Arial" pitchFamily="34" charset="0"/>
                <a:cs typeface="Arial" pitchFamily="34" charset="0"/>
              </a:rPr>
              <a:t>The isotopic composition of many of these rocks indicates derivation directly from the mantle.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Alkaline rocks associated with rift valleys and hot spots commonly form stocks.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Some stocks form in the roof zone of granite batholiths where a cylindrical piece of the roof sinks into the magma chamber and magma buoyantly rises to fill the space (</a:t>
            </a:r>
            <a:r>
              <a:rPr lang="en-US" sz="2800" b="1" dirty="0" smtClean="0">
                <a:solidFill>
                  <a:srgbClr val="FF0000"/>
                </a:solidFill>
                <a:latin typeface="Arial" pitchFamily="34" charset="0"/>
                <a:cs typeface="Arial" pitchFamily="34" charset="0"/>
              </a:rPr>
              <a:t>Fig. 9.11 (A)).</a:t>
            </a:r>
            <a:endParaRPr lang="en-US"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figure 4-11 part 2"/>
          <p:cNvPicPr>
            <a:picLocks noChangeAspect="1" noChangeArrowheads="1"/>
          </p:cNvPicPr>
          <p:nvPr/>
        </p:nvPicPr>
        <p:blipFill>
          <a:blip r:embed="rId3" cstate="print"/>
          <a:srcRect t="19380" b="7752"/>
          <a:stretch>
            <a:fillRect/>
          </a:stretch>
        </p:blipFill>
        <p:spPr bwMode="auto">
          <a:xfrm>
            <a:off x="2133600" y="2819399"/>
            <a:ext cx="5257800" cy="3688307"/>
          </a:xfrm>
          <a:prstGeom prst="rect">
            <a:avLst/>
          </a:prstGeom>
          <a:noFill/>
          <a:ln w="9525">
            <a:noFill/>
            <a:miter lim="800000"/>
            <a:headEnd/>
            <a:tailEnd/>
          </a:ln>
        </p:spPr>
      </p:pic>
      <p:sp>
        <p:nvSpPr>
          <p:cNvPr id="61443" name="Rectangle 3" descr="Newsprint"/>
          <p:cNvSpPr>
            <a:spLocks noChangeArrowheads="1"/>
          </p:cNvSpPr>
          <p:nvPr/>
        </p:nvSpPr>
        <p:spPr bwMode="auto">
          <a:xfrm>
            <a:off x="609600" y="304800"/>
            <a:ext cx="8001000" cy="2514600"/>
          </a:xfrm>
          <a:prstGeom prst="rect">
            <a:avLst/>
          </a:prstGeom>
          <a:blipFill dpi="0" rotWithShape="0">
            <a:blip r:embed="rId4" cstate="print"/>
            <a:srcRect/>
            <a:tile tx="0" ty="0" sx="100000" sy="100000" flip="none" algn="tl"/>
          </a:blipFill>
          <a:ln w="9525">
            <a:solidFill>
              <a:schemeClr val="tx1"/>
            </a:solidFill>
            <a:miter lim="800000"/>
            <a:headEnd/>
            <a:tailEnd/>
          </a:ln>
        </p:spPr>
        <p:txBody>
          <a:bodyPr anchor="ctr"/>
          <a:lstStyle/>
          <a:p>
            <a:pPr algn="ctr" eaLnBrk="1" hangingPunct="1"/>
            <a:r>
              <a:rPr lang="en-US" sz="5400" b="1" dirty="0">
                <a:solidFill>
                  <a:schemeClr val="tx2"/>
                </a:solidFill>
              </a:rPr>
              <a:t>EXTRUSIVE IGNEOUS GEOLOGY</a:t>
            </a:r>
            <a:endParaRPr lang="en-US" sz="4400" b="1" dirty="0">
              <a:solidFill>
                <a:schemeClr val="tx2"/>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0"/>
            <a:ext cx="7696200" cy="1815882"/>
          </a:xfrm>
          <a:prstGeom prst="rect">
            <a:avLst/>
          </a:prstGeom>
          <a:noFill/>
        </p:spPr>
        <p:txBody>
          <a:bodyPr wrap="square" rtlCol="0">
            <a:spAutoFit/>
          </a:bodyPr>
          <a:lstStyle/>
          <a:p>
            <a:pPr algn="just"/>
            <a:r>
              <a:rPr lang="en-US" sz="2800" b="1" dirty="0" smtClean="0">
                <a:latin typeface="Arial" pitchFamily="34" charset="0"/>
                <a:cs typeface="Arial" pitchFamily="34" charset="0"/>
              </a:rPr>
              <a:t>Once magma extrudes onto the Earth's surface, the shape of the body is no longer determined by how magma makes room for itself but by its viscosity. </a:t>
            </a:r>
          </a:p>
        </p:txBody>
      </p:sp>
      <p:sp>
        <p:nvSpPr>
          <p:cNvPr id="3" name="Rectangle 2"/>
          <p:cNvSpPr/>
          <p:nvPr/>
        </p:nvSpPr>
        <p:spPr>
          <a:xfrm>
            <a:off x="381000" y="1066800"/>
            <a:ext cx="8305800" cy="1384995"/>
          </a:xfrm>
          <a:prstGeom prst="rect">
            <a:avLst/>
          </a:prstGeom>
        </p:spPr>
        <p:txBody>
          <a:bodyPr wrap="square">
            <a:spAutoFit/>
          </a:bodyPr>
          <a:lstStyle/>
          <a:p>
            <a:pPr algn="ctr"/>
            <a:r>
              <a:rPr lang="en-US" sz="2800" b="1" dirty="0" smtClean="0">
                <a:solidFill>
                  <a:srgbClr val="FF0000"/>
                </a:solidFill>
                <a:latin typeface="Arial" pitchFamily="34" charset="0"/>
                <a:cs typeface="Arial" pitchFamily="34" charset="0"/>
              </a:rPr>
              <a:t>Extrusive igneous bodies</a:t>
            </a:r>
          </a:p>
          <a:p>
            <a:pPr algn="ctr"/>
            <a:endParaRPr lang="en-US" sz="800" b="1" i="1" dirty="0" smtClean="0">
              <a:solidFill>
                <a:srgbClr val="FF0000"/>
              </a:solidFill>
              <a:latin typeface="Arial" pitchFamily="34" charset="0"/>
              <a:cs typeface="Arial" pitchFamily="34" charset="0"/>
            </a:endParaRPr>
          </a:p>
          <a:p>
            <a:pPr algn="ctr"/>
            <a:r>
              <a:rPr lang="en-US" sz="2400" b="1" i="1" dirty="0" smtClean="0">
                <a:solidFill>
                  <a:srgbClr val="FF0000"/>
                </a:solidFill>
                <a:latin typeface="Arial" pitchFamily="34" charset="0"/>
                <a:cs typeface="Arial" pitchFamily="34" charset="0"/>
              </a:rPr>
              <a:t>Flood basalts, Shield volcanoes, Composite volcanoes, Domes, Calderas, Ash-fall and Ash-flow deposits</a:t>
            </a:r>
            <a:endParaRPr lang="en-US" i="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696200" cy="4216539"/>
          </a:xfrm>
          <a:prstGeom prst="rect">
            <a:avLst/>
          </a:prstGeom>
          <a:noFill/>
        </p:spPr>
        <p:txBody>
          <a:bodyPr wrap="square" rtlCol="0">
            <a:spAutoFit/>
          </a:bodyPr>
          <a:lstStyle/>
          <a:p>
            <a:pPr algn="just"/>
            <a:r>
              <a:rPr lang="en-US" sz="2800" b="1" dirty="0" smtClean="0">
                <a:latin typeface="Arial" pitchFamily="34" charset="0"/>
                <a:cs typeface="Arial" pitchFamily="34" charset="0"/>
              </a:rPr>
              <a:t>As viscosity increases, lava flows more slowly, but it also decreases the magma's ability to rid itself of gas bubbles, which leads to more explosive eruptions and formation of fragmental material, which is referred to as </a:t>
            </a:r>
            <a:r>
              <a:rPr lang="en-US" sz="2800" b="1" dirty="0" err="1" smtClean="0">
                <a:solidFill>
                  <a:srgbClr val="FF0000"/>
                </a:solidFill>
                <a:latin typeface="Arial" pitchFamily="34" charset="0"/>
                <a:cs typeface="Arial" pitchFamily="34" charset="0"/>
              </a:rPr>
              <a:t>tephra</a:t>
            </a:r>
            <a:r>
              <a:rPr lang="en-US" sz="2800" b="1" dirty="0" smtClean="0">
                <a:latin typeface="Arial" pitchFamily="34" charset="0"/>
                <a:cs typeface="Arial" pitchFamily="34" charset="0"/>
              </a:rPr>
              <a:t> (from the Greek word</a:t>
            </a:r>
            <a:r>
              <a:rPr lang="en-US" sz="2800" b="1" i="1" dirty="0" smtClean="0">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tephra</a:t>
            </a:r>
            <a:r>
              <a:rPr lang="en-US" sz="2800" b="1" dirty="0" smtClean="0">
                <a:latin typeface="Arial" pitchFamily="34" charset="0"/>
                <a:cs typeface="Arial" pitchFamily="34" charset="0"/>
              </a:rPr>
              <a:t> for "</a:t>
            </a:r>
            <a:r>
              <a:rPr lang="en-US" sz="2800" b="1" dirty="0" smtClean="0">
                <a:solidFill>
                  <a:srgbClr val="FF0000"/>
                </a:solidFill>
                <a:latin typeface="Arial" pitchFamily="34" charset="0"/>
                <a:cs typeface="Arial" pitchFamily="34" charset="0"/>
              </a:rPr>
              <a:t>ashes</a:t>
            </a:r>
            <a:r>
              <a:rPr lang="en-US" sz="2800" b="1" dirty="0" smtClean="0">
                <a:latin typeface="Arial" pitchFamily="34" charset="0"/>
                <a:cs typeface="Arial" pitchFamily="34" charset="0"/>
              </a:rPr>
              <a:t>").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When </a:t>
            </a:r>
            <a:r>
              <a:rPr lang="en-US" sz="2800" b="1" dirty="0" err="1" smtClean="0">
                <a:latin typeface="Arial" pitchFamily="34" charset="0"/>
                <a:cs typeface="Arial" pitchFamily="34" charset="0"/>
              </a:rPr>
              <a:t>tephra</a:t>
            </a:r>
            <a:r>
              <a:rPr lang="en-US" sz="2800" b="1" dirty="0" smtClean="0">
                <a:latin typeface="Arial" pitchFamily="34" charset="0"/>
                <a:cs typeface="Arial" pitchFamily="34" charset="0"/>
              </a:rPr>
              <a:t> solidifies, it forms a rock called </a:t>
            </a:r>
            <a:r>
              <a:rPr lang="en-US" sz="2800" b="1" dirty="0" smtClean="0">
                <a:solidFill>
                  <a:srgbClr val="FF0000"/>
                </a:solidFill>
                <a:latin typeface="Arial" pitchFamily="34" charset="0"/>
                <a:cs typeface="Arial" pitchFamily="34" charset="0"/>
              </a:rPr>
              <a:t>tuff</a:t>
            </a:r>
            <a:r>
              <a:rPr lang="en-US" sz="2800" b="1"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0"/>
            <a:ext cx="7696200" cy="4832092"/>
          </a:xfrm>
          <a:prstGeom prst="rect">
            <a:avLst/>
          </a:prstGeom>
          <a:noFill/>
        </p:spPr>
        <p:txBody>
          <a:bodyPr wrap="square" rtlCol="0">
            <a:spAutoFit/>
          </a:bodyPr>
          <a:lstStyle/>
          <a:p>
            <a:pPr algn="just"/>
            <a:r>
              <a:rPr lang="en-US" sz="2800" b="1" dirty="0" smtClean="0">
                <a:latin typeface="Arial" pitchFamily="34" charset="0"/>
                <a:cs typeface="Arial" pitchFamily="34" charset="0"/>
              </a:rPr>
              <a:t>Although we commonly think of lava erupting from conical-shaped volcanoes, by far the largest volumes of volcanic rock in the geologic record erupted from long fissures that have very little topographic relief. </a:t>
            </a: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This type of eruption involves fluid basaltic magma that erupts from long fissures and floods the countryside to form a flood basalt. </a:t>
            </a:r>
            <a:endParaRPr lang="en-US" sz="2800" b="1" dirty="0">
              <a:latin typeface="Arial" pitchFamily="34" charset="0"/>
              <a:cs typeface="Arial" pitchFamily="34" charset="0"/>
            </a:endParaRPr>
          </a:p>
        </p:txBody>
      </p:sp>
      <p:sp>
        <p:nvSpPr>
          <p:cNvPr id="3" name="Rectangle 2"/>
          <p:cNvSpPr/>
          <p:nvPr/>
        </p:nvSpPr>
        <p:spPr>
          <a:xfrm>
            <a:off x="828582" y="914400"/>
            <a:ext cx="2521844" cy="523220"/>
          </a:xfrm>
          <a:prstGeom prst="rect">
            <a:avLst/>
          </a:prstGeom>
        </p:spPr>
        <p:txBody>
          <a:bodyPr wrap="none">
            <a:spAutoFit/>
          </a:bodyPr>
          <a:lstStyle/>
          <a:p>
            <a:pPr lvl="0" algn="just"/>
            <a:r>
              <a:rPr lang="en-US" sz="2800" b="1" dirty="0" smtClean="0">
                <a:solidFill>
                  <a:srgbClr val="FF0000"/>
                </a:solidFill>
                <a:latin typeface="Arial" pitchFamily="34" charset="0"/>
                <a:cs typeface="Arial" pitchFamily="34" charset="0"/>
              </a:rPr>
              <a:t>Flood </a:t>
            </a:r>
            <a:r>
              <a:rPr lang="en-US" sz="2800" dirty="0" smtClean="0">
                <a:solidFill>
                  <a:srgbClr val="FF0000"/>
                </a:solidFill>
                <a:latin typeface="Arial" pitchFamily="34" charset="0"/>
                <a:cs typeface="Arial" pitchFamily="34" charset="0"/>
              </a:rPr>
              <a:t>B</a:t>
            </a:r>
            <a:r>
              <a:rPr lang="en-US" sz="2800" b="1" dirty="0" smtClean="0">
                <a:solidFill>
                  <a:srgbClr val="FF0000"/>
                </a:solidFill>
                <a:latin typeface="Arial" pitchFamily="34" charset="0"/>
                <a:cs typeface="Arial" pitchFamily="34" charset="0"/>
              </a:rPr>
              <a:t>asalts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smtClean="0"/>
          </a:p>
        </p:txBody>
      </p:sp>
      <p:pic>
        <p:nvPicPr>
          <p:cNvPr id="63491" name="Picture 3" descr="flow"/>
          <p:cNvPicPr>
            <a:picLocks noChangeAspect="1" noChangeArrowheads="1"/>
          </p:cNvPicPr>
          <p:nvPr/>
        </p:nvPicPr>
        <p:blipFill>
          <a:blip r:embed="rId3" cstate="print"/>
          <a:srcRect/>
          <a:stretch>
            <a:fillRect/>
          </a:stretch>
        </p:blipFill>
        <p:spPr bwMode="auto">
          <a:xfrm>
            <a:off x="0" y="38100"/>
            <a:ext cx="9144000" cy="5711825"/>
          </a:xfrm>
          <a:prstGeom prst="rect">
            <a:avLst/>
          </a:prstGeom>
          <a:noFill/>
          <a:ln w="9525">
            <a:noFill/>
            <a:miter lim="800000"/>
            <a:headEnd/>
            <a:tailEnd/>
          </a:ln>
        </p:spPr>
      </p:pic>
      <p:sp>
        <p:nvSpPr>
          <p:cNvPr id="63492" name="Text Box 4"/>
          <p:cNvSpPr txBox="1">
            <a:spLocks noChangeArrowheads="1"/>
          </p:cNvSpPr>
          <p:nvPr/>
        </p:nvSpPr>
        <p:spPr bwMode="auto">
          <a:xfrm>
            <a:off x="0" y="6018213"/>
            <a:ext cx="9207500" cy="519112"/>
          </a:xfrm>
          <a:prstGeom prst="rect">
            <a:avLst/>
          </a:prstGeom>
          <a:noFill/>
          <a:ln w="9525">
            <a:noFill/>
            <a:miter lim="800000"/>
            <a:headEnd/>
            <a:tailEnd/>
          </a:ln>
        </p:spPr>
        <p:txBody>
          <a:bodyPr>
            <a:spAutoFit/>
          </a:bodyPr>
          <a:lstStyle/>
          <a:p>
            <a:r>
              <a:rPr lang="en-US" sz="2800" b="1">
                <a:solidFill>
                  <a:schemeClr val="bg1"/>
                </a:solidFill>
              </a:rPr>
              <a:t>Magmatism at Earth</a:t>
            </a:r>
            <a:r>
              <a:rPr lang="ja-JP" altLang="en-US" sz="2800" b="1">
                <a:solidFill>
                  <a:schemeClr val="bg1"/>
                </a:solidFill>
              </a:rPr>
              <a:t>’</a:t>
            </a:r>
            <a:r>
              <a:rPr lang="en-US" altLang="ja-JP" sz="2800" b="1">
                <a:solidFill>
                  <a:schemeClr val="bg1"/>
                </a:solidFill>
              </a:rPr>
              <a:t>s surface — the volcanic realm</a:t>
            </a:r>
            <a:endParaRPr lang="en-US" sz="2800" b="1">
              <a:solidFill>
                <a:schemeClr val="bg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lum bright="-10000" contrast="10000"/>
          </a:blip>
          <a:srcRect/>
          <a:stretch>
            <a:fillRect/>
          </a:stretch>
        </p:blipFill>
        <p:spPr bwMode="auto">
          <a:xfrm>
            <a:off x="152400" y="533400"/>
            <a:ext cx="8686800" cy="4685744"/>
          </a:xfrm>
          <a:prstGeom prst="rect">
            <a:avLst/>
          </a:prstGeom>
          <a:noFill/>
          <a:ln w="9525">
            <a:noFill/>
            <a:miter lim="800000"/>
            <a:headEnd/>
            <a:tailEnd/>
          </a:ln>
        </p:spPr>
      </p:pic>
      <p:sp>
        <p:nvSpPr>
          <p:cNvPr id="5" name="Rectangle 4"/>
          <p:cNvSpPr/>
          <p:nvPr/>
        </p:nvSpPr>
        <p:spPr>
          <a:xfrm>
            <a:off x="381000" y="5715000"/>
            <a:ext cx="8382000" cy="830997"/>
          </a:xfrm>
          <a:prstGeom prst="rect">
            <a:avLst/>
          </a:prstGeom>
        </p:spPr>
        <p:txBody>
          <a:bodyPr wrap="square">
            <a:spAutoFit/>
          </a:bodyPr>
          <a:lstStyle/>
          <a:p>
            <a:pPr algn="just"/>
            <a:r>
              <a:rPr lang="en-US" sz="1600" dirty="0" smtClean="0"/>
              <a:t>The red areas represent LIP</a:t>
            </a:r>
            <a:r>
              <a:rPr lang="ja-JP" altLang="en-US" sz="1600" smtClean="0"/>
              <a:t>’</a:t>
            </a:r>
            <a:r>
              <a:rPr lang="en-US" altLang="ja-JP" sz="1600" dirty="0" smtClean="0"/>
              <a:t>s (large igneous provinces), areas where </a:t>
            </a:r>
            <a:r>
              <a:rPr lang="en-US" altLang="ja-JP" sz="1600" dirty="0" err="1" smtClean="0"/>
              <a:t>mafic</a:t>
            </a:r>
            <a:r>
              <a:rPr lang="en-US" altLang="ja-JP" sz="1600" dirty="0" smtClean="0"/>
              <a:t> lavas have erupted quickly — within a few million years usually — and in volumes of thousands to millions of cubic kilometers of lava.  On the continents, we call them </a:t>
            </a:r>
            <a:r>
              <a:rPr lang="ja-JP" altLang="en-US" sz="1600" smtClean="0"/>
              <a:t>“</a:t>
            </a:r>
            <a:r>
              <a:rPr lang="en-US" altLang="ja-JP" sz="1600" dirty="0" smtClean="0"/>
              <a:t>flood basalts</a:t>
            </a:r>
            <a:r>
              <a:rPr lang="ja-JP" altLang="en-US" sz="1600" smtClean="0"/>
              <a:t>”</a:t>
            </a:r>
            <a:endParaRPr lang="en-US" sz="16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33246"/>
            <a:ext cx="7696200" cy="5847755"/>
          </a:xfrm>
          <a:prstGeom prst="rect">
            <a:avLst/>
          </a:prstGeom>
          <a:noFill/>
        </p:spPr>
        <p:txBody>
          <a:bodyPr wrap="square" rtlCol="0">
            <a:spAutoFit/>
          </a:bodyPr>
          <a:lstStyle/>
          <a:p>
            <a:pPr algn="just"/>
            <a:r>
              <a:rPr lang="en-US" sz="2800" b="1" dirty="0" smtClean="0">
                <a:latin typeface="Arial" pitchFamily="34" charset="0"/>
                <a:cs typeface="Arial" pitchFamily="34" charset="0"/>
              </a:rPr>
              <a:t>They occur in regions of crustal extension and are commonly the precursors to the breakup of tectonic plates.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For example, flood basalts erupted at the beginning of the Jurassic Period in </a:t>
            </a:r>
            <a:r>
              <a:rPr lang="en-US" sz="2800" b="1" dirty="0" smtClean="0">
                <a:solidFill>
                  <a:srgbClr val="FF0000"/>
                </a:solidFill>
                <a:latin typeface="Arial" pitchFamily="34" charset="0"/>
                <a:cs typeface="Arial" pitchFamily="34" charset="0"/>
              </a:rPr>
              <a:t>eastern North America</a:t>
            </a:r>
            <a:r>
              <a:rPr lang="en-US" sz="2800" b="1" dirty="0" smtClean="0">
                <a:latin typeface="Arial" pitchFamily="34" charset="0"/>
                <a:cs typeface="Arial" pitchFamily="34" charset="0"/>
              </a:rPr>
              <a:t> and </a:t>
            </a:r>
            <a:r>
              <a:rPr lang="en-US" sz="2800" b="1" dirty="0" smtClean="0">
                <a:solidFill>
                  <a:srgbClr val="FF0000"/>
                </a:solidFill>
                <a:latin typeface="Arial" pitchFamily="34" charset="0"/>
                <a:cs typeface="Arial" pitchFamily="34" charset="0"/>
              </a:rPr>
              <a:t>Morocco</a:t>
            </a:r>
            <a:r>
              <a:rPr lang="en-US" sz="2800" b="1" dirty="0" smtClean="0">
                <a:latin typeface="Arial" pitchFamily="34" charset="0"/>
                <a:cs typeface="Arial" pitchFamily="34" charset="0"/>
              </a:rPr>
              <a:t> when Pangaea broke apart to form the North Atlantic Ocean. </a:t>
            </a:r>
          </a:p>
          <a:p>
            <a:pPr algn="just"/>
            <a:endParaRPr lang="en-US" sz="1400" b="1" dirty="0" smtClean="0">
              <a:latin typeface="Arial" pitchFamily="34" charset="0"/>
              <a:cs typeface="Arial" pitchFamily="34" charset="0"/>
            </a:endParaRPr>
          </a:p>
          <a:p>
            <a:pPr algn="just"/>
            <a:r>
              <a:rPr lang="en-US" sz="2800" b="1" dirty="0" smtClean="0">
                <a:latin typeface="Arial" pitchFamily="34" charset="0"/>
                <a:cs typeface="Arial" pitchFamily="34" charset="0"/>
              </a:rPr>
              <a:t>A little later, the Parana basalts in South America and the Kirkpatrick basalts in Antarctica erupted with the breakup of Gondwanaland.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949</TotalTime>
  <Words>4960</Words>
  <Application>Microsoft Office PowerPoint</Application>
  <PresentationFormat>On-screen Show (4:3)</PresentationFormat>
  <Paragraphs>383</Paragraphs>
  <Slides>122</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Arial Unicode MS</vt:lpstr>
      <vt:lpstr>ＭＳ Ｐゴシック</vt:lpstr>
      <vt:lpstr>Andalus</vt:lpstr>
      <vt:lpstr>Arial</vt:lpstr>
      <vt:lpstr>Arial Black</vt:lpstr>
      <vt:lpstr>Calibri</vt:lpstr>
      <vt:lpstr>Times</vt:lpstr>
      <vt:lpstr>Times New Roman</vt:lpstr>
      <vt:lpstr>ヒラギノ角ゴ Pro W3</vt:lpstr>
      <vt:lpstr>Office Theme</vt:lpstr>
      <vt:lpstr>PowerPoint Presentation</vt:lpstr>
      <vt:lpstr>PowerPoint Presentation</vt:lpstr>
      <vt:lpstr>Intrusive vs. extrusive locales</vt:lpstr>
      <vt:lpstr>intrusive (plutonic) and extrusive (volcanic) geology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Basaltic dike cutting ss, shale</vt:lpstr>
      <vt:lpstr>PowerPoint Presentation</vt:lpstr>
      <vt:lpstr>Dyke in S. Arran cutting through red sandstone.</vt:lpstr>
      <vt:lpstr>Chilled margin has small crystals which have weathered fast.</vt:lpstr>
      <vt:lpstr>Rhum dyke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Bishal Nath Upreti</dc:creator>
  <cp:lastModifiedBy>Bishal Nath Upreti</cp:lastModifiedBy>
  <cp:revision>103</cp:revision>
  <dcterms:created xsi:type="dcterms:W3CDTF">2015-12-25T20:34:01Z</dcterms:created>
  <dcterms:modified xsi:type="dcterms:W3CDTF">2017-05-13T12:14:31Z</dcterms:modified>
</cp:coreProperties>
</file>