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70" r:id="rId8"/>
    <p:sldId id="261" r:id="rId9"/>
    <p:sldId id="262" r:id="rId10"/>
    <p:sldId id="272" r:id="rId11"/>
    <p:sldId id="273" r:id="rId12"/>
    <p:sldId id="263" r:id="rId13"/>
    <p:sldId id="264" r:id="rId14"/>
    <p:sldId id="265" r:id="rId15"/>
    <p:sldId id="267" r:id="rId16"/>
    <p:sldId id="271" r:id="rId17"/>
    <p:sldId id="291" r:id="rId18"/>
    <p:sldId id="292" r:id="rId19"/>
    <p:sldId id="275" r:id="rId20"/>
    <p:sldId id="276" r:id="rId21"/>
    <p:sldId id="277" r:id="rId22"/>
    <p:sldId id="278" r:id="rId23"/>
    <p:sldId id="279" r:id="rId24"/>
    <p:sldId id="280" r:id="rId25"/>
    <p:sldId id="285" r:id="rId26"/>
    <p:sldId id="281" r:id="rId27"/>
    <p:sldId id="282" r:id="rId28"/>
    <p:sldId id="283" r:id="rId29"/>
    <p:sldId id="284" r:id="rId30"/>
    <p:sldId id="290" r:id="rId31"/>
    <p:sldId id="305" r:id="rId32"/>
    <p:sldId id="306" r:id="rId33"/>
    <p:sldId id="307" r:id="rId34"/>
    <p:sldId id="308" r:id="rId35"/>
    <p:sldId id="286" r:id="rId36"/>
    <p:sldId id="287" r:id="rId37"/>
    <p:sldId id="288" r:id="rId38"/>
    <p:sldId id="289" r:id="rId39"/>
    <p:sldId id="298" r:id="rId40"/>
    <p:sldId id="299" r:id="rId41"/>
    <p:sldId id="300" r:id="rId42"/>
    <p:sldId id="301" r:id="rId43"/>
    <p:sldId id="302" r:id="rId44"/>
    <p:sldId id="303" r:id="rId45"/>
    <p:sldId id="304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32B-06A4-4E7B-994E-81911BF5EFF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6BD6-3370-49F6-A5D0-5124104D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0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32B-06A4-4E7B-994E-81911BF5EFF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6BD6-3370-49F6-A5D0-5124104D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32B-06A4-4E7B-994E-81911BF5EFF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6BD6-3370-49F6-A5D0-5124104D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8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32B-06A4-4E7B-994E-81911BF5EFF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6BD6-3370-49F6-A5D0-5124104D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2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32B-06A4-4E7B-994E-81911BF5EFF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6BD6-3370-49F6-A5D0-5124104D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8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32B-06A4-4E7B-994E-81911BF5EFF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6BD6-3370-49F6-A5D0-5124104D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5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32B-06A4-4E7B-994E-81911BF5EFF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6BD6-3370-49F6-A5D0-5124104D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9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32B-06A4-4E7B-994E-81911BF5EFF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6BD6-3370-49F6-A5D0-5124104D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2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32B-06A4-4E7B-994E-81911BF5EFF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6BD6-3370-49F6-A5D0-5124104D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8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32B-06A4-4E7B-994E-81911BF5EFF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6BD6-3370-49F6-A5D0-5124104D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1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32B-06A4-4E7B-994E-81911BF5EFF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6BD6-3370-49F6-A5D0-5124104D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2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CE32B-06A4-4E7B-994E-81911BF5EFF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6BD6-3370-49F6-A5D0-5124104D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0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n.wikipedia.org/wiki/File:LDHerzogBeadMaking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333" y="2038662"/>
            <a:ext cx="9144000" cy="16866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X-RAY: XRF &amp; ELECTRON MICROPROBE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/>
          <a:lstStyle/>
          <a:p>
            <a:r>
              <a:rPr lang="en-US" dirty="0" smtClean="0"/>
              <a:t>SAMPLE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0085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In order to keep the geometry of the tube-sample-detector assembly constant, </a:t>
            </a:r>
            <a:r>
              <a:rPr lang="en-US" b="1" dirty="0">
                <a:solidFill>
                  <a:srgbClr val="FF0000"/>
                </a:solidFill>
              </a:rPr>
              <a:t>the sample is normally prepared as a flat disc, typically of diameter 20–50 </a:t>
            </a:r>
            <a:r>
              <a:rPr lang="en-US" b="1" dirty="0" smtClean="0">
                <a:solidFill>
                  <a:srgbClr val="FF0000"/>
                </a:solidFill>
              </a:rPr>
              <a:t>mm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is located at a standardized, small distance from the tube </a:t>
            </a:r>
            <a:r>
              <a:rPr lang="en-US" dirty="0" smtClean="0"/>
              <a:t>window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Because </a:t>
            </a:r>
            <a:r>
              <a:rPr lang="en-US" dirty="0"/>
              <a:t>the X-ray intensity follows an inverse-square law, the tolerances for this placement and for the flatness of the surface must be very tight in order to maintain a repeatable X-ray </a:t>
            </a:r>
            <a:r>
              <a:rPr lang="en-US" dirty="0" smtClean="0"/>
              <a:t>flux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Ways </a:t>
            </a:r>
            <a:r>
              <a:rPr lang="en-US" dirty="0"/>
              <a:t>of obtaining sample discs vary: </a:t>
            </a:r>
            <a:r>
              <a:rPr lang="en-US" b="1" dirty="0">
                <a:solidFill>
                  <a:srgbClr val="FF0000"/>
                </a:solidFill>
              </a:rPr>
              <a:t>metals may be machined to shape, minerals may be finely ground and pressed into a tablet, and glasses may be cast to the required shape</a:t>
            </a:r>
          </a:p>
        </p:txBody>
      </p:sp>
    </p:spTree>
    <p:extLst>
      <p:ext uri="{BB962C8B-B14F-4D97-AF65-F5344CB8AC3E}">
        <p14:creationId xmlns:p14="http://schemas.microsoft.com/office/powerpoint/2010/main" val="22017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upload.wikimedia.org/wikipedia/commons/thumb/6/69/LDHerzogBeadMaking.jpg/220px-LDHerzogBeadMaking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6585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18267" y="1042879"/>
            <a:ext cx="8889999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1040" marR="0" algn="just"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glass "bead" specimen for XRF analysis being cast at around 1100 °C in a Herzog automated fusion machine in a cement plant quality control </a:t>
            </a:r>
            <a:r>
              <a:rPr lang="en-US" sz="28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laboratory:</a:t>
            </a:r>
          </a:p>
          <a:p>
            <a:pPr marL="701040" marR="0" algn="just">
              <a:spcBef>
                <a:spcPts val="0"/>
              </a:spcBef>
              <a:spcAft>
                <a:spcPts val="800"/>
              </a:spcAft>
            </a:pPr>
            <a:endParaRPr lang="en-US" sz="2800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1040" marR="0" algn="just"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(top): fusing, </a:t>
            </a:r>
            <a:endParaRPr lang="en-US" sz="2800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1040" marR="0" algn="just"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preheating the </a:t>
            </a:r>
            <a:r>
              <a:rPr lang="en-US" sz="28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mould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1040" marR="0" algn="just"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pouring the melt, </a:t>
            </a:r>
            <a:endParaRPr lang="en-US" sz="2800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1040" marR="0" algn="just"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cooling the "bead"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792"/>
            <a:ext cx="10515600" cy="938742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4534"/>
            <a:ext cx="10515600" cy="5520266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The fluorescent radiation can be analysed either by sorting the energies of the </a:t>
            </a:r>
            <a:r>
              <a:rPr lang="en-US" sz="3200" b="1" dirty="0">
                <a:solidFill>
                  <a:srgbClr val="FF0000"/>
                </a:solidFill>
              </a:rPr>
              <a:t>photons (</a:t>
            </a:r>
            <a:r>
              <a:rPr lang="en-US" sz="3200" b="1" u="sng" dirty="0">
                <a:solidFill>
                  <a:srgbClr val="FF0000"/>
                </a:solidFill>
              </a:rPr>
              <a:t>energy-dispersive</a:t>
            </a:r>
            <a:r>
              <a:rPr lang="en-US" sz="3200" b="1" dirty="0">
                <a:solidFill>
                  <a:srgbClr val="FF0000"/>
                </a:solidFill>
              </a:rPr>
              <a:t> analysis) or by separating the wavelengths of the radiation (</a:t>
            </a:r>
            <a:r>
              <a:rPr lang="en-US" sz="3200" b="1" u="sng" dirty="0">
                <a:solidFill>
                  <a:srgbClr val="FF0000"/>
                </a:solidFill>
              </a:rPr>
              <a:t>wavelength-dispersive</a:t>
            </a:r>
            <a:r>
              <a:rPr lang="en-US" sz="3200" b="1" dirty="0">
                <a:solidFill>
                  <a:srgbClr val="FF0000"/>
                </a:solidFill>
              </a:rPr>
              <a:t> analysis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Once </a:t>
            </a:r>
            <a:r>
              <a:rPr lang="en-US" sz="3200" dirty="0"/>
              <a:t>sorted, the </a:t>
            </a:r>
            <a:r>
              <a:rPr lang="en-US" sz="3200" b="1" dirty="0">
                <a:solidFill>
                  <a:srgbClr val="FF0000"/>
                </a:solidFill>
              </a:rPr>
              <a:t>intensity of each characteristic radiation is directly related to the amount of each element in the </a:t>
            </a:r>
            <a:r>
              <a:rPr lang="en-US" sz="3200" b="1" dirty="0" smtClean="0">
                <a:solidFill>
                  <a:srgbClr val="FF0000"/>
                </a:solidFill>
              </a:rPr>
              <a:t>material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This </a:t>
            </a:r>
            <a:r>
              <a:rPr lang="en-US" sz="3200" dirty="0"/>
              <a:t>is the basis of a </a:t>
            </a:r>
            <a:r>
              <a:rPr lang="en-US" sz="3200" b="1" dirty="0">
                <a:solidFill>
                  <a:srgbClr val="FF0000"/>
                </a:solidFill>
              </a:rPr>
              <a:t>powerful technique in </a:t>
            </a:r>
            <a:r>
              <a:rPr lang="en-US" sz="3200" b="1" u="sng" dirty="0">
                <a:solidFill>
                  <a:srgbClr val="FF0000"/>
                </a:solidFill>
              </a:rPr>
              <a:t>analytical </a:t>
            </a:r>
            <a:r>
              <a:rPr lang="en-US" sz="3200" b="1" u="sng" dirty="0" smtClean="0">
                <a:solidFill>
                  <a:srgbClr val="FF0000"/>
                </a:solidFill>
              </a:rPr>
              <a:t>chemistry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7333"/>
            <a:ext cx="10515600" cy="5499630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In energy dispersive analysis, dispersion and detection are a single operation, as already mentioned </a:t>
            </a:r>
            <a:r>
              <a:rPr lang="en-US" sz="3200" dirty="0" smtClean="0"/>
              <a:t>above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u="sng" dirty="0" smtClean="0"/>
              <a:t>Proportional </a:t>
            </a:r>
            <a:r>
              <a:rPr lang="en-US" sz="3200" u="sng" dirty="0"/>
              <a:t>counters</a:t>
            </a:r>
            <a:r>
              <a:rPr lang="en-US" sz="3200" dirty="0"/>
              <a:t> or various types of solid-state detectors (</a:t>
            </a:r>
            <a:r>
              <a:rPr lang="en-US" sz="3200" u="sng" dirty="0"/>
              <a:t>PIN diode</a:t>
            </a:r>
            <a:r>
              <a:rPr lang="en-US" sz="3200" dirty="0"/>
              <a:t>, Si(Li), Ge(Li), </a:t>
            </a:r>
            <a:r>
              <a:rPr lang="en-US" sz="3200" u="sng" dirty="0"/>
              <a:t>Silicon Drift Detector</a:t>
            </a:r>
            <a:r>
              <a:rPr lang="en-US" sz="3200" dirty="0"/>
              <a:t> SDD) are </a:t>
            </a:r>
            <a:r>
              <a:rPr lang="en-US" sz="3200" dirty="0" smtClean="0"/>
              <a:t>used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They </a:t>
            </a:r>
            <a:r>
              <a:rPr lang="en-US" sz="3200" dirty="0"/>
              <a:t>all share the same detection principle: An incoming </a:t>
            </a:r>
            <a:r>
              <a:rPr lang="en-US" sz="3200" b="1" dirty="0">
                <a:solidFill>
                  <a:srgbClr val="FF0000"/>
                </a:solidFill>
              </a:rPr>
              <a:t>X-ray </a:t>
            </a:r>
            <a:r>
              <a:rPr lang="en-US" sz="3200" b="1" u="sng" dirty="0">
                <a:solidFill>
                  <a:srgbClr val="FF0000"/>
                </a:solidFill>
              </a:rPr>
              <a:t>photon</a:t>
            </a:r>
            <a:r>
              <a:rPr lang="en-US" sz="3200" b="1" dirty="0">
                <a:solidFill>
                  <a:srgbClr val="FF0000"/>
                </a:solidFill>
              </a:rPr>
              <a:t> </a:t>
            </a:r>
            <a:r>
              <a:rPr lang="en-US" sz="3200" b="1" dirty="0" err="1">
                <a:solidFill>
                  <a:srgbClr val="FF0000"/>
                </a:solidFill>
              </a:rPr>
              <a:t>ionises</a:t>
            </a:r>
            <a:r>
              <a:rPr lang="en-US" sz="3200" b="1" dirty="0">
                <a:solidFill>
                  <a:srgbClr val="FF0000"/>
                </a:solidFill>
              </a:rPr>
              <a:t> a large number of detector atoms with the amount of charge produced being proportional to the energy of the incoming photon</a:t>
            </a:r>
          </a:p>
        </p:txBody>
      </p:sp>
    </p:spTree>
    <p:extLst>
      <p:ext uri="{BB962C8B-B14F-4D97-AF65-F5344CB8AC3E}">
        <p14:creationId xmlns:p14="http://schemas.microsoft.com/office/powerpoint/2010/main" val="20687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2/28/Dmedxrfschem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33" y="0"/>
            <a:ext cx="1012507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9/9c/DmedxrfSiLiDet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0" y="3183467"/>
            <a:ext cx="5507446" cy="36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22366" y="2008201"/>
            <a:ext cx="6396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Schematic arrangement of EDX spectrometer</a:t>
            </a:r>
            <a:endParaRPr lang="en-US" sz="2400" dirty="0"/>
          </a:p>
        </p:txBody>
      </p:sp>
      <p:pic>
        <p:nvPicPr>
          <p:cNvPr id="4102" name="Picture 6" descr="https://upload.wikimedia.org/wikipedia/commons/f/fe/Dmbraggrefl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0" y="3699586"/>
            <a:ext cx="5764109" cy="27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0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7/7a/Dmwdxrfschem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08" y="330729"/>
            <a:ext cx="114966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0978" y="4054102"/>
            <a:ext cx="10329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Schematic arrangement of wavelength dispersive spectrometer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03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Chemical analyses for silicate minerals are commonly reported in </a:t>
            </a:r>
            <a:r>
              <a:rPr lang="en-US" b="1" dirty="0">
                <a:solidFill>
                  <a:srgbClr val="FF0000"/>
                </a:solidFill>
              </a:rPr>
              <a:t>weight percentages of the oxides of the elements </a:t>
            </a:r>
            <a:r>
              <a:rPr lang="en-US" b="1" dirty="0" smtClean="0">
                <a:solidFill>
                  <a:srgbClr val="FF0000"/>
                </a:solidFill>
              </a:rPr>
              <a:t>determined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Mineral formulae </a:t>
            </a:r>
            <a:r>
              <a:rPr lang="en-US" dirty="0" smtClean="0"/>
              <a:t>can be calculated from these results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92865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14020" y="2505670"/>
            <a:ext cx="2668249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RESULTS OF XRF ANALYSIS FOR 14 SAMPLES FROM BVURAKAN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22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56" y="0"/>
            <a:ext cx="1065308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361" y="5688983"/>
            <a:ext cx="7540770" cy="98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7" y="51917"/>
            <a:ext cx="9098289" cy="680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142"/>
          </a:xfrm>
        </p:spPr>
        <p:txBody>
          <a:bodyPr/>
          <a:lstStyle/>
          <a:p>
            <a:r>
              <a:rPr lang="en-US" dirty="0" smtClean="0"/>
              <a:t>WHAT IS XRF?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467"/>
            <a:ext cx="10515600" cy="5181600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/>
              <a:t>X-ray fluorescence</a:t>
            </a:r>
            <a:r>
              <a:rPr lang="en-US" sz="3600" dirty="0"/>
              <a:t> (</a:t>
            </a:r>
            <a:r>
              <a:rPr lang="en-US" sz="3600" b="1" dirty="0"/>
              <a:t>XRF</a:t>
            </a:r>
            <a:r>
              <a:rPr lang="en-US" sz="3600" dirty="0"/>
              <a:t>) is the emission of characteristic "secondary" (or fluorescent) </a:t>
            </a:r>
            <a:r>
              <a:rPr lang="en-US" sz="3600" u="sng" dirty="0"/>
              <a:t>X-rays</a:t>
            </a:r>
            <a:r>
              <a:rPr lang="en-US" sz="3600" dirty="0"/>
              <a:t> from a material that has been excited by bombarding with </a:t>
            </a:r>
            <a:r>
              <a:rPr lang="en-US" sz="3600" b="1" dirty="0">
                <a:solidFill>
                  <a:srgbClr val="FF0000"/>
                </a:solidFill>
              </a:rPr>
              <a:t>high-energy X-rays or </a:t>
            </a:r>
            <a:r>
              <a:rPr lang="en-US" sz="3600" b="1" u="sng" dirty="0">
                <a:solidFill>
                  <a:srgbClr val="FF0000"/>
                </a:solidFill>
              </a:rPr>
              <a:t>gamma </a:t>
            </a:r>
            <a:r>
              <a:rPr lang="en-US" sz="3600" b="1" u="sng" dirty="0" smtClean="0">
                <a:solidFill>
                  <a:srgbClr val="FF0000"/>
                </a:solidFill>
              </a:rPr>
              <a:t>rays</a:t>
            </a:r>
          </a:p>
          <a:p>
            <a:pPr algn="just"/>
            <a:endParaRPr lang="en-US" sz="3600" u="sng" dirty="0"/>
          </a:p>
          <a:p>
            <a:pPr algn="just"/>
            <a:r>
              <a:rPr lang="en-US" sz="3600" dirty="0" smtClean="0"/>
              <a:t>Emission of X-rays was discovered by </a:t>
            </a:r>
            <a:r>
              <a:rPr lang="en-US" sz="3600" b="1" dirty="0" smtClean="0">
                <a:solidFill>
                  <a:srgbClr val="FF0000"/>
                </a:solidFill>
              </a:rPr>
              <a:t>Wilhelm Konrad Rontgen in 1895</a:t>
            </a:r>
          </a:p>
          <a:p>
            <a:pPr algn="just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371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67"/>
            <a:ext cx="12160101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84" y="106636"/>
            <a:ext cx="12216984" cy="630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1" y="253107"/>
            <a:ext cx="11762439" cy="58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80" y="210154"/>
            <a:ext cx="8445224" cy="64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28" y="1019331"/>
            <a:ext cx="5808995" cy="4362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223" y="1019330"/>
            <a:ext cx="5984928" cy="43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2" y="199580"/>
            <a:ext cx="11488761" cy="594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0" y="286304"/>
            <a:ext cx="11853258" cy="593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52" y="317378"/>
            <a:ext cx="11780019" cy="596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81" y="221003"/>
            <a:ext cx="11750316" cy="61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5600"/>
            <a:ext cx="10515600" cy="58213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4000" dirty="0"/>
              <a:t>The phenomenon is widely used for </a:t>
            </a:r>
            <a:r>
              <a:rPr lang="en-US" sz="4000" b="1" dirty="0">
                <a:solidFill>
                  <a:srgbClr val="FF0000"/>
                </a:solidFill>
              </a:rPr>
              <a:t>elemental analysis and chemical analysis</a:t>
            </a:r>
            <a:r>
              <a:rPr lang="en-US" sz="4000" dirty="0"/>
              <a:t>, particularly in the investigation of:</a:t>
            </a:r>
          </a:p>
          <a:p>
            <a:pPr lvl="1" algn="just"/>
            <a:endParaRPr lang="en-US" sz="4000" dirty="0" smtClean="0"/>
          </a:p>
          <a:p>
            <a:pPr lvl="1" algn="just"/>
            <a:r>
              <a:rPr lang="en-US" sz="4000" dirty="0" smtClean="0"/>
              <a:t>Metals</a:t>
            </a:r>
            <a:endParaRPr lang="en-US" sz="4000" dirty="0"/>
          </a:p>
          <a:p>
            <a:pPr lvl="1" algn="just"/>
            <a:r>
              <a:rPr lang="en-US" sz="4000" dirty="0"/>
              <a:t>Glass</a:t>
            </a:r>
          </a:p>
          <a:p>
            <a:pPr lvl="1" algn="just"/>
            <a:r>
              <a:rPr lang="en-US" sz="4000" dirty="0"/>
              <a:t>Ceramics</a:t>
            </a:r>
          </a:p>
          <a:p>
            <a:pPr lvl="1" algn="just"/>
            <a:r>
              <a:rPr lang="en-US" sz="4000" dirty="0"/>
              <a:t>Building materials</a:t>
            </a:r>
          </a:p>
          <a:p>
            <a:pPr algn="just"/>
            <a:endParaRPr lang="en-US" sz="4000" dirty="0"/>
          </a:p>
          <a:p>
            <a:pPr algn="just"/>
            <a:r>
              <a:rPr lang="en-US" sz="4000" dirty="0"/>
              <a:t>And for </a:t>
            </a:r>
            <a:r>
              <a:rPr lang="en-US" sz="4000" b="1" dirty="0">
                <a:solidFill>
                  <a:srgbClr val="FF0000"/>
                </a:solidFill>
              </a:rPr>
              <a:t>research in geochemistry, forensic science, archeology and art objects such as paintings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79" y="479685"/>
            <a:ext cx="11493308" cy="50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2" y="1304144"/>
            <a:ext cx="11854151" cy="422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55" y="494676"/>
            <a:ext cx="11787914" cy="4646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955" y="5381469"/>
            <a:ext cx="1164728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Al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SiO</a:t>
            </a:r>
            <a:r>
              <a:rPr lang="en-US" sz="3600" baseline="-25000" dirty="0" smtClean="0"/>
              <a:t>5</a:t>
            </a:r>
            <a:r>
              <a:rPr lang="en-US" sz="3600" dirty="0" smtClean="0"/>
              <a:t> can be re-written as Al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.SiO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so that moles of SiO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and Al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are 1 and 1 respectively; PFU is per formula unit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38710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93" y="719528"/>
            <a:ext cx="11744674" cy="45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2" y="277675"/>
            <a:ext cx="7834836" cy="597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44698" y="1925458"/>
            <a:ext cx="3842502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[60.086/162.049]*100 = 37.08wt%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[101.963/162.049]*100 = 62.92wt%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37.08 + 62.92 = 100.00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19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6" y="1054019"/>
            <a:ext cx="5624346" cy="4239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202" y="1064303"/>
            <a:ext cx="5906126" cy="41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795" y="193146"/>
            <a:ext cx="8487467" cy="644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71" y="444762"/>
            <a:ext cx="11720586" cy="54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32" y="399792"/>
            <a:ext cx="11657229" cy="44570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537" y="4737452"/>
            <a:ext cx="11849579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THE EXAMPLE GIVEN ABOVE FOR MINERAL FORMULAR CALCULATION IS MORE CLEARLY EXPLAINED IN THE ATTACHED SPREAD SHEET (FILE NAME – MINERAL FORMULAR CALCULATION FROM KNOWN OXIDE WEIGHT PERCENTAGES). THE 2.6430 IS OBTAINED BY DIVIDING 8 BY 3.0269. THE 2.643 IS MULTIPLIED BY MOLES OXYGEN &amp; MOLES CATIONS RELATED OXYGEN MOLES IN OXIDES E.G. 2.2701*2.643*1/2 FOR Si = 3.00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35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3" y="584617"/>
            <a:ext cx="11419522" cy="4092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531" y="4841823"/>
            <a:ext cx="1164728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(Mg</a:t>
            </a:r>
            <a:r>
              <a:rPr lang="en-US" sz="3600" baseline="-25000" dirty="0" smtClean="0"/>
              <a:t>1.4</a:t>
            </a:r>
            <a:r>
              <a:rPr lang="en-US" sz="3600" dirty="0" smtClean="0"/>
              <a:t>Fe</a:t>
            </a:r>
            <a:r>
              <a:rPr lang="en-US" sz="3600" baseline="-25000" dirty="0" smtClean="0"/>
              <a:t>0.6</a:t>
            </a:r>
            <a:r>
              <a:rPr lang="en-US" sz="3600" dirty="0" smtClean="0"/>
              <a:t>)Si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 can be re-written as Mg</a:t>
            </a:r>
            <a:r>
              <a:rPr lang="en-US" sz="3600" baseline="-25000" dirty="0" smtClean="0"/>
              <a:t>1.4</a:t>
            </a:r>
            <a:r>
              <a:rPr lang="en-US" sz="3600" dirty="0" smtClean="0"/>
              <a:t>O.Fe</a:t>
            </a:r>
            <a:r>
              <a:rPr lang="en-US" sz="3600" baseline="-25000" dirty="0" smtClean="0"/>
              <a:t>0.6</a:t>
            </a:r>
            <a:r>
              <a:rPr lang="en-US" sz="3600" dirty="0" smtClean="0"/>
              <a:t>O.SiO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.SiO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so that moles of </a:t>
            </a:r>
            <a:r>
              <a:rPr lang="en-US" sz="3600" dirty="0" err="1" smtClean="0"/>
              <a:t>MgO</a:t>
            </a:r>
            <a:r>
              <a:rPr lang="en-US" sz="3600" dirty="0" smtClean="0"/>
              <a:t>, </a:t>
            </a:r>
            <a:r>
              <a:rPr lang="en-US" sz="3600" dirty="0" err="1" smtClean="0"/>
              <a:t>FeO</a:t>
            </a:r>
            <a:r>
              <a:rPr lang="en-US" sz="3600" dirty="0" smtClean="0"/>
              <a:t> and SiO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are 1.4, 0.6 and 2 respectively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34894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OF XRF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/>
              <a:t>When materials are exposed to </a:t>
            </a:r>
            <a:r>
              <a:rPr lang="en-US" sz="3200" b="1" dirty="0" smtClean="0">
                <a:solidFill>
                  <a:srgbClr val="FF0000"/>
                </a:solidFill>
              </a:rPr>
              <a:t>short-wavelength</a:t>
            </a:r>
            <a:r>
              <a:rPr lang="en-US" sz="3200" b="1" dirty="0">
                <a:solidFill>
                  <a:srgbClr val="FF0000"/>
                </a:solidFill>
              </a:rPr>
              <a:t> X-rays or to gamma rays</a:t>
            </a:r>
            <a:r>
              <a:rPr lang="en-US" sz="3200" dirty="0"/>
              <a:t>, </a:t>
            </a:r>
            <a:r>
              <a:rPr lang="en-US" sz="3200" b="1" dirty="0">
                <a:solidFill>
                  <a:srgbClr val="FF0000"/>
                </a:solidFill>
              </a:rPr>
              <a:t>ionization of their </a:t>
            </a:r>
            <a:r>
              <a:rPr lang="en-US" sz="3200" b="1" dirty="0" smtClean="0">
                <a:solidFill>
                  <a:srgbClr val="FF0000"/>
                </a:solidFill>
              </a:rPr>
              <a:t>component atoms</a:t>
            </a:r>
            <a:r>
              <a:rPr lang="en-US" sz="3200" dirty="0"/>
              <a:t> may take </a:t>
            </a:r>
            <a:r>
              <a:rPr lang="en-US" sz="3200" dirty="0" smtClean="0"/>
              <a:t>place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Ionization </a:t>
            </a:r>
            <a:r>
              <a:rPr lang="en-US" sz="3200" dirty="0"/>
              <a:t>consists of the </a:t>
            </a:r>
            <a:r>
              <a:rPr lang="en-US" sz="3200" b="1" dirty="0">
                <a:solidFill>
                  <a:srgbClr val="FF0000"/>
                </a:solidFill>
              </a:rPr>
              <a:t>ejection of one or more electrons from the atom</a:t>
            </a:r>
            <a:r>
              <a:rPr lang="en-US" sz="3200" dirty="0"/>
              <a:t>, and may occur if the atom is exposed to </a:t>
            </a:r>
            <a:r>
              <a:rPr lang="en-US" sz="3200" b="1" dirty="0">
                <a:solidFill>
                  <a:srgbClr val="FF0000"/>
                </a:solidFill>
              </a:rPr>
              <a:t>radiation with an energy </a:t>
            </a:r>
            <a:r>
              <a:rPr lang="en-US" sz="3200" b="1" dirty="0" smtClean="0">
                <a:solidFill>
                  <a:srgbClr val="FF0000"/>
                </a:solidFill>
              </a:rPr>
              <a:t>&gt; its ionization energy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09" y="1034321"/>
            <a:ext cx="11853383" cy="42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58" y="959370"/>
            <a:ext cx="11654674" cy="41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91" y="1034321"/>
            <a:ext cx="11670501" cy="41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41" y="854440"/>
            <a:ext cx="11634755" cy="407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85" y="1289154"/>
            <a:ext cx="11768270" cy="424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7" y="112074"/>
            <a:ext cx="8314719" cy="624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117" y="4513983"/>
            <a:ext cx="8398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Physics of X-ray fluorescence in a schematic representation</a:t>
            </a:r>
            <a:endParaRPr lang="en-US" sz="2400" dirty="0"/>
          </a:p>
        </p:txBody>
      </p:sp>
      <p:pic>
        <p:nvPicPr>
          <p:cNvPr id="1026" name="Picture 2" descr="https://upload.wikimedia.org/wikipedia/commons/thumb/4/41/X-ray_fluorescence_simple_figure.svg/1716px-X-ray_fluorescence_simple_figu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1" y="0"/>
            <a:ext cx="7435121" cy="439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x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836" y="190485"/>
            <a:ext cx="3013023" cy="64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3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0267"/>
            <a:ext cx="10515600" cy="5736696"/>
          </a:xfrm>
        </p:spPr>
        <p:txBody>
          <a:bodyPr/>
          <a:lstStyle/>
          <a:p>
            <a:pPr algn="just"/>
            <a:r>
              <a:rPr lang="en-US" dirty="0"/>
              <a:t>X-rays and gamma rays can be </a:t>
            </a:r>
            <a:r>
              <a:rPr lang="en-US" b="1" dirty="0">
                <a:solidFill>
                  <a:srgbClr val="FF0000"/>
                </a:solidFill>
              </a:rPr>
              <a:t>energetic enough to expel tightly held electrons from the inner </a:t>
            </a:r>
            <a:r>
              <a:rPr lang="en-US" b="1" u="sng" dirty="0">
                <a:solidFill>
                  <a:srgbClr val="FF0000"/>
                </a:solidFill>
              </a:rPr>
              <a:t>orbitals</a:t>
            </a:r>
            <a:r>
              <a:rPr lang="en-US" b="1" dirty="0">
                <a:solidFill>
                  <a:srgbClr val="FF0000"/>
                </a:solidFill>
              </a:rPr>
              <a:t> of the </a:t>
            </a:r>
            <a:r>
              <a:rPr lang="en-US" b="1" dirty="0" smtClean="0">
                <a:solidFill>
                  <a:srgbClr val="FF0000"/>
                </a:solidFill>
              </a:rPr>
              <a:t>atom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removal of an electron in this way makes the </a:t>
            </a:r>
            <a:r>
              <a:rPr lang="en-US" b="1" dirty="0">
                <a:solidFill>
                  <a:srgbClr val="FF0000"/>
                </a:solidFill>
              </a:rPr>
              <a:t>electronic structure of the atom unstable</a:t>
            </a:r>
            <a:r>
              <a:rPr lang="en-US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electrons in higher orbitals "fall" into the lower orbital to fill the </a:t>
            </a:r>
            <a:r>
              <a:rPr lang="en-US" b="1" u="sng" dirty="0">
                <a:solidFill>
                  <a:srgbClr val="FF0000"/>
                </a:solidFill>
              </a:rPr>
              <a:t>hole</a:t>
            </a:r>
            <a:r>
              <a:rPr lang="en-US" b="1" dirty="0">
                <a:solidFill>
                  <a:srgbClr val="FF0000"/>
                </a:solidFill>
              </a:rPr>
              <a:t> left </a:t>
            </a:r>
            <a:r>
              <a:rPr lang="en-US" b="1" dirty="0" smtClean="0">
                <a:solidFill>
                  <a:srgbClr val="FF0000"/>
                </a:solidFill>
              </a:rPr>
              <a:t>behind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falling, </a:t>
            </a:r>
            <a:r>
              <a:rPr lang="en-US" b="1" dirty="0">
                <a:solidFill>
                  <a:srgbClr val="FF0000"/>
                </a:solidFill>
              </a:rPr>
              <a:t>energy is released in the form of a photon</a:t>
            </a:r>
            <a:r>
              <a:rPr lang="en-US" dirty="0"/>
              <a:t>, the energy of which is equal to the </a:t>
            </a:r>
            <a:r>
              <a:rPr lang="en-US" b="1" dirty="0">
                <a:solidFill>
                  <a:srgbClr val="FF0000"/>
                </a:solidFill>
              </a:rPr>
              <a:t>energy difference of the two orbitals </a:t>
            </a:r>
            <a:r>
              <a:rPr lang="en-US" dirty="0" smtClean="0"/>
              <a:t>involved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Thus</a:t>
            </a:r>
            <a:r>
              <a:rPr lang="en-US" dirty="0"/>
              <a:t>, the material </a:t>
            </a:r>
            <a:r>
              <a:rPr lang="en-US" b="1" dirty="0">
                <a:solidFill>
                  <a:srgbClr val="FF0000"/>
                </a:solidFill>
              </a:rPr>
              <a:t>emits radiation, which has energy characteristic of the atoms </a:t>
            </a:r>
            <a:r>
              <a:rPr lang="en-US" b="1" dirty="0" smtClean="0">
                <a:solidFill>
                  <a:srgbClr val="FF0000"/>
                </a:solidFill>
              </a:rPr>
              <a:t>present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The wavelength of this </a:t>
            </a:r>
            <a:r>
              <a:rPr lang="en-US" sz="3200" b="1" dirty="0">
                <a:solidFill>
                  <a:srgbClr val="FF0000"/>
                </a:solidFill>
              </a:rPr>
              <a:t>fluorescent radiation </a:t>
            </a:r>
            <a:r>
              <a:rPr lang="en-US" sz="3200" dirty="0"/>
              <a:t>can be calculated </a:t>
            </a:r>
            <a:r>
              <a:rPr lang="en-US" sz="3200" dirty="0" smtClean="0"/>
              <a:t>from Plank’s Law:</a:t>
            </a:r>
            <a:endParaRPr lang="en-US" sz="3200" dirty="0"/>
          </a:p>
          <a:p>
            <a:endParaRPr lang="en-US" sz="3200" dirty="0" smtClean="0"/>
          </a:p>
          <a:p>
            <a:pPr lvl="1"/>
            <a:r>
              <a:rPr lang="en-US" sz="4000" b="1" dirty="0" smtClean="0">
                <a:solidFill>
                  <a:srgbClr val="FF0000"/>
                </a:solidFill>
              </a:rPr>
              <a:t>λ = </a:t>
            </a:r>
            <a:r>
              <a:rPr lang="en-US" sz="4000" b="1" dirty="0" err="1" smtClean="0">
                <a:solidFill>
                  <a:srgbClr val="FF0000"/>
                </a:solidFill>
              </a:rPr>
              <a:t>hc</a:t>
            </a:r>
            <a:r>
              <a:rPr lang="en-US" sz="4000" b="1" dirty="0" smtClean="0">
                <a:solidFill>
                  <a:srgbClr val="FF0000"/>
                </a:solidFill>
              </a:rPr>
              <a:t>/E</a:t>
            </a:r>
          </a:p>
          <a:p>
            <a:endParaRPr lang="en-US" sz="3200" dirty="0"/>
          </a:p>
          <a:p>
            <a:r>
              <a:rPr lang="en-US" sz="3200" dirty="0" smtClean="0"/>
              <a:t>λ  is the wavelength of the fluorescent radiation</a:t>
            </a:r>
          </a:p>
          <a:p>
            <a:r>
              <a:rPr lang="en-US" sz="3200" dirty="0" smtClean="0"/>
              <a:t>h is the Plank’s constant</a:t>
            </a:r>
          </a:p>
          <a:p>
            <a:r>
              <a:rPr lang="en-US" sz="3200" dirty="0" smtClean="0"/>
              <a:t>c is the speed of light</a:t>
            </a:r>
          </a:p>
          <a:p>
            <a:r>
              <a:rPr lang="en-US" sz="3200" dirty="0" smtClean="0"/>
              <a:t>E is the energy of the fluorescent radiation or energy emitted by the atom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53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9473" y="6207667"/>
            <a:ext cx="631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Typical wavelength dispersive XRF spectrum</a:t>
            </a:r>
            <a:endParaRPr lang="en-US" sz="2400" dirty="0"/>
          </a:p>
        </p:txBody>
      </p:sp>
      <p:pic>
        <p:nvPicPr>
          <p:cNvPr id="2050" name="Picture 2" descr="https://upload.wikimedia.org/wikipedia/commons/2/28/XRF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08" y="169875"/>
            <a:ext cx="8542508" cy="60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0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0400" y="5689600"/>
            <a:ext cx="8991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Spectrum of a rhodium target tube operated at 60 kV, showing continuous spectrum and K lines</a:t>
            </a:r>
            <a:endParaRPr lang="en-US" sz="2400" dirty="0"/>
          </a:p>
        </p:txBody>
      </p:sp>
      <p:pic>
        <p:nvPicPr>
          <p:cNvPr id="3074" name="Picture 2" descr="https://upload.wikimedia.org/wikipedia/commons/5/5c/TubeSpect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6" y="0"/>
            <a:ext cx="8378825" cy="57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7277</TotalTime>
  <Words>449</Words>
  <Application>Microsoft Office PowerPoint</Application>
  <PresentationFormat>Widescreen</PresentationFormat>
  <Paragraphs>75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Office Theme</vt:lpstr>
      <vt:lpstr>X-RAY: XRF &amp; ELECTRON MICROPROBE</vt:lpstr>
      <vt:lpstr>WHAT IS XRF?</vt:lpstr>
      <vt:lpstr>PowerPoint Presentation</vt:lpstr>
      <vt:lpstr>PHYSICS OF XRF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PREPARATION</vt:lpstr>
      <vt:lpstr>PowerPoint Presentation</vt:lpstr>
      <vt:lpstr>ANALYSIS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X-RAY: XRF</dc:title>
  <dc:creator>osbert sikazwe</dc:creator>
  <cp:lastModifiedBy>osbert sikazwe</cp:lastModifiedBy>
  <cp:revision>56</cp:revision>
  <dcterms:created xsi:type="dcterms:W3CDTF">2018-04-24T13:11:02Z</dcterms:created>
  <dcterms:modified xsi:type="dcterms:W3CDTF">2019-06-04T10:07:04Z</dcterms:modified>
</cp:coreProperties>
</file>