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1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58" d="100"/>
          <a:sy n="58" d="100"/>
        </p:scale>
        <p:origin x="4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1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5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29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1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2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1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0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5C7E-3473-42D5-B414-70DD40F1C0A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2843C-E440-4042-813A-9E723A5B9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3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n%C3%A9_Just_Ha%C3%BCy" TargetMode="External"/><Relationship Id="rId2" Type="http://schemas.openxmlformats.org/officeDocument/2006/relationships/hyperlink" Target="http://en.wikipedia.org/wiki/Danish_langu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ScanningTunnelingMicroscope_schematic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9252" y="2847924"/>
            <a:ext cx="9144000" cy="986656"/>
          </a:xfrm>
        </p:spPr>
        <p:txBody>
          <a:bodyPr/>
          <a:lstStyle/>
          <a:p>
            <a:r>
              <a:rPr lang="en-US" dirty="0" smtClean="0"/>
              <a:t>MINERALOGY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284" y="274637"/>
            <a:ext cx="9763432" cy="905233"/>
          </a:xfrm>
        </p:spPr>
        <p:txBody>
          <a:bodyPr>
            <a:normAutofit/>
          </a:bodyPr>
          <a:lstStyle/>
          <a:p>
            <a:r>
              <a:rPr lang="en-US" dirty="0" smtClean="0"/>
              <a:t>PHYSICAL MINERALOGY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284" y="1286977"/>
            <a:ext cx="9763432" cy="500141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GB" sz="3500" dirty="0" smtClean="0"/>
              <a:t>Physical mineralogy  focuses on </a:t>
            </a:r>
            <a:r>
              <a:rPr lang="en-GB" sz="3500" b="1" dirty="0" smtClean="0">
                <a:solidFill>
                  <a:srgbClr val="FF0000"/>
                </a:solidFill>
              </a:rPr>
              <a:t>physical attributes of minerals</a:t>
            </a:r>
          </a:p>
          <a:p>
            <a:pPr algn="just"/>
            <a:endParaRPr lang="en-GB" sz="3500" dirty="0"/>
          </a:p>
          <a:p>
            <a:pPr algn="just"/>
            <a:r>
              <a:rPr lang="en-GB" sz="3500" dirty="0" smtClean="0"/>
              <a:t>Description of physical attributes is the simplest way to identify, classify, and categorize minerals, and they include:</a:t>
            </a:r>
          </a:p>
          <a:p>
            <a:endParaRPr lang="en-GB" sz="3500" dirty="0" smtClean="0"/>
          </a:p>
          <a:p>
            <a:pPr lvl="1"/>
            <a:r>
              <a:rPr lang="en-GB" sz="3500" dirty="0" smtClean="0"/>
              <a:t>Colour</a:t>
            </a:r>
          </a:p>
          <a:p>
            <a:pPr lvl="1"/>
            <a:r>
              <a:rPr lang="en-GB" sz="3500" dirty="0"/>
              <a:t>streak</a:t>
            </a:r>
          </a:p>
          <a:p>
            <a:pPr lvl="1"/>
            <a:r>
              <a:rPr lang="en-GB" sz="3500" dirty="0" smtClean="0"/>
              <a:t>Lustre</a:t>
            </a:r>
          </a:p>
          <a:p>
            <a:pPr lvl="1"/>
            <a:r>
              <a:rPr lang="en-GB" sz="3500" dirty="0" smtClean="0"/>
              <a:t>Cleavage/fracture</a:t>
            </a:r>
            <a:endParaRPr lang="en-GB" sz="3500" dirty="0" smtClean="0"/>
          </a:p>
          <a:p>
            <a:pPr lvl="1"/>
            <a:r>
              <a:rPr lang="en-GB" sz="3500" dirty="0" smtClean="0"/>
              <a:t>Hardness</a:t>
            </a:r>
            <a:endParaRPr lang="en-GB" sz="3500" dirty="0" smtClean="0"/>
          </a:p>
          <a:p>
            <a:pPr lvl="1"/>
            <a:r>
              <a:rPr lang="en-GB" sz="3500" dirty="0"/>
              <a:t>S</a:t>
            </a:r>
            <a:r>
              <a:rPr lang="en-GB" sz="3500" dirty="0" smtClean="0"/>
              <a:t>pecific gravity</a:t>
            </a:r>
          </a:p>
          <a:p>
            <a:pPr lvl="1"/>
            <a:r>
              <a:rPr lang="en-GB" sz="3500" dirty="0" smtClean="0"/>
              <a:t>Crystal </a:t>
            </a:r>
            <a:r>
              <a:rPr lang="en-GB" sz="3500" dirty="0"/>
              <a:t>structure</a:t>
            </a:r>
          </a:p>
          <a:p>
            <a:pPr lvl="1"/>
            <a:r>
              <a:rPr lang="en-GB" sz="3500" dirty="0" smtClean="0"/>
              <a:t>Crystal </a:t>
            </a:r>
            <a:r>
              <a:rPr lang="en-GB" sz="3500" dirty="0"/>
              <a:t>habit</a:t>
            </a:r>
          </a:p>
          <a:p>
            <a:pPr lvl="1"/>
            <a:r>
              <a:rPr lang="en-GB" sz="3500" dirty="0"/>
              <a:t>T</a:t>
            </a:r>
            <a:r>
              <a:rPr lang="en-GB" sz="3500" dirty="0" smtClean="0"/>
              <a:t>winning</a:t>
            </a:r>
            <a:endParaRPr lang="en-GB" sz="35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58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916" y="274638"/>
            <a:ext cx="10427110" cy="4960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CHEMICAL MINERALOGY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916" y="888274"/>
            <a:ext cx="10427110" cy="556506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 smtClean="0"/>
              <a:t>Chemical mineralogy focuses on the </a:t>
            </a:r>
            <a:r>
              <a:rPr lang="en-GB" b="1" dirty="0" smtClean="0">
                <a:solidFill>
                  <a:srgbClr val="FF0000"/>
                </a:solidFill>
              </a:rPr>
              <a:t>chemical composition of minerals in order to identify, classify, and categorize </a:t>
            </a:r>
            <a:r>
              <a:rPr lang="en-GB" dirty="0" smtClean="0"/>
              <a:t>them, as well as a </a:t>
            </a:r>
            <a:r>
              <a:rPr lang="en-GB" b="1" dirty="0" smtClean="0">
                <a:solidFill>
                  <a:srgbClr val="FF0000"/>
                </a:solidFill>
              </a:rPr>
              <a:t>means to find beneficial uses from them</a:t>
            </a:r>
          </a:p>
          <a:p>
            <a:endParaRPr lang="en-GB" dirty="0"/>
          </a:p>
          <a:p>
            <a:pPr algn="just"/>
            <a:r>
              <a:rPr lang="en-GB" dirty="0" smtClean="0"/>
              <a:t>There are a few minerals which are </a:t>
            </a:r>
            <a:r>
              <a:rPr lang="en-GB" b="1" dirty="0" smtClean="0">
                <a:solidFill>
                  <a:srgbClr val="FF0000"/>
                </a:solidFill>
              </a:rPr>
              <a:t>classified as whole elements, including </a:t>
            </a:r>
            <a:r>
              <a:rPr lang="en-GB" b="1" dirty="0" err="1" smtClean="0">
                <a:solidFill>
                  <a:srgbClr val="FF0000"/>
                </a:solidFill>
              </a:rPr>
              <a:t>sulfur</a:t>
            </a:r>
            <a:r>
              <a:rPr lang="en-GB" b="1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copper</a:t>
            </a:r>
            <a:r>
              <a:rPr lang="en-GB" b="1" dirty="0">
                <a:solidFill>
                  <a:srgbClr val="FF0000"/>
                </a:solidFill>
              </a:rPr>
              <a:t>,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silver, and gold</a:t>
            </a:r>
            <a:r>
              <a:rPr lang="en-GB" dirty="0" smtClean="0"/>
              <a:t>, yet the </a:t>
            </a:r>
            <a:r>
              <a:rPr lang="en-GB" b="1" dirty="0" smtClean="0">
                <a:solidFill>
                  <a:srgbClr val="FF0000"/>
                </a:solidFill>
              </a:rPr>
              <a:t>vast majority of minerals are chemical compounds</a:t>
            </a:r>
            <a:r>
              <a:rPr lang="en-GB" dirty="0" smtClean="0"/>
              <a:t>, some more complex than others</a:t>
            </a:r>
          </a:p>
          <a:p>
            <a:endParaRPr lang="en-GB" dirty="0"/>
          </a:p>
          <a:p>
            <a:pPr algn="just"/>
            <a:r>
              <a:rPr lang="en-GB" dirty="0" smtClean="0"/>
              <a:t>In terms of major chemical divisions of minerals, most are placed within the </a:t>
            </a:r>
            <a:r>
              <a:rPr lang="en-GB" b="1" dirty="0" err="1" smtClean="0">
                <a:solidFill>
                  <a:srgbClr val="FF0000"/>
                </a:solidFill>
              </a:rPr>
              <a:t>isomorphous</a:t>
            </a:r>
            <a:r>
              <a:rPr lang="en-GB" b="1" dirty="0" smtClean="0">
                <a:solidFill>
                  <a:srgbClr val="FF0000"/>
                </a:solidFill>
              </a:rPr>
              <a:t> groups</a:t>
            </a:r>
            <a:r>
              <a:rPr lang="en-GB" dirty="0" smtClean="0"/>
              <a:t>, which are based on </a:t>
            </a:r>
            <a:r>
              <a:rPr lang="en-GB" b="1" dirty="0" smtClean="0">
                <a:solidFill>
                  <a:srgbClr val="FF0000"/>
                </a:solidFill>
              </a:rPr>
              <a:t>analogous chemical composition &amp; similar crystal forms</a:t>
            </a:r>
          </a:p>
          <a:p>
            <a:endParaRPr lang="en-GB" dirty="0"/>
          </a:p>
          <a:p>
            <a:pPr lvl="1" algn="just"/>
            <a:r>
              <a:rPr lang="en-GB" sz="2600" dirty="0" smtClean="0"/>
              <a:t>A good example of isomorphism classification would be the </a:t>
            </a:r>
            <a:r>
              <a:rPr lang="en-GB" sz="2600" b="1" dirty="0" smtClean="0">
                <a:solidFill>
                  <a:srgbClr val="FF0000"/>
                </a:solidFill>
              </a:rPr>
              <a:t>calcite group</a:t>
            </a:r>
            <a:r>
              <a:rPr lang="en-GB" sz="2600" dirty="0" smtClean="0"/>
              <a:t>, containing the minerals </a:t>
            </a:r>
            <a:r>
              <a:rPr lang="en-GB" sz="2600" b="1" dirty="0" smtClean="0">
                <a:solidFill>
                  <a:srgbClr val="FF0000"/>
                </a:solidFill>
              </a:rPr>
              <a:t>calcite, </a:t>
            </a:r>
            <a:r>
              <a:rPr lang="en-GB" sz="2600" b="1" dirty="0" err="1" smtClean="0">
                <a:solidFill>
                  <a:srgbClr val="FF0000"/>
                </a:solidFill>
              </a:rPr>
              <a:t>magnesite</a:t>
            </a:r>
            <a:r>
              <a:rPr lang="en-GB" sz="2600" b="1" dirty="0" smtClean="0">
                <a:solidFill>
                  <a:srgbClr val="FF0000"/>
                </a:solidFill>
              </a:rPr>
              <a:t>, siderite, </a:t>
            </a:r>
            <a:r>
              <a:rPr lang="en-GB" sz="2600" b="1" dirty="0" err="1" smtClean="0">
                <a:solidFill>
                  <a:srgbClr val="FF0000"/>
                </a:solidFill>
              </a:rPr>
              <a:t>rhodochrosite</a:t>
            </a:r>
            <a:r>
              <a:rPr lang="en-GB" sz="2600" b="1" dirty="0" smtClean="0">
                <a:solidFill>
                  <a:srgbClr val="FF0000"/>
                </a:solidFill>
              </a:rPr>
              <a:t>, and </a:t>
            </a:r>
            <a:r>
              <a:rPr lang="en-GB" sz="2600" b="1" dirty="0" err="1" smtClean="0">
                <a:solidFill>
                  <a:srgbClr val="FF0000"/>
                </a:solidFill>
              </a:rPr>
              <a:t>smithsonite</a:t>
            </a:r>
            <a:endParaRPr lang="en-GB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8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651" y="274638"/>
            <a:ext cx="10500851" cy="5744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BIOMINERALOGY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651" y="1084217"/>
            <a:ext cx="10500851" cy="5375577"/>
          </a:xfrm>
        </p:spPr>
        <p:txBody>
          <a:bodyPr>
            <a:normAutofit/>
          </a:bodyPr>
          <a:lstStyle/>
          <a:p>
            <a:pPr algn="just"/>
            <a:r>
              <a:rPr lang="en-GB" dirty="0" err="1" smtClean="0"/>
              <a:t>Biomineralogy</a:t>
            </a:r>
            <a:r>
              <a:rPr lang="en-GB" dirty="0" smtClean="0"/>
              <a:t> </a:t>
            </a:r>
            <a:r>
              <a:rPr lang="en-GB" dirty="0" smtClean="0"/>
              <a:t>cuts across fields of </a:t>
            </a:r>
            <a:r>
              <a:rPr lang="en-GB" b="1" dirty="0" smtClean="0">
                <a:solidFill>
                  <a:srgbClr val="FF0000"/>
                </a:solidFill>
              </a:rPr>
              <a:t>mineralogy, </a:t>
            </a:r>
            <a:r>
              <a:rPr lang="en-GB" b="1" dirty="0" err="1" smtClean="0">
                <a:solidFill>
                  <a:srgbClr val="FF0000"/>
                </a:solidFill>
              </a:rPr>
              <a:t>paleontology</a:t>
            </a:r>
            <a:r>
              <a:rPr lang="en-GB" b="1" dirty="0" smtClean="0">
                <a:solidFill>
                  <a:srgbClr val="FF0000"/>
                </a:solidFill>
              </a:rPr>
              <a:t> and biology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It is the study of </a:t>
            </a:r>
            <a:r>
              <a:rPr lang="en-GB" b="1" dirty="0" smtClean="0">
                <a:solidFill>
                  <a:srgbClr val="FF0000"/>
                </a:solidFill>
              </a:rPr>
              <a:t>how plants and animals stabilize minerals under biological control</a:t>
            </a:r>
            <a:r>
              <a:rPr lang="en-GB" dirty="0" smtClean="0"/>
              <a:t>, and the </a:t>
            </a:r>
            <a:r>
              <a:rPr lang="en-GB" b="1" dirty="0" smtClean="0">
                <a:solidFill>
                  <a:srgbClr val="FF0000"/>
                </a:solidFill>
              </a:rPr>
              <a:t>sequencing of mineral replacement of those minerals after deposition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It uses techniques from </a:t>
            </a:r>
            <a:r>
              <a:rPr lang="en-GB" b="1" dirty="0" smtClean="0">
                <a:solidFill>
                  <a:srgbClr val="FF0000"/>
                </a:solidFill>
              </a:rPr>
              <a:t>chemical mineralogy, especially isotopic studies, to determine such things as growth forms in living plants and animals as well as things like the original mineral content of fossils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60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70" y="0"/>
            <a:ext cx="10545097" cy="919981"/>
          </a:xfrm>
        </p:spPr>
        <p:txBody>
          <a:bodyPr>
            <a:normAutofit/>
          </a:bodyPr>
          <a:lstStyle/>
          <a:p>
            <a:r>
              <a:rPr lang="en-US" dirty="0" smtClean="0"/>
              <a:t>OPTICAL MINERALOGY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671" y="919981"/>
            <a:ext cx="10545097" cy="553335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GB" dirty="0" smtClean="0"/>
              <a:t>Optical mineralogy focuses on aspects that applies </a:t>
            </a:r>
            <a:r>
              <a:rPr lang="en-GB" b="1" dirty="0" smtClean="0">
                <a:solidFill>
                  <a:srgbClr val="FF0000"/>
                </a:solidFill>
              </a:rPr>
              <a:t>sources of light as a means to identify and classify minerals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All minerals </a:t>
            </a:r>
            <a:r>
              <a:rPr lang="en-GB" dirty="0" smtClean="0"/>
              <a:t>not </a:t>
            </a:r>
            <a:r>
              <a:rPr lang="en-GB" dirty="0" smtClean="0"/>
              <a:t>part of the </a:t>
            </a:r>
            <a:r>
              <a:rPr lang="en-GB" b="1" dirty="0" smtClean="0">
                <a:solidFill>
                  <a:srgbClr val="FF0000"/>
                </a:solidFill>
              </a:rPr>
              <a:t>cubic system are double refracting</a:t>
            </a:r>
            <a:r>
              <a:rPr lang="en-GB" dirty="0" smtClean="0"/>
              <a:t>, where ordinary light passing through them is broken up into </a:t>
            </a:r>
            <a:r>
              <a:rPr lang="en-GB" b="1" dirty="0" smtClean="0">
                <a:solidFill>
                  <a:srgbClr val="FF0000"/>
                </a:solidFill>
              </a:rPr>
              <a:t>2 </a:t>
            </a:r>
            <a:r>
              <a:rPr lang="en-GB" b="1" dirty="0" smtClean="0">
                <a:solidFill>
                  <a:srgbClr val="FF0000"/>
                </a:solidFill>
              </a:rPr>
              <a:t>plane polarized rays </a:t>
            </a:r>
            <a:r>
              <a:rPr lang="en-GB" dirty="0" smtClean="0"/>
              <a:t>that travel at </a:t>
            </a:r>
            <a:r>
              <a:rPr lang="en-GB" b="1" dirty="0" smtClean="0">
                <a:solidFill>
                  <a:srgbClr val="FF0000"/>
                </a:solidFill>
              </a:rPr>
              <a:t>different velocities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FF0000"/>
                </a:solidFill>
              </a:rPr>
              <a:t>refracted at different angles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Mineral substances belonging to the </a:t>
            </a:r>
            <a:r>
              <a:rPr lang="en-GB" b="1" dirty="0" smtClean="0">
                <a:solidFill>
                  <a:srgbClr val="FF0000"/>
                </a:solidFill>
              </a:rPr>
              <a:t>cubic system contain one refractive index</a:t>
            </a:r>
          </a:p>
          <a:p>
            <a:pPr algn="just"/>
            <a:endParaRPr lang="en-GB" dirty="0"/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Hexagonal and tetragonal</a:t>
            </a:r>
            <a:r>
              <a:rPr lang="en-GB" dirty="0" smtClean="0"/>
              <a:t> mineral substances have </a:t>
            </a:r>
            <a:r>
              <a:rPr lang="en-GB" b="1" dirty="0" smtClean="0">
                <a:solidFill>
                  <a:srgbClr val="FF0000"/>
                </a:solidFill>
              </a:rPr>
              <a:t>two </a:t>
            </a:r>
            <a:r>
              <a:rPr lang="en-GB" b="1" dirty="0" smtClean="0">
                <a:solidFill>
                  <a:srgbClr val="FF0000"/>
                </a:solidFill>
              </a:rPr>
              <a:t>indices</a:t>
            </a:r>
            <a:r>
              <a:rPr lang="en-GB" dirty="0" smtClean="0"/>
              <a:t>, </a:t>
            </a:r>
            <a:r>
              <a:rPr lang="en-GB" dirty="0" smtClean="0"/>
              <a:t>while </a:t>
            </a:r>
            <a:r>
              <a:rPr lang="en-GB" b="1" dirty="0" smtClean="0">
                <a:solidFill>
                  <a:srgbClr val="FF0000"/>
                </a:solidFill>
              </a:rPr>
              <a:t>orthorhombic, monoclinic, and triclinic</a:t>
            </a:r>
            <a:r>
              <a:rPr lang="en-GB" dirty="0" smtClean="0"/>
              <a:t> substances have </a:t>
            </a:r>
            <a:r>
              <a:rPr lang="en-GB" b="1" dirty="0" smtClean="0">
                <a:solidFill>
                  <a:srgbClr val="FF0000"/>
                </a:solidFill>
              </a:rPr>
              <a:t>three indices of refraction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With </a:t>
            </a:r>
            <a:r>
              <a:rPr lang="en-GB" b="1" dirty="0" smtClean="0">
                <a:solidFill>
                  <a:srgbClr val="FF0000"/>
                </a:solidFill>
              </a:rPr>
              <a:t>opaque ore minerals</a:t>
            </a:r>
            <a:r>
              <a:rPr lang="en-GB" dirty="0" smtClean="0"/>
              <a:t>, </a:t>
            </a:r>
            <a:r>
              <a:rPr lang="en-GB" b="1" dirty="0" smtClean="0">
                <a:solidFill>
                  <a:srgbClr val="FF0000"/>
                </a:solidFill>
              </a:rPr>
              <a:t>reflected light </a:t>
            </a:r>
            <a:r>
              <a:rPr lang="en-GB" dirty="0" smtClean="0"/>
              <a:t>from a microscope is needed for identification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942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2" y="53590"/>
            <a:ext cx="10795819" cy="778098"/>
          </a:xfrm>
        </p:spPr>
        <p:txBody>
          <a:bodyPr/>
          <a:lstStyle/>
          <a:p>
            <a:r>
              <a:rPr lang="en-US" dirty="0" smtClean="0"/>
              <a:t>DESCRIPTIVE MINERALOGY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923" y="831687"/>
            <a:ext cx="10795819" cy="579118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 smtClean="0"/>
              <a:t>Descriptive mineralogy </a:t>
            </a:r>
            <a:r>
              <a:rPr lang="en-GB" b="1" dirty="0" smtClean="0">
                <a:solidFill>
                  <a:srgbClr val="FF0000"/>
                </a:solidFill>
              </a:rPr>
              <a:t>summarizes results of studies performed on mineral substances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Scholarly </a:t>
            </a:r>
            <a:r>
              <a:rPr lang="en-GB" dirty="0" smtClean="0"/>
              <a:t>and scientific method of recording the </a:t>
            </a:r>
            <a:r>
              <a:rPr lang="en-GB" b="1" dirty="0" smtClean="0">
                <a:solidFill>
                  <a:srgbClr val="FF0000"/>
                </a:solidFill>
              </a:rPr>
              <a:t>identification, classification, and categorization of minerals, their properties, and their uses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Classifications for descriptive mineralogy includes:</a:t>
            </a:r>
          </a:p>
          <a:p>
            <a:pPr lvl="1"/>
            <a:r>
              <a:rPr lang="en-GB" dirty="0" smtClean="0"/>
              <a:t>Native </a:t>
            </a:r>
            <a:r>
              <a:rPr lang="en-GB" dirty="0" smtClean="0"/>
              <a:t>elements</a:t>
            </a:r>
          </a:p>
          <a:p>
            <a:pPr lvl="1"/>
            <a:r>
              <a:rPr lang="en-GB" dirty="0" smtClean="0"/>
              <a:t>S</a:t>
            </a:r>
            <a:r>
              <a:rPr lang="en-GB" dirty="0" smtClean="0"/>
              <a:t>ulphides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xides </a:t>
            </a:r>
            <a:r>
              <a:rPr lang="en-GB" dirty="0" smtClean="0"/>
              <a:t>and hydroxides</a:t>
            </a:r>
          </a:p>
          <a:p>
            <a:pPr lvl="1"/>
            <a:r>
              <a:rPr lang="en-GB" dirty="0"/>
              <a:t>H</a:t>
            </a:r>
            <a:r>
              <a:rPr lang="en-GB" dirty="0" smtClean="0"/>
              <a:t>alides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arbonates</a:t>
            </a:r>
            <a:r>
              <a:rPr lang="en-GB" dirty="0" smtClean="0"/>
              <a:t>, nitrates and borates</a:t>
            </a:r>
          </a:p>
          <a:p>
            <a:pPr lvl="1"/>
            <a:r>
              <a:rPr lang="en-GB" dirty="0" smtClean="0"/>
              <a:t>S</a:t>
            </a:r>
            <a:r>
              <a:rPr lang="en-GB" dirty="0" smtClean="0"/>
              <a:t>ulphates</a:t>
            </a:r>
            <a:r>
              <a:rPr lang="en-GB" dirty="0" smtClean="0"/>
              <a:t>, chromates, </a:t>
            </a:r>
            <a:r>
              <a:rPr lang="en-GB" dirty="0" err="1" smtClean="0"/>
              <a:t>molybdates</a:t>
            </a:r>
            <a:r>
              <a:rPr lang="en-GB" dirty="0" smtClean="0"/>
              <a:t> and </a:t>
            </a:r>
            <a:r>
              <a:rPr lang="en-GB" dirty="0" err="1" smtClean="0"/>
              <a:t>tungstates</a:t>
            </a:r>
            <a:endParaRPr lang="en-GB" dirty="0" smtClean="0"/>
          </a:p>
          <a:p>
            <a:pPr lvl="1"/>
            <a:r>
              <a:rPr lang="en-GB" dirty="0" smtClean="0"/>
              <a:t>Phosphates</a:t>
            </a:r>
            <a:r>
              <a:rPr lang="en-GB" dirty="0" smtClean="0"/>
              <a:t>, arsenates and </a:t>
            </a:r>
            <a:r>
              <a:rPr lang="en-GB" dirty="0" err="1" smtClean="0"/>
              <a:t>vanadates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ilicates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038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148" y="274638"/>
            <a:ext cx="10353368" cy="706090"/>
          </a:xfrm>
        </p:spPr>
        <p:txBody>
          <a:bodyPr>
            <a:normAutofit/>
          </a:bodyPr>
          <a:lstStyle/>
          <a:p>
            <a:r>
              <a:rPr lang="en-US" dirty="0" smtClean="0"/>
              <a:t>DETERMINATIVE MINERALOGY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148" y="1052737"/>
            <a:ext cx="10353368" cy="5073427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3600" dirty="0" smtClean="0"/>
              <a:t>Determinative mineralogy is the actual </a:t>
            </a:r>
            <a:r>
              <a:rPr lang="en-GB" sz="3600" dirty="0" smtClean="0">
                <a:solidFill>
                  <a:srgbClr val="FF0000"/>
                </a:solidFill>
              </a:rPr>
              <a:t>scientific process of identifying minerals, through data gathering and conclusion</a:t>
            </a:r>
          </a:p>
          <a:p>
            <a:pPr algn="just"/>
            <a:endParaRPr lang="en-GB" sz="3600" dirty="0"/>
          </a:p>
          <a:p>
            <a:pPr algn="just"/>
            <a:r>
              <a:rPr lang="en-GB" sz="3600" dirty="0" smtClean="0"/>
              <a:t>When new minerals are discovered, </a:t>
            </a:r>
            <a:r>
              <a:rPr lang="en-GB" sz="3600" b="1" dirty="0" smtClean="0">
                <a:solidFill>
                  <a:srgbClr val="FF0000"/>
                </a:solidFill>
              </a:rPr>
              <a:t>a standard procedure of scientific analysis is followed, including measures to identify a mineral's formula, its crystallographic data, its optical data, as well as the general physical attributes determined and listed</a:t>
            </a:r>
            <a:endParaRPr lang="en-GB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5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MINERAL?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600" dirty="0" smtClean="0"/>
              <a:t>A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mineral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is a naturally </a:t>
            </a:r>
            <a:r>
              <a:rPr lang="en-US" sz="3600" dirty="0" smtClean="0"/>
              <a:t>occurring </a:t>
            </a:r>
            <a:r>
              <a:rPr lang="en-US" sz="3600" dirty="0" smtClean="0"/>
              <a:t>solid with a </a:t>
            </a:r>
            <a:r>
              <a:rPr lang="en-US" sz="3600" u="sng" dirty="0" smtClean="0"/>
              <a:t>highly </a:t>
            </a:r>
            <a:r>
              <a:rPr lang="en-US" sz="3600" dirty="0" smtClean="0"/>
              <a:t>ordered atomic arrangement and a definite (but not fixed) chemical composition</a:t>
            </a:r>
          </a:p>
          <a:p>
            <a:pPr algn="just"/>
            <a:endParaRPr lang="en-US" sz="3600" u="sng" dirty="0"/>
          </a:p>
          <a:p>
            <a:pPr algn="just"/>
            <a:r>
              <a:rPr lang="en-US" sz="3600" dirty="0" smtClean="0"/>
              <a:t>It is usually formed by </a:t>
            </a:r>
            <a:r>
              <a:rPr lang="en-US" sz="3600" b="1" dirty="0" smtClean="0">
                <a:solidFill>
                  <a:srgbClr val="FF0000"/>
                </a:solidFill>
              </a:rPr>
              <a:t>inorganic </a:t>
            </a:r>
            <a:r>
              <a:rPr lang="en-US" sz="3600" dirty="0" smtClean="0"/>
              <a:t>processes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6194"/>
            <a:ext cx="10515600" cy="6091083"/>
          </a:xfrm>
        </p:spPr>
        <p:txBody>
          <a:bodyPr>
            <a:normAutofit/>
          </a:bodyPr>
          <a:lstStyle/>
          <a:p>
            <a:pPr algn="just"/>
            <a:r>
              <a:rPr lang="en-GB" sz="3600" dirty="0" smtClean="0"/>
              <a:t>As of 2004 </a:t>
            </a:r>
            <a:r>
              <a:rPr lang="en-GB" sz="3600" b="1" dirty="0" smtClean="0">
                <a:solidFill>
                  <a:srgbClr val="FF0000"/>
                </a:solidFill>
              </a:rPr>
              <a:t>over 4,000 mineral species </a:t>
            </a:r>
            <a:r>
              <a:rPr lang="en-GB" sz="3600" dirty="0" smtClean="0"/>
              <a:t>(natural and un-natural) were recognized by the International Mineralogy Association (IMA)</a:t>
            </a:r>
          </a:p>
          <a:p>
            <a:pPr algn="just"/>
            <a:endParaRPr lang="en-GB" sz="3600" dirty="0" smtClean="0"/>
          </a:p>
          <a:p>
            <a:pPr lvl="1" algn="just"/>
            <a:r>
              <a:rPr lang="en-GB" sz="3200" b="1" dirty="0" smtClean="0">
                <a:solidFill>
                  <a:srgbClr val="FF0000"/>
                </a:solidFill>
              </a:rPr>
              <a:t>150 species can be called "common,“</a:t>
            </a:r>
          </a:p>
          <a:p>
            <a:pPr algn="just"/>
            <a:endParaRPr lang="en-GB" sz="3600" dirty="0" smtClean="0"/>
          </a:p>
          <a:p>
            <a:pPr lvl="1" algn="just"/>
            <a:r>
              <a:rPr lang="en-GB" sz="3200" dirty="0" smtClean="0"/>
              <a:t>50 are "occasional,“</a:t>
            </a:r>
          </a:p>
          <a:p>
            <a:pPr algn="just"/>
            <a:endParaRPr lang="en-GB" sz="3600" dirty="0" smtClean="0"/>
          </a:p>
          <a:p>
            <a:pPr lvl="1" algn="just"/>
            <a:r>
              <a:rPr lang="en-GB" sz="3200" dirty="0" smtClean="0"/>
              <a:t>Rest are "rare" to "extremely rare"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692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746"/>
          </a:xfrm>
        </p:spPr>
        <p:txBody>
          <a:bodyPr/>
          <a:lstStyle/>
          <a:p>
            <a:r>
              <a:rPr lang="en-US" dirty="0" smtClean="0"/>
              <a:t>WHAT IS MINERALOGY?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0090"/>
            <a:ext cx="10515600" cy="47168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study of the </a:t>
            </a:r>
            <a:r>
              <a:rPr lang="en-US" sz="3600" b="1" dirty="0" smtClean="0">
                <a:solidFill>
                  <a:srgbClr val="FF0000"/>
                </a:solidFill>
              </a:rPr>
              <a:t>chemistry, atomic structure, physical properties, and genesis of minerals</a:t>
            </a:r>
          </a:p>
          <a:p>
            <a:endParaRPr lang="en-US" sz="3600" dirty="0"/>
          </a:p>
          <a:p>
            <a:pPr algn="just"/>
            <a:r>
              <a:rPr lang="en-GB" sz="3600" dirty="0" smtClean="0"/>
              <a:t>A </a:t>
            </a:r>
            <a:r>
              <a:rPr lang="en-GB" sz="3600" dirty="0" smtClean="0"/>
              <a:t>subject of </a:t>
            </a:r>
            <a:r>
              <a:rPr lang="en-GB" sz="3600" b="1" dirty="0" smtClean="0">
                <a:solidFill>
                  <a:srgbClr val="FF0000"/>
                </a:solidFill>
              </a:rPr>
              <a:t>geology</a:t>
            </a:r>
            <a:r>
              <a:rPr lang="en-GB" sz="3600" dirty="0" smtClean="0"/>
              <a:t> specializing in the </a:t>
            </a:r>
            <a:r>
              <a:rPr lang="en-GB" sz="3600" b="1" dirty="0" smtClean="0">
                <a:solidFill>
                  <a:srgbClr val="FF0000"/>
                </a:solidFill>
              </a:rPr>
              <a:t>scientific study of chemistry, crystal structure, and physical (including optical) properties of minerals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1116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9935"/>
            <a:ext cx="10515600" cy="5587028"/>
          </a:xfrm>
        </p:spPr>
        <p:txBody>
          <a:bodyPr/>
          <a:lstStyle/>
          <a:p>
            <a:pPr algn="just"/>
            <a:r>
              <a:rPr lang="en-GB" sz="3600" dirty="0" smtClean="0"/>
              <a:t>Specific studies within mineralogy include:</a:t>
            </a:r>
          </a:p>
          <a:p>
            <a:pPr algn="just"/>
            <a:endParaRPr lang="en-GB" sz="3600" dirty="0"/>
          </a:p>
          <a:p>
            <a:pPr lvl="1" algn="just"/>
            <a:r>
              <a:rPr lang="en-GB" sz="3200" dirty="0">
                <a:solidFill>
                  <a:srgbClr val="FF0000"/>
                </a:solidFill>
              </a:rPr>
              <a:t>P</a:t>
            </a:r>
            <a:r>
              <a:rPr lang="en-GB" sz="3200" dirty="0" smtClean="0">
                <a:solidFill>
                  <a:srgbClr val="FF0000"/>
                </a:solidFill>
              </a:rPr>
              <a:t>rocesses </a:t>
            </a:r>
            <a:r>
              <a:rPr lang="en-GB" sz="3200" dirty="0" smtClean="0">
                <a:solidFill>
                  <a:srgbClr val="FF0000"/>
                </a:solidFill>
              </a:rPr>
              <a:t>of mineral origin &amp; formation</a:t>
            </a:r>
          </a:p>
          <a:p>
            <a:pPr lvl="1" algn="just"/>
            <a:endParaRPr lang="en-GB" sz="3200" dirty="0" smtClean="0">
              <a:solidFill>
                <a:srgbClr val="FF0000"/>
              </a:solidFill>
            </a:endParaRPr>
          </a:p>
          <a:p>
            <a:pPr lvl="1" algn="just"/>
            <a:r>
              <a:rPr lang="en-GB" sz="3200" dirty="0" smtClean="0">
                <a:solidFill>
                  <a:srgbClr val="FF0000"/>
                </a:solidFill>
              </a:rPr>
              <a:t>C</a:t>
            </a:r>
            <a:r>
              <a:rPr lang="en-GB" sz="3200" dirty="0" smtClean="0">
                <a:solidFill>
                  <a:srgbClr val="FF0000"/>
                </a:solidFill>
              </a:rPr>
              <a:t>lassification </a:t>
            </a:r>
            <a:r>
              <a:rPr lang="en-GB" sz="3200" dirty="0" smtClean="0">
                <a:solidFill>
                  <a:srgbClr val="FF0000"/>
                </a:solidFill>
              </a:rPr>
              <a:t>of minerals</a:t>
            </a:r>
          </a:p>
          <a:p>
            <a:pPr lvl="1" algn="just"/>
            <a:endParaRPr lang="en-GB" sz="3200" dirty="0" smtClean="0">
              <a:solidFill>
                <a:srgbClr val="FF0000"/>
              </a:solidFill>
            </a:endParaRPr>
          </a:p>
          <a:p>
            <a:pPr lvl="1" algn="just"/>
            <a:r>
              <a:rPr lang="en-GB" sz="3200" dirty="0" smtClean="0">
                <a:solidFill>
                  <a:srgbClr val="FF0000"/>
                </a:solidFill>
              </a:rPr>
              <a:t>G</a:t>
            </a:r>
            <a:r>
              <a:rPr lang="en-GB" sz="3200" dirty="0" smtClean="0">
                <a:solidFill>
                  <a:srgbClr val="FF0000"/>
                </a:solidFill>
              </a:rPr>
              <a:t>eographical </a:t>
            </a:r>
            <a:r>
              <a:rPr lang="en-GB" sz="3200" dirty="0" smtClean="0">
                <a:solidFill>
                  <a:srgbClr val="FF0000"/>
                </a:solidFill>
              </a:rPr>
              <a:t>distribution of minerals</a:t>
            </a:r>
          </a:p>
          <a:p>
            <a:pPr lvl="1" algn="just"/>
            <a:endParaRPr lang="en-GB" sz="3200" dirty="0" smtClean="0">
              <a:solidFill>
                <a:srgbClr val="FF0000"/>
              </a:solidFill>
            </a:endParaRPr>
          </a:p>
          <a:p>
            <a:pPr lvl="1" algn="just"/>
            <a:r>
              <a:rPr lang="en-GB" sz="3200" dirty="0" smtClean="0">
                <a:solidFill>
                  <a:srgbClr val="FF0000"/>
                </a:solidFill>
              </a:rPr>
              <a:t>Utilization </a:t>
            </a:r>
            <a:r>
              <a:rPr lang="en-GB" sz="3200" dirty="0" smtClean="0">
                <a:solidFill>
                  <a:srgbClr val="FF0000"/>
                </a:solidFill>
              </a:rPr>
              <a:t>of minerals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9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214050" cy="799998"/>
          </a:xfrm>
        </p:spPr>
        <p:txBody>
          <a:bodyPr/>
          <a:lstStyle/>
          <a:p>
            <a:r>
              <a:rPr lang="en-US" dirty="0" smtClean="0"/>
              <a:t>HISTORICAL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5124"/>
            <a:ext cx="7922342" cy="5515895"/>
          </a:xfrm>
        </p:spPr>
        <p:txBody>
          <a:bodyPr>
            <a:normAutofit fontScale="85000" lnSpcReduction="20000"/>
          </a:bodyPr>
          <a:lstStyle/>
          <a:p>
            <a:pPr algn="just">
              <a:defRPr/>
            </a:pPr>
            <a:r>
              <a:rPr lang="en-US" dirty="0"/>
              <a:t>Mineral science begins with Renaissance (Agricola, </a:t>
            </a:r>
            <a:r>
              <a:rPr lang="en-US" i="1" dirty="0"/>
              <a:t>De Re Metallica</a:t>
            </a:r>
            <a:r>
              <a:rPr lang="en-US" dirty="0"/>
              <a:t> 1556 Mining and Metallurgy Methods</a:t>
            </a:r>
          </a:p>
          <a:p>
            <a:pPr algn="just">
              <a:defRPr/>
            </a:pPr>
            <a:endParaRPr lang="en-US" b="1" dirty="0" smtClean="0"/>
          </a:p>
          <a:p>
            <a:pPr algn="just">
              <a:defRPr/>
            </a:pPr>
            <a:r>
              <a:rPr lang="en-US" b="1" dirty="0" smtClean="0"/>
              <a:t>Nicolas </a:t>
            </a:r>
            <a:r>
              <a:rPr lang="en-US" b="1" dirty="0"/>
              <a:t>Steno</a:t>
            </a:r>
            <a:r>
              <a:rPr lang="en-US" dirty="0"/>
              <a:t> (</a:t>
            </a:r>
            <a:r>
              <a:rPr lang="en-US" dirty="0">
                <a:hlinkClick r:id="rId2" tooltip="Danish language"/>
              </a:rPr>
              <a:t>Danish</a:t>
            </a:r>
            <a:r>
              <a:rPr lang="en-US" dirty="0"/>
              <a:t>: </a:t>
            </a:r>
            <a:r>
              <a:rPr lang="en-US" i="1" dirty="0"/>
              <a:t>Niels </a:t>
            </a:r>
            <a:r>
              <a:rPr lang="en-US" i="1" dirty="0" err="1"/>
              <a:t>Stensen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u="sng" dirty="0"/>
              <a:t>Constant crystal face angles</a:t>
            </a:r>
            <a:r>
              <a:rPr lang="en-US" dirty="0"/>
              <a:t> 1669)</a:t>
            </a:r>
          </a:p>
          <a:p>
            <a:pPr algn="just">
              <a:defRPr/>
            </a:pPr>
            <a:endParaRPr lang="en-US" dirty="0" smtClean="0"/>
          </a:p>
          <a:p>
            <a:pPr algn="just">
              <a:defRPr/>
            </a:pPr>
            <a:r>
              <a:rPr lang="en-US" b="1" dirty="0" smtClean="0">
                <a:solidFill>
                  <a:srgbClr val="FF0000"/>
                </a:solidFill>
              </a:rPr>
              <a:t>1700’s </a:t>
            </a:r>
            <a:r>
              <a:rPr lang="en-US" b="1" dirty="0">
                <a:solidFill>
                  <a:srgbClr val="FF0000"/>
                </a:solidFill>
              </a:rPr>
              <a:t>measurements </a:t>
            </a:r>
            <a:r>
              <a:rPr lang="en-US" dirty="0"/>
              <a:t>of crystal geometry and symmetry </a:t>
            </a:r>
            <a:r>
              <a:rPr lang="en-US" dirty="0">
                <a:hlinkClick r:id="rId3"/>
              </a:rPr>
              <a:t>René Just </a:t>
            </a:r>
            <a:r>
              <a:rPr lang="en-US" dirty="0" err="1">
                <a:hlinkClick r:id="rId3"/>
              </a:rPr>
              <a:t>Haüy</a:t>
            </a:r>
            <a:r>
              <a:rPr lang="en-US" dirty="0">
                <a:hlinkClick r:id="rId3"/>
              </a:rPr>
              <a:t> </a:t>
            </a:r>
            <a:r>
              <a:rPr lang="en-US" dirty="0"/>
              <a:t>concept of unit cell</a:t>
            </a:r>
          </a:p>
          <a:p>
            <a:pPr algn="just">
              <a:defRPr/>
            </a:pPr>
            <a:endParaRPr lang="en-US" dirty="0" smtClean="0"/>
          </a:p>
          <a:p>
            <a:pPr algn="just">
              <a:defRPr/>
            </a:pPr>
            <a:r>
              <a:rPr lang="en-US" b="1" dirty="0" smtClean="0">
                <a:solidFill>
                  <a:srgbClr val="FF0000"/>
                </a:solidFill>
              </a:rPr>
              <a:t>Early </a:t>
            </a:r>
            <a:r>
              <a:rPr lang="en-US" b="1" dirty="0">
                <a:solidFill>
                  <a:srgbClr val="FF0000"/>
                </a:solidFill>
              </a:rPr>
              <a:t>1800’s</a:t>
            </a:r>
            <a:r>
              <a:rPr lang="en-US" dirty="0"/>
              <a:t> precise measurements of crystal symmetry heralds the field of crystallography; analytical chemistry leads to chemical classification of minerals</a:t>
            </a:r>
          </a:p>
          <a:p>
            <a:pPr algn="just">
              <a:defRPr/>
            </a:pPr>
            <a:endParaRPr lang="en-US" dirty="0" smtClean="0"/>
          </a:p>
          <a:p>
            <a:pPr algn="just">
              <a:defRPr/>
            </a:pPr>
            <a:r>
              <a:rPr lang="en-US" b="1" dirty="0" smtClean="0">
                <a:solidFill>
                  <a:srgbClr val="FF0000"/>
                </a:solidFill>
              </a:rPr>
              <a:t>Late </a:t>
            </a:r>
            <a:r>
              <a:rPr lang="en-US" b="1" dirty="0">
                <a:solidFill>
                  <a:srgbClr val="FF0000"/>
                </a:solidFill>
              </a:rPr>
              <a:t>1800’s </a:t>
            </a:r>
            <a:r>
              <a:rPr lang="en-US" dirty="0"/>
              <a:t>– creation of polarizing microscope opens field of petrography and the study of optical properties of minerals</a:t>
            </a:r>
          </a:p>
          <a:p>
            <a:endParaRPr lang="en-US" dirty="0"/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7781" y="907027"/>
            <a:ext cx="1219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7781" y="4159044"/>
            <a:ext cx="1219200" cy="1403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0052250" y="5562861"/>
            <a:ext cx="18902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René Just </a:t>
            </a:r>
            <a:r>
              <a:rPr lang="en-US" altLang="en-US" sz="1800" dirty="0" err="1"/>
              <a:t>Haüy</a:t>
            </a:r>
            <a:r>
              <a:rPr lang="en-US" altLang="en-US" sz="1800" dirty="0"/>
              <a:t> 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572750" y="2973566"/>
            <a:ext cx="78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Steno</a:t>
            </a:r>
          </a:p>
        </p:txBody>
      </p:sp>
    </p:spTree>
    <p:extLst>
      <p:ext uri="{BB962C8B-B14F-4D97-AF65-F5344CB8AC3E}">
        <p14:creationId xmlns:p14="http://schemas.microsoft.com/office/powerpoint/2010/main" val="137083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227" y="162232"/>
            <a:ext cx="7536424" cy="654828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en-US" b="1" dirty="0">
                <a:solidFill>
                  <a:srgbClr val="FF0000"/>
                </a:solidFill>
              </a:rPr>
              <a:t>Early 1900’s  </a:t>
            </a:r>
            <a:r>
              <a:rPr lang="en-US" dirty="0"/>
              <a:t>- X-ray diffraction measurements allows for precise measurement of internal symmetry and structure of minerals, and </a:t>
            </a:r>
            <a:r>
              <a:rPr lang="en-US" dirty="0" err="1" smtClean="0"/>
              <a:t>geothermobarometry</a:t>
            </a:r>
            <a:r>
              <a:rPr lang="en-US" dirty="0" smtClean="0"/>
              <a:t> </a:t>
            </a:r>
            <a:r>
              <a:rPr lang="en-US" dirty="0"/>
              <a:t>applied to metamorphic </a:t>
            </a:r>
            <a:r>
              <a:rPr lang="en-US" dirty="0" smtClean="0"/>
              <a:t>systems</a:t>
            </a:r>
          </a:p>
          <a:p>
            <a:pPr algn="just">
              <a:lnSpc>
                <a:spcPct val="80000"/>
              </a:lnSpc>
              <a:defRPr/>
            </a:pPr>
            <a:endParaRPr lang="en-US" dirty="0"/>
          </a:p>
          <a:p>
            <a:pPr algn="just">
              <a:lnSpc>
                <a:spcPct val="80000"/>
              </a:lnSpc>
              <a:defRPr/>
            </a:pPr>
            <a:r>
              <a:rPr lang="en-US" b="1" dirty="0">
                <a:solidFill>
                  <a:srgbClr val="FF0000"/>
                </a:solidFill>
              </a:rPr>
              <a:t>1960</a:t>
            </a:r>
            <a:r>
              <a:rPr lang="en-US" dirty="0"/>
              <a:t> – development of the electron microprobe allows for accurate in situ analysis of mineral </a:t>
            </a:r>
            <a:r>
              <a:rPr lang="en-US" dirty="0" smtClean="0"/>
              <a:t>chemistry</a:t>
            </a:r>
          </a:p>
          <a:p>
            <a:pPr algn="just">
              <a:lnSpc>
                <a:spcPct val="80000"/>
              </a:lnSpc>
              <a:defRPr/>
            </a:pPr>
            <a:endParaRPr lang="en-US" dirty="0"/>
          </a:p>
          <a:p>
            <a:pPr algn="just">
              <a:lnSpc>
                <a:spcPct val="80000"/>
              </a:lnSpc>
              <a:defRPr/>
            </a:pPr>
            <a:r>
              <a:rPr lang="en-US" b="1" dirty="0">
                <a:solidFill>
                  <a:srgbClr val="FF0000"/>
                </a:solidFill>
              </a:rPr>
              <a:t>1970</a:t>
            </a:r>
            <a:r>
              <a:rPr lang="en-US" dirty="0"/>
              <a:t> – development of transmission electron microscope allows for visualization of atomic structure and </a:t>
            </a:r>
            <a:r>
              <a:rPr lang="en-US" dirty="0" smtClean="0"/>
              <a:t>symmetry</a:t>
            </a:r>
          </a:p>
          <a:p>
            <a:pPr algn="just">
              <a:lnSpc>
                <a:spcPct val="80000"/>
              </a:lnSpc>
              <a:defRPr/>
            </a:pPr>
            <a:endParaRPr lang="en-US" dirty="0"/>
          </a:p>
          <a:p>
            <a:pPr algn="just">
              <a:lnSpc>
                <a:spcPct val="80000"/>
              </a:lnSpc>
              <a:defRPr/>
            </a:pPr>
            <a:r>
              <a:rPr lang="en-US" b="1" dirty="0">
                <a:solidFill>
                  <a:srgbClr val="FF0000"/>
                </a:solidFill>
              </a:rPr>
              <a:t>1980</a:t>
            </a:r>
            <a:r>
              <a:rPr lang="en-US" dirty="0"/>
              <a:t> – ion microprobe  allows for study of isotopic composition of minerals</a:t>
            </a:r>
          </a:p>
          <a:p>
            <a:pPr algn="just">
              <a:lnSpc>
                <a:spcPct val="80000"/>
              </a:lnSpc>
              <a:defRPr/>
            </a:pPr>
            <a:endParaRPr lang="en-US" dirty="0" smtClean="0"/>
          </a:p>
          <a:p>
            <a:pPr algn="just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1981</a:t>
            </a:r>
            <a:r>
              <a:rPr lang="en-US" dirty="0" smtClean="0"/>
              <a:t> </a:t>
            </a:r>
            <a:r>
              <a:rPr lang="en-US" dirty="0"/>
              <a:t>Scanning Tunneling Microscope  for elements </a:t>
            </a:r>
            <a:r>
              <a:rPr lang="en-US" dirty="0" smtClean="0"/>
              <a:t>(cartoon on the right)</a:t>
            </a:r>
          </a:p>
          <a:p>
            <a:pPr algn="just">
              <a:lnSpc>
                <a:spcPct val="80000"/>
              </a:lnSpc>
              <a:defRPr/>
            </a:pPr>
            <a:endParaRPr lang="en-US" dirty="0"/>
          </a:p>
          <a:p>
            <a:pPr algn="just">
              <a:lnSpc>
                <a:spcPct val="80000"/>
              </a:lnSpc>
              <a:defRPr/>
            </a:pPr>
            <a:r>
              <a:rPr lang="en-US" b="1" dirty="0">
                <a:solidFill>
                  <a:srgbClr val="FF0000"/>
                </a:solidFill>
              </a:rPr>
              <a:t>Early 2000’s to present </a:t>
            </a:r>
            <a:r>
              <a:rPr lang="en-US" dirty="0"/>
              <a:t>- investigation of the role of acidic and basic fluids in </a:t>
            </a:r>
            <a:r>
              <a:rPr lang="en-US" dirty="0" smtClean="0"/>
              <a:t>metamorphism using </a:t>
            </a:r>
            <a:r>
              <a:rPr lang="en-US" dirty="0"/>
              <a:t>high </a:t>
            </a:r>
            <a:r>
              <a:rPr lang="en-US" dirty="0" smtClean="0"/>
              <a:t>PT </a:t>
            </a:r>
            <a:r>
              <a:rPr lang="en-US" dirty="0" smtClean="0"/>
              <a:t>vessels</a:t>
            </a:r>
            <a:endParaRPr lang="en-US" dirty="0"/>
          </a:p>
        </p:txBody>
      </p:sp>
      <p:pic>
        <p:nvPicPr>
          <p:cNvPr id="4" name="Picture 9" descr="http://upload.wikimedia.org/wikipedia/commons/thumb/f/f9/ScanningTunnelingMicroscope_schematic.png/400px-ScanningTunnelingMicroscope_schematic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650" y="1554648"/>
            <a:ext cx="4286865" cy="337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127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746"/>
          </a:xfrm>
        </p:spPr>
        <p:txBody>
          <a:bodyPr/>
          <a:lstStyle/>
          <a:p>
            <a:r>
              <a:rPr lang="en-US" dirty="0" smtClean="0"/>
              <a:t>IMPORTANCE OF MINERALOGY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38200" y="1179871"/>
            <a:ext cx="10515599" cy="53979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defRPr/>
            </a:pPr>
            <a:r>
              <a:rPr lang="en-US" sz="2400" dirty="0" smtClean="0"/>
              <a:t>Mineralogy is fundamental to:</a:t>
            </a:r>
          </a:p>
          <a:p>
            <a:pPr algn="just">
              <a:lnSpc>
                <a:spcPct val="80000"/>
              </a:lnSpc>
              <a:defRPr/>
            </a:pPr>
            <a:endParaRPr lang="en-US" sz="2400" dirty="0"/>
          </a:p>
          <a:p>
            <a:pPr lvl="1" algn="just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Petrology</a:t>
            </a:r>
            <a:r>
              <a:rPr lang="en-US" dirty="0" smtClean="0"/>
              <a:t> – the origin of rocks, evaluating the structure, texture,  and chemistry of their minerals.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/>
          </a:p>
          <a:p>
            <a:pPr lvl="1" algn="just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Geochemistry</a:t>
            </a:r>
            <a:r>
              <a:rPr lang="en-US" dirty="0" smtClean="0"/>
              <a:t> – study of the chemistry of minerals at the surface and at high P-T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 	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Structural Geology</a:t>
            </a:r>
            <a:r>
              <a:rPr lang="en-US" dirty="0" smtClean="0"/>
              <a:t>– Deformation of a rock and the orientation and crystal structure of its minerals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/>
          </a:p>
          <a:p>
            <a:pPr lvl="1" algn="just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Weathering</a:t>
            </a:r>
            <a:r>
              <a:rPr lang="en-US" dirty="0" smtClean="0"/>
              <a:t> – the study of how the biosphere, hydrosphere, and atmosphere interact with minerals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 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Economic Geology </a:t>
            </a:r>
            <a:r>
              <a:rPr lang="en-US" dirty="0" smtClean="0"/>
              <a:t>– study of the origin and concentration of ore deposits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7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3739"/>
          </a:xfrm>
        </p:spPr>
        <p:txBody>
          <a:bodyPr>
            <a:normAutofit/>
          </a:bodyPr>
          <a:lstStyle/>
          <a:p>
            <a:r>
              <a:rPr lang="en-US" dirty="0" smtClean="0"/>
              <a:t>AREAS OF MINERALOGY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0593"/>
            <a:ext cx="10515600" cy="4746369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Physical Mineralogy</a:t>
            </a:r>
          </a:p>
          <a:p>
            <a:endParaRPr lang="en-US" sz="3600" dirty="0" smtClean="0"/>
          </a:p>
          <a:p>
            <a:r>
              <a:rPr lang="en-US" sz="3600" dirty="0" smtClean="0"/>
              <a:t>Chemical Mineralogy</a:t>
            </a:r>
          </a:p>
          <a:p>
            <a:endParaRPr lang="en-US" sz="3600" dirty="0" smtClean="0"/>
          </a:p>
          <a:p>
            <a:r>
              <a:rPr lang="en-US" sz="3600" dirty="0" err="1" smtClean="0"/>
              <a:t>Biomineralogy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Optical Mineralogy</a:t>
            </a:r>
          </a:p>
          <a:p>
            <a:endParaRPr lang="en-US" sz="3600" dirty="0" smtClean="0"/>
          </a:p>
          <a:p>
            <a:r>
              <a:rPr lang="en-US" sz="3600" dirty="0" smtClean="0"/>
              <a:t>Descriptive (Systematic) Mineralogy</a:t>
            </a:r>
          </a:p>
          <a:p>
            <a:endParaRPr lang="en-US" sz="3600" dirty="0" smtClean="0"/>
          </a:p>
          <a:p>
            <a:r>
              <a:rPr lang="en-US" sz="3600" dirty="0" smtClean="0"/>
              <a:t>Determinative (Analytical) Mineralogy</a:t>
            </a:r>
            <a:endParaRPr lang="en-GB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689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863</Words>
  <Application>Microsoft Office PowerPoint</Application>
  <PresentationFormat>Widescreen</PresentationFormat>
  <Paragraphs>128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MINERALOGY</vt:lpstr>
      <vt:lpstr>WHAT IS A MINERAL?</vt:lpstr>
      <vt:lpstr>PowerPoint Presentation</vt:lpstr>
      <vt:lpstr>WHAT IS MINERALOGY?</vt:lpstr>
      <vt:lpstr>PowerPoint Presentation</vt:lpstr>
      <vt:lpstr>HISTORICAL PERSPECTIVE</vt:lpstr>
      <vt:lpstr>PowerPoint Presentation</vt:lpstr>
      <vt:lpstr>IMPORTANCE OF MINERALOGY</vt:lpstr>
      <vt:lpstr>AREAS OF MINERALOGY</vt:lpstr>
      <vt:lpstr>PHYSICAL MINERALOGY</vt:lpstr>
      <vt:lpstr>CHEMICAL MINERALOGY</vt:lpstr>
      <vt:lpstr>BIOMINERALOGY</vt:lpstr>
      <vt:lpstr>OPTICAL MINERALOGY</vt:lpstr>
      <vt:lpstr>DESCRIPTIVE MINERALOGY</vt:lpstr>
      <vt:lpstr>DETERMINATIVE MINERALOGY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MINERALOGY</dc:title>
  <dc:creator>osbert sikazwe</dc:creator>
  <cp:lastModifiedBy>osbert sikazwe</cp:lastModifiedBy>
  <cp:revision>12</cp:revision>
  <dcterms:created xsi:type="dcterms:W3CDTF">2018-04-30T08:21:11Z</dcterms:created>
  <dcterms:modified xsi:type="dcterms:W3CDTF">2019-04-24T07:35:42Z</dcterms:modified>
</cp:coreProperties>
</file>